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5" r:id="rId9"/>
    <p:sldId id="266" r:id="rId10"/>
    <p:sldId id="269" r:id="rId11"/>
    <p:sldId id="268" r:id="rId12"/>
    <p:sldId id="270" r:id="rId13"/>
    <p:sldId id="267" r:id="rId14"/>
    <p:sldId id="262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BD14-57E0-B846-9BD9-9191E8A2A7FC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240-261D-6743-938D-B9FB66A73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BD14-57E0-B846-9BD9-9191E8A2A7FC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240-261D-6743-938D-B9FB66A73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9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BD14-57E0-B846-9BD9-9191E8A2A7FC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240-261D-6743-938D-B9FB66A73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9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BD14-57E0-B846-9BD9-9191E8A2A7FC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240-261D-6743-938D-B9FB66A73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BD14-57E0-B846-9BD9-9191E8A2A7FC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240-261D-6743-938D-B9FB66A73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0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BD14-57E0-B846-9BD9-9191E8A2A7FC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240-261D-6743-938D-B9FB66A73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4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BD14-57E0-B846-9BD9-9191E8A2A7FC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240-261D-6743-938D-B9FB66A73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6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BD14-57E0-B846-9BD9-9191E8A2A7FC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240-261D-6743-938D-B9FB66A73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9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BD14-57E0-B846-9BD9-9191E8A2A7FC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240-261D-6743-938D-B9FB66A73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BD14-57E0-B846-9BD9-9191E8A2A7FC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240-261D-6743-938D-B9FB66A73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3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BD14-57E0-B846-9BD9-9191E8A2A7FC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240-261D-6743-938D-B9FB66A73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4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BD14-57E0-B846-9BD9-9191E8A2A7FC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1240-261D-6743-938D-B9FB66A73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6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6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8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4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5873" y="9089"/>
            <a:ext cx="3766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Helvetica"/>
                <a:cs typeface="Helvetica"/>
              </a:rPr>
              <a:t>Problem</a:t>
            </a:r>
            <a:endParaRPr lang="en-US" sz="5400" b="1" dirty="0">
              <a:latin typeface="Helvetica"/>
              <a:cs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844" y="2896126"/>
            <a:ext cx="3940476" cy="1439853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70000"/>
                </a:schemeClr>
              </a:gs>
              <a:gs pos="100000">
                <a:schemeClr val="tx1">
                  <a:lumMod val="75000"/>
                  <a:lumOff val="25000"/>
                  <a:alpha val="0"/>
                </a:schemeClr>
              </a:gs>
              <a:gs pos="87000">
                <a:schemeClr val="tx1">
                  <a:lumMod val="85000"/>
                  <a:lumOff val="15000"/>
                  <a:alpha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t"/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/>
                </a:solidFill>
                <a:latin typeface="Helvetica"/>
                <a:cs typeface="Helvetica"/>
              </a:rPr>
              <a:t>40M Americans are </a:t>
            </a:r>
          </a:p>
          <a:p>
            <a:pPr marL="285750" indent="-285750">
              <a:lnSpc>
                <a:spcPct val="120000"/>
              </a:lnSpc>
              <a:buFont typeface="Wingdings" charset="0"/>
              <a:buChar char="à"/>
            </a:pPr>
            <a:r>
              <a:rPr lang="en-US" sz="2400" dirty="0" smtClean="0">
                <a:solidFill>
                  <a:schemeClr val="bg1"/>
                </a:solidFill>
                <a:latin typeface="Helvetica"/>
                <a:cs typeface="Helvetica"/>
              </a:rPr>
              <a:t> Food Insecure</a:t>
            </a:r>
          </a:p>
          <a:p>
            <a:pPr marL="285750" indent="-285750">
              <a:lnSpc>
                <a:spcPct val="120000"/>
              </a:lnSpc>
              <a:buFont typeface="Wingdings" charset="0"/>
              <a:buChar char="à"/>
            </a:pPr>
            <a:r>
              <a:rPr lang="en-US" sz="2400" dirty="0" smtClean="0">
                <a:solidFill>
                  <a:schemeClr val="bg1"/>
                </a:solidFill>
                <a:latin typeface="Helvetica"/>
                <a:cs typeface="Helvetica"/>
              </a:rPr>
              <a:t> Living in Urban Areas</a:t>
            </a:r>
            <a:endParaRPr lang="en-US" sz="2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5121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21" y="0"/>
            <a:ext cx="329087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6212" y="894518"/>
            <a:ext cx="3185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Helvetica"/>
                <a:cs typeface="Helvetica"/>
              </a:rPr>
              <a:t>Neighbor Sue</a:t>
            </a:r>
            <a:endParaRPr lang="en-US" sz="3600" b="1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761" y="1984545"/>
            <a:ext cx="433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…wants to have her produce picked up…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282" y="894518"/>
            <a:ext cx="94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Helvetica"/>
                <a:cs typeface="Helvetica"/>
              </a:rPr>
              <a:t>IF:</a:t>
            </a:r>
            <a:endParaRPr lang="en-US" sz="36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9227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253" y="0"/>
            <a:ext cx="3332747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6212" y="894518"/>
            <a:ext cx="3185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Helvetica"/>
                <a:cs typeface="Helvetica"/>
              </a:rPr>
              <a:t>Neighbor Sue</a:t>
            </a:r>
            <a:endParaRPr lang="en-US" sz="3600" b="1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761" y="1984545"/>
            <a:ext cx="449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…wants drop off her produce…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282" y="894518"/>
            <a:ext cx="94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Helvetica"/>
                <a:cs typeface="Helvetica"/>
              </a:rPr>
              <a:t>IF:</a:t>
            </a:r>
            <a:endParaRPr lang="en-US" sz="36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80992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477" y="0"/>
            <a:ext cx="330952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6212" y="894518"/>
            <a:ext cx="3543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Helvetica"/>
                <a:cs typeface="Helvetica"/>
              </a:rPr>
              <a:t>Lovin</a:t>
            </a:r>
            <a:r>
              <a:rPr lang="en-US" sz="3600" b="1" dirty="0" smtClean="0">
                <a:latin typeface="Helvetica"/>
                <a:cs typeface="Helvetica"/>
              </a:rPr>
              <a:t> Spoonful</a:t>
            </a:r>
            <a:endParaRPr lang="en-US" sz="3600" b="1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761" y="1984545"/>
            <a:ext cx="4499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…is shown what areas have full truckloads. 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745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25" y="0"/>
            <a:ext cx="3351475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6212" y="894518"/>
            <a:ext cx="3543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Helvetica"/>
                <a:cs typeface="Helvetica"/>
              </a:rPr>
              <a:t>Lovin</a:t>
            </a:r>
            <a:r>
              <a:rPr lang="en-US" sz="3600" b="1" dirty="0" smtClean="0">
                <a:latin typeface="Helvetica"/>
                <a:cs typeface="Helvetica"/>
              </a:rPr>
              <a:t> Spoonful</a:t>
            </a:r>
            <a:endParaRPr lang="en-US" sz="3600" b="1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761" y="1984545"/>
            <a:ext cx="4499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…chooses to make pick-ups in an area. 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3578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09271" y="1133794"/>
            <a:ext cx="4430254" cy="4430254"/>
          </a:xfrm>
          <a:prstGeom prst="ellipse">
            <a:avLst/>
          </a:prstGeom>
          <a:noFill/>
          <a:ln w="31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30865" y="248187"/>
            <a:ext cx="2082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Helvetica"/>
                <a:cs typeface="Helvetica"/>
              </a:rPr>
              <a:t>Growth?</a:t>
            </a:r>
            <a:endParaRPr lang="en-US" sz="3600" b="1" dirty="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4327" y="1436233"/>
            <a:ext cx="3129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Undernourished and underserved communities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7327" y="3847896"/>
            <a:ext cx="202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Recipients of food assistance</a:t>
            </a:r>
            <a:endParaRPr lang="en-US" b="1" dirty="0">
              <a:latin typeface="Helvetica"/>
              <a:cs typeface="Helvetic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781449" y="3485058"/>
            <a:ext cx="725773" cy="3930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52" y="3072650"/>
            <a:ext cx="461547" cy="461547"/>
          </a:xfrm>
          <a:prstGeom prst="rect">
            <a:avLst/>
          </a:prstGeom>
        </p:spPr>
      </p:pic>
      <p:pic>
        <p:nvPicPr>
          <p:cNvPr id="17" name="Picture 16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26" y="2450010"/>
            <a:ext cx="461547" cy="461547"/>
          </a:xfrm>
          <a:prstGeom prst="rect">
            <a:avLst/>
          </a:prstGeom>
        </p:spPr>
      </p:pic>
      <p:pic>
        <p:nvPicPr>
          <p:cNvPr id="18" name="Picture 17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9" y="1923130"/>
            <a:ext cx="461547" cy="461547"/>
          </a:xfrm>
          <a:prstGeom prst="rect">
            <a:avLst/>
          </a:prstGeom>
        </p:spPr>
      </p:pic>
      <p:pic>
        <p:nvPicPr>
          <p:cNvPr id="19" name="Picture 18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69" y="1851790"/>
            <a:ext cx="461547" cy="461547"/>
          </a:xfrm>
          <a:prstGeom prst="rect">
            <a:avLst/>
          </a:prstGeom>
        </p:spPr>
      </p:pic>
      <p:pic>
        <p:nvPicPr>
          <p:cNvPr id="20" name="Picture 19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43" y="2920251"/>
            <a:ext cx="461547" cy="461547"/>
          </a:xfrm>
          <a:prstGeom prst="rect">
            <a:avLst/>
          </a:prstGeom>
        </p:spPr>
      </p:pic>
      <p:pic>
        <p:nvPicPr>
          <p:cNvPr id="21" name="Picture 20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19" y="2047383"/>
            <a:ext cx="461547" cy="461547"/>
          </a:xfrm>
          <a:prstGeom prst="rect">
            <a:avLst/>
          </a:prstGeom>
        </p:spPr>
      </p:pic>
      <p:pic>
        <p:nvPicPr>
          <p:cNvPr id="22" name="Picture 21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893" y="1428768"/>
            <a:ext cx="461547" cy="461547"/>
          </a:xfrm>
          <a:prstGeom prst="rect">
            <a:avLst/>
          </a:prstGeom>
        </p:spPr>
      </p:pic>
      <p:pic>
        <p:nvPicPr>
          <p:cNvPr id="23" name="Picture 22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893" y="2841877"/>
            <a:ext cx="461547" cy="461547"/>
          </a:xfrm>
          <a:prstGeom prst="rect">
            <a:avLst/>
          </a:prstGeom>
        </p:spPr>
      </p:pic>
      <p:pic>
        <p:nvPicPr>
          <p:cNvPr id="24" name="Picture 23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60" y="2203437"/>
            <a:ext cx="461547" cy="461547"/>
          </a:xfrm>
          <a:prstGeom prst="rect">
            <a:avLst/>
          </a:prstGeom>
        </p:spPr>
      </p:pic>
      <p:pic>
        <p:nvPicPr>
          <p:cNvPr id="25" name="Picture 24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254" y="2866203"/>
            <a:ext cx="461547" cy="461547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2597440" y="1436233"/>
            <a:ext cx="3920604" cy="169688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60801" y="3042414"/>
            <a:ext cx="3311883" cy="461548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067690" y="3534197"/>
            <a:ext cx="4450354" cy="13952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90507" y="2264233"/>
            <a:ext cx="3482177" cy="1063517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995188" y="2819711"/>
            <a:ext cx="1058421" cy="1058421"/>
          </a:xfrm>
          <a:prstGeom prst="ellipse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21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09271" y="1133794"/>
            <a:ext cx="4430254" cy="4430254"/>
          </a:xfrm>
          <a:prstGeom prst="ellipse">
            <a:avLst/>
          </a:prstGeom>
          <a:noFill/>
          <a:ln w="31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5188" y="2819711"/>
            <a:ext cx="1058421" cy="1058421"/>
          </a:xfrm>
          <a:prstGeom prst="ellipse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44327" y="1436233"/>
            <a:ext cx="3129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Undernourished and underserved communities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7327" y="3847896"/>
            <a:ext cx="202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Recipients of food assistance</a:t>
            </a:r>
            <a:endParaRPr lang="en-US" b="1" dirty="0">
              <a:latin typeface="Helvetica"/>
              <a:cs typeface="Helvetic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781449" y="3485058"/>
            <a:ext cx="725773" cy="3930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 rot="20183021">
            <a:off x="650174" y="1436233"/>
            <a:ext cx="2540210" cy="2411663"/>
          </a:xfrm>
          <a:custGeom>
            <a:avLst/>
            <a:gdLst>
              <a:gd name="connsiteX0" fmla="*/ 438489 w 2585571"/>
              <a:gd name="connsiteY0" fmla="*/ 2071195 h 2479387"/>
              <a:gd name="connsiteX1" fmla="*/ 438489 w 2585571"/>
              <a:gd name="connsiteY1" fmla="*/ 2071195 h 2479387"/>
              <a:gd name="connsiteX2" fmla="*/ 831616 w 2585571"/>
              <a:gd name="connsiteY2" fmla="*/ 2086313 h 2479387"/>
              <a:gd name="connsiteX3" fmla="*/ 967699 w 2585571"/>
              <a:gd name="connsiteY3" fmla="*/ 2131668 h 2479387"/>
              <a:gd name="connsiteX4" fmla="*/ 1134022 w 2585571"/>
              <a:gd name="connsiteY4" fmla="*/ 2207259 h 2479387"/>
              <a:gd name="connsiteX5" fmla="*/ 1209624 w 2585571"/>
              <a:gd name="connsiteY5" fmla="*/ 2252614 h 2479387"/>
              <a:gd name="connsiteX6" fmla="*/ 1285225 w 2585571"/>
              <a:gd name="connsiteY6" fmla="*/ 2267732 h 2479387"/>
              <a:gd name="connsiteX7" fmla="*/ 1375947 w 2585571"/>
              <a:gd name="connsiteY7" fmla="*/ 2297968 h 2479387"/>
              <a:gd name="connsiteX8" fmla="*/ 1496909 w 2585571"/>
              <a:gd name="connsiteY8" fmla="*/ 2358441 h 2479387"/>
              <a:gd name="connsiteX9" fmla="*/ 1648112 w 2585571"/>
              <a:gd name="connsiteY9" fmla="*/ 2403796 h 2479387"/>
              <a:gd name="connsiteX10" fmla="*/ 1693473 w 2585571"/>
              <a:gd name="connsiteY10" fmla="*/ 2418914 h 2479387"/>
              <a:gd name="connsiteX11" fmla="*/ 1753954 w 2585571"/>
              <a:gd name="connsiteY11" fmla="*/ 2434032 h 2479387"/>
              <a:gd name="connsiteX12" fmla="*/ 1890037 w 2585571"/>
              <a:gd name="connsiteY12" fmla="*/ 2479387 h 2479387"/>
              <a:gd name="connsiteX13" fmla="*/ 2192443 w 2585571"/>
              <a:gd name="connsiteY13" fmla="*/ 2449150 h 2479387"/>
              <a:gd name="connsiteX14" fmla="*/ 2283165 w 2585571"/>
              <a:gd name="connsiteY14" fmla="*/ 2373559 h 2479387"/>
              <a:gd name="connsiteX15" fmla="*/ 2358766 w 2585571"/>
              <a:gd name="connsiteY15" fmla="*/ 2328205 h 2479387"/>
              <a:gd name="connsiteX16" fmla="*/ 2419248 w 2585571"/>
              <a:gd name="connsiteY16" fmla="*/ 2237495 h 2479387"/>
              <a:gd name="connsiteX17" fmla="*/ 2449488 w 2585571"/>
              <a:gd name="connsiteY17" fmla="*/ 2192141 h 2479387"/>
              <a:gd name="connsiteX18" fmla="*/ 2464608 w 2585571"/>
              <a:gd name="connsiteY18" fmla="*/ 2146786 h 2479387"/>
              <a:gd name="connsiteX19" fmla="*/ 2509969 w 2585571"/>
              <a:gd name="connsiteY19" fmla="*/ 2056077 h 2479387"/>
              <a:gd name="connsiteX20" fmla="*/ 2540210 w 2585571"/>
              <a:gd name="connsiteY20" fmla="*/ 1950249 h 2479387"/>
              <a:gd name="connsiteX21" fmla="*/ 2585571 w 2585571"/>
              <a:gd name="connsiteY21" fmla="*/ 1829304 h 2479387"/>
              <a:gd name="connsiteX22" fmla="*/ 2570450 w 2585571"/>
              <a:gd name="connsiteY22" fmla="*/ 1421112 h 2479387"/>
              <a:gd name="connsiteX23" fmla="*/ 2555330 w 2585571"/>
              <a:gd name="connsiteY23" fmla="*/ 1360639 h 2479387"/>
              <a:gd name="connsiteX24" fmla="*/ 2585571 w 2585571"/>
              <a:gd name="connsiteY24" fmla="*/ 861738 h 2479387"/>
              <a:gd name="connsiteX25" fmla="*/ 2570450 w 2585571"/>
              <a:gd name="connsiteY25" fmla="*/ 438428 h 2479387"/>
              <a:gd name="connsiteX26" fmla="*/ 2509969 w 2585571"/>
              <a:gd name="connsiteY26" fmla="*/ 317482 h 2479387"/>
              <a:gd name="connsiteX27" fmla="*/ 2449488 w 2585571"/>
              <a:gd name="connsiteY27" fmla="*/ 241891 h 2479387"/>
              <a:gd name="connsiteX28" fmla="*/ 2389007 w 2585571"/>
              <a:gd name="connsiteY28" fmla="*/ 166300 h 2479387"/>
              <a:gd name="connsiteX29" fmla="*/ 2101721 w 2585571"/>
              <a:gd name="connsiteY29" fmla="*/ 90709 h 2479387"/>
              <a:gd name="connsiteX30" fmla="*/ 1859796 w 2585571"/>
              <a:gd name="connsiteY30" fmla="*/ 120945 h 2479387"/>
              <a:gd name="connsiteX31" fmla="*/ 1769075 w 2585571"/>
              <a:gd name="connsiteY31" fmla="*/ 166300 h 2479387"/>
              <a:gd name="connsiteX32" fmla="*/ 1663233 w 2585571"/>
              <a:gd name="connsiteY32" fmla="*/ 196537 h 2479387"/>
              <a:gd name="connsiteX33" fmla="*/ 1602751 w 2585571"/>
              <a:gd name="connsiteY33" fmla="*/ 226773 h 2479387"/>
              <a:gd name="connsiteX34" fmla="*/ 1345706 w 2585571"/>
              <a:gd name="connsiteY34" fmla="*/ 211655 h 2479387"/>
              <a:gd name="connsiteX35" fmla="*/ 1300345 w 2585571"/>
              <a:gd name="connsiteY35" fmla="*/ 181418 h 2479387"/>
              <a:gd name="connsiteX36" fmla="*/ 1194503 w 2585571"/>
              <a:gd name="connsiteY36" fmla="*/ 120945 h 2479387"/>
              <a:gd name="connsiteX37" fmla="*/ 1149143 w 2585571"/>
              <a:gd name="connsiteY37" fmla="*/ 75591 h 2479387"/>
              <a:gd name="connsiteX38" fmla="*/ 1088661 w 2585571"/>
              <a:gd name="connsiteY38" fmla="*/ 45354 h 2479387"/>
              <a:gd name="connsiteX39" fmla="*/ 756015 w 2585571"/>
              <a:gd name="connsiteY39" fmla="*/ 0 h 2479387"/>
              <a:gd name="connsiteX40" fmla="*/ 317526 w 2585571"/>
              <a:gd name="connsiteY40" fmla="*/ 30236 h 2479387"/>
              <a:gd name="connsiteX41" fmla="*/ 272165 w 2585571"/>
              <a:gd name="connsiteY41" fmla="*/ 45354 h 2479387"/>
              <a:gd name="connsiteX42" fmla="*/ 241925 w 2585571"/>
              <a:gd name="connsiteY42" fmla="*/ 90709 h 2479387"/>
              <a:gd name="connsiteX43" fmla="*/ 226804 w 2585571"/>
              <a:gd name="connsiteY43" fmla="*/ 151182 h 2479387"/>
              <a:gd name="connsiteX44" fmla="*/ 226804 w 2585571"/>
              <a:gd name="connsiteY44" fmla="*/ 619847 h 2479387"/>
              <a:gd name="connsiteX45" fmla="*/ 257045 w 2585571"/>
              <a:gd name="connsiteY45" fmla="*/ 680319 h 2479387"/>
              <a:gd name="connsiteX46" fmla="*/ 272165 w 2585571"/>
              <a:gd name="connsiteY46" fmla="*/ 725674 h 2479387"/>
              <a:gd name="connsiteX47" fmla="*/ 317526 w 2585571"/>
              <a:gd name="connsiteY47" fmla="*/ 831502 h 2479387"/>
              <a:gd name="connsiteX48" fmla="*/ 302406 w 2585571"/>
              <a:gd name="connsiteY48" fmla="*/ 967565 h 2479387"/>
              <a:gd name="connsiteX49" fmla="*/ 272165 w 2585571"/>
              <a:gd name="connsiteY49" fmla="*/ 1028038 h 2479387"/>
              <a:gd name="connsiteX50" fmla="*/ 257045 w 2585571"/>
              <a:gd name="connsiteY50" fmla="*/ 1088511 h 2479387"/>
              <a:gd name="connsiteX51" fmla="*/ 181443 w 2585571"/>
              <a:gd name="connsiteY51" fmla="*/ 1209457 h 2479387"/>
              <a:gd name="connsiteX52" fmla="*/ 120962 w 2585571"/>
              <a:gd name="connsiteY52" fmla="*/ 1285048 h 2479387"/>
              <a:gd name="connsiteX53" fmla="*/ 105842 w 2585571"/>
              <a:gd name="connsiteY53" fmla="*/ 1330403 h 2479387"/>
              <a:gd name="connsiteX54" fmla="*/ 60481 w 2585571"/>
              <a:gd name="connsiteY54" fmla="*/ 1421112 h 2479387"/>
              <a:gd name="connsiteX55" fmla="*/ 0 w 2585571"/>
              <a:gd name="connsiteY55" fmla="*/ 1572294 h 2479387"/>
              <a:gd name="connsiteX56" fmla="*/ 15120 w 2585571"/>
              <a:gd name="connsiteY56" fmla="*/ 1753713 h 2479387"/>
              <a:gd name="connsiteX57" fmla="*/ 136083 w 2585571"/>
              <a:gd name="connsiteY57" fmla="*/ 1859540 h 2479387"/>
              <a:gd name="connsiteX58" fmla="*/ 181443 w 2585571"/>
              <a:gd name="connsiteY58" fmla="*/ 1904895 h 2479387"/>
              <a:gd name="connsiteX59" fmla="*/ 226804 w 2585571"/>
              <a:gd name="connsiteY59" fmla="*/ 1935131 h 2479387"/>
              <a:gd name="connsiteX60" fmla="*/ 317526 w 2585571"/>
              <a:gd name="connsiteY60" fmla="*/ 1995604 h 2479387"/>
              <a:gd name="connsiteX61" fmla="*/ 408248 w 2585571"/>
              <a:gd name="connsiteY61" fmla="*/ 2025840 h 2479387"/>
              <a:gd name="connsiteX62" fmla="*/ 438489 w 2585571"/>
              <a:gd name="connsiteY62" fmla="*/ 2071195 h 247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585571" h="2479387">
                <a:moveTo>
                  <a:pt x="438489" y="2071195"/>
                </a:moveTo>
                <a:lnTo>
                  <a:pt x="438489" y="2071195"/>
                </a:lnTo>
                <a:cubicBezTo>
                  <a:pt x="569531" y="2076234"/>
                  <a:pt x="701325" y="2071425"/>
                  <a:pt x="831616" y="2086313"/>
                </a:cubicBezTo>
                <a:cubicBezTo>
                  <a:pt x="879121" y="2091741"/>
                  <a:pt x="922338" y="2116550"/>
                  <a:pt x="967699" y="2131668"/>
                </a:cubicBezTo>
                <a:cubicBezTo>
                  <a:pt x="1037900" y="2155065"/>
                  <a:pt x="1049505" y="2156555"/>
                  <a:pt x="1134022" y="2207259"/>
                </a:cubicBezTo>
                <a:cubicBezTo>
                  <a:pt x="1159223" y="2222377"/>
                  <a:pt x="1182338" y="2241701"/>
                  <a:pt x="1209624" y="2252614"/>
                </a:cubicBezTo>
                <a:cubicBezTo>
                  <a:pt x="1233486" y="2262157"/>
                  <a:pt x="1260431" y="2260971"/>
                  <a:pt x="1285225" y="2267732"/>
                </a:cubicBezTo>
                <a:cubicBezTo>
                  <a:pt x="1315978" y="2276118"/>
                  <a:pt x="1346648" y="2285413"/>
                  <a:pt x="1375947" y="2297968"/>
                </a:cubicBezTo>
                <a:cubicBezTo>
                  <a:pt x="1417382" y="2315723"/>
                  <a:pt x="1454143" y="2344187"/>
                  <a:pt x="1496909" y="2358441"/>
                </a:cubicBezTo>
                <a:cubicBezTo>
                  <a:pt x="1712479" y="2430289"/>
                  <a:pt x="1488168" y="2358105"/>
                  <a:pt x="1648112" y="2403796"/>
                </a:cubicBezTo>
                <a:cubicBezTo>
                  <a:pt x="1663437" y="2408174"/>
                  <a:pt x="1678148" y="2414536"/>
                  <a:pt x="1693473" y="2418914"/>
                </a:cubicBezTo>
                <a:cubicBezTo>
                  <a:pt x="1713454" y="2424622"/>
                  <a:pt x="1734092" y="2427921"/>
                  <a:pt x="1753954" y="2434032"/>
                </a:cubicBezTo>
                <a:cubicBezTo>
                  <a:pt x="1799654" y="2448092"/>
                  <a:pt x="1890037" y="2479387"/>
                  <a:pt x="1890037" y="2479387"/>
                </a:cubicBezTo>
                <a:cubicBezTo>
                  <a:pt x="1990839" y="2469308"/>
                  <a:pt x="2092636" y="2466505"/>
                  <a:pt x="2192443" y="2449150"/>
                </a:cubicBezTo>
                <a:cubicBezTo>
                  <a:pt x="2223048" y="2443828"/>
                  <a:pt x="2263251" y="2388492"/>
                  <a:pt x="2283165" y="2373559"/>
                </a:cubicBezTo>
                <a:cubicBezTo>
                  <a:pt x="2306676" y="2355928"/>
                  <a:pt x="2333566" y="2343323"/>
                  <a:pt x="2358766" y="2328205"/>
                </a:cubicBezTo>
                <a:lnTo>
                  <a:pt x="2419248" y="2237495"/>
                </a:lnTo>
                <a:lnTo>
                  <a:pt x="2449488" y="2192141"/>
                </a:lnTo>
                <a:cubicBezTo>
                  <a:pt x="2454528" y="2177023"/>
                  <a:pt x="2458135" y="2161348"/>
                  <a:pt x="2464608" y="2146786"/>
                </a:cubicBezTo>
                <a:cubicBezTo>
                  <a:pt x="2478340" y="2115894"/>
                  <a:pt x="2497832" y="2087629"/>
                  <a:pt x="2509969" y="2056077"/>
                </a:cubicBezTo>
                <a:cubicBezTo>
                  <a:pt x="2523141" y="2021835"/>
                  <a:pt x="2527671" y="1984728"/>
                  <a:pt x="2540210" y="1950249"/>
                </a:cubicBezTo>
                <a:cubicBezTo>
                  <a:pt x="2603466" y="1776318"/>
                  <a:pt x="2543111" y="1999112"/>
                  <a:pt x="2585571" y="1829304"/>
                </a:cubicBezTo>
                <a:cubicBezTo>
                  <a:pt x="2580531" y="1693240"/>
                  <a:pt x="2579217" y="1556987"/>
                  <a:pt x="2570450" y="1421112"/>
                </a:cubicBezTo>
                <a:cubicBezTo>
                  <a:pt x="2569112" y="1400377"/>
                  <a:pt x="2555330" y="1381417"/>
                  <a:pt x="2555330" y="1360639"/>
                </a:cubicBezTo>
                <a:cubicBezTo>
                  <a:pt x="2555330" y="1198584"/>
                  <a:pt x="2571964" y="1024998"/>
                  <a:pt x="2585571" y="861738"/>
                </a:cubicBezTo>
                <a:cubicBezTo>
                  <a:pt x="2580531" y="720635"/>
                  <a:pt x="2579259" y="579346"/>
                  <a:pt x="2570450" y="438428"/>
                </a:cubicBezTo>
                <a:cubicBezTo>
                  <a:pt x="2566451" y="374454"/>
                  <a:pt x="2546899" y="369177"/>
                  <a:pt x="2509969" y="317482"/>
                </a:cubicBezTo>
                <a:cubicBezTo>
                  <a:pt x="2354845" y="100338"/>
                  <a:pt x="2584347" y="410442"/>
                  <a:pt x="2449488" y="241891"/>
                </a:cubicBezTo>
                <a:cubicBezTo>
                  <a:pt x="2435242" y="224085"/>
                  <a:pt x="2413346" y="178468"/>
                  <a:pt x="2389007" y="166300"/>
                </a:cubicBezTo>
                <a:cubicBezTo>
                  <a:pt x="2245205" y="94409"/>
                  <a:pt x="2249902" y="107171"/>
                  <a:pt x="2101721" y="90709"/>
                </a:cubicBezTo>
                <a:cubicBezTo>
                  <a:pt x="2021079" y="100788"/>
                  <a:pt x="1940071" y="108272"/>
                  <a:pt x="1859796" y="120945"/>
                </a:cubicBezTo>
                <a:cubicBezTo>
                  <a:pt x="1804255" y="129714"/>
                  <a:pt x="1819651" y="141016"/>
                  <a:pt x="1769075" y="166300"/>
                </a:cubicBezTo>
                <a:cubicBezTo>
                  <a:pt x="1732528" y="184571"/>
                  <a:pt x="1701979" y="182009"/>
                  <a:pt x="1663233" y="196537"/>
                </a:cubicBezTo>
                <a:cubicBezTo>
                  <a:pt x="1642128" y="204450"/>
                  <a:pt x="1622912" y="216694"/>
                  <a:pt x="1602751" y="226773"/>
                </a:cubicBezTo>
                <a:cubicBezTo>
                  <a:pt x="1517069" y="221734"/>
                  <a:pt x="1430586" y="224385"/>
                  <a:pt x="1345706" y="211655"/>
                </a:cubicBezTo>
                <a:cubicBezTo>
                  <a:pt x="1327735" y="208960"/>
                  <a:pt x="1315133" y="191979"/>
                  <a:pt x="1300345" y="181418"/>
                </a:cubicBezTo>
                <a:cubicBezTo>
                  <a:pt x="1220249" y="124214"/>
                  <a:pt x="1268112" y="145479"/>
                  <a:pt x="1194503" y="120945"/>
                </a:cubicBezTo>
                <a:cubicBezTo>
                  <a:pt x="1179383" y="105827"/>
                  <a:pt x="1166543" y="88018"/>
                  <a:pt x="1149143" y="75591"/>
                </a:cubicBezTo>
                <a:cubicBezTo>
                  <a:pt x="1130801" y="62491"/>
                  <a:pt x="1109259" y="54507"/>
                  <a:pt x="1088661" y="45354"/>
                </a:cubicBezTo>
                <a:cubicBezTo>
                  <a:pt x="951267" y="-15702"/>
                  <a:pt x="983550" y="13382"/>
                  <a:pt x="756015" y="0"/>
                </a:cubicBezTo>
                <a:cubicBezTo>
                  <a:pt x="609852" y="10079"/>
                  <a:pt x="463397" y="16563"/>
                  <a:pt x="317526" y="30236"/>
                </a:cubicBezTo>
                <a:cubicBezTo>
                  <a:pt x="301658" y="31723"/>
                  <a:pt x="284611" y="35398"/>
                  <a:pt x="272165" y="45354"/>
                </a:cubicBezTo>
                <a:cubicBezTo>
                  <a:pt x="257975" y="56704"/>
                  <a:pt x="252005" y="75591"/>
                  <a:pt x="241925" y="90709"/>
                </a:cubicBezTo>
                <a:cubicBezTo>
                  <a:pt x="236885" y="110867"/>
                  <a:pt x="229743" y="130613"/>
                  <a:pt x="226804" y="151182"/>
                </a:cubicBezTo>
                <a:cubicBezTo>
                  <a:pt x="203041" y="317495"/>
                  <a:pt x="205298" y="440659"/>
                  <a:pt x="226804" y="619847"/>
                </a:cubicBezTo>
                <a:cubicBezTo>
                  <a:pt x="229490" y="642224"/>
                  <a:pt x="248166" y="659604"/>
                  <a:pt x="257045" y="680319"/>
                </a:cubicBezTo>
                <a:cubicBezTo>
                  <a:pt x="263323" y="694966"/>
                  <a:pt x="265887" y="711027"/>
                  <a:pt x="272165" y="725674"/>
                </a:cubicBezTo>
                <a:cubicBezTo>
                  <a:pt x="328218" y="856446"/>
                  <a:pt x="282067" y="725137"/>
                  <a:pt x="317526" y="831502"/>
                </a:cubicBezTo>
                <a:cubicBezTo>
                  <a:pt x="312486" y="876856"/>
                  <a:pt x="312669" y="923100"/>
                  <a:pt x="302406" y="967565"/>
                </a:cubicBezTo>
                <a:cubicBezTo>
                  <a:pt x="297338" y="989525"/>
                  <a:pt x="280079" y="1006936"/>
                  <a:pt x="272165" y="1028038"/>
                </a:cubicBezTo>
                <a:cubicBezTo>
                  <a:pt x="264868" y="1047493"/>
                  <a:pt x="264342" y="1069056"/>
                  <a:pt x="257045" y="1088511"/>
                </a:cubicBezTo>
                <a:cubicBezTo>
                  <a:pt x="236290" y="1143850"/>
                  <a:pt x="217121" y="1161893"/>
                  <a:pt x="181443" y="1209457"/>
                </a:cubicBezTo>
                <a:cubicBezTo>
                  <a:pt x="143440" y="1323455"/>
                  <a:pt x="199123" y="1187359"/>
                  <a:pt x="120962" y="1285048"/>
                </a:cubicBezTo>
                <a:cubicBezTo>
                  <a:pt x="111006" y="1297491"/>
                  <a:pt x="112315" y="1315841"/>
                  <a:pt x="105842" y="1330403"/>
                </a:cubicBezTo>
                <a:cubicBezTo>
                  <a:pt x="92110" y="1361295"/>
                  <a:pt x="73485" y="1389907"/>
                  <a:pt x="60481" y="1421112"/>
                </a:cubicBezTo>
                <a:cubicBezTo>
                  <a:pt x="-32949" y="1645310"/>
                  <a:pt x="84136" y="1404041"/>
                  <a:pt x="0" y="1572294"/>
                </a:cubicBezTo>
                <a:cubicBezTo>
                  <a:pt x="5040" y="1632767"/>
                  <a:pt x="3218" y="1694209"/>
                  <a:pt x="15120" y="1753713"/>
                </a:cubicBezTo>
                <a:cubicBezTo>
                  <a:pt x="25830" y="1807254"/>
                  <a:pt x="109633" y="1833093"/>
                  <a:pt x="136083" y="1859540"/>
                </a:cubicBezTo>
                <a:cubicBezTo>
                  <a:pt x="151203" y="1874658"/>
                  <a:pt x="165016" y="1891208"/>
                  <a:pt x="181443" y="1904895"/>
                </a:cubicBezTo>
                <a:cubicBezTo>
                  <a:pt x="195403" y="1916527"/>
                  <a:pt x="212614" y="1923780"/>
                  <a:pt x="226804" y="1935131"/>
                </a:cubicBezTo>
                <a:cubicBezTo>
                  <a:pt x="284496" y="1981278"/>
                  <a:pt x="226092" y="1959036"/>
                  <a:pt x="317526" y="1995604"/>
                </a:cubicBezTo>
                <a:cubicBezTo>
                  <a:pt x="347123" y="2007441"/>
                  <a:pt x="408248" y="2025840"/>
                  <a:pt x="408248" y="2025840"/>
                </a:cubicBezTo>
                <a:lnTo>
                  <a:pt x="438489" y="2071195"/>
                </a:lnTo>
                <a:close/>
              </a:path>
            </a:pathLst>
          </a:cu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52" y="3072650"/>
            <a:ext cx="461547" cy="461547"/>
          </a:xfrm>
          <a:prstGeom prst="rect">
            <a:avLst/>
          </a:prstGeom>
        </p:spPr>
      </p:pic>
      <p:pic>
        <p:nvPicPr>
          <p:cNvPr id="18" name="Picture 17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9" y="1923130"/>
            <a:ext cx="461547" cy="461547"/>
          </a:xfrm>
          <a:prstGeom prst="rect">
            <a:avLst/>
          </a:prstGeom>
        </p:spPr>
      </p:pic>
      <p:pic>
        <p:nvPicPr>
          <p:cNvPr id="20" name="Picture 19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4" y="2737862"/>
            <a:ext cx="461547" cy="461547"/>
          </a:xfrm>
          <a:prstGeom prst="rect">
            <a:avLst/>
          </a:prstGeom>
        </p:spPr>
      </p:pic>
      <p:pic>
        <p:nvPicPr>
          <p:cNvPr id="21" name="Picture 20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057" y="2018269"/>
            <a:ext cx="461547" cy="461547"/>
          </a:xfrm>
          <a:prstGeom prst="rect">
            <a:avLst/>
          </a:prstGeom>
        </p:spPr>
      </p:pic>
      <p:pic>
        <p:nvPicPr>
          <p:cNvPr id="22" name="Picture 21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893" y="1428768"/>
            <a:ext cx="461547" cy="461547"/>
          </a:xfrm>
          <a:prstGeom prst="rect">
            <a:avLst/>
          </a:prstGeom>
        </p:spPr>
      </p:pic>
      <p:pic>
        <p:nvPicPr>
          <p:cNvPr id="25" name="Picture 24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254" y="2866203"/>
            <a:ext cx="461547" cy="461547"/>
          </a:xfrm>
          <a:prstGeom prst="rect">
            <a:avLst/>
          </a:prstGeom>
        </p:spPr>
      </p:pic>
      <p:pic>
        <p:nvPicPr>
          <p:cNvPr id="26" name="Picture 25" descr="Pickup-Truck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3" b="9739"/>
          <a:stretch/>
        </p:blipFill>
        <p:spPr>
          <a:xfrm>
            <a:off x="1882719" y="4255723"/>
            <a:ext cx="2213641" cy="168208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4676206">
            <a:off x="1759823" y="3905759"/>
            <a:ext cx="760523" cy="451471"/>
          </a:xfrm>
          <a:prstGeom prst="rightArrow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9563789">
            <a:off x="3968798" y="4069630"/>
            <a:ext cx="2587357" cy="430827"/>
          </a:xfrm>
          <a:prstGeom prst="rightArrow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30865" y="248187"/>
            <a:ext cx="2082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Helvetica"/>
                <a:cs typeface="Helvetica"/>
              </a:rPr>
              <a:t>Growth?</a:t>
            </a:r>
            <a:endParaRPr lang="en-US" sz="36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2552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09271" y="1133794"/>
            <a:ext cx="4430254" cy="4430254"/>
          </a:xfrm>
          <a:prstGeom prst="ellipse">
            <a:avLst/>
          </a:prstGeom>
          <a:noFill/>
          <a:ln w="31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5188" y="2819711"/>
            <a:ext cx="1058421" cy="1058421"/>
          </a:xfrm>
          <a:prstGeom prst="ellipse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44327" y="1436233"/>
            <a:ext cx="3129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Undernourished and underserved communities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7327" y="3847896"/>
            <a:ext cx="202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Recipients of food assistance</a:t>
            </a:r>
            <a:endParaRPr lang="en-US" b="1" dirty="0">
              <a:latin typeface="Helvetica"/>
              <a:cs typeface="Helvetic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781449" y="3485058"/>
            <a:ext cx="725773" cy="3930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 rot="20183021">
            <a:off x="650174" y="1436233"/>
            <a:ext cx="2540210" cy="2411663"/>
          </a:xfrm>
          <a:custGeom>
            <a:avLst/>
            <a:gdLst>
              <a:gd name="connsiteX0" fmla="*/ 438489 w 2585571"/>
              <a:gd name="connsiteY0" fmla="*/ 2071195 h 2479387"/>
              <a:gd name="connsiteX1" fmla="*/ 438489 w 2585571"/>
              <a:gd name="connsiteY1" fmla="*/ 2071195 h 2479387"/>
              <a:gd name="connsiteX2" fmla="*/ 831616 w 2585571"/>
              <a:gd name="connsiteY2" fmla="*/ 2086313 h 2479387"/>
              <a:gd name="connsiteX3" fmla="*/ 967699 w 2585571"/>
              <a:gd name="connsiteY3" fmla="*/ 2131668 h 2479387"/>
              <a:gd name="connsiteX4" fmla="*/ 1134022 w 2585571"/>
              <a:gd name="connsiteY4" fmla="*/ 2207259 h 2479387"/>
              <a:gd name="connsiteX5" fmla="*/ 1209624 w 2585571"/>
              <a:gd name="connsiteY5" fmla="*/ 2252614 h 2479387"/>
              <a:gd name="connsiteX6" fmla="*/ 1285225 w 2585571"/>
              <a:gd name="connsiteY6" fmla="*/ 2267732 h 2479387"/>
              <a:gd name="connsiteX7" fmla="*/ 1375947 w 2585571"/>
              <a:gd name="connsiteY7" fmla="*/ 2297968 h 2479387"/>
              <a:gd name="connsiteX8" fmla="*/ 1496909 w 2585571"/>
              <a:gd name="connsiteY8" fmla="*/ 2358441 h 2479387"/>
              <a:gd name="connsiteX9" fmla="*/ 1648112 w 2585571"/>
              <a:gd name="connsiteY9" fmla="*/ 2403796 h 2479387"/>
              <a:gd name="connsiteX10" fmla="*/ 1693473 w 2585571"/>
              <a:gd name="connsiteY10" fmla="*/ 2418914 h 2479387"/>
              <a:gd name="connsiteX11" fmla="*/ 1753954 w 2585571"/>
              <a:gd name="connsiteY11" fmla="*/ 2434032 h 2479387"/>
              <a:gd name="connsiteX12" fmla="*/ 1890037 w 2585571"/>
              <a:gd name="connsiteY12" fmla="*/ 2479387 h 2479387"/>
              <a:gd name="connsiteX13" fmla="*/ 2192443 w 2585571"/>
              <a:gd name="connsiteY13" fmla="*/ 2449150 h 2479387"/>
              <a:gd name="connsiteX14" fmla="*/ 2283165 w 2585571"/>
              <a:gd name="connsiteY14" fmla="*/ 2373559 h 2479387"/>
              <a:gd name="connsiteX15" fmla="*/ 2358766 w 2585571"/>
              <a:gd name="connsiteY15" fmla="*/ 2328205 h 2479387"/>
              <a:gd name="connsiteX16" fmla="*/ 2419248 w 2585571"/>
              <a:gd name="connsiteY16" fmla="*/ 2237495 h 2479387"/>
              <a:gd name="connsiteX17" fmla="*/ 2449488 w 2585571"/>
              <a:gd name="connsiteY17" fmla="*/ 2192141 h 2479387"/>
              <a:gd name="connsiteX18" fmla="*/ 2464608 w 2585571"/>
              <a:gd name="connsiteY18" fmla="*/ 2146786 h 2479387"/>
              <a:gd name="connsiteX19" fmla="*/ 2509969 w 2585571"/>
              <a:gd name="connsiteY19" fmla="*/ 2056077 h 2479387"/>
              <a:gd name="connsiteX20" fmla="*/ 2540210 w 2585571"/>
              <a:gd name="connsiteY20" fmla="*/ 1950249 h 2479387"/>
              <a:gd name="connsiteX21" fmla="*/ 2585571 w 2585571"/>
              <a:gd name="connsiteY21" fmla="*/ 1829304 h 2479387"/>
              <a:gd name="connsiteX22" fmla="*/ 2570450 w 2585571"/>
              <a:gd name="connsiteY22" fmla="*/ 1421112 h 2479387"/>
              <a:gd name="connsiteX23" fmla="*/ 2555330 w 2585571"/>
              <a:gd name="connsiteY23" fmla="*/ 1360639 h 2479387"/>
              <a:gd name="connsiteX24" fmla="*/ 2585571 w 2585571"/>
              <a:gd name="connsiteY24" fmla="*/ 861738 h 2479387"/>
              <a:gd name="connsiteX25" fmla="*/ 2570450 w 2585571"/>
              <a:gd name="connsiteY25" fmla="*/ 438428 h 2479387"/>
              <a:gd name="connsiteX26" fmla="*/ 2509969 w 2585571"/>
              <a:gd name="connsiteY26" fmla="*/ 317482 h 2479387"/>
              <a:gd name="connsiteX27" fmla="*/ 2449488 w 2585571"/>
              <a:gd name="connsiteY27" fmla="*/ 241891 h 2479387"/>
              <a:gd name="connsiteX28" fmla="*/ 2389007 w 2585571"/>
              <a:gd name="connsiteY28" fmla="*/ 166300 h 2479387"/>
              <a:gd name="connsiteX29" fmla="*/ 2101721 w 2585571"/>
              <a:gd name="connsiteY29" fmla="*/ 90709 h 2479387"/>
              <a:gd name="connsiteX30" fmla="*/ 1859796 w 2585571"/>
              <a:gd name="connsiteY30" fmla="*/ 120945 h 2479387"/>
              <a:gd name="connsiteX31" fmla="*/ 1769075 w 2585571"/>
              <a:gd name="connsiteY31" fmla="*/ 166300 h 2479387"/>
              <a:gd name="connsiteX32" fmla="*/ 1663233 w 2585571"/>
              <a:gd name="connsiteY32" fmla="*/ 196537 h 2479387"/>
              <a:gd name="connsiteX33" fmla="*/ 1602751 w 2585571"/>
              <a:gd name="connsiteY33" fmla="*/ 226773 h 2479387"/>
              <a:gd name="connsiteX34" fmla="*/ 1345706 w 2585571"/>
              <a:gd name="connsiteY34" fmla="*/ 211655 h 2479387"/>
              <a:gd name="connsiteX35" fmla="*/ 1300345 w 2585571"/>
              <a:gd name="connsiteY35" fmla="*/ 181418 h 2479387"/>
              <a:gd name="connsiteX36" fmla="*/ 1194503 w 2585571"/>
              <a:gd name="connsiteY36" fmla="*/ 120945 h 2479387"/>
              <a:gd name="connsiteX37" fmla="*/ 1149143 w 2585571"/>
              <a:gd name="connsiteY37" fmla="*/ 75591 h 2479387"/>
              <a:gd name="connsiteX38" fmla="*/ 1088661 w 2585571"/>
              <a:gd name="connsiteY38" fmla="*/ 45354 h 2479387"/>
              <a:gd name="connsiteX39" fmla="*/ 756015 w 2585571"/>
              <a:gd name="connsiteY39" fmla="*/ 0 h 2479387"/>
              <a:gd name="connsiteX40" fmla="*/ 317526 w 2585571"/>
              <a:gd name="connsiteY40" fmla="*/ 30236 h 2479387"/>
              <a:gd name="connsiteX41" fmla="*/ 272165 w 2585571"/>
              <a:gd name="connsiteY41" fmla="*/ 45354 h 2479387"/>
              <a:gd name="connsiteX42" fmla="*/ 241925 w 2585571"/>
              <a:gd name="connsiteY42" fmla="*/ 90709 h 2479387"/>
              <a:gd name="connsiteX43" fmla="*/ 226804 w 2585571"/>
              <a:gd name="connsiteY43" fmla="*/ 151182 h 2479387"/>
              <a:gd name="connsiteX44" fmla="*/ 226804 w 2585571"/>
              <a:gd name="connsiteY44" fmla="*/ 619847 h 2479387"/>
              <a:gd name="connsiteX45" fmla="*/ 257045 w 2585571"/>
              <a:gd name="connsiteY45" fmla="*/ 680319 h 2479387"/>
              <a:gd name="connsiteX46" fmla="*/ 272165 w 2585571"/>
              <a:gd name="connsiteY46" fmla="*/ 725674 h 2479387"/>
              <a:gd name="connsiteX47" fmla="*/ 317526 w 2585571"/>
              <a:gd name="connsiteY47" fmla="*/ 831502 h 2479387"/>
              <a:gd name="connsiteX48" fmla="*/ 302406 w 2585571"/>
              <a:gd name="connsiteY48" fmla="*/ 967565 h 2479387"/>
              <a:gd name="connsiteX49" fmla="*/ 272165 w 2585571"/>
              <a:gd name="connsiteY49" fmla="*/ 1028038 h 2479387"/>
              <a:gd name="connsiteX50" fmla="*/ 257045 w 2585571"/>
              <a:gd name="connsiteY50" fmla="*/ 1088511 h 2479387"/>
              <a:gd name="connsiteX51" fmla="*/ 181443 w 2585571"/>
              <a:gd name="connsiteY51" fmla="*/ 1209457 h 2479387"/>
              <a:gd name="connsiteX52" fmla="*/ 120962 w 2585571"/>
              <a:gd name="connsiteY52" fmla="*/ 1285048 h 2479387"/>
              <a:gd name="connsiteX53" fmla="*/ 105842 w 2585571"/>
              <a:gd name="connsiteY53" fmla="*/ 1330403 h 2479387"/>
              <a:gd name="connsiteX54" fmla="*/ 60481 w 2585571"/>
              <a:gd name="connsiteY54" fmla="*/ 1421112 h 2479387"/>
              <a:gd name="connsiteX55" fmla="*/ 0 w 2585571"/>
              <a:gd name="connsiteY55" fmla="*/ 1572294 h 2479387"/>
              <a:gd name="connsiteX56" fmla="*/ 15120 w 2585571"/>
              <a:gd name="connsiteY56" fmla="*/ 1753713 h 2479387"/>
              <a:gd name="connsiteX57" fmla="*/ 136083 w 2585571"/>
              <a:gd name="connsiteY57" fmla="*/ 1859540 h 2479387"/>
              <a:gd name="connsiteX58" fmla="*/ 181443 w 2585571"/>
              <a:gd name="connsiteY58" fmla="*/ 1904895 h 2479387"/>
              <a:gd name="connsiteX59" fmla="*/ 226804 w 2585571"/>
              <a:gd name="connsiteY59" fmla="*/ 1935131 h 2479387"/>
              <a:gd name="connsiteX60" fmla="*/ 317526 w 2585571"/>
              <a:gd name="connsiteY60" fmla="*/ 1995604 h 2479387"/>
              <a:gd name="connsiteX61" fmla="*/ 408248 w 2585571"/>
              <a:gd name="connsiteY61" fmla="*/ 2025840 h 2479387"/>
              <a:gd name="connsiteX62" fmla="*/ 438489 w 2585571"/>
              <a:gd name="connsiteY62" fmla="*/ 2071195 h 247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585571" h="2479387">
                <a:moveTo>
                  <a:pt x="438489" y="2071195"/>
                </a:moveTo>
                <a:lnTo>
                  <a:pt x="438489" y="2071195"/>
                </a:lnTo>
                <a:cubicBezTo>
                  <a:pt x="569531" y="2076234"/>
                  <a:pt x="701325" y="2071425"/>
                  <a:pt x="831616" y="2086313"/>
                </a:cubicBezTo>
                <a:cubicBezTo>
                  <a:pt x="879121" y="2091741"/>
                  <a:pt x="922338" y="2116550"/>
                  <a:pt x="967699" y="2131668"/>
                </a:cubicBezTo>
                <a:cubicBezTo>
                  <a:pt x="1037900" y="2155065"/>
                  <a:pt x="1049505" y="2156555"/>
                  <a:pt x="1134022" y="2207259"/>
                </a:cubicBezTo>
                <a:cubicBezTo>
                  <a:pt x="1159223" y="2222377"/>
                  <a:pt x="1182338" y="2241701"/>
                  <a:pt x="1209624" y="2252614"/>
                </a:cubicBezTo>
                <a:cubicBezTo>
                  <a:pt x="1233486" y="2262157"/>
                  <a:pt x="1260431" y="2260971"/>
                  <a:pt x="1285225" y="2267732"/>
                </a:cubicBezTo>
                <a:cubicBezTo>
                  <a:pt x="1315978" y="2276118"/>
                  <a:pt x="1346648" y="2285413"/>
                  <a:pt x="1375947" y="2297968"/>
                </a:cubicBezTo>
                <a:cubicBezTo>
                  <a:pt x="1417382" y="2315723"/>
                  <a:pt x="1454143" y="2344187"/>
                  <a:pt x="1496909" y="2358441"/>
                </a:cubicBezTo>
                <a:cubicBezTo>
                  <a:pt x="1712479" y="2430289"/>
                  <a:pt x="1488168" y="2358105"/>
                  <a:pt x="1648112" y="2403796"/>
                </a:cubicBezTo>
                <a:cubicBezTo>
                  <a:pt x="1663437" y="2408174"/>
                  <a:pt x="1678148" y="2414536"/>
                  <a:pt x="1693473" y="2418914"/>
                </a:cubicBezTo>
                <a:cubicBezTo>
                  <a:pt x="1713454" y="2424622"/>
                  <a:pt x="1734092" y="2427921"/>
                  <a:pt x="1753954" y="2434032"/>
                </a:cubicBezTo>
                <a:cubicBezTo>
                  <a:pt x="1799654" y="2448092"/>
                  <a:pt x="1890037" y="2479387"/>
                  <a:pt x="1890037" y="2479387"/>
                </a:cubicBezTo>
                <a:cubicBezTo>
                  <a:pt x="1990839" y="2469308"/>
                  <a:pt x="2092636" y="2466505"/>
                  <a:pt x="2192443" y="2449150"/>
                </a:cubicBezTo>
                <a:cubicBezTo>
                  <a:pt x="2223048" y="2443828"/>
                  <a:pt x="2263251" y="2388492"/>
                  <a:pt x="2283165" y="2373559"/>
                </a:cubicBezTo>
                <a:cubicBezTo>
                  <a:pt x="2306676" y="2355928"/>
                  <a:pt x="2333566" y="2343323"/>
                  <a:pt x="2358766" y="2328205"/>
                </a:cubicBezTo>
                <a:lnTo>
                  <a:pt x="2419248" y="2237495"/>
                </a:lnTo>
                <a:lnTo>
                  <a:pt x="2449488" y="2192141"/>
                </a:lnTo>
                <a:cubicBezTo>
                  <a:pt x="2454528" y="2177023"/>
                  <a:pt x="2458135" y="2161348"/>
                  <a:pt x="2464608" y="2146786"/>
                </a:cubicBezTo>
                <a:cubicBezTo>
                  <a:pt x="2478340" y="2115894"/>
                  <a:pt x="2497832" y="2087629"/>
                  <a:pt x="2509969" y="2056077"/>
                </a:cubicBezTo>
                <a:cubicBezTo>
                  <a:pt x="2523141" y="2021835"/>
                  <a:pt x="2527671" y="1984728"/>
                  <a:pt x="2540210" y="1950249"/>
                </a:cubicBezTo>
                <a:cubicBezTo>
                  <a:pt x="2603466" y="1776318"/>
                  <a:pt x="2543111" y="1999112"/>
                  <a:pt x="2585571" y="1829304"/>
                </a:cubicBezTo>
                <a:cubicBezTo>
                  <a:pt x="2580531" y="1693240"/>
                  <a:pt x="2579217" y="1556987"/>
                  <a:pt x="2570450" y="1421112"/>
                </a:cubicBezTo>
                <a:cubicBezTo>
                  <a:pt x="2569112" y="1400377"/>
                  <a:pt x="2555330" y="1381417"/>
                  <a:pt x="2555330" y="1360639"/>
                </a:cubicBezTo>
                <a:cubicBezTo>
                  <a:pt x="2555330" y="1198584"/>
                  <a:pt x="2571964" y="1024998"/>
                  <a:pt x="2585571" y="861738"/>
                </a:cubicBezTo>
                <a:cubicBezTo>
                  <a:pt x="2580531" y="720635"/>
                  <a:pt x="2579259" y="579346"/>
                  <a:pt x="2570450" y="438428"/>
                </a:cubicBezTo>
                <a:cubicBezTo>
                  <a:pt x="2566451" y="374454"/>
                  <a:pt x="2546899" y="369177"/>
                  <a:pt x="2509969" y="317482"/>
                </a:cubicBezTo>
                <a:cubicBezTo>
                  <a:pt x="2354845" y="100338"/>
                  <a:pt x="2584347" y="410442"/>
                  <a:pt x="2449488" y="241891"/>
                </a:cubicBezTo>
                <a:cubicBezTo>
                  <a:pt x="2435242" y="224085"/>
                  <a:pt x="2413346" y="178468"/>
                  <a:pt x="2389007" y="166300"/>
                </a:cubicBezTo>
                <a:cubicBezTo>
                  <a:pt x="2245205" y="94409"/>
                  <a:pt x="2249902" y="107171"/>
                  <a:pt x="2101721" y="90709"/>
                </a:cubicBezTo>
                <a:cubicBezTo>
                  <a:pt x="2021079" y="100788"/>
                  <a:pt x="1940071" y="108272"/>
                  <a:pt x="1859796" y="120945"/>
                </a:cubicBezTo>
                <a:cubicBezTo>
                  <a:pt x="1804255" y="129714"/>
                  <a:pt x="1819651" y="141016"/>
                  <a:pt x="1769075" y="166300"/>
                </a:cubicBezTo>
                <a:cubicBezTo>
                  <a:pt x="1732528" y="184571"/>
                  <a:pt x="1701979" y="182009"/>
                  <a:pt x="1663233" y="196537"/>
                </a:cubicBezTo>
                <a:cubicBezTo>
                  <a:pt x="1642128" y="204450"/>
                  <a:pt x="1622912" y="216694"/>
                  <a:pt x="1602751" y="226773"/>
                </a:cubicBezTo>
                <a:cubicBezTo>
                  <a:pt x="1517069" y="221734"/>
                  <a:pt x="1430586" y="224385"/>
                  <a:pt x="1345706" y="211655"/>
                </a:cubicBezTo>
                <a:cubicBezTo>
                  <a:pt x="1327735" y="208960"/>
                  <a:pt x="1315133" y="191979"/>
                  <a:pt x="1300345" y="181418"/>
                </a:cubicBezTo>
                <a:cubicBezTo>
                  <a:pt x="1220249" y="124214"/>
                  <a:pt x="1268112" y="145479"/>
                  <a:pt x="1194503" y="120945"/>
                </a:cubicBezTo>
                <a:cubicBezTo>
                  <a:pt x="1179383" y="105827"/>
                  <a:pt x="1166543" y="88018"/>
                  <a:pt x="1149143" y="75591"/>
                </a:cubicBezTo>
                <a:cubicBezTo>
                  <a:pt x="1130801" y="62491"/>
                  <a:pt x="1109259" y="54507"/>
                  <a:pt x="1088661" y="45354"/>
                </a:cubicBezTo>
                <a:cubicBezTo>
                  <a:pt x="951267" y="-15702"/>
                  <a:pt x="983550" y="13382"/>
                  <a:pt x="756015" y="0"/>
                </a:cubicBezTo>
                <a:cubicBezTo>
                  <a:pt x="609852" y="10079"/>
                  <a:pt x="463397" y="16563"/>
                  <a:pt x="317526" y="30236"/>
                </a:cubicBezTo>
                <a:cubicBezTo>
                  <a:pt x="301658" y="31723"/>
                  <a:pt x="284611" y="35398"/>
                  <a:pt x="272165" y="45354"/>
                </a:cubicBezTo>
                <a:cubicBezTo>
                  <a:pt x="257975" y="56704"/>
                  <a:pt x="252005" y="75591"/>
                  <a:pt x="241925" y="90709"/>
                </a:cubicBezTo>
                <a:cubicBezTo>
                  <a:pt x="236885" y="110867"/>
                  <a:pt x="229743" y="130613"/>
                  <a:pt x="226804" y="151182"/>
                </a:cubicBezTo>
                <a:cubicBezTo>
                  <a:pt x="203041" y="317495"/>
                  <a:pt x="205298" y="440659"/>
                  <a:pt x="226804" y="619847"/>
                </a:cubicBezTo>
                <a:cubicBezTo>
                  <a:pt x="229490" y="642224"/>
                  <a:pt x="248166" y="659604"/>
                  <a:pt x="257045" y="680319"/>
                </a:cubicBezTo>
                <a:cubicBezTo>
                  <a:pt x="263323" y="694966"/>
                  <a:pt x="265887" y="711027"/>
                  <a:pt x="272165" y="725674"/>
                </a:cubicBezTo>
                <a:cubicBezTo>
                  <a:pt x="328218" y="856446"/>
                  <a:pt x="282067" y="725137"/>
                  <a:pt x="317526" y="831502"/>
                </a:cubicBezTo>
                <a:cubicBezTo>
                  <a:pt x="312486" y="876856"/>
                  <a:pt x="312669" y="923100"/>
                  <a:pt x="302406" y="967565"/>
                </a:cubicBezTo>
                <a:cubicBezTo>
                  <a:pt x="297338" y="989525"/>
                  <a:pt x="280079" y="1006936"/>
                  <a:pt x="272165" y="1028038"/>
                </a:cubicBezTo>
                <a:cubicBezTo>
                  <a:pt x="264868" y="1047493"/>
                  <a:pt x="264342" y="1069056"/>
                  <a:pt x="257045" y="1088511"/>
                </a:cubicBezTo>
                <a:cubicBezTo>
                  <a:pt x="236290" y="1143850"/>
                  <a:pt x="217121" y="1161893"/>
                  <a:pt x="181443" y="1209457"/>
                </a:cubicBezTo>
                <a:cubicBezTo>
                  <a:pt x="143440" y="1323455"/>
                  <a:pt x="199123" y="1187359"/>
                  <a:pt x="120962" y="1285048"/>
                </a:cubicBezTo>
                <a:cubicBezTo>
                  <a:pt x="111006" y="1297491"/>
                  <a:pt x="112315" y="1315841"/>
                  <a:pt x="105842" y="1330403"/>
                </a:cubicBezTo>
                <a:cubicBezTo>
                  <a:pt x="92110" y="1361295"/>
                  <a:pt x="73485" y="1389907"/>
                  <a:pt x="60481" y="1421112"/>
                </a:cubicBezTo>
                <a:cubicBezTo>
                  <a:pt x="-32949" y="1645310"/>
                  <a:pt x="84136" y="1404041"/>
                  <a:pt x="0" y="1572294"/>
                </a:cubicBezTo>
                <a:cubicBezTo>
                  <a:pt x="5040" y="1632767"/>
                  <a:pt x="3218" y="1694209"/>
                  <a:pt x="15120" y="1753713"/>
                </a:cubicBezTo>
                <a:cubicBezTo>
                  <a:pt x="25830" y="1807254"/>
                  <a:pt x="109633" y="1833093"/>
                  <a:pt x="136083" y="1859540"/>
                </a:cubicBezTo>
                <a:cubicBezTo>
                  <a:pt x="151203" y="1874658"/>
                  <a:pt x="165016" y="1891208"/>
                  <a:pt x="181443" y="1904895"/>
                </a:cubicBezTo>
                <a:cubicBezTo>
                  <a:pt x="195403" y="1916527"/>
                  <a:pt x="212614" y="1923780"/>
                  <a:pt x="226804" y="1935131"/>
                </a:cubicBezTo>
                <a:cubicBezTo>
                  <a:pt x="284496" y="1981278"/>
                  <a:pt x="226092" y="1959036"/>
                  <a:pt x="317526" y="1995604"/>
                </a:cubicBezTo>
                <a:cubicBezTo>
                  <a:pt x="347123" y="2007441"/>
                  <a:pt x="408248" y="2025840"/>
                  <a:pt x="408248" y="2025840"/>
                </a:cubicBezTo>
                <a:lnTo>
                  <a:pt x="438489" y="2071195"/>
                </a:lnTo>
                <a:close/>
              </a:path>
            </a:pathLst>
          </a:cu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52" y="3072650"/>
            <a:ext cx="461547" cy="461547"/>
          </a:xfrm>
          <a:prstGeom prst="rect">
            <a:avLst/>
          </a:prstGeom>
        </p:spPr>
      </p:pic>
      <p:pic>
        <p:nvPicPr>
          <p:cNvPr id="17" name="Picture 16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26" y="2450010"/>
            <a:ext cx="461547" cy="461547"/>
          </a:xfrm>
          <a:prstGeom prst="rect">
            <a:avLst/>
          </a:prstGeom>
        </p:spPr>
      </p:pic>
      <p:pic>
        <p:nvPicPr>
          <p:cNvPr id="18" name="Picture 17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9" y="1923130"/>
            <a:ext cx="461547" cy="461547"/>
          </a:xfrm>
          <a:prstGeom prst="rect">
            <a:avLst/>
          </a:prstGeom>
        </p:spPr>
      </p:pic>
      <p:pic>
        <p:nvPicPr>
          <p:cNvPr id="19" name="Picture 18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69" y="1851790"/>
            <a:ext cx="461547" cy="461547"/>
          </a:xfrm>
          <a:prstGeom prst="rect">
            <a:avLst/>
          </a:prstGeom>
        </p:spPr>
      </p:pic>
      <p:pic>
        <p:nvPicPr>
          <p:cNvPr id="20" name="Picture 19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43" y="2920251"/>
            <a:ext cx="461547" cy="461547"/>
          </a:xfrm>
          <a:prstGeom prst="rect">
            <a:avLst/>
          </a:prstGeom>
        </p:spPr>
      </p:pic>
      <p:pic>
        <p:nvPicPr>
          <p:cNvPr id="21" name="Picture 20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19" y="2047383"/>
            <a:ext cx="461547" cy="461547"/>
          </a:xfrm>
          <a:prstGeom prst="rect">
            <a:avLst/>
          </a:prstGeom>
        </p:spPr>
      </p:pic>
      <p:pic>
        <p:nvPicPr>
          <p:cNvPr id="22" name="Picture 21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893" y="1428768"/>
            <a:ext cx="461547" cy="461547"/>
          </a:xfrm>
          <a:prstGeom prst="rect">
            <a:avLst/>
          </a:prstGeom>
        </p:spPr>
      </p:pic>
      <p:pic>
        <p:nvPicPr>
          <p:cNvPr id="23" name="Picture 22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893" y="2841877"/>
            <a:ext cx="461547" cy="461547"/>
          </a:xfrm>
          <a:prstGeom prst="rect">
            <a:avLst/>
          </a:prstGeom>
        </p:spPr>
      </p:pic>
      <p:pic>
        <p:nvPicPr>
          <p:cNvPr id="24" name="Picture 23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60" y="2203437"/>
            <a:ext cx="461547" cy="461547"/>
          </a:xfrm>
          <a:prstGeom prst="rect">
            <a:avLst/>
          </a:prstGeom>
        </p:spPr>
      </p:pic>
      <p:pic>
        <p:nvPicPr>
          <p:cNvPr id="25" name="Picture 24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254" y="2866203"/>
            <a:ext cx="461547" cy="461547"/>
          </a:xfrm>
          <a:prstGeom prst="rect">
            <a:avLst/>
          </a:prstGeom>
        </p:spPr>
      </p:pic>
      <p:pic>
        <p:nvPicPr>
          <p:cNvPr id="26" name="Picture 25" descr="Pickup-Truck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3" b="9739"/>
          <a:stretch/>
        </p:blipFill>
        <p:spPr>
          <a:xfrm>
            <a:off x="1882719" y="4255723"/>
            <a:ext cx="2213641" cy="168208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4676206">
            <a:off x="1645231" y="3780784"/>
            <a:ext cx="908043" cy="814430"/>
          </a:xfrm>
          <a:prstGeom prst="rightArrow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9563789">
            <a:off x="3968798" y="4069630"/>
            <a:ext cx="2587357" cy="430827"/>
          </a:xfrm>
          <a:prstGeom prst="rightArrow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8652827">
            <a:off x="3499444" y="3443486"/>
            <a:ext cx="2587357" cy="430827"/>
          </a:xfrm>
          <a:prstGeom prst="rightArrow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0860979">
            <a:off x="4273596" y="4862211"/>
            <a:ext cx="2587357" cy="430827"/>
          </a:xfrm>
          <a:prstGeom prst="rightArrow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30865" y="248187"/>
            <a:ext cx="1928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Helvetica"/>
                <a:cs typeface="Helvetica"/>
              </a:rPr>
              <a:t>Growth.</a:t>
            </a:r>
            <a:endParaRPr lang="en-US" sz="36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3071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8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4" cy="6858000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  <p:pic>
        <p:nvPicPr>
          <p:cNvPr id="5" name="Picture 4" descr="40288_635685469071_7469294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0"/>
            <a:ext cx="5114926" cy="6858000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6180550" y="0"/>
            <a:ext cx="2963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31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elvetica"/>
                <a:cs typeface="Helvetica"/>
              </a:rPr>
              <a:t>Surplus</a:t>
            </a:r>
            <a:endParaRPr lang="en-US" sz="4000" b="1" dirty="0">
              <a:ln w="3175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844" y="2896126"/>
            <a:ext cx="3940476" cy="1439853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70000"/>
                </a:schemeClr>
              </a:gs>
              <a:gs pos="100000">
                <a:schemeClr val="tx1">
                  <a:lumMod val="75000"/>
                  <a:lumOff val="25000"/>
                  <a:alpha val="0"/>
                </a:schemeClr>
              </a:gs>
              <a:gs pos="84000">
                <a:schemeClr val="tx1">
                  <a:lumMod val="85000"/>
                  <a:lumOff val="15000"/>
                  <a:alpha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t"/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/>
                </a:solidFill>
                <a:latin typeface="Helvetica"/>
                <a:cs typeface="Helvetica"/>
              </a:rPr>
              <a:t>40M Americans are </a:t>
            </a:r>
          </a:p>
          <a:p>
            <a:pPr marL="285750" indent="-285750">
              <a:lnSpc>
                <a:spcPct val="120000"/>
              </a:lnSpc>
              <a:buFont typeface="Wingdings" charset="0"/>
              <a:buChar char="à"/>
            </a:pPr>
            <a:r>
              <a:rPr lang="en-US" sz="2400" dirty="0" smtClean="0">
                <a:solidFill>
                  <a:schemeClr val="bg1"/>
                </a:solidFill>
                <a:latin typeface="Helvetica"/>
                <a:cs typeface="Helvetica"/>
              </a:rPr>
              <a:t> Food Insecure</a:t>
            </a:r>
          </a:p>
          <a:p>
            <a:pPr marL="285750" indent="-285750">
              <a:lnSpc>
                <a:spcPct val="120000"/>
              </a:lnSpc>
              <a:buFont typeface="Wingdings" charset="0"/>
              <a:buChar char="à"/>
            </a:pPr>
            <a:r>
              <a:rPr lang="en-US" sz="2400" dirty="0" smtClean="0">
                <a:solidFill>
                  <a:schemeClr val="bg1"/>
                </a:solidFill>
                <a:latin typeface="Helvetica"/>
                <a:cs typeface="Helvetica"/>
              </a:rPr>
              <a:t> Living in Urban Areas</a:t>
            </a:r>
            <a:endParaRPr lang="en-US" sz="2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7299" y="2896126"/>
            <a:ext cx="4749911" cy="143985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100000">
                <a:schemeClr val="tx1">
                  <a:lumMod val="75000"/>
                  <a:lumOff val="25000"/>
                  <a:alpha val="0"/>
                </a:schemeClr>
              </a:gs>
              <a:gs pos="85000">
                <a:schemeClr val="tx1">
                  <a:lumMod val="75000"/>
                  <a:lumOff val="25000"/>
                  <a:alpha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softEdge rad="508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2400" dirty="0" smtClean="0">
                <a:ln w="3175" cmpd="sng">
                  <a:noFill/>
                </a:ln>
                <a:solidFill>
                  <a:schemeClr val="bg1"/>
                </a:solidFill>
                <a:latin typeface="Helvetica"/>
                <a:cs typeface="Helvetica"/>
              </a:rPr>
              <a:t>50M+ American Households are</a:t>
            </a:r>
          </a:p>
          <a:p>
            <a:pPr marL="342900" indent="-342900">
              <a:lnSpc>
                <a:spcPct val="120000"/>
              </a:lnSpc>
              <a:buFont typeface="Wingdings" charset="0"/>
              <a:buChar char="à"/>
            </a:pPr>
            <a:r>
              <a:rPr lang="en-US" sz="2400" dirty="0" smtClean="0">
                <a:ln w="3175" cmpd="sng">
                  <a:noFill/>
                </a:ln>
                <a:solidFill>
                  <a:schemeClr val="bg1"/>
                </a:solidFill>
                <a:latin typeface="Helvetica"/>
                <a:cs typeface="Helvetica"/>
              </a:rPr>
              <a:t>Growing Food</a:t>
            </a:r>
          </a:p>
          <a:p>
            <a:pPr marL="342900" indent="-342900">
              <a:lnSpc>
                <a:spcPct val="120000"/>
              </a:lnSpc>
              <a:buFont typeface="Wingdings" charset="0"/>
              <a:buChar char="à"/>
            </a:pPr>
            <a:r>
              <a:rPr lang="en-US" sz="2400" dirty="0" smtClean="0">
                <a:ln w="3175" cmpd="sng">
                  <a:noFill/>
                </a:ln>
                <a:solidFill>
                  <a:schemeClr val="bg1"/>
                </a:solidFill>
                <a:latin typeface="Helvetica"/>
                <a:cs typeface="Helvetica"/>
              </a:rPr>
              <a:t>Average yield 100 </a:t>
            </a:r>
            <a:r>
              <a:rPr lang="en-US" sz="2400" dirty="0" err="1" smtClean="0">
                <a:ln w="3175" cmpd="sng">
                  <a:noFill/>
                </a:ln>
                <a:solidFill>
                  <a:schemeClr val="bg1"/>
                </a:solidFill>
                <a:latin typeface="Helvetica"/>
                <a:cs typeface="Helvetica"/>
              </a:rPr>
              <a:t>lbs</a:t>
            </a:r>
            <a:r>
              <a:rPr lang="en-US" sz="2400" dirty="0" smtClean="0">
                <a:ln w="3175" cmpd="sng">
                  <a:noFill/>
                </a:ln>
                <a:solidFill>
                  <a:schemeClr val="bg1"/>
                </a:solidFill>
                <a:latin typeface="Helvetica"/>
                <a:cs typeface="Helvetica"/>
              </a:rPr>
              <a:t>/4x8 plot</a:t>
            </a:r>
          </a:p>
          <a:p>
            <a:pPr marL="342900" indent="-342900">
              <a:lnSpc>
                <a:spcPct val="120000"/>
              </a:lnSpc>
              <a:buFont typeface="Wingdings" charset="0"/>
              <a:buChar char="à"/>
            </a:pPr>
            <a:endParaRPr lang="en-US" sz="2400" dirty="0">
              <a:ln w="3175" cmpd="sng">
                <a:noFill/>
              </a:ln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44057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955" y="1791359"/>
            <a:ext cx="168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Neighbor Sue</a:t>
            </a:r>
            <a:endParaRPr lang="en-US" b="1" dirty="0">
              <a:latin typeface="Helvetica"/>
              <a:cs typeface="Helvetica"/>
            </a:endParaRPr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109" y="2196952"/>
            <a:ext cx="1380682" cy="2373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20060101">
            <a:off x="8007162" y="2043897"/>
            <a:ext cx="832102" cy="6131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03109" y="1801609"/>
            <a:ext cx="124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Local Joe</a:t>
            </a:r>
            <a:endParaRPr lang="en-US" b="1" dirty="0">
              <a:latin typeface="Helvetica"/>
              <a:cs typeface="Helvetica"/>
            </a:endParaRPr>
          </a:p>
        </p:txBody>
      </p:sp>
      <p:pic>
        <p:nvPicPr>
          <p:cNvPr id="11" name="Picture 10" descr="stick-figure-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2" y="2153904"/>
            <a:ext cx="2416852" cy="2416852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459782" y="2788454"/>
            <a:ext cx="2963451" cy="1051146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How?</a:t>
            </a: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15" name="Picture 14" descr="apple-line-drawing-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07" y="2920445"/>
            <a:ext cx="971516" cy="72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4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955" y="1791359"/>
            <a:ext cx="168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Neighbor Sue</a:t>
            </a:r>
            <a:endParaRPr lang="en-US" b="1" dirty="0">
              <a:latin typeface="Helvetica"/>
              <a:cs typeface="Helvetica"/>
            </a:endParaRPr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109" y="2196952"/>
            <a:ext cx="1380682" cy="2373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20060101">
            <a:off x="8007162" y="2043897"/>
            <a:ext cx="832102" cy="6131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03109" y="1801609"/>
            <a:ext cx="124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Local Joe</a:t>
            </a:r>
            <a:endParaRPr lang="en-US" b="1" dirty="0">
              <a:latin typeface="Helvetica"/>
              <a:cs typeface="Helvetica"/>
            </a:endParaRPr>
          </a:p>
        </p:txBody>
      </p:sp>
      <p:pic>
        <p:nvPicPr>
          <p:cNvPr id="10" name="Picture 9" descr="Pickup-Truck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3" b="9739"/>
          <a:stretch/>
        </p:blipFill>
        <p:spPr>
          <a:xfrm>
            <a:off x="2915573" y="2241498"/>
            <a:ext cx="3215712" cy="2443527"/>
          </a:xfrm>
          <a:prstGeom prst="rect">
            <a:avLst/>
          </a:prstGeom>
        </p:spPr>
      </p:pic>
      <p:pic>
        <p:nvPicPr>
          <p:cNvPr id="11" name="Picture 10" descr="stick-figure-m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2" y="2153904"/>
            <a:ext cx="2416852" cy="24168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39580" y="1583282"/>
            <a:ext cx="1672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Surplus Food</a:t>
            </a:r>
          </a:p>
          <a:p>
            <a:pPr algn="ctr"/>
            <a:r>
              <a:rPr lang="en-US" b="1" dirty="0" smtClean="0">
                <a:latin typeface="Helvetica"/>
                <a:cs typeface="Helvetica"/>
              </a:rPr>
              <a:t>Rescue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6585" y="4861552"/>
            <a:ext cx="255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Helvetica"/>
                <a:cs typeface="Helvetica"/>
              </a:rPr>
              <a:t>Lovin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Spoonfuls</a:t>
            </a:r>
            <a:endParaRPr lang="en-US" b="1" dirty="0" smtClean="0">
              <a:latin typeface="Helvetica"/>
              <a:cs typeface="Helvetica"/>
            </a:endParaRPr>
          </a:p>
          <a:p>
            <a:r>
              <a:rPr lang="en-US" b="1" dirty="0" smtClean="0">
                <a:latin typeface="Helvetica"/>
                <a:cs typeface="Helvetica"/>
              </a:rPr>
              <a:t>Food 4 Free</a:t>
            </a:r>
          </a:p>
          <a:p>
            <a:r>
              <a:rPr lang="en-US" b="1" dirty="0" smtClean="0">
                <a:latin typeface="Helvetica"/>
                <a:cs typeface="Helvetica"/>
              </a:rPr>
              <a:t>Boston Gleaners</a:t>
            </a:r>
          </a:p>
        </p:txBody>
      </p:sp>
      <p:sp>
        <p:nvSpPr>
          <p:cNvPr id="14" name="Bent Arrow 13"/>
          <p:cNvSpPr/>
          <p:nvPr/>
        </p:nvSpPr>
        <p:spPr>
          <a:xfrm rot="16200000" flipV="1">
            <a:off x="6405118" y="3858969"/>
            <a:ext cx="862692" cy="2286266"/>
          </a:xfrm>
          <a:prstGeom prst="bentArrow">
            <a:avLst>
              <a:gd name="adj1" fmla="val 14564"/>
              <a:gd name="adj2" fmla="val 19077"/>
              <a:gd name="adj3" fmla="val 25000"/>
              <a:gd name="adj4" fmla="val 67442"/>
            </a:avLst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77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955" y="1791359"/>
            <a:ext cx="168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Neighbor Sue</a:t>
            </a:r>
            <a:endParaRPr lang="en-US" b="1" dirty="0">
              <a:latin typeface="Helvetica"/>
              <a:cs typeface="Helvetica"/>
            </a:endParaRPr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109" y="2196952"/>
            <a:ext cx="1380682" cy="2373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20060101">
            <a:off x="8007162" y="2043897"/>
            <a:ext cx="832102" cy="6131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03109" y="1801609"/>
            <a:ext cx="124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Local Joe</a:t>
            </a:r>
            <a:endParaRPr lang="en-US" b="1" dirty="0">
              <a:latin typeface="Helvetica"/>
              <a:cs typeface="Helvetica"/>
            </a:endParaRPr>
          </a:p>
        </p:txBody>
      </p:sp>
      <p:pic>
        <p:nvPicPr>
          <p:cNvPr id="10" name="Picture 9" descr="Pickup-Truck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3" b="9739"/>
          <a:stretch/>
        </p:blipFill>
        <p:spPr>
          <a:xfrm>
            <a:off x="2915573" y="2241498"/>
            <a:ext cx="3215712" cy="2443527"/>
          </a:xfrm>
          <a:prstGeom prst="rect">
            <a:avLst/>
          </a:prstGeom>
        </p:spPr>
      </p:pic>
      <p:pic>
        <p:nvPicPr>
          <p:cNvPr id="11" name="Picture 10" descr="stick-figure-m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2" y="2153904"/>
            <a:ext cx="2416852" cy="24168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39580" y="1583282"/>
            <a:ext cx="1672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Surplus Food</a:t>
            </a:r>
          </a:p>
          <a:p>
            <a:pPr algn="ctr"/>
            <a:r>
              <a:rPr lang="en-US" b="1" dirty="0" smtClean="0">
                <a:latin typeface="Helvetica"/>
                <a:cs typeface="Helvetica"/>
              </a:rPr>
              <a:t>Rescue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6585" y="4861552"/>
            <a:ext cx="255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Helvetica"/>
                <a:cs typeface="Helvetica"/>
              </a:rPr>
              <a:t>Lovin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Spoonfuls</a:t>
            </a:r>
            <a:endParaRPr lang="en-US" b="1" dirty="0" smtClean="0">
              <a:latin typeface="Helvetica"/>
              <a:cs typeface="Helvetica"/>
            </a:endParaRPr>
          </a:p>
          <a:p>
            <a:r>
              <a:rPr lang="en-US" b="1" dirty="0" smtClean="0">
                <a:latin typeface="Helvetica"/>
                <a:cs typeface="Helvetica"/>
              </a:rPr>
              <a:t>Food 4 Free</a:t>
            </a:r>
          </a:p>
          <a:p>
            <a:r>
              <a:rPr lang="en-US" b="1" dirty="0" smtClean="0">
                <a:latin typeface="Helvetica"/>
                <a:cs typeface="Helvetica"/>
              </a:rPr>
              <a:t>Boston Gleaners</a:t>
            </a:r>
          </a:p>
        </p:txBody>
      </p:sp>
      <p:sp>
        <p:nvSpPr>
          <p:cNvPr id="19" name="Bent Arrow 18"/>
          <p:cNvSpPr/>
          <p:nvPr/>
        </p:nvSpPr>
        <p:spPr>
          <a:xfrm rot="16200000" flipV="1">
            <a:off x="6405118" y="3858969"/>
            <a:ext cx="862692" cy="2286266"/>
          </a:xfrm>
          <a:prstGeom prst="bentArrow">
            <a:avLst>
              <a:gd name="adj1" fmla="val 14564"/>
              <a:gd name="adj2" fmla="val 19077"/>
              <a:gd name="adj3" fmla="val 25000"/>
              <a:gd name="adj4" fmla="val 67442"/>
            </a:avLst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flipV="1">
            <a:off x="1167864" y="4846952"/>
            <a:ext cx="2348338" cy="677962"/>
          </a:xfrm>
          <a:prstGeom prst="bentArrow">
            <a:avLst>
              <a:gd name="adj1" fmla="val 18871"/>
              <a:gd name="adj2" fmla="val 25000"/>
              <a:gd name="adj3" fmla="val 35766"/>
              <a:gd name="adj4" fmla="val 82282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01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09271" y="1133794"/>
            <a:ext cx="4430254" cy="4430254"/>
          </a:xfrm>
          <a:prstGeom prst="ellipse">
            <a:avLst/>
          </a:prstGeom>
          <a:noFill/>
          <a:ln w="31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5188" y="2819711"/>
            <a:ext cx="1058421" cy="1058421"/>
          </a:xfrm>
          <a:prstGeom prst="ellipse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44327" y="1436233"/>
            <a:ext cx="3129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Undernourished and underserved communities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7327" y="3847896"/>
            <a:ext cx="202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Recipients of food assistance</a:t>
            </a:r>
            <a:endParaRPr lang="en-US" b="1" dirty="0">
              <a:latin typeface="Helvetica"/>
              <a:cs typeface="Helvetic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781449" y="3485058"/>
            <a:ext cx="725773" cy="3930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 rot="20183021">
            <a:off x="650174" y="1436233"/>
            <a:ext cx="2540210" cy="2411663"/>
          </a:xfrm>
          <a:custGeom>
            <a:avLst/>
            <a:gdLst>
              <a:gd name="connsiteX0" fmla="*/ 438489 w 2585571"/>
              <a:gd name="connsiteY0" fmla="*/ 2071195 h 2479387"/>
              <a:gd name="connsiteX1" fmla="*/ 438489 w 2585571"/>
              <a:gd name="connsiteY1" fmla="*/ 2071195 h 2479387"/>
              <a:gd name="connsiteX2" fmla="*/ 831616 w 2585571"/>
              <a:gd name="connsiteY2" fmla="*/ 2086313 h 2479387"/>
              <a:gd name="connsiteX3" fmla="*/ 967699 w 2585571"/>
              <a:gd name="connsiteY3" fmla="*/ 2131668 h 2479387"/>
              <a:gd name="connsiteX4" fmla="*/ 1134022 w 2585571"/>
              <a:gd name="connsiteY4" fmla="*/ 2207259 h 2479387"/>
              <a:gd name="connsiteX5" fmla="*/ 1209624 w 2585571"/>
              <a:gd name="connsiteY5" fmla="*/ 2252614 h 2479387"/>
              <a:gd name="connsiteX6" fmla="*/ 1285225 w 2585571"/>
              <a:gd name="connsiteY6" fmla="*/ 2267732 h 2479387"/>
              <a:gd name="connsiteX7" fmla="*/ 1375947 w 2585571"/>
              <a:gd name="connsiteY7" fmla="*/ 2297968 h 2479387"/>
              <a:gd name="connsiteX8" fmla="*/ 1496909 w 2585571"/>
              <a:gd name="connsiteY8" fmla="*/ 2358441 h 2479387"/>
              <a:gd name="connsiteX9" fmla="*/ 1648112 w 2585571"/>
              <a:gd name="connsiteY9" fmla="*/ 2403796 h 2479387"/>
              <a:gd name="connsiteX10" fmla="*/ 1693473 w 2585571"/>
              <a:gd name="connsiteY10" fmla="*/ 2418914 h 2479387"/>
              <a:gd name="connsiteX11" fmla="*/ 1753954 w 2585571"/>
              <a:gd name="connsiteY11" fmla="*/ 2434032 h 2479387"/>
              <a:gd name="connsiteX12" fmla="*/ 1890037 w 2585571"/>
              <a:gd name="connsiteY12" fmla="*/ 2479387 h 2479387"/>
              <a:gd name="connsiteX13" fmla="*/ 2192443 w 2585571"/>
              <a:gd name="connsiteY13" fmla="*/ 2449150 h 2479387"/>
              <a:gd name="connsiteX14" fmla="*/ 2283165 w 2585571"/>
              <a:gd name="connsiteY14" fmla="*/ 2373559 h 2479387"/>
              <a:gd name="connsiteX15" fmla="*/ 2358766 w 2585571"/>
              <a:gd name="connsiteY15" fmla="*/ 2328205 h 2479387"/>
              <a:gd name="connsiteX16" fmla="*/ 2419248 w 2585571"/>
              <a:gd name="connsiteY16" fmla="*/ 2237495 h 2479387"/>
              <a:gd name="connsiteX17" fmla="*/ 2449488 w 2585571"/>
              <a:gd name="connsiteY17" fmla="*/ 2192141 h 2479387"/>
              <a:gd name="connsiteX18" fmla="*/ 2464608 w 2585571"/>
              <a:gd name="connsiteY18" fmla="*/ 2146786 h 2479387"/>
              <a:gd name="connsiteX19" fmla="*/ 2509969 w 2585571"/>
              <a:gd name="connsiteY19" fmla="*/ 2056077 h 2479387"/>
              <a:gd name="connsiteX20" fmla="*/ 2540210 w 2585571"/>
              <a:gd name="connsiteY20" fmla="*/ 1950249 h 2479387"/>
              <a:gd name="connsiteX21" fmla="*/ 2585571 w 2585571"/>
              <a:gd name="connsiteY21" fmla="*/ 1829304 h 2479387"/>
              <a:gd name="connsiteX22" fmla="*/ 2570450 w 2585571"/>
              <a:gd name="connsiteY22" fmla="*/ 1421112 h 2479387"/>
              <a:gd name="connsiteX23" fmla="*/ 2555330 w 2585571"/>
              <a:gd name="connsiteY23" fmla="*/ 1360639 h 2479387"/>
              <a:gd name="connsiteX24" fmla="*/ 2585571 w 2585571"/>
              <a:gd name="connsiteY24" fmla="*/ 861738 h 2479387"/>
              <a:gd name="connsiteX25" fmla="*/ 2570450 w 2585571"/>
              <a:gd name="connsiteY25" fmla="*/ 438428 h 2479387"/>
              <a:gd name="connsiteX26" fmla="*/ 2509969 w 2585571"/>
              <a:gd name="connsiteY26" fmla="*/ 317482 h 2479387"/>
              <a:gd name="connsiteX27" fmla="*/ 2449488 w 2585571"/>
              <a:gd name="connsiteY27" fmla="*/ 241891 h 2479387"/>
              <a:gd name="connsiteX28" fmla="*/ 2389007 w 2585571"/>
              <a:gd name="connsiteY28" fmla="*/ 166300 h 2479387"/>
              <a:gd name="connsiteX29" fmla="*/ 2101721 w 2585571"/>
              <a:gd name="connsiteY29" fmla="*/ 90709 h 2479387"/>
              <a:gd name="connsiteX30" fmla="*/ 1859796 w 2585571"/>
              <a:gd name="connsiteY30" fmla="*/ 120945 h 2479387"/>
              <a:gd name="connsiteX31" fmla="*/ 1769075 w 2585571"/>
              <a:gd name="connsiteY31" fmla="*/ 166300 h 2479387"/>
              <a:gd name="connsiteX32" fmla="*/ 1663233 w 2585571"/>
              <a:gd name="connsiteY32" fmla="*/ 196537 h 2479387"/>
              <a:gd name="connsiteX33" fmla="*/ 1602751 w 2585571"/>
              <a:gd name="connsiteY33" fmla="*/ 226773 h 2479387"/>
              <a:gd name="connsiteX34" fmla="*/ 1345706 w 2585571"/>
              <a:gd name="connsiteY34" fmla="*/ 211655 h 2479387"/>
              <a:gd name="connsiteX35" fmla="*/ 1300345 w 2585571"/>
              <a:gd name="connsiteY35" fmla="*/ 181418 h 2479387"/>
              <a:gd name="connsiteX36" fmla="*/ 1194503 w 2585571"/>
              <a:gd name="connsiteY36" fmla="*/ 120945 h 2479387"/>
              <a:gd name="connsiteX37" fmla="*/ 1149143 w 2585571"/>
              <a:gd name="connsiteY37" fmla="*/ 75591 h 2479387"/>
              <a:gd name="connsiteX38" fmla="*/ 1088661 w 2585571"/>
              <a:gd name="connsiteY38" fmla="*/ 45354 h 2479387"/>
              <a:gd name="connsiteX39" fmla="*/ 756015 w 2585571"/>
              <a:gd name="connsiteY39" fmla="*/ 0 h 2479387"/>
              <a:gd name="connsiteX40" fmla="*/ 317526 w 2585571"/>
              <a:gd name="connsiteY40" fmla="*/ 30236 h 2479387"/>
              <a:gd name="connsiteX41" fmla="*/ 272165 w 2585571"/>
              <a:gd name="connsiteY41" fmla="*/ 45354 h 2479387"/>
              <a:gd name="connsiteX42" fmla="*/ 241925 w 2585571"/>
              <a:gd name="connsiteY42" fmla="*/ 90709 h 2479387"/>
              <a:gd name="connsiteX43" fmla="*/ 226804 w 2585571"/>
              <a:gd name="connsiteY43" fmla="*/ 151182 h 2479387"/>
              <a:gd name="connsiteX44" fmla="*/ 226804 w 2585571"/>
              <a:gd name="connsiteY44" fmla="*/ 619847 h 2479387"/>
              <a:gd name="connsiteX45" fmla="*/ 257045 w 2585571"/>
              <a:gd name="connsiteY45" fmla="*/ 680319 h 2479387"/>
              <a:gd name="connsiteX46" fmla="*/ 272165 w 2585571"/>
              <a:gd name="connsiteY46" fmla="*/ 725674 h 2479387"/>
              <a:gd name="connsiteX47" fmla="*/ 317526 w 2585571"/>
              <a:gd name="connsiteY47" fmla="*/ 831502 h 2479387"/>
              <a:gd name="connsiteX48" fmla="*/ 302406 w 2585571"/>
              <a:gd name="connsiteY48" fmla="*/ 967565 h 2479387"/>
              <a:gd name="connsiteX49" fmla="*/ 272165 w 2585571"/>
              <a:gd name="connsiteY49" fmla="*/ 1028038 h 2479387"/>
              <a:gd name="connsiteX50" fmla="*/ 257045 w 2585571"/>
              <a:gd name="connsiteY50" fmla="*/ 1088511 h 2479387"/>
              <a:gd name="connsiteX51" fmla="*/ 181443 w 2585571"/>
              <a:gd name="connsiteY51" fmla="*/ 1209457 h 2479387"/>
              <a:gd name="connsiteX52" fmla="*/ 120962 w 2585571"/>
              <a:gd name="connsiteY52" fmla="*/ 1285048 h 2479387"/>
              <a:gd name="connsiteX53" fmla="*/ 105842 w 2585571"/>
              <a:gd name="connsiteY53" fmla="*/ 1330403 h 2479387"/>
              <a:gd name="connsiteX54" fmla="*/ 60481 w 2585571"/>
              <a:gd name="connsiteY54" fmla="*/ 1421112 h 2479387"/>
              <a:gd name="connsiteX55" fmla="*/ 0 w 2585571"/>
              <a:gd name="connsiteY55" fmla="*/ 1572294 h 2479387"/>
              <a:gd name="connsiteX56" fmla="*/ 15120 w 2585571"/>
              <a:gd name="connsiteY56" fmla="*/ 1753713 h 2479387"/>
              <a:gd name="connsiteX57" fmla="*/ 136083 w 2585571"/>
              <a:gd name="connsiteY57" fmla="*/ 1859540 h 2479387"/>
              <a:gd name="connsiteX58" fmla="*/ 181443 w 2585571"/>
              <a:gd name="connsiteY58" fmla="*/ 1904895 h 2479387"/>
              <a:gd name="connsiteX59" fmla="*/ 226804 w 2585571"/>
              <a:gd name="connsiteY59" fmla="*/ 1935131 h 2479387"/>
              <a:gd name="connsiteX60" fmla="*/ 317526 w 2585571"/>
              <a:gd name="connsiteY60" fmla="*/ 1995604 h 2479387"/>
              <a:gd name="connsiteX61" fmla="*/ 408248 w 2585571"/>
              <a:gd name="connsiteY61" fmla="*/ 2025840 h 2479387"/>
              <a:gd name="connsiteX62" fmla="*/ 438489 w 2585571"/>
              <a:gd name="connsiteY62" fmla="*/ 2071195 h 247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585571" h="2479387">
                <a:moveTo>
                  <a:pt x="438489" y="2071195"/>
                </a:moveTo>
                <a:lnTo>
                  <a:pt x="438489" y="2071195"/>
                </a:lnTo>
                <a:cubicBezTo>
                  <a:pt x="569531" y="2076234"/>
                  <a:pt x="701325" y="2071425"/>
                  <a:pt x="831616" y="2086313"/>
                </a:cubicBezTo>
                <a:cubicBezTo>
                  <a:pt x="879121" y="2091741"/>
                  <a:pt x="922338" y="2116550"/>
                  <a:pt x="967699" y="2131668"/>
                </a:cubicBezTo>
                <a:cubicBezTo>
                  <a:pt x="1037900" y="2155065"/>
                  <a:pt x="1049505" y="2156555"/>
                  <a:pt x="1134022" y="2207259"/>
                </a:cubicBezTo>
                <a:cubicBezTo>
                  <a:pt x="1159223" y="2222377"/>
                  <a:pt x="1182338" y="2241701"/>
                  <a:pt x="1209624" y="2252614"/>
                </a:cubicBezTo>
                <a:cubicBezTo>
                  <a:pt x="1233486" y="2262157"/>
                  <a:pt x="1260431" y="2260971"/>
                  <a:pt x="1285225" y="2267732"/>
                </a:cubicBezTo>
                <a:cubicBezTo>
                  <a:pt x="1315978" y="2276118"/>
                  <a:pt x="1346648" y="2285413"/>
                  <a:pt x="1375947" y="2297968"/>
                </a:cubicBezTo>
                <a:cubicBezTo>
                  <a:pt x="1417382" y="2315723"/>
                  <a:pt x="1454143" y="2344187"/>
                  <a:pt x="1496909" y="2358441"/>
                </a:cubicBezTo>
                <a:cubicBezTo>
                  <a:pt x="1712479" y="2430289"/>
                  <a:pt x="1488168" y="2358105"/>
                  <a:pt x="1648112" y="2403796"/>
                </a:cubicBezTo>
                <a:cubicBezTo>
                  <a:pt x="1663437" y="2408174"/>
                  <a:pt x="1678148" y="2414536"/>
                  <a:pt x="1693473" y="2418914"/>
                </a:cubicBezTo>
                <a:cubicBezTo>
                  <a:pt x="1713454" y="2424622"/>
                  <a:pt x="1734092" y="2427921"/>
                  <a:pt x="1753954" y="2434032"/>
                </a:cubicBezTo>
                <a:cubicBezTo>
                  <a:pt x="1799654" y="2448092"/>
                  <a:pt x="1890037" y="2479387"/>
                  <a:pt x="1890037" y="2479387"/>
                </a:cubicBezTo>
                <a:cubicBezTo>
                  <a:pt x="1990839" y="2469308"/>
                  <a:pt x="2092636" y="2466505"/>
                  <a:pt x="2192443" y="2449150"/>
                </a:cubicBezTo>
                <a:cubicBezTo>
                  <a:pt x="2223048" y="2443828"/>
                  <a:pt x="2263251" y="2388492"/>
                  <a:pt x="2283165" y="2373559"/>
                </a:cubicBezTo>
                <a:cubicBezTo>
                  <a:pt x="2306676" y="2355928"/>
                  <a:pt x="2333566" y="2343323"/>
                  <a:pt x="2358766" y="2328205"/>
                </a:cubicBezTo>
                <a:lnTo>
                  <a:pt x="2419248" y="2237495"/>
                </a:lnTo>
                <a:lnTo>
                  <a:pt x="2449488" y="2192141"/>
                </a:lnTo>
                <a:cubicBezTo>
                  <a:pt x="2454528" y="2177023"/>
                  <a:pt x="2458135" y="2161348"/>
                  <a:pt x="2464608" y="2146786"/>
                </a:cubicBezTo>
                <a:cubicBezTo>
                  <a:pt x="2478340" y="2115894"/>
                  <a:pt x="2497832" y="2087629"/>
                  <a:pt x="2509969" y="2056077"/>
                </a:cubicBezTo>
                <a:cubicBezTo>
                  <a:pt x="2523141" y="2021835"/>
                  <a:pt x="2527671" y="1984728"/>
                  <a:pt x="2540210" y="1950249"/>
                </a:cubicBezTo>
                <a:cubicBezTo>
                  <a:pt x="2603466" y="1776318"/>
                  <a:pt x="2543111" y="1999112"/>
                  <a:pt x="2585571" y="1829304"/>
                </a:cubicBezTo>
                <a:cubicBezTo>
                  <a:pt x="2580531" y="1693240"/>
                  <a:pt x="2579217" y="1556987"/>
                  <a:pt x="2570450" y="1421112"/>
                </a:cubicBezTo>
                <a:cubicBezTo>
                  <a:pt x="2569112" y="1400377"/>
                  <a:pt x="2555330" y="1381417"/>
                  <a:pt x="2555330" y="1360639"/>
                </a:cubicBezTo>
                <a:cubicBezTo>
                  <a:pt x="2555330" y="1198584"/>
                  <a:pt x="2571964" y="1024998"/>
                  <a:pt x="2585571" y="861738"/>
                </a:cubicBezTo>
                <a:cubicBezTo>
                  <a:pt x="2580531" y="720635"/>
                  <a:pt x="2579259" y="579346"/>
                  <a:pt x="2570450" y="438428"/>
                </a:cubicBezTo>
                <a:cubicBezTo>
                  <a:pt x="2566451" y="374454"/>
                  <a:pt x="2546899" y="369177"/>
                  <a:pt x="2509969" y="317482"/>
                </a:cubicBezTo>
                <a:cubicBezTo>
                  <a:pt x="2354845" y="100338"/>
                  <a:pt x="2584347" y="410442"/>
                  <a:pt x="2449488" y="241891"/>
                </a:cubicBezTo>
                <a:cubicBezTo>
                  <a:pt x="2435242" y="224085"/>
                  <a:pt x="2413346" y="178468"/>
                  <a:pt x="2389007" y="166300"/>
                </a:cubicBezTo>
                <a:cubicBezTo>
                  <a:pt x="2245205" y="94409"/>
                  <a:pt x="2249902" y="107171"/>
                  <a:pt x="2101721" y="90709"/>
                </a:cubicBezTo>
                <a:cubicBezTo>
                  <a:pt x="2021079" y="100788"/>
                  <a:pt x="1940071" y="108272"/>
                  <a:pt x="1859796" y="120945"/>
                </a:cubicBezTo>
                <a:cubicBezTo>
                  <a:pt x="1804255" y="129714"/>
                  <a:pt x="1819651" y="141016"/>
                  <a:pt x="1769075" y="166300"/>
                </a:cubicBezTo>
                <a:cubicBezTo>
                  <a:pt x="1732528" y="184571"/>
                  <a:pt x="1701979" y="182009"/>
                  <a:pt x="1663233" y="196537"/>
                </a:cubicBezTo>
                <a:cubicBezTo>
                  <a:pt x="1642128" y="204450"/>
                  <a:pt x="1622912" y="216694"/>
                  <a:pt x="1602751" y="226773"/>
                </a:cubicBezTo>
                <a:cubicBezTo>
                  <a:pt x="1517069" y="221734"/>
                  <a:pt x="1430586" y="224385"/>
                  <a:pt x="1345706" y="211655"/>
                </a:cubicBezTo>
                <a:cubicBezTo>
                  <a:pt x="1327735" y="208960"/>
                  <a:pt x="1315133" y="191979"/>
                  <a:pt x="1300345" y="181418"/>
                </a:cubicBezTo>
                <a:cubicBezTo>
                  <a:pt x="1220249" y="124214"/>
                  <a:pt x="1268112" y="145479"/>
                  <a:pt x="1194503" y="120945"/>
                </a:cubicBezTo>
                <a:cubicBezTo>
                  <a:pt x="1179383" y="105827"/>
                  <a:pt x="1166543" y="88018"/>
                  <a:pt x="1149143" y="75591"/>
                </a:cubicBezTo>
                <a:cubicBezTo>
                  <a:pt x="1130801" y="62491"/>
                  <a:pt x="1109259" y="54507"/>
                  <a:pt x="1088661" y="45354"/>
                </a:cubicBezTo>
                <a:cubicBezTo>
                  <a:pt x="951267" y="-15702"/>
                  <a:pt x="983550" y="13382"/>
                  <a:pt x="756015" y="0"/>
                </a:cubicBezTo>
                <a:cubicBezTo>
                  <a:pt x="609852" y="10079"/>
                  <a:pt x="463397" y="16563"/>
                  <a:pt x="317526" y="30236"/>
                </a:cubicBezTo>
                <a:cubicBezTo>
                  <a:pt x="301658" y="31723"/>
                  <a:pt x="284611" y="35398"/>
                  <a:pt x="272165" y="45354"/>
                </a:cubicBezTo>
                <a:cubicBezTo>
                  <a:pt x="257975" y="56704"/>
                  <a:pt x="252005" y="75591"/>
                  <a:pt x="241925" y="90709"/>
                </a:cubicBezTo>
                <a:cubicBezTo>
                  <a:pt x="236885" y="110867"/>
                  <a:pt x="229743" y="130613"/>
                  <a:pt x="226804" y="151182"/>
                </a:cubicBezTo>
                <a:cubicBezTo>
                  <a:pt x="203041" y="317495"/>
                  <a:pt x="205298" y="440659"/>
                  <a:pt x="226804" y="619847"/>
                </a:cubicBezTo>
                <a:cubicBezTo>
                  <a:pt x="229490" y="642224"/>
                  <a:pt x="248166" y="659604"/>
                  <a:pt x="257045" y="680319"/>
                </a:cubicBezTo>
                <a:cubicBezTo>
                  <a:pt x="263323" y="694966"/>
                  <a:pt x="265887" y="711027"/>
                  <a:pt x="272165" y="725674"/>
                </a:cubicBezTo>
                <a:cubicBezTo>
                  <a:pt x="328218" y="856446"/>
                  <a:pt x="282067" y="725137"/>
                  <a:pt x="317526" y="831502"/>
                </a:cubicBezTo>
                <a:cubicBezTo>
                  <a:pt x="312486" y="876856"/>
                  <a:pt x="312669" y="923100"/>
                  <a:pt x="302406" y="967565"/>
                </a:cubicBezTo>
                <a:cubicBezTo>
                  <a:pt x="297338" y="989525"/>
                  <a:pt x="280079" y="1006936"/>
                  <a:pt x="272165" y="1028038"/>
                </a:cubicBezTo>
                <a:cubicBezTo>
                  <a:pt x="264868" y="1047493"/>
                  <a:pt x="264342" y="1069056"/>
                  <a:pt x="257045" y="1088511"/>
                </a:cubicBezTo>
                <a:cubicBezTo>
                  <a:pt x="236290" y="1143850"/>
                  <a:pt x="217121" y="1161893"/>
                  <a:pt x="181443" y="1209457"/>
                </a:cubicBezTo>
                <a:cubicBezTo>
                  <a:pt x="143440" y="1323455"/>
                  <a:pt x="199123" y="1187359"/>
                  <a:pt x="120962" y="1285048"/>
                </a:cubicBezTo>
                <a:cubicBezTo>
                  <a:pt x="111006" y="1297491"/>
                  <a:pt x="112315" y="1315841"/>
                  <a:pt x="105842" y="1330403"/>
                </a:cubicBezTo>
                <a:cubicBezTo>
                  <a:pt x="92110" y="1361295"/>
                  <a:pt x="73485" y="1389907"/>
                  <a:pt x="60481" y="1421112"/>
                </a:cubicBezTo>
                <a:cubicBezTo>
                  <a:pt x="-32949" y="1645310"/>
                  <a:pt x="84136" y="1404041"/>
                  <a:pt x="0" y="1572294"/>
                </a:cubicBezTo>
                <a:cubicBezTo>
                  <a:pt x="5040" y="1632767"/>
                  <a:pt x="3218" y="1694209"/>
                  <a:pt x="15120" y="1753713"/>
                </a:cubicBezTo>
                <a:cubicBezTo>
                  <a:pt x="25830" y="1807254"/>
                  <a:pt x="109633" y="1833093"/>
                  <a:pt x="136083" y="1859540"/>
                </a:cubicBezTo>
                <a:cubicBezTo>
                  <a:pt x="151203" y="1874658"/>
                  <a:pt x="165016" y="1891208"/>
                  <a:pt x="181443" y="1904895"/>
                </a:cubicBezTo>
                <a:cubicBezTo>
                  <a:pt x="195403" y="1916527"/>
                  <a:pt x="212614" y="1923780"/>
                  <a:pt x="226804" y="1935131"/>
                </a:cubicBezTo>
                <a:cubicBezTo>
                  <a:pt x="284496" y="1981278"/>
                  <a:pt x="226092" y="1959036"/>
                  <a:pt x="317526" y="1995604"/>
                </a:cubicBezTo>
                <a:cubicBezTo>
                  <a:pt x="347123" y="2007441"/>
                  <a:pt x="408248" y="2025840"/>
                  <a:pt x="408248" y="2025840"/>
                </a:cubicBezTo>
                <a:lnTo>
                  <a:pt x="438489" y="2071195"/>
                </a:lnTo>
                <a:close/>
              </a:path>
            </a:pathLst>
          </a:cu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52" y="3072650"/>
            <a:ext cx="461547" cy="461547"/>
          </a:xfrm>
          <a:prstGeom prst="rect">
            <a:avLst/>
          </a:prstGeom>
        </p:spPr>
      </p:pic>
      <p:pic>
        <p:nvPicPr>
          <p:cNvPr id="18" name="Picture 17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9" y="1923130"/>
            <a:ext cx="461547" cy="461547"/>
          </a:xfrm>
          <a:prstGeom prst="rect">
            <a:avLst/>
          </a:prstGeom>
        </p:spPr>
      </p:pic>
      <p:pic>
        <p:nvPicPr>
          <p:cNvPr id="20" name="Picture 19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4" y="2737862"/>
            <a:ext cx="461547" cy="461547"/>
          </a:xfrm>
          <a:prstGeom prst="rect">
            <a:avLst/>
          </a:prstGeom>
        </p:spPr>
      </p:pic>
      <p:pic>
        <p:nvPicPr>
          <p:cNvPr id="21" name="Picture 20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057" y="2018269"/>
            <a:ext cx="461547" cy="461547"/>
          </a:xfrm>
          <a:prstGeom prst="rect">
            <a:avLst/>
          </a:prstGeom>
        </p:spPr>
      </p:pic>
      <p:pic>
        <p:nvPicPr>
          <p:cNvPr id="22" name="Picture 21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893" y="1428768"/>
            <a:ext cx="461547" cy="461547"/>
          </a:xfrm>
          <a:prstGeom prst="rect">
            <a:avLst/>
          </a:prstGeom>
        </p:spPr>
      </p:pic>
      <p:pic>
        <p:nvPicPr>
          <p:cNvPr id="25" name="Picture 24" descr="stick-figure-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254" y="2866203"/>
            <a:ext cx="461547" cy="461547"/>
          </a:xfrm>
          <a:prstGeom prst="rect">
            <a:avLst/>
          </a:prstGeom>
        </p:spPr>
      </p:pic>
      <p:pic>
        <p:nvPicPr>
          <p:cNvPr id="26" name="Picture 25" descr="Pickup-Truck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3" b="9739"/>
          <a:stretch/>
        </p:blipFill>
        <p:spPr>
          <a:xfrm>
            <a:off x="1882719" y="4255723"/>
            <a:ext cx="2213641" cy="168208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4676206">
            <a:off x="1759823" y="3905759"/>
            <a:ext cx="760523" cy="451471"/>
          </a:xfrm>
          <a:prstGeom prst="rightArrow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9563789">
            <a:off x="3968798" y="4069630"/>
            <a:ext cx="2587357" cy="430827"/>
          </a:xfrm>
          <a:prstGeom prst="rightArrow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56563" y="248187"/>
            <a:ext cx="2030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Helvetica"/>
                <a:cs typeface="Helvetica"/>
              </a:rPr>
              <a:t>Solution</a:t>
            </a:r>
            <a:endParaRPr lang="en-US" sz="36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2944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71" y="0"/>
            <a:ext cx="336362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6212" y="894518"/>
            <a:ext cx="3185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Helvetica"/>
                <a:cs typeface="Helvetica"/>
              </a:rPr>
              <a:t>Neighbor Sue</a:t>
            </a:r>
            <a:endParaRPr lang="en-US" sz="3600" b="1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761" y="1984545"/>
            <a:ext cx="447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…wants to donate her produce.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09556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33" y="0"/>
            <a:ext cx="332726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6212" y="894518"/>
            <a:ext cx="3185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Helvetica"/>
                <a:cs typeface="Helvetica"/>
              </a:rPr>
              <a:t>Neighbor Sue</a:t>
            </a:r>
            <a:endParaRPr lang="en-US" sz="3600" b="1" dirty="0"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762" y="1984545"/>
            <a:ext cx="4288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…enters what in her garden is almost ripe.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9262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25" y="0"/>
            <a:ext cx="3297575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6212" y="894518"/>
            <a:ext cx="3185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Helvetica"/>
                <a:cs typeface="Helvetica"/>
              </a:rPr>
              <a:t>Neighbor Sue</a:t>
            </a:r>
            <a:endParaRPr lang="en-US" sz="3600" b="1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761" y="1984545"/>
            <a:ext cx="433365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…chooses whether to wait for home pickup or deliver to a drop location.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7964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197</Words>
  <Application>Microsoft Macintosh PowerPoint</Application>
  <PresentationFormat>On-screen Show 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Biderman</dc:creator>
  <cp:lastModifiedBy>Jonathan Biderman</cp:lastModifiedBy>
  <cp:revision>13</cp:revision>
  <dcterms:created xsi:type="dcterms:W3CDTF">2014-11-15T20:19:10Z</dcterms:created>
  <dcterms:modified xsi:type="dcterms:W3CDTF">2014-11-15T23:00:56Z</dcterms:modified>
</cp:coreProperties>
</file>