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7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10" Type="http://schemas.openxmlformats.org/officeDocument/2006/relationships/image" Target="../media/image14.png"/><Relationship Id="rId19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1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663" y="2601119"/>
            <a:ext cx="5255171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Random variable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Representations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262D5-46C2-4420-9135-793E01A52347}"/>
              </a:ext>
            </a:extLst>
          </p:cNvPr>
          <p:cNvSpPr txBox="1"/>
          <p:nvPr/>
        </p:nvSpPr>
        <p:spPr>
          <a:xfrm>
            <a:off x="1056443" y="880655"/>
            <a:ext cx="811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random variable is a variable, the value of which is random.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B8C8-9F38-4F11-B4F4-51FAE15FB5D5}"/>
              </a:ext>
            </a:extLst>
          </p:cNvPr>
          <p:cNvSpPr txBox="1"/>
          <p:nvPr/>
        </p:nvSpPr>
        <p:spPr>
          <a:xfrm>
            <a:off x="1056442" y="1953087"/>
            <a:ext cx="74394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result of tossing a coin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result of tossing a dice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Your body temperature at 8:00am tomorrow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Free Coin Icon, Symbol. Download in PNG, SVG format.">
            <a:extLst>
              <a:ext uri="{FF2B5EF4-FFF2-40B4-BE49-F238E27FC236}">
                <a16:creationId xmlns:a16="http://schemas.microsoft.com/office/drawing/2014/main" id="{44657899-3AB4-4CFC-B2FF-38AB6778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47" y="2035686"/>
            <a:ext cx="992820" cy="99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lobal Symbols · die (singular) dice (plural) in ARASAAC">
            <a:extLst>
              <a:ext uri="{FF2B5EF4-FFF2-40B4-BE49-F238E27FC236}">
                <a16:creationId xmlns:a16="http://schemas.microsoft.com/office/drawing/2014/main" id="{787DD547-6018-4D8F-A8FA-630F2225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407" y="3215355"/>
            <a:ext cx="1228280" cy="12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ience Thermometer - Free icons">
            <a:extLst>
              <a:ext uri="{FF2B5EF4-FFF2-40B4-BE49-F238E27FC236}">
                <a16:creationId xmlns:a16="http://schemas.microsoft.com/office/drawing/2014/main" id="{E4E50145-F87F-4AAA-A7FE-CA0E2FC8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30" y="4443635"/>
            <a:ext cx="1228280" cy="12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681B0F-D888-4228-9560-920877EDA6AB}"/>
              </a:ext>
            </a:extLst>
          </p:cNvPr>
          <p:cNvCxnSpPr/>
          <p:nvPr/>
        </p:nvCxnSpPr>
        <p:spPr>
          <a:xfrm>
            <a:off x="6885992" y="2640563"/>
            <a:ext cx="1045028" cy="4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E4AC21-AF6B-4FE9-B63E-5A8F4C383C22}"/>
              </a:ext>
            </a:extLst>
          </p:cNvPr>
          <p:cNvCxnSpPr>
            <a:cxnSpLocks/>
          </p:cNvCxnSpPr>
          <p:nvPr/>
        </p:nvCxnSpPr>
        <p:spPr>
          <a:xfrm flipV="1">
            <a:off x="6851206" y="3429000"/>
            <a:ext cx="1079814" cy="43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02B6F8-A326-43C4-87B9-865059B7ED9F}"/>
              </a:ext>
            </a:extLst>
          </p:cNvPr>
          <p:cNvSpPr txBox="1"/>
          <p:nvPr/>
        </p:nvSpPr>
        <p:spPr>
          <a:xfrm>
            <a:off x="8089641" y="3028506"/>
            <a:ext cx="131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discrete</a:t>
            </a:r>
            <a:r>
              <a:rPr lang="en-US" sz="2400" dirty="0"/>
              <a:t>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5563D3-6D90-407A-B377-F14B65F9AB1F}"/>
              </a:ext>
            </a:extLst>
          </p:cNvPr>
          <p:cNvCxnSpPr>
            <a:cxnSpLocks/>
          </p:cNvCxnSpPr>
          <p:nvPr/>
        </p:nvCxnSpPr>
        <p:spPr>
          <a:xfrm flipV="1">
            <a:off x="8726039" y="5153802"/>
            <a:ext cx="75233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58CAF1-6708-4DBD-B4E8-1C7B626853FA}"/>
              </a:ext>
            </a:extLst>
          </p:cNvPr>
          <p:cNvSpPr txBox="1"/>
          <p:nvPr/>
        </p:nvSpPr>
        <p:spPr>
          <a:xfrm>
            <a:off x="9537676" y="4922969"/>
            <a:ext cx="163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continuous</a:t>
            </a:r>
            <a:r>
              <a:rPr lang="en-US" sz="24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8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4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variable: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D6F984-E1DA-437F-BCF5-A8C4C25A270A}"/>
                  </a:ext>
                </a:extLst>
              </p:cNvPr>
              <p:cNvSpPr txBox="1"/>
              <p:nvPr/>
            </p:nvSpPr>
            <p:spPr>
              <a:xfrm>
                <a:off x="790112" y="1207363"/>
                <a:ext cx="9730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 Tossing a fair coin, record 1 if Head, record 0 if Tail. Denote this random variable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D6F984-E1DA-437F-BCF5-A8C4C25A2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2" y="1207363"/>
                <a:ext cx="9730105" cy="369332"/>
              </a:xfrm>
              <a:prstGeom prst="rect">
                <a:avLst/>
              </a:prstGeom>
              <a:blipFill>
                <a:blip r:embed="rId2"/>
                <a:stretch>
                  <a:fillRect l="-5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82C412-A66F-4A99-BD2C-00978D3A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43831"/>
              </p:ext>
            </p:extLst>
          </p:nvPr>
        </p:nvGraphicFramePr>
        <p:xfrm>
          <a:off x="860148" y="3500021"/>
          <a:ext cx="19807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34">
                  <a:extLst>
                    <a:ext uri="{9D8B030D-6E8A-4147-A177-3AD203B41FA5}">
                      <a16:colId xmlns:a16="http://schemas.microsoft.com/office/drawing/2014/main" val="3348485201"/>
                    </a:ext>
                  </a:extLst>
                </a:gridCol>
                <a:gridCol w="683580">
                  <a:extLst>
                    <a:ext uri="{9D8B030D-6E8A-4147-A177-3AD203B41FA5}">
                      <a16:colId xmlns:a16="http://schemas.microsoft.com/office/drawing/2014/main" val="17923210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2225377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3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131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8A55E1-2EBD-4245-A823-07F7377C0CBA}"/>
              </a:ext>
            </a:extLst>
          </p:cNvPr>
          <p:cNvSpPr txBox="1"/>
          <p:nvPr/>
        </p:nvSpPr>
        <p:spPr>
          <a:xfrm>
            <a:off x="1402672" y="2452308"/>
            <a:ext cx="14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DA647A-238F-4878-A83C-BF15C7927547}"/>
              </a:ext>
            </a:extLst>
          </p:cNvPr>
          <p:cNvCxnSpPr/>
          <p:nvPr/>
        </p:nvCxnSpPr>
        <p:spPr>
          <a:xfrm>
            <a:off x="4386376" y="5295934"/>
            <a:ext cx="2450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96561F-CC64-49C2-AE4B-D32867B64168}"/>
              </a:ext>
            </a:extLst>
          </p:cNvPr>
          <p:cNvCxnSpPr>
            <a:cxnSpLocks/>
          </p:cNvCxnSpPr>
          <p:nvPr/>
        </p:nvCxnSpPr>
        <p:spPr>
          <a:xfrm flipV="1">
            <a:off x="4386376" y="3458256"/>
            <a:ext cx="0" cy="183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5A0D4-250E-40A3-BB7B-CFD23EE710A3}"/>
              </a:ext>
            </a:extLst>
          </p:cNvPr>
          <p:cNvCxnSpPr>
            <a:cxnSpLocks/>
          </p:cNvCxnSpPr>
          <p:nvPr/>
        </p:nvCxnSpPr>
        <p:spPr>
          <a:xfrm>
            <a:off x="5116945" y="4599709"/>
            <a:ext cx="0" cy="696226"/>
          </a:xfrm>
          <a:prstGeom prst="line">
            <a:avLst/>
          </a:prstGeom>
          <a:ln w="254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FBBCEC-AC7D-4609-AB48-5096947DA6C6}"/>
              </a:ext>
            </a:extLst>
          </p:cNvPr>
          <p:cNvCxnSpPr>
            <a:cxnSpLocks/>
          </p:cNvCxnSpPr>
          <p:nvPr/>
        </p:nvCxnSpPr>
        <p:spPr>
          <a:xfrm>
            <a:off x="5985162" y="4599709"/>
            <a:ext cx="0" cy="696226"/>
          </a:xfrm>
          <a:prstGeom prst="line">
            <a:avLst/>
          </a:prstGeom>
          <a:ln w="254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343B86-17AB-469F-B78C-5B2EB08EECC2}"/>
              </a:ext>
            </a:extLst>
          </p:cNvPr>
          <p:cNvSpPr txBox="1"/>
          <p:nvPr/>
        </p:nvSpPr>
        <p:spPr>
          <a:xfrm>
            <a:off x="4136994" y="2445127"/>
            <a:ext cx="319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pmf</a:t>
            </a:r>
            <a:r>
              <a:rPr lang="en-US" dirty="0"/>
              <a:t> (probability mass function)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2D75A4-B4D2-4713-B1ED-CA61A50B4FEB}"/>
                  </a:ext>
                </a:extLst>
              </p:cNvPr>
              <p:cNvSpPr txBox="1"/>
              <p:nvPr/>
            </p:nvSpPr>
            <p:spPr>
              <a:xfrm>
                <a:off x="6836613" y="5305215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2D75A4-B4D2-4713-B1ED-CA61A50B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613" y="5305215"/>
                <a:ext cx="166006" cy="276999"/>
              </a:xfrm>
              <a:prstGeom prst="rect">
                <a:avLst/>
              </a:prstGeom>
              <a:blipFill>
                <a:blip r:embed="rId3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717BC4-978A-408C-A219-6BF8AFE1F426}"/>
                  </a:ext>
                </a:extLst>
              </p:cNvPr>
              <p:cNvSpPr txBox="1"/>
              <p:nvPr/>
            </p:nvSpPr>
            <p:spPr>
              <a:xfrm>
                <a:off x="3758938" y="3152000"/>
                <a:ext cx="1779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717BC4-978A-408C-A219-6BF8AFE1F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38" y="3152000"/>
                <a:ext cx="1779205" cy="276999"/>
              </a:xfrm>
              <a:prstGeom prst="rect">
                <a:avLst/>
              </a:prstGeom>
              <a:blipFill>
                <a:blip r:embed="rId4"/>
                <a:stretch>
                  <a:fillRect l="-2749" t="-2222" r="-44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3EB4FE-C94C-468F-8F5A-C4100C95A8E5}"/>
                  </a:ext>
                </a:extLst>
              </p:cNvPr>
              <p:cNvSpPr txBox="1"/>
              <p:nvPr/>
            </p:nvSpPr>
            <p:spPr>
              <a:xfrm>
                <a:off x="3866742" y="446120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3EB4FE-C94C-468F-8F5A-C4100C95A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42" y="4461209"/>
                <a:ext cx="357470" cy="276999"/>
              </a:xfrm>
              <a:prstGeom prst="rect">
                <a:avLst/>
              </a:prstGeom>
              <a:blipFill>
                <a:blip r:embed="rId5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EE4B56-0037-46FD-8F4F-A9F02A3570AE}"/>
              </a:ext>
            </a:extLst>
          </p:cNvPr>
          <p:cNvCxnSpPr>
            <a:cxnSpLocks/>
          </p:cNvCxnSpPr>
          <p:nvPr/>
        </p:nvCxnSpPr>
        <p:spPr>
          <a:xfrm>
            <a:off x="4386376" y="4599708"/>
            <a:ext cx="220085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AF5746-91A3-4BC2-A197-B54A8224A762}"/>
                  </a:ext>
                </a:extLst>
              </p:cNvPr>
              <p:cNvSpPr txBox="1"/>
              <p:nvPr/>
            </p:nvSpPr>
            <p:spPr>
              <a:xfrm>
                <a:off x="5026375" y="544371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AF5746-91A3-4BC2-A197-B54A8224A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75" y="5443714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8398C8-B421-4E55-9E5B-4C5031E2F950}"/>
                  </a:ext>
                </a:extLst>
              </p:cNvPr>
              <p:cNvSpPr txBox="1"/>
              <p:nvPr/>
            </p:nvSpPr>
            <p:spPr>
              <a:xfrm>
                <a:off x="5931494" y="546416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8398C8-B421-4E55-9E5B-4C5031E2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494" y="546416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64EAA3-4647-4C04-9E7C-0623FEA7F06A}"/>
              </a:ext>
            </a:extLst>
          </p:cNvPr>
          <p:cNvCxnSpPr/>
          <p:nvPr/>
        </p:nvCxnSpPr>
        <p:spPr>
          <a:xfrm>
            <a:off x="8227491" y="5274410"/>
            <a:ext cx="2450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5852A2-686F-4236-9815-FD397E1669D9}"/>
              </a:ext>
            </a:extLst>
          </p:cNvPr>
          <p:cNvCxnSpPr>
            <a:cxnSpLocks/>
          </p:cNvCxnSpPr>
          <p:nvPr/>
        </p:nvCxnSpPr>
        <p:spPr>
          <a:xfrm flipV="1">
            <a:off x="8227491" y="3436732"/>
            <a:ext cx="0" cy="183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6E450C-C65F-4C4B-A451-7B6B451EDD34}"/>
              </a:ext>
            </a:extLst>
          </p:cNvPr>
          <p:cNvCxnSpPr>
            <a:cxnSpLocks/>
          </p:cNvCxnSpPr>
          <p:nvPr/>
        </p:nvCxnSpPr>
        <p:spPr>
          <a:xfrm flipV="1">
            <a:off x="8958060" y="4578184"/>
            <a:ext cx="868217" cy="1"/>
          </a:xfrm>
          <a:prstGeom prst="line">
            <a:avLst/>
          </a:prstGeom>
          <a:ln w="254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BE5DEE-7AC3-422D-8545-5100D8187D7F}"/>
              </a:ext>
            </a:extLst>
          </p:cNvPr>
          <p:cNvCxnSpPr>
            <a:cxnSpLocks/>
          </p:cNvCxnSpPr>
          <p:nvPr/>
        </p:nvCxnSpPr>
        <p:spPr>
          <a:xfrm flipV="1">
            <a:off x="9826277" y="3993063"/>
            <a:ext cx="693940" cy="1"/>
          </a:xfrm>
          <a:prstGeom prst="line">
            <a:avLst/>
          </a:prstGeom>
          <a:ln w="254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C1D203A-0F47-4733-BF73-592DAF843917}"/>
              </a:ext>
            </a:extLst>
          </p:cNvPr>
          <p:cNvSpPr txBox="1"/>
          <p:nvPr/>
        </p:nvSpPr>
        <p:spPr>
          <a:xfrm>
            <a:off x="7707857" y="2460626"/>
            <a:ext cx="379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CDF (cumulative distribution function)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ACEA917-F11B-4037-88F2-D75E5D780D17}"/>
                  </a:ext>
                </a:extLst>
              </p:cNvPr>
              <p:cNvSpPr txBox="1"/>
              <p:nvPr/>
            </p:nvSpPr>
            <p:spPr>
              <a:xfrm>
                <a:off x="10677728" y="528369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ACEA917-F11B-4037-88F2-D75E5D78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728" y="5283691"/>
                <a:ext cx="166006" cy="276999"/>
              </a:xfrm>
              <a:prstGeom prst="rect">
                <a:avLst/>
              </a:prstGeom>
              <a:blipFill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42E547-10BC-4B46-83CA-6E8FDF2A174E}"/>
                  </a:ext>
                </a:extLst>
              </p:cNvPr>
              <p:cNvSpPr txBox="1"/>
              <p:nvPr/>
            </p:nvSpPr>
            <p:spPr>
              <a:xfrm>
                <a:off x="7707857" y="443968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42E547-10BC-4B46-83CA-6E8FDF2A1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57" y="4439685"/>
                <a:ext cx="357470" cy="276999"/>
              </a:xfrm>
              <a:prstGeom prst="rect">
                <a:avLst/>
              </a:prstGeom>
              <a:blipFill>
                <a:blip r:embed="rId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6BA7DD-9723-4477-8523-C457635DBBDB}"/>
              </a:ext>
            </a:extLst>
          </p:cNvPr>
          <p:cNvCxnSpPr>
            <a:cxnSpLocks/>
          </p:cNvCxnSpPr>
          <p:nvPr/>
        </p:nvCxnSpPr>
        <p:spPr>
          <a:xfrm flipV="1">
            <a:off x="8958060" y="4599709"/>
            <a:ext cx="0" cy="6839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EEC43D-5E70-4281-AFFE-8F24DDD4B2DF}"/>
                  </a:ext>
                </a:extLst>
              </p:cNvPr>
              <p:cNvSpPr txBox="1"/>
              <p:nvPr/>
            </p:nvSpPr>
            <p:spPr>
              <a:xfrm>
                <a:off x="8866277" y="53736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EEC43D-5E70-4281-AFFE-8F24DDD4B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77" y="5373638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BAD963-9C9B-4E04-AE28-76E90AC864EB}"/>
                  </a:ext>
                </a:extLst>
              </p:cNvPr>
              <p:cNvSpPr txBox="1"/>
              <p:nvPr/>
            </p:nvSpPr>
            <p:spPr>
              <a:xfrm>
                <a:off x="9715535" y="53736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BAD963-9C9B-4E04-AE28-76E90AC86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35" y="537363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62B1DF-C1AB-416B-95CE-BAC8BB85D5BA}"/>
                  </a:ext>
                </a:extLst>
              </p:cNvPr>
              <p:cNvSpPr txBox="1"/>
              <p:nvPr/>
            </p:nvSpPr>
            <p:spPr>
              <a:xfrm>
                <a:off x="7552983" y="3094089"/>
                <a:ext cx="1798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62B1DF-C1AB-416B-95CE-BAC8BB85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83" y="3094089"/>
                <a:ext cx="1798249" cy="276999"/>
              </a:xfrm>
              <a:prstGeom prst="rect">
                <a:avLst/>
              </a:prstGeom>
              <a:blipFill>
                <a:blip r:embed="rId12"/>
                <a:stretch>
                  <a:fillRect l="-2373" t="-4444" r="-44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FF11E8-B2C5-4161-BAF6-293A33B40467}"/>
              </a:ext>
            </a:extLst>
          </p:cNvPr>
          <p:cNvCxnSpPr>
            <a:cxnSpLocks/>
          </p:cNvCxnSpPr>
          <p:nvPr/>
        </p:nvCxnSpPr>
        <p:spPr>
          <a:xfrm>
            <a:off x="7658698" y="5274411"/>
            <a:ext cx="1299361" cy="0"/>
          </a:xfrm>
          <a:prstGeom prst="line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E8742B-B5F3-419B-BBB4-1ED7315C5697}"/>
              </a:ext>
            </a:extLst>
          </p:cNvPr>
          <p:cNvCxnSpPr>
            <a:cxnSpLocks/>
          </p:cNvCxnSpPr>
          <p:nvPr/>
        </p:nvCxnSpPr>
        <p:spPr>
          <a:xfrm flipV="1">
            <a:off x="9829682" y="4032702"/>
            <a:ext cx="0" cy="12509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BB37F5-6732-4CD4-B753-3354A61A75F7}"/>
                  </a:ext>
                </a:extLst>
              </p:cNvPr>
              <p:cNvSpPr txBox="1"/>
              <p:nvPr/>
            </p:nvSpPr>
            <p:spPr>
              <a:xfrm>
                <a:off x="7796022" y="384689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BB37F5-6732-4CD4-B753-3354A61A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022" y="3846899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463452A-F08A-41A3-A7F3-3F0AC9387B76}"/>
              </a:ext>
            </a:extLst>
          </p:cNvPr>
          <p:cNvSpPr txBox="1"/>
          <p:nvPr/>
        </p:nvSpPr>
        <p:spPr>
          <a:xfrm>
            <a:off x="3004727" y="6035958"/>
            <a:ext cx="554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Bernoulli random variable with parameter 0.5.</a:t>
            </a:r>
          </a:p>
        </p:txBody>
      </p:sp>
    </p:spTree>
    <p:extLst>
      <p:ext uri="{BB962C8B-B14F-4D97-AF65-F5344CB8AC3E}">
        <p14:creationId xmlns:p14="http://schemas.microsoft.com/office/powerpoint/2010/main" val="13775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18" grpId="0"/>
      <p:bldP spid="20" grpId="0"/>
      <p:bldP spid="24" grpId="0"/>
      <p:bldP spid="33" grpId="0"/>
      <p:bldP spid="37" grpId="0"/>
      <p:bldP spid="42" grpId="0"/>
      <p:bldP spid="43" grpId="0"/>
      <p:bldP spid="45" grpId="0"/>
      <p:bldP spid="47" grpId="0"/>
      <p:bldP spid="48" grpId="0"/>
      <p:bldP spid="34" grpId="0"/>
      <p:bldP spid="59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4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variable: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D6F984-E1DA-437F-BCF5-A8C4C25A270A}"/>
                  </a:ext>
                </a:extLst>
              </p:cNvPr>
              <p:cNvSpPr txBox="1"/>
              <p:nvPr/>
            </p:nvSpPr>
            <p:spPr>
              <a:xfrm>
                <a:off x="790112" y="1207363"/>
                <a:ext cx="5536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result of tossing a dice.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D6F984-E1DA-437F-BCF5-A8C4C25A2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2" y="1207363"/>
                <a:ext cx="5536797" cy="369332"/>
              </a:xfrm>
              <a:prstGeom prst="rect">
                <a:avLst/>
              </a:prstGeom>
              <a:blipFill>
                <a:blip r:embed="rId2"/>
                <a:stretch>
                  <a:fillRect l="-99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82C412-A66F-4A99-BD2C-00978D3A9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6124171"/>
                  </p:ext>
                </p:extLst>
              </p:nvPr>
            </p:nvGraphicFramePr>
            <p:xfrm>
              <a:off x="349293" y="3161052"/>
              <a:ext cx="2957325" cy="977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762">
                      <a:extLst>
                        <a:ext uri="{9D8B030D-6E8A-4147-A177-3AD203B41FA5}">
                          <a16:colId xmlns:a16="http://schemas.microsoft.com/office/drawing/2014/main" val="3348485201"/>
                        </a:ext>
                      </a:extLst>
                    </a:gridCol>
                    <a:gridCol w="424873">
                      <a:extLst>
                        <a:ext uri="{9D8B030D-6E8A-4147-A177-3AD203B41FA5}">
                          <a16:colId xmlns:a16="http://schemas.microsoft.com/office/drawing/2014/main" val="17923210"/>
                        </a:ext>
                      </a:extLst>
                    </a:gridCol>
                    <a:gridCol w="434109">
                      <a:extLst>
                        <a:ext uri="{9D8B030D-6E8A-4147-A177-3AD203B41FA5}">
                          <a16:colId xmlns:a16="http://schemas.microsoft.com/office/drawing/2014/main" val="2225377889"/>
                        </a:ext>
                      </a:extLst>
                    </a:gridCol>
                    <a:gridCol w="443345">
                      <a:extLst>
                        <a:ext uri="{9D8B030D-6E8A-4147-A177-3AD203B41FA5}">
                          <a16:colId xmlns:a16="http://schemas.microsoft.com/office/drawing/2014/main" val="2998457854"/>
                        </a:ext>
                      </a:extLst>
                    </a:gridCol>
                    <a:gridCol w="434109">
                      <a:extLst>
                        <a:ext uri="{9D8B030D-6E8A-4147-A177-3AD203B41FA5}">
                          <a16:colId xmlns:a16="http://schemas.microsoft.com/office/drawing/2014/main" val="3698987013"/>
                        </a:ext>
                      </a:extLst>
                    </a:gridCol>
                    <a:gridCol w="452582">
                      <a:extLst>
                        <a:ext uri="{9D8B030D-6E8A-4147-A177-3AD203B41FA5}">
                          <a16:colId xmlns:a16="http://schemas.microsoft.com/office/drawing/2014/main" val="3447448386"/>
                        </a:ext>
                      </a:extLst>
                    </a:gridCol>
                    <a:gridCol w="382545">
                      <a:extLst>
                        <a:ext uri="{9D8B030D-6E8A-4147-A177-3AD203B41FA5}">
                          <a16:colId xmlns:a16="http://schemas.microsoft.com/office/drawing/2014/main" val="4192706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239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913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82C412-A66F-4A99-BD2C-00978D3A9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6124171"/>
                  </p:ext>
                </p:extLst>
              </p:nvPr>
            </p:nvGraphicFramePr>
            <p:xfrm>
              <a:off x="349293" y="3161052"/>
              <a:ext cx="2957325" cy="977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762">
                      <a:extLst>
                        <a:ext uri="{9D8B030D-6E8A-4147-A177-3AD203B41FA5}">
                          <a16:colId xmlns:a16="http://schemas.microsoft.com/office/drawing/2014/main" val="3348485201"/>
                        </a:ext>
                      </a:extLst>
                    </a:gridCol>
                    <a:gridCol w="424873">
                      <a:extLst>
                        <a:ext uri="{9D8B030D-6E8A-4147-A177-3AD203B41FA5}">
                          <a16:colId xmlns:a16="http://schemas.microsoft.com/office/drawing/2014/main" val="17923210"/>
                        </a:ext>
                      </a:extLst>
                    </a:gridCol>
                    <a:gridCol w="434109">
                      <a:extLst>
                        <a:ext uri="{9D8B030D-6E8A-4147-A177-3AD203B41FA5}">
                          <a16:colId xmlns:a16="http://schemas.microsoft.com/office/drawing/2014/main" val="2225377889"/>
                        </a:ext>
                      </a:extLst>
                    </a:gridCol>
                    <a:gridCol w="443345">
                      <a:extLst>
                        <a:ext uri="{9D8B030D-6E8A-4147-A177-3AD203B41FA5}">
                          <a16:colId xmlns:a16="http://schemas.microsoft.com/office/drawing/2014/main" val="2998457854"/>
                        </a:ext>
                      </a:extLst>
                    </a:gridCol>
                    <a:gridCol w="434109">
                      <a:extLst>
                        <a:ext uri="{9D8B030D-6E8A-4147-A177-3AD203B41FA5}">
                          <a16:colId xmlns:a16="http://schemas.microsoft.com/office/drawing/2014/main" val="3698987013"/>
                        </a:ext>
                      </a:extLst>
                    </a:gridCol>
                    <a:gridCol w="452582">
                      <a:extLst>
                        <a:ext uri="{9D8B030D-6E8A-4147-A177-3AD203B41FA5}">
                          <a16:colId xmlns:a16="http://schemas.microsoft.com/office/drawing/2014/main" val="3447448386"/>
                        </a:ext>
                      </a:extLst>
                    </a:gridCol>
                    <a:gridCol w="382545">
                      <a:extLst>
                        <a:ext uri="{9D8B030D-6E8A-4147-A177-3AD203B41FA5}">
                          <a16:colId xmlns:a16="http://schemas.microsoft.com/office/drawing/2014/main" val="4192706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23914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1429" t="-66000" r="-510000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11" t="-66000" r="-395833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6111" t="-66000" r="-295833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6111" t="-66000" r="-195833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2973" t="-66000" r="-90541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3016" t="-66000" r="-6349" b="-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13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98A55E1-2EBD-4245-A823-07F7377C0CBA}"/>
              </a:ext>
            </a:extLst>
          </p:cNvPr>
          <p:cNvSpPr txBox="1"/>
          <p:nvPr/>
        </p:nvSpPr>
        <p:spPr>
          <a:xfrm>
            <a:off x="1402672" y="2452308"/>
            <a:ext cx="14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DA647A-238F-4878-A83C-BF15C7927547}"/>
              </a:ext>
            </a:extLst>
          </p:cNvPr>
          <p:cNvCxnSpPr/>
          <p:nvPr/>
        </p:nvCxnSpPr>
        <p:spPr>
          <a:xfrm>
            <a:off x="4386376" y="5295934"/>
            <a:ext cx="2450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96561F-CC64-49C2-AE4B-D32867B64168}"/>
              </a:ext>
            </a:extLst>
          </p:cNvPr>
          <p:cNvCxnSpPr>
            <a:cxnSpLocks/>
          </p:cNvCxnSpPr>
          <p:nvPr/>
        </p:nvCxnSpPr>
        <p:spPr>
          <a:xfrm flipV="1">
            <a:off x="4386376" y="3458256"/>
            <a:ext cx="0" cy="183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5A0D4-250E-40A3-BB7B-CFD23EE710A3}"/>
              </a:ext>
            </a:extLst>
          </p:cNvPr>
          <p:cNvCxnSpPr>
            <a:cxnSpLocks/>
          </p:cNvCxnSpPr>
          <p:nvPr/>
        </p:nvCxnSpPr>
        <p:spPr>
          <a:xfrm>
            <a:off x="4648540" y="4941700"/>
            <a:ext cx="0" cy="354235"/>
          </a:xfrm>
          <a:prstGeom prst="line">
            <a:avLst/>
          </a:prstGeom>
          <a:ln w="254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343B86-17AB-469F-B78C-5B2EB08EECC2}"/>
              </a:ext>
            </a:extLst>
          </p:cNvPr>
          <p:cNvSpPr txBox="1"/>
          <p:nvPr/>
        </p:nvSpPr>
        <p:spPr>
          <a:xfrm>
            <a:off x="4136994" y="2445127"/>
            <a:ext cx="319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pmf</a:t>
            </a:r>
            <a:r>
              <a:rPr lang="en-US" dirty="0"/>
              <a:t> (probability mass function)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2D75A4-B4D2-4713-B1ED-CA61A50B4FEB}"/>
                  </a:ext>
                </a:extLst>
              </p:cNvPr>
              <p:cNvSpPr txBox="1"/>
              <p:nvPr/>
            </p:nvSpPr>
            <p:spPr>
              <a:xfrm>
                <a:off x="6836613" y="5305215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2D75A4-B4D2-4713-B1ED-CA61A50B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613" y="5305215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717BC4-978A-408C-A219-6BF8AFE1F426}"/>
                  </a:ext>
                </a:extLst>
              </p:cNvPr>
              <p:cNvSpPr txBox="1"/>
              <p:nvPr/>
            </p:nvSpPr>
            <p:spPr>
              <a:xfrm>
                <a:off x="3758938" y="3152000"/>
                <a:ext cx="1779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717BC4-978A-408C-A219-6BF8AFE1F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38" y="3152000"/>
                <a:ext cx="1779205" cy="276999"/>
              </a:xfrm>
              <a:prstGeom prst="rect">
                <a:avLst/>
              </a:prstGeom>
              <a:blipFill>
                <a:blip r:embed="rId5"/>
                <a:stretch>
                  <a:fillRect l="-2749" t="-2222" r="-44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3EB4FE-C94C-468F-8F5A-C4100C95A8E5}"/>
                  </a:ext>
                </a:extLst>
              </p:cNvPr>
              <p:cNvSpPr txBox="1"/>
              <p:nvPr/>
            </p:nvSpPr>
            <p:spPr>
              <a:xfrm>
                <a:off x="4016796" y="4676870"/>
                <a:ext cx="16030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3EB4FE-C94C-468F-8F5A-C4100C95A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796" y="4676870"/>
                <a:ext cx="160300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EE4B56-0037-46FD-8F4F-A9F02A3570AE}"/>
              </a:ext>
            </a:extLst>
          </p:cNvPr>
          <p:cNvCxnSpPr>
            <a:cxnSpLocks/>
          </p:cNvCxnSpPr>
          <p:nvPr/>
        </p:nvCxnSpPr>
        <p:spPr>
          <a:xfrm>
            <a:off x="4413842" y="4932419"/>
            <a:ext cx="220085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AF5746-91A3-4BC2-A197-B54A8224A762}"/>
                  </a:ext>
                </a:extLst>
              </p:cNvPr>
              <p:cNvSpPr txBox="1"/>
              <p:nvPr/>
            </p:nvSpPr>
            <p:spPr>
              <a:xfrm>
                <a:off x="4557970" y="53736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AF5746-91A3-4BC2-A197-B54A8224A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70" y="5373638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8398C8-B421-4E55-9E5B-4C5031E2F950}"/>
                  </a:ext>
                </a:extLst>
              </p:cNvPr>
              <p:cNvSpPr txBox="1"/>
              <p:nvPr/>
            </p:nvSpPr>
            <p:spPr>
              <a:xfrm>
                <a:off x="4857927" y="539223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8398C8-B421-4E55-9E5B-4C5031E2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927" y="5392237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64EAA3-4647-4C04-9E7C-0623FEA7F06A}"/>
              </a:ext>
            </a:extLst>
          </p:cNvPr>
          <p:cNvCxnSpPr/>
          <p:nvPr/>
        </p:nvCxnSpPr>
        <p:spPr>
          <a:xfrm>
            <a:off x="8227491" y="5274410"/>
            <a:ext cx="2450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5852A2-686F-4236-9815-FD397E1669D9}"/>
              </a:ext>
            </a:extLst>
          </p:cNvPr>
          <p:cNvCxnSpPr>
            <a:cxnSpLocks/>
          </p:cNvCxnSpPr>
          <p:nvPr/>
        </p:nvCxnSpPr>
        <p:spPr>
          <a:xfrm flipV="1">
            <a:off x="8227491" y="3436732"/>
            <a:ext cx="0" cy="183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C1D203A-0F47-4733-BF73-592DAF843917}"/>
              </a:ext>
            </a:extLst>
          </p:cNvPr>
          <p:cNvSpPr txBox="1"/>
          <p:nvPr/>
        </p:nvSpPr>
        <p:spPr>
          <a:xfrm>
            <a:off x="7707857" y="2460626"/>
            <a:ext cx="379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CDF (cumulative distribution function)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ACEA917-F11B-4037-88F2-D75E5D780D17}"/>
                  </a:ext>
                </a:extLst>
              </p:cNvPr>
              <p:cNvSpPr txBox="1"/>
              <p:nvPr/>
            </p:nvSpPr>
            <p:spPr>
              <a:xfrm>
                <a:off x="10677728" y="528369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ACEA917-F11B-4037-88F2-D75E5D78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728" y="5283691"/>
                <a:ext cx="166006" cy="276999"/>
              </a:xfrm>
              <a:prstGeom prst="rect">
                <a:avLst/>
              </a:prstGeom>
              <a:blipFill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62B1DF-C1AB-416B-95CE-BAC8BB85D5BA}"/>
                  </a:ext>
                </a:extLst>
              </p:cNvPr>
              <p:cNvSpPr txBox="1"/>
              <p:nvPr/>
            </p:nvSpPr>
            <p:spPr>
              <a:xfrm>
                <a:off x="7552983" y="3094089"/>
                <a:ext cx="1798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62B1DF-C1AB-416B-95CE-BAC8BB85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83" y="3094089"/>
                <a:ext cx="1798249" cy="276999"/>
              </a:xfrm>
              <a:prstGeom prst="rect">
                <a:avLst/>
              </a:prstGeom>
              <a:blipFill>
                <a:blip r:embed="rId10"/>
                <a:stretch>
                  <a:fillRect l="-2373" t="-4444" r="-44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A0D58C-36D7-4910-ABE2-8E75B811A65E}"/>
              </a:ext>
            </a:extLst>
          </p:cNvPr>
          <p:cNvCxnSpPr>
            <a:cxnSpLocks/>
          </p:cNvCxnSpPr>
          <p:nvPr/>
        </p:nvCxnSpPr>
        <p:spPr>
          <a:xfrm>
            <a:off x="4942135" y="4941700"/>
            <a:ext cx="0" cy="354235"/>
          </a:xfrm>
          <a:prstGeom prst="line">
            <a:avLst/>
          </a:prstGeom>
          <a:ln w="254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C8628D-50C4-4C55-98CA-DE3C9455C91E}"/>
              </a:ext>
            </a:extLst>
          </p:cNvPr>
          <p:cNvCxnSpPr>
            <a:cxnSpLocks/>
          </p:cNvCxnSpPr>
          <p:nvPr/>
        </p:nvCxnSpPr>
        <p:spPr>
          <a:xfrm>
            <a:off x="5242316" y="4950980"/>
            <a:ext cx="0" cy="354235"/>
          </a:xfrm>
          <a:prstGeom prst="line">
            <a:avLst/>
          </a:prstGeom>
          <a:ln w="254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773F71-266D-48E3-A7F0-A3E3BB1F9958}"/>
              </a:ext>
            </a:extLst>
          </p:cNvPr>
          <p:cNvCxnSpPr>
            <a:cxnSpLocks/>
          </p:cNvCxnSpPr>
          <p:nvPr/>
        </p:nvCxnSpPr>
        <p:spPr>
          <a:xfrm>
            <a:off x="5563883" y="4946765"/>
            <a:ext cx="0" cy="354235"/>
          </a:xfrm>
          <a:prstGeom prst="line">
            <a:avLst/>
          </a:prstGeom>
          <a:ln w="254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FC7610-A063-41C1-B494-BAC5A70C78AC}"/>
              </a:ext>
            </a:extLst>
          </p:cNvPr>
          <p:cNvCxnSpPr>
            <a:cxnSpLocks/>
          </p:cNvCxnSpPr>
          <p:nvPr/>
        </p:nvCxnSpPr>
        <p:spPr>
          <a:xfrm>
            <a:off x="5879626" y="4950980"/>
            <a:ext cx="0" cy="354235"/>
          </a:xfrm>
          <a:prstGeom prst="line">
            <a:avLst/>
          </a:prstGeom>
          <a:ln w="254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1215A4-C612-49F0-B35D-6F953E4814E4}"/>
              </a:ext>
            </a:extLst>
          </p:cNvPr>
          <p:cNvCxnSpPr>
            <a:cxnSpLocks/>
          </p:cNvCxnSpPr>
          <p:nvPr/>
        </p:nvCxnSpPr>
        <p:spPr>
          <a:xfrm>
            <a:off x="6204868" y="4950980"/>
            <a:ext cx="0" cy="354235"/>
          </a:xfrm>
          <a:prstGeom prst="line">
            <a:avLst/>
          </a:prstGeom>
          <a:ln w="254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CDB2F26-7263-416F-B91B-661716C68BC1}"/>
                  </a:ext>
                </a:extLst>
              </p:cNvPr>
              <p:cNvSpPr txBox="1"/>
              <p:nvPr/>
            </p:nvSpPr>
            <p:spPr>
              <a:xfrm>
                <a:off x="5157884" y="53922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CDB2F26-7263-416F-B91B-661716C68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84" y="539223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2BD6E4-09B1-40A8-B2E0-F6EE7B4CFEF1}"/>
                  </a:ext>
                </a:extLst>
              </p:cNvPr>
              <p:cNvSpPr txBox="1"/>
              <p:nvPr/>
            </p:nvSpPr>
            <p:spPr>
              <a:xfrm>
                <a:off x="5458448" y="540613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2BD6E4-09B1-40A8-B2E0-F6EE7B4CF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48" y="5406137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AECB8F-F835-4AAC-A7BF-09213A0ADA24}"/>
                  </a:ext>
                </a:extLst>
              </p:cNvPr>
              <p:cNvSpPr txBox="1"/>
              <p:nvPr/>
            </p:nvSpPr>
            <p:spPr>
              <a:xfrm>
                <a:off x="5788692" y="54155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AECB8F-F835-4AAC-A7BF-09213A0A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92" y="5415592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4483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9279BC-DF88-4EB5-B04D-39CB0838ADAE}"/>
                  </a:ext>
                </a:extLst>
              </p:cNvPr>
              <p:cNvSpPr txBox="1"/>
              <p:nvPr/>
            </p:nvSpPr>
            <p:spPr>
              <a:xfrm>
                <a:off x="6123815" y="53986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9279BC-DF88-4EB5-B04D-39CB0838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815" y="5398679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8B75D32-FB22-413F-8BBF-C8662BF14F40}"/>
                  </a:ext>
                </a:extLst>
              </p:cNvPr>
              <p:cNvSpPr txBox="1"/>
              <p:nvPr/>
            </p:nvSpPr>
            <p:spPr>
              <a:xfrm>
                <a:off x="8489654" y="53986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8B75D32-FB22-413F-8BBF-C8662BF14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54" y="5398679"/>
                <a:ext cx="181139" cy="276999"/>
              </a:xfrm>
              <a:prstGeom prst="rect">
                <a:avLst/>
              </a:prstGeom>
              <a:blipFill>
                <a:blip r:embed="rId1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A656BB-58E4-4E52-9704-336368B5F17F}"/>
                  </a:ext>
                </a:extLst>
              </p:cNvPr>
              <p:cNvSpPr txBox="1"/>
              <p:nvPr/>
            </p:nvSpPr>
            <p:spPr>
              <a:xfrm>
                <a:off x="8789611" y="54172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A656BB-58E4-4E52-9704-336368B5F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11" y="5417278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00009E-82E6-460D-B606-ECE100925A73}"/>
                  </a:ext>
                </a:extLst>
              </p:cNvPr>
              <p:cNvSpPr txBox="1"/>
              <p:nvPr/>
            </p:nvSpPr>
            <p:spPr>
              <a:xfrm>
                <a:off x="9089568" y="54172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00009E-82E6-460D-B606-ECE100925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68" y="5417277"/>
                <a:ext cx="181139" cy="276999"/>
              </a:xfrm>
              <a:prstGeom prst="rect">
                <a:avLst/>
              </a:prstGeom>
              <a:blipFill>
                <a:blip r:embed="rId1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B20A47-194B-4710-BE1F-9FAFFEED4073}"/>
                  </a:ext>
                </a:extLst>
              </p:cNvPr>
              <p:cNvSpPr txBox="1"/>
              <p:nvPr/>
            </p:nvSpPr>
            <p:spPr>
              <a:xfrm>
                <a:off x="9390132" y="54311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B20A47-194B-4710-BE1F-9FAFFEED4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132" y="5431178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2BF71A-57B7-40CF-ADAE-09AE33A932C2}"/>
                  </a:ext>
                </a:extLst>
              </p:cNvPr>
              <p:cNvSpPr txBox="1"/>
              <p:nvPr/>
            </p:nvSpPr>
            <p:spPr>
              <a:xfrm>
                <a:off x="9720376" y="54406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2BF71A-57B7-40CF-ADAE-09AE33A93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376" y="5440633"/>
                <a:ext cx="181139" cy="276999"/>
              </a:xfrm>
              <a:prstGeom prst="rect">
                <a:avLst/>
              </a:prstGeom>
              <a:blipFill>
                <a:blip r:embed="rId19"/>
                <a:stretch>
                  <a:fillRect l="-34483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8AEC97-26FD-47C4-BAA1-6ECB19A0B037}"/>
                  </a:ext>
                </a:extLst>
              </p:cNvPr>
              <p:cNvSpPr txBox="1"/>
              <p:nvPr/>
            </p:nvSpPr>
            <p:spPr>
              <a:xfrm>
                <a:off x="10055499" y="542372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8AEC97-26FD-47C4-BAA1-6ECB19A0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499" y="5423720"/>
                <a:ext cx="181139" cy="276999"/>
              </a:xfrm>
              <a:prstGeom prst="rect">
                <a:avLst/>
              </a:prstGeom>
              <a:blipFill>
                <a:blip r:embed="rId2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20A7C6-1942-4CC1-8E37-15E740ECD3AD}"/>
                  </a:ext>
                </a:extLst>
              </p:cNvPr>
              <p:cNvSpPr txBox="1"/>
              <p:nvPr/>
            </p:nvSpPr>
            <p:spPr>
              <a:xfrm>
                <a:off x="9295187" y="4076154"/>
                <a:ext cx="33182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20A7C6-1942-4CC1-8E37-15E740ECD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187" y="4076154"/>
                <a:ext cx="331822" cy="61555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9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18" grpId="0"/>
      <p:bldP spid="20" grpId="0"/>
      <p:bldP spid="24" grpId="0"/>
      <p:bldP spid="33" grpId="0"/>
      <p:bldP spid="37" grpId="0"/>
      <p:bldP spid="42" grpId="0"/>
      <p:bldP spid="43" grpId="0"/>
      <p:bldP spid="34" grpId="0"/>
      <p:bldP spid="51" grpId="0"/>
      <p:bldP spid="52" grpId="0"/>
      <p:bldP spid="53" grpId="0"/>
      <p:bldP spid="54" grpId="0"/>
      <p:bldP spid="55" grpId="0"/>
      <p:bldP spid="56" grpId="0"/>
      <p:bldP spid="58" grpId="0"/>
      <p:bldP spid="60" grpId="0"/>
      <p:bldP spid="61" grpId="0"/>
      <p:bldP spid="6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4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variable: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A6EACF-7295-4AC6-BA2E-4373C1F4108C}"/>
              </a:ext>
            </a:extLst>
          </p:cNvPr>
          <p:cNvSpPr txBox="1"/>
          <p:nvPr/>
        </p:nvSpPr>
        <p:spPr>
          <a:xfrm>
            <a:off x="1025236" y="2188774"/>
            <a:ext cx="4073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scipy.stats.bernoullli(0.5)</a:t>
            </a:r>
          </a:p>
          <a:p>
            <a:endParaRPr lang="en-US" dirty="0"/>
          </a:p>
          <a:p>
            <a:r>
              <a:rPr lang="en-US" dirty="0"/>
              <a:t>c = (1,2,3,4,5,6)</a:t>
            </a:r>
          </a:p>
          <a:p>
            <a:r>
              <a:rPr lang="en-US" dirty="0"/>
              <a:t>p = (1/6,1/6,1/6,1/6,1/6,1/6)</a:t>
            </a:r>
          </a:p>
          <a:p>
            <a:r>
              <a:rPr lang="en-US" dirty="0"/>
              <a:t>X = scipy.stats.rv_discrete(values=(c,p))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13C647-45EF-4F0F-AFB2-E0F163F1309B}"/>
              </a:ext>
            </a:extLst>
          </p:cNvPr>
          <p:cNvCxnSpPr>
            <a:cxnSpLocks/>
          </p:cNvCxnSpPr>
          <p:nvPr/>
        </p:nvCxnSpPr>
        <p:spPr>
          <a:xfrm flipH="1">
            <a:off x="685736" y="2360152"/>
            <a:ext cx="406400" cy="26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803E5A-39ED-4846-B5DE-8F899DE668E0}"/>
              </a:ext>
            </a:extLst>
          </p:cNvPr>
          <p:cNvSpPr txBox="1"/>
          <p:nvPr/>
        </p:nvSpPr>
        <p:spPr>
          <a:xfrm>
            <a:off x="937491" y="1405121"/>
            <a:ext cx="45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 random variable as a Python object: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B7AF7-6A25-4370-A126-B594F37BC5A8}"/>
              </a:ext>
            </a:extLst>
          </p:cNvPr>
          <p:cNvSpPr txBox="1"/>
          <p:nvPr/>
        </p:nvSpPr>
        <p:spPr>
          <a:xfrm>
            <a:off x="233155" y="2645561"/>
            <a:ext cx="86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Python</a:t>
            </a:r>
          </a:p>
          <a:p>
            <a:r>
              <a:rPr lang="en-US" dirty="0">
                <a:solidFill>
                  <a:srgbClr val="00B0F0"/>
                </a:solidFill>
              </a:rPr>
              <a:t>object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CB467-941E-4939-8A4B-3A4C861A160E}"/>
              </a:ext>
            </a:extLst>
          </p:cNvPr>
          <p:cNvSpPr txBox="1"/>
          <p:nvPr/>
        </p:nvSpPr>
        <p:spPr>
          <a:xfrm>
            <a:off x="937491" y="4254752"/>
            <a:ext cx="372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an object’s built-in methods: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873442-7FAF-4DCA-908E-918DA7F82978}"/>
              </a:ext>
            </a:extLst>
          </p:cNvPr>
          <p:cNvSpPr txBox="1"/>
          <p:nvPr/>
        </p:nvSpPr>
        <p:spPr>
          <a:xfrm>
            <a:off x="1025236" y="4751069"/>
            <a:ext cx="435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X.pmf(1)</a:t>
            </a:r>
          </a:p>
          <a:p>
            <a:r>
              <a:rPr lang="en-US" dirty="0"/>
              <a:t>X.mean()</a:t>
            </a:r>
          </a:p>
          <a:p>
            <a:r>
              <a:rPr lang="en-US" dirty="0"/>
              <a:t>X.var()</a:t>
            </a:r>
          </a:p>
        </p:txBody>
      </p:sp>
    </p:spTree>
    <p:extLst>
      <p:ext uri="{BB962C8B-B14F-4D97-AF65-F5344CB8AC3E}">
        <p14:creationId xmlns:p14="http://schemas.microsoft.com/office/powerpoint/2010/main" val="348888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262</Words>
  <Application>Microsoft Office PowerPoint</Application>
  <PresentationFormat>Widescreen</PresentationFormat>
  <Paragraphs>92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ECE314 Lab 1 Overview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141</cp:revision>
  <dcterms:created xsi:type="dcterms:W3CDTF">2020-03-25T19:18:07Z</dcterms:created>
  <dcterms:modified xsi:type="dcterms:W3CDTF">2020-06-08T20:07:18Z</dcterms:modified>
</cp:coreProperties>
</file>