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94" r:id="rId5"/>
    <p:sldId id="295" r:id="rId6"/>
    <p:sldId id="296" r:id="rId7"/>
    <p:sldId id="297" r:id="rId8"/>
    <p:sldId id="298" r:id="rId9"/>
    <p:sldId id="299" r:id="rId10"/>
    <p:sldId id="287" r:id="rId11"/>
    <p:sldId id="288" r:id="rId12"/>
    <p:sldId id="289" r:id="rId13"/>
    <p:sldId id="290" r:id="rId14"/>
    <p:sldId id="291" r:id="rId15"/>
    <p:sldId id="262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" Type="http://schemas.openxmlformats.org/officeDocument/2006/relationships/image" Target="../media/image41.png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5" Type="http://schemas.openxmlformats.org/officeDocument/2006/relationships/image" Target="../media/image1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50.png"/><Relationship Id="rId21" Type="http://schemas.openxmlformats.org/officeDocument/2006/relationships/image" Target="../media/image23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41.png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24" Type="http://schemas.openxmlformats.org/officeDocument/2006/relationships/image" Target="../media/image260.png"/><Relationship Id="rId5" Type="http://schemas.openxmlformats.org/officeDocument/2006/relationships/image" Target="../media/image70.png"/><Relationship Id="rId15" Type="http://schemas.openxmlformats.org/officeDocument/2006/relationships/image" Target="../media/image170.png"/><Relationship Id="rId23" Type="http://schemas.openxmlformats.org/officeDocument/2006/relationships/image" Target="../media/image250.png"/><Relationship Id="rId28" Type="http://schemas.openxmlformats.org/officeDocument/2006/relationships/image" Target="../media/image30.png"/><Relationship Id="rId10" Type="http://schemas.openxmlformats.org/officeDocument/2006/relationships/image" Target="../media/image120.png"/><Relationship Id="rId19" Type="http://schemas.openxmlformats.org/officeDocument/2006/relationships/image" Target="../media/image21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240.png"/><Relationship Id="rId27" Type="http://schemas.openxmlformats.org/officeDocument/2006/relationships/image" Target="../media/image290.png"/><Relationship Id="rId30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50.png"/><Relationship Id="rId21" Type="http://schemas.openxmlformats.org/officeDocument/2006/relationships/image" Target="../media/image23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41.png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24" Type="http://schemas.openxmlformats.org/officeDocument/2006/relationships/image" Target="../media/image260.png"/><Relationship Id="rId5" Type="http://schemas.openxmlformats.org/officeDocument/2006/relationships/image" Target="../media/image70.png"/><Relationship Id="rId15" Type="http://schemas.openxmlformats.org/officeDocument/2006/relationships/image" Target="../media/image170.png"/><Relationship Id="rId23" Type="http://schemas.openxmlformats.org/officeDocument/2006/relationships/image" Target="../media/image250.png"/><Relationship Id="rId28" Type="http://schemas.openxmlformats.org/officeDocument/2006/relationships/image" Target="../media/image30.png"/><Relationship Id="rId10" Type="http://schemas.openxmlformats.org/officeDocument/2006/relationships/image" Target="../media/image120.png"/><Relationship Id="rId19" Type="http://schemas.openxmlformats.org/officeDocument/2006/relationships/image" Target="../media/image21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240.png"/><Relationship Id="rId27" Type="http://schemas.openxmlformats.org/officeDocument/2006/relationships/image" Target="../media/image290.png"/><Relationship Id="rId30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4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8"/>
            <a:ext cx="5290172" cy="27876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altLang="zh-CN" dirty="0"/>
              <a:t>tandardized random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Parameter estimation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DBE81F-4312-4CBF-8375-FAE38DFBB7FB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BC8BD1-0F31-4FF2-AFAF-D82730FD2707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/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blipFill>
                <a:blip r:embed="rId1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/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time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occurs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  <a:blipFill>
                <a:blip r:embed="rId13"/>
                <a:stretch>
                  <a:fillRect t="-8197" r="-56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/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/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/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/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/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8F95BF-448D-4374-8226-E28A75797A11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/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blipFill>
                <a:blip r:embed="rId1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/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time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occurs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  <a:blipFill>
                <a:blip r:embed="rId13"/>
                <a:stretch>
                  <a:fillRect t="-8197" r="-56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/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/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/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/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/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8F95BF-448D-4374-8226-E28A75797A11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/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blipFill>
                <a:blip r:embed="rId1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/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number of counts up to and including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  <a:blipFill>
                <a:blip r:embed="rId20"/>
                <a:stretch>
                  <a:fillRect l="-1546" t="-5505" r="-51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/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blipFill>
                <a:blip r:embed="rId21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/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/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/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blipFill>
                <a:blip r:embed="rId2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/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/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/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/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/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blipFill>
                <a:blip r:embed="rId29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/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blipFill>
                <a:blip r:embed="rId30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1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4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</a:t>
            </a:r>
            <a:r>
              <a:rPr lang="en-US" altLang="zh-CN" u="sng" dirty="0"/>
              <a:t>ernoulli</a:t>
            </a:r>
            <a:r>
              <a:rPr lang="en-US" u="sng" dirty="0"/>
              <a:t> process: four ways of description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/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result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6FA07A-DA04-469C-96C6-FF5C3347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1883063"/>
                <a:ext cx="3950563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/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1      2      3      4      5      6      7      8      9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29F5-06C8-4BA4-BBAC-2EEB3C84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91" y="1861679"/>
                <a:ext cx="2272672" cy="276999"/>
              </a:xfrm>
              <a:prstGeom prst="rect">
                <a:avLst/>
              </a:prstGeom>
              <a:blipFill>
                <a:blip r:embed="rId3"/>
                <a:stretch>
                  <a:fillRect l="-3217" r="-1013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/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0      1      0      1      0      0      1      1      1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89E2D-6887-4159-AA1B-D11023B2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2396690"/>
                <a:ext cx="4567789" cy="276999"/>
              </a:xfrm>
              <a:prstGeom prst="rect">
                <a:avLst/>
              </a:prstGeom>
              <a:blipFill>
                <a:blip r:embed="rId4"/>
                <a:stretch>
                  <a:fillRect l="-668" r="-9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/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6AFE2-D7C1-46F0-93AE-D9B7E3D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53" y="287211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/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number of trials needed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F892A4-77FE-4D1B-89F9-7CD29AF85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2396690"/>
                <a:ext cx="4055444" cy="656205"/>
              </a:xfrm>
              <a:prstGeom prst="rect">
                <a:avLst/>
              </a:prstGeom>
              <a:blipFill>
                <a:blip r:embed="rId6"/>
                <a:stretch>
                  <a:fillRect l="-451" t="-4630" r="-30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/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4C862-FEDE-4F5B-8B39-5DDAED52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287211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/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87A35-CA6F-48E6-866C-B1B3D08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5" y="2872111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/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CA08C6-BA4D-4B71-9E72-29B29674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38" y="287211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/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99FB1-8CD8-4176-A220-3D2C0718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1" y="287210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/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1FB18-07F5-4E17-AFA1-3D953173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04" y="287210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/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D3D91-239A-47F2-876C-27C3DD40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80" y="3407124"/>
                <a:ext cx="179216" cy="276999"/>
              </a:xfrm>
              <a:prstGeom prst="rect">
                <a:avLst/>
              </a:prstGeom>
              <a:blipFill>
                <a:blip r:embed="rId1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/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time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count occurs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24F8F6-4A11-4556-9C2B-EF33CED45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179663"/>
                <a:ext cx="3223062" cy="374270"/>
              </a:xfrm>
              <a:prstGeom prst="rect">
                <a:avLst/>
              </a:prstGeom>
              <a:blipFill>
                <a:blip r:embed="rId13"/>
                <a:stretch>
                  <a:fillRect t="-8197" r="-56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/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938F8-8088-489B-8B42-1FC5DB68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72" y="3407124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/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FB783-E5C8-4889-B76A-6212738B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54" y="3407124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/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BFD3FB-9A18-425A-B773-05E1E13E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25" y="3407124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/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286F2F-D378-46C0-AC97-C2E7C039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20" y="3407397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/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482F40-0117-4AC6-8D93-261E2A3A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91" y="3407123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8F95BF-448D-4374-8226-E28A75797A11}"/>
              </a:ext>
            </a:extLst>
          </p:cNvPr>
          <p:cNvCxnSpPr/>
          <p:nvPr/>
        </p:nvCxnSpPr>
        <p:spPr>
          <a:xfrm>
            <a:off x="471638" y="2233061"/>
            <a:ext cx="5624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/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527D3-69B2-4B31-87C4-87AA6370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4" y="3911360"/>
                <a:ext cx="200888" cy="276999"/>
              </a:xfrm>
              <a:prstGeom prst="rect">
                <a:avLst/>
              </a:prstGeom>
              <a:blipFill>
                <a:blip r:embed="rId1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/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number of counts up to and including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D87B45-62DF-4D91-A018-DB89C1FF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747449"/>
                <a:ext cx="3548514" cy="668260"/>
              </a:xfrm>
              <a:prstGeom prst="rect">
                <a:avLst/>
              </a:prstGeom>
              <a:blipFill>
                <a:blip r:embed="rId20"/>
                <a:stretch>
                  <a:fillRect l="-1546" t="-5505" r="-51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/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9DD0F-CD09-4088-A808-30EBFAE0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52" y="3901736"/>
                <a:ext cx="181139" cy="276999"/>
              </a:xfrm>
              <a:prstGeom prst="rect">
                <a:avLst/>
              </a:prstGeom>
              <a:blipFill>
                <a:blip r:embed="rId21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/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0EBF4-8DFF-40DC-88BF-9C407672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33" y="3907139"/>
                <a:ext cx="181139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/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BE4F2-EA00-4C37-BE7E-601ADF4E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14" y="3907313"/>
                <a:ext cx="181139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/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6CAB3-721C-4286-9E01-D035CAE0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95" y="3885782"/>
                <a:ext cx="181139" cy="276999"/>
              </a:xfrm>
              <a:prstGeom prst="rect">
                <a:avLst/>
              </a:prstGeom>
              <a:blipFill>
                <a:blip r:embed="rId2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/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52D8C-FEC5-41A3-AB24-427F80C4D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71" y="3887889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/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BFE28C-171F-46B7-B47C-B55145EA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47" y="3902919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/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9975A-5ECF-4928-B084-245274A08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38" y="3897688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/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CB83B-D5CC-483F-8DC3-BE083739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99" y="3884296"/>
                <a:ext cx="181139" cy="276999"/>
              </a:xfrm>
              <a:prstGeom prst="rect">
                <a:avLst/>
              </a:prstGeom>
              <a:blipFill>
                <a:blip r:embed="rId2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/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37965-863B-4A71-8334-4049F923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45" y="3893293"/>
                <a:ext cx="181139" cy="276999"/>
              </a:xfrm>
              <a:prstGeom prst="rect">
                <a:avLst/>
              </a:prstGeom>
              <a:blipFill>
                <a:blip r:embed="rId29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/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8E55C-D5E8-4044-8069-CB1C5EC5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91" y="3884295"/>
                <a:ext cx="181139" cy="276999"/>
              </a:xfrm>
              <a:prstGeom prst="rect">
                <a:avLst/>
              </a:prstGeom>
              <a:blipFill>
                <a:blip r:embed="rId30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30C4265-5CE4-432D-BD1F-4182D176C3B6}"/>
              </a:ext>
            </a:extLst>
          </p:cNvPr>
          <p:cNvSpPr txBox="1"/>
          <p:nvPr/>
        </p:nvSpPr>
        <p:spPr>
          <a:xfrm>
            <a:off x="1761198" y="5139975"/>
            <a:ext cx="84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 different descriptions are equivalent: knowing one gives you the other three.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19FA-74FF-4392-A959-DB38EF5C2FFB}"/>
              </a:ext>
            </a:extLst>
          </p:cNvPr>
          <p:cNvSpPr txBox="1"/>
          <p:nvPr/>
        </p:nvSpPr>
        <p:spPr>
          <a:xfrm>
            <a:off x="7492754" y="5903650"/>
            <a:ext cx="4015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overed in Section 2.6 of ECE313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9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525220" y="481913"/>
            <a:ext cx="5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Poisson distribution vs.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/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blipFill>
                <a:blip r:embed="rId2"/>
                <a:stretch>
                  <a:fillRect l="-2612" t="-2174" r="-48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/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blipFill>
                <a:blip r:embed="rId3"/>
                <a:stretch>
                  <a:fillRect l="-2141" t="-4444" r="-3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/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/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5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525220" y="481913"/>
            <a:ext cx="5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Poisson distribution vs.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/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blipFill>
                <a:blip r:embed="rId2"/>
                <a:stretch>
                  <a:fillRect l="-2612" t="-2174" r="-48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/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blipFill>
                <a:blip r:embed="rId3"/>
                <a:stretch>
                  <a:fillRect l="-2141" t="-4444" r="-3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/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/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8DF16DDA-C12D-47F5-A300-236FF46492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920459"/>
                  </p:ext>
                </p:extLst>
              </p:nvPr>
            </p:nvGraphicFramePr>
            <p:xfrm>
              <a:off x="435364" y="3274487"/>
              <a:ext cx="5362832" cy="101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491">
                      <a:extLst>
                        <a:ext uri="{9D8B030D-6E8A-4147-A177-3AD203B41FA5}">
                          <a16:colId xmlns:a16="http://schemas.microsoft.com/office/drawing/2014/main" val="1760987525"/>
                        </a:ext>
                      </a:extLst>
                    </a:gridCol>
                    <a:gridCol w="588859">
                      <a:extLst>
                        <a:ext uri="{9D8B030D-6E8A-4147-A177-3AD203B41FA5}">
                          <a16:colId xmlns:a16="http://schemas.microsoft.com/office/drawing/2014/main" val="654392440"/>
                        </a:ext>
                      </a:extLst>
                    </a:gridCol>
                    <a:gridCol w="658725">
                      <a:extLst>
                        <a:ext uri="{9D8B030D-6E8A-4147-A177-3AD203B41FA5}">
                          <a16:colId xmlns:a16="http://schemas.microsoft.com/office/drawing/2014/main" val="3209947884"/>
                        </a:ext>
                      </a:extLst>
                    </a:gridCol>
                    <a:gridCol w="772117">
                      <a:extLst>
                        <a:ext uri="{9D8B030D-6E8A-4147-A177-3AD203B41FA5}">
                          <a16:colId xmlns:a16="http://schemas.microsoft.com/office/drawing/2014/main" val="2286934421"/>
                        </a:ext>
                      </a:extLst>
                    </a:gridCol>
                    <a:gridCol w="774888">
                      <a:extLst>
                        <a:ext uri="{9D8B030D-6E8A-4147-A177-3AD203B41FA5}">
                          <a16:colId xmlns:a16="http://schemas.microsoft.com/office/drawing/2014/main" val="307448473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393959566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188242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030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</a:t>
                          </a:r>
                          <a:r>
                            <a:rPr lang="en-US" dirty="0"/>
                            <a:t>(X=k)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2691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8DF16DDA-C12D-47F5-A300-236FF46492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920459"/>
                  </p:ext>
                </p:extLst>
              </p:nvPr>
            </p:nvGraphicFramePr>
            <p:xfrm>
              <a:off x="435364" y="3274487"/>
              <a:ext cx="5362832" cy="101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491">
                      <a:extLst>
                        <a:ext uri="{9D8B030D-6E8A-4147-A177-3AD203B41FA5}">
                          <a16:colId xmlns:a16="http://schemas.microsoft.com/office/drawing/2014/main" val="1760987525"/>
                        </a:ext>
                      </a:extLst>
                    </a:gridCol>
                    <a:gridCol w="588859">
                      <a:extLst>
                        <a:ext uri="{9D8B030D-6E8A-4147-A177-3AD203B41FA5}">
                          <a16:colId xmlns:a16="http://schemas.microsoft.com/office/drawing/2014/main" val="654392440"/>
                        </a:ext>
                      </a:extLst>
                    </a:gridCol>
                    <a:gridCol w="658725">
                      <a:extLst>
                        <a:ext uri="{9D8B030D-6E8A-4147-A177-3AD203B41FA5}">
                          <a16:colId xmlns:a16="http://schemas.microsoft.com/office/drawing/2014/main" val="3209947884"/>
                        </a:ext>
                      </a:extLst>
                    </a:gridCol>
                    <a:gridCol w="772117">
                      <a:extLst>
                        <a:ext uri="{9D8B030D-6E8A-4147-A177-3AD203B41FA5}">
                          <a16:colId xmlns:a16="http://schemas.microsoft.com/office/drawing/2014/main" val="2286934421"/>
                        </a:ext>
                      </a:extLst>
                    </a:gridCol>
                    <a:gridCol w="774888">
                      <a:extLst>
                        <a:ext uri="{9D8B030D-6E8A-4147-A177-3AD203B41FA5}">
                          <a16:colId xmlns:a16="http://schemas.microsoft.com/office/drawing/2014/main" val="307448473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3939595669"/>
                        </a:ext>
                      </a:extLst>
                    </a:gridCol>
                    <a:gridCol w="838376">
                      <a:extLst>
                        <a:ext uri="{9D8B030D-6E8A-4147-A177-3AD203B41FA5}">
                          <a16:colId xmlns:a16="http://schemas.microsoft.com/office/drawing/2014/main" val="188242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39130" t="-8197" r="-2899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030892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</a:t>
                          </a:r>
                          <a:r>
                            <a:rPr lang="en-US" dirty="0"/>
                            <a:t>(X=k)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1546" t="-62264" r="-66185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25926" t="-62264" r="-49444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77165" t="-62264" r="-32047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4219" t="-62264" r="-21796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43066" t="-62264" r="-10365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39130" t="-62264" r="-289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2691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292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525220" y="481913"/>
            <a:ext cx="5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Poisson distribution vs.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/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1B80D-6AC1-4672-87E6-4EE35B51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68" y="1526958"/>
                <a:ext cx="1632626" cy="276999"/>
              </a:xfrm>
              <a:prstGeom prst="rect">
                <a:avLst/>
              </a:prstGeom>
              <a:blipFill>
                <a:blip r:embed="rId2"/>
                <a:stretch>
                  <a:fillRect l="-2612" t="-2174" r="-48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/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63930-E607-4EE3-913D-7D65420E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54" y="1589102"/>
                <a:ext cx="1996252" cy="276999"/>
              </a:xfrm>
              <a:prstGeom prst="rect">
                <a:avLst/>
              </a:prstGeom>
              <a:blipFill>
                <a:blip r:embed="rId3"/>
                <a:stretch>
                  <a:fillRect l="-2141" t="-4444" r="-3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/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F94ED-B353-40D6-8BB9-A1B6C9DC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" y="2198888"/>
                <a:ext cx="3723905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/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𝑝𝑚𝑓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AE13C7-605C-47AE-B4AC-BE7B2D6F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7" y="2286091"/>
                <a:ext cx="4828438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33D3D8-97FF-4684-BABA-DFC915434D06}"/>
                  </a:ext>
                </a:extLst>
              </p:cNvPr>
              <p:cNvSpPr txBox="1"/>
              <p:nvPr/>
            </p:nvSpPr>
            <p:spPr>
              <a:xfrm>
                <a:off x="5149515" y="1255612"/>
                <a:ext cx="74058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33D3D8-97FF-4684-BABA-DFC91543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515" y="1255612"/>
                <a:ext cx="74058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 5">
            <a:extLst>
              <a:ext uri="{FF2B5EF4-FFF2-40B4-BE49-F238E27FC236}">
                <a16:creationId xmlns:a16="http://schemas.microsoft.com/office/drawing/2014/main" id="{968FC4FA-1226-462C-8B2A-C749F6D6AB57}"/>
              </a:ext>
            </a:extLst>
          </p:cNvPr>
          <p:cNvSpPr/>
          <p:nvPr/>
        </p:nvSpPr>
        <p:spPr>
          <a:xfrm>
            <a:off x="5351086" y="2175127"/>
            <a:ext cx="337444" cy="11706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A9265-1B89-42F9-8DE0-370CD50698E0}"/>
                  </a:ext>
                </a:extLst>
              </p:cNvPr>
              <p:cNvSpPr txBox="1"/>
              <p:nvPr/>
            </p:nvSpPr>
            <p:spPr>
              <a:xfrm>
                <a:off x="4584591" y="3526585"/>
                <a:ext cx="22474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large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small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A9265-1B89-42F9-8DE0-370CD506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91" y="3526585"/>
                <a:ext cx="2247499" cy="1200329"/>
              </a:xfrm>
              <a:prstGeom prst="rect">
                <a:avLst/>
              </a:prstGeom>
              <a:blipFill>
                <a:blip r:embed="rId7"/>
                <a:stretch>
                  <a:fillRect l="-3523" t="-4082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A3BDA1-562F-416D-867E-E8CD5FD27481}"/>
                  </a:ext>
                </a:extLst>
              </p:cNvPr>
              <p:cNvSpPr txBox="1"/>
              <p:nvPr/>
            </p:nvSpPr>
            <p:spPr>
              <a:xfrm>
                <a:off x="1203158" y="5284269"/>
                <a:ext cx="9711890" cy="8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You are given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(2000, 0.001)</m:t>
                    </m:r>
                  </m:oMath>
                </a14:m>
                <a:r>
                  <a:rPr lang="en-US" dirty="0"/>
                  <a:t>. You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 ∗0.001=2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A3BDA1-562F-416D-867E-E8CD5FD2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58" y="5284269"/>
                <a:ext cx="9711890" cy="801117"/>
              </a:xfrm>
              <a:prstGeom prst="rect">
                <a:avLst/>
              </a:prstGeom>
              <a:blipFill>
                <a:blip r:embed="rId8"/>
                <a:stretch>
                  <a:fillRect l="-502" t="-4580" b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7D1998-AF5C-4906-ADB1-D29387411828}"/>
              </a:ext>
            </a:extLst>
          </p:cNvPr>
          <p:cNvSpPr txBox="1"/>
          <p:nvPr/>
        </p:nvSpPr>
        <p:spPr>
          <a:xfrm>
            <a:off x="7412854" y="3722255"/>
            <a:ext cx="437274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2.7 of ECE313 notes for a proof</a:t>
            </a:r>
          </a:p>
        </p:txBody>
      </p:sp>
    </p:spTree>
    <p:extLst>
      <p:ext uri="{BB962C8B-B14F-4D97-AF65-F5344CB8AC3E}">
        <p14:creationId xmlns:p14="http://schemas.microsoft.com/office/powerpoint/2010/main" val="21215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32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Standardized random variables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A47D53-E3A5-4C70-A91F-7AE723AFEAEB}"/>
              </a:ext>
            </a:extLst>
          </p:cNvPr>
          <p:cNvCxnSpPr/>
          <p:nvPr/>
        </p:nvCxnSpPr>
        <p:spPr>
          <a:xfrm flipH="1">
            <a:off x="1233996" y="753591"/>
            <a:ext cx="97654" cy="46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E6F2FE-0EFE-4808-9C18-21B94C6DF96B}"/>
              </a:ext>
            </a:extLst>
          </p:cNvPr>
          <p:cNvSpPr txBox="1"/>
          <p:nvPr/>
        </p:nvSpPr>
        <p:spPr>
          <a:xfrm>
            <a:off x="667264" y="1313895"/>
            <a:ext cx="137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</a:t>
            </a:r>
          </a:p>
          <a:p>
            <a:r>
              <a:rPr lang="en-US" dirty="0"/>
              <a:t>variance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CBBB9-EEF8-4315-887B-008747A79067}"/>
                  </a:ext>
                </a:extLst>
              </p:cNvPr>
              <p:cNvSpPr txBox="1"/>
              <p:nvPr/>
            </p:nvSpPr>
            <p:spPr>
              <a:xfrm>
                <a:off x="2556769" y="1447060"/>
                <a:ext cx="7368466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its standardized version random variable is X,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CBBB9-EEF8-4315-887B-008747A79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69" y="1447060"/>
                <a:ext cx="7368466" cy="1164934"/>
              </a:xfrm>
              <a:prstGeom prst="rect">
                <a:avLst/>
              </a:prstGeom>
              <a:blipFill>
                <a:blip r:embed="rId2"/>
                <a:stretch>
                  <a:fillRect l="-662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B5134-6BBA-4C2B-B9A3-738E365A96F5}"/>
                  </a:ext>
                </a:extLst>
              </p:cNvPr>
              <p:cNvSpPr txBox="1"/>
              <p:nvPr/>
            </p:nvSpPr>
            <p:spPr>
              <a:xfrm>
                <a:off x="2556769" y="2929631"/>
                <a:ext cx="7581530" cy="150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Check: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B5134-6BBA-4C2B-B9A3-738E365A9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769" y="2929631"/>
                <a:ext cx="7581530" cy="1502847"/>
              </a:xfrm>
              <a:prstGeom prst="rect">
                <a:avLst/>
              </a:prstGeom>
              <a:blipFill>
                <a:blip r:embed="rId3"/>
                <a:stretch>
                  <a:fillRect l="-6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A837D-1F3F-4B14-9E89-9451E96CC4E6}"/>
                  </a:ext>
                </a:extLst>
              </p:cNvPr>
              <p:cNvSpPr txBox="1"/>
              <p:nvPr/>
            </p:nvSpPr>
            <p:spPr>
              <a:xfrm>
                <a:off x="2441359" y="4732412"/>
                <a:ext cx="77679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Purpose: Sometimes we do not know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but we know the distribution of the standardized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Then we can derive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A837D-1F3F-4B14-9E89-9451E96CC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59" y="4732412"/>
                <a:ext cx="7767961" cy="923330"/>
              </a:xfrm>
              <a:prstGeom prst="rect">
                <a:avLst/>
              </a:prstGeom>
              <a:blipFill>
                <a:blip r:embed="rId4"/>
                <a:stretch>
                  <a:fillRect l="-654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8FB6E3C-6B05-4204-8AC9-D555ED65182E}"/>
              </a:ext>
            </a:extLst>
          </p:cNvPr>
          <p:cNvSpPr txBox="1"/>
          <p:nvPr/>
        </p:nvSpPr>
        <p:spPr>
          <a:xfrm>
            <a:off x="7341833" y="5948039"/>
            <a:ext cx="33113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2.2 of ECE313 notes and Lab 4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62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/>
              <p:nvPr/>
            </p:nvSpPr>
            <p:spPr>
              <a:xfrm>
                <a:off x="1212476" y="3687400"/>
                <a:ext cx="901469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busses arrived at a bus station in an hour.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unknown.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go to the bus station and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3687400"/>
                <a:ext cx="9014691" cy="1754326"/>
              </a:xfrm>
              <a:prstGeom prst="rect">
                <a:avLst/>
              </a:prstGeom>
              <a:blipFill>
                <a:blip r:embed="rId2"/>
                <a:stretch>
                  <a:fillRect l="-609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/>
              <p:nvPr/>
            </p:nvSpPr>
            <p:spPr>
              <a:xfrm>
                <a:off x="1695635" y="1571348"/>
                <a:ext cx="2024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altLang="zh-CN" sz="2400" dirty="0"/>
                  <a:t>istribution(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35" y="1571348"/>
                <a:ext cx="2024109" cy="461665"/>
              </a:xfrm>
              <a:prstGeom prst="rect">
                <a:avLst/>
              </a:prstGeom>
              <a:blipFill>
                <a:blip r:embed="rId3"/>
                <a:stretch>
                  <a:fillRect l="-4518" t="-10667" r="-361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C50DE-B277-449A-8F3C-7476C04ADE2E}"/>
              </a:ext>
            </a:extLst>
          </p:cNvPr>
          <p:cNvCxnSpPr>
            <a:cxnSpLocks/>
          </p:cNvCxnSpPr>
          <p:nvPr/>
        </p:nvCxnSpPr>
        <p:spPr>
          <a:xfrm flipH="1">
            <a:off x="3524436" y="1367161"/>
            <a:ext cx="195308" cy="2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DF0811-3EA8-4489-AE5C-5AA01DFB420C}"/>
              </a:ext>
            </a:extLst>
          </p:cNvPr>
          <p:cNvSpPr txBox="1"/>
          <p:nvPr/>
        </p:nvSpPr>
        <p:spPr>
          <a:xfrm>
            <a:off x="3288145" y="1003177"/>
            <a:ext cx="10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0A316-F06B-47B5-8018-DAA3F5CCCE1F}"/>
              </a:ext>
            </a:extLst>
          </p:cNvPr>
          <p:cNvCxnSpPr/>
          <p:nvPr/>
        </p:nvCxnSpPr>
        <p:spPr>
          <a:xfrm>
            <a:off x="4305670" y="1802180"/>
            <a:ext cx="136716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B51E1-C558-45CC-A6DF-DA198C0BA770}"/>
              </a:ext>
            </a:extLst>
          </p:cNvPr>
          <p:cNvSpPr txBox="1"/>
          <p:nvPr/>
        </p:nvSpPr>
        <p:spPr>
          <a:xfrm>
            <a:off x="4305670" y="1340515"/>
            <a:ext cx="13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/>
              <p:nvPr/>
            </p:nvSpPr>
            <p:spPr>
              <a:xfrm>
                <a:off x="6052331" y="1295362"/>
                <a:ext cx="28330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data/samples/observations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331" y="1295362"/>
                <a:ext cx="2833051" cy="738664"/>
              </a:xfrm>
              <a:prstGeom prst="rect">
                <a:avLst/>
              </a:prstGeom>
              <a:blipFill>
                <a:blip r:embed="rId4"/>
                <a:stretch>
                  <a:fillRect l="-1935" t="-4098" r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CA42F3-7331-4770-B5A0-1A35AA9EA530}"/>
              </a:ext>
            </a:extLst>
          </p:cNvPr>
          <p:cNvSpPr/>
          <p:nvPr/>
        </p:nvSpPr>
        <p:spPr>
          <a:xfrm>
            <a:off x="3472873" y="1997477"/>
            <a:ext cx="3980872" cy="884268"/>
          </a:xfrm>
          <a:custGeom>
            <a:avLst/>
            <a:gdLst>
              <a:gd name="connsiteX0" fmla="*/ 3980872 w 3980872"/>
              <a:gd name="connsiteY0" fmla="*/ 129309 h 684630"/>
              <a:gd name="connsiteX1" fmla="*/ 2133600 w 3980872"/>
              <a:gd name="connsiteY1" fmla="*/ 683491 h 684630"/>
              <a:gd name="connsiteX2" fmla="*/ 0 w 3980872"/>
              <a:gd name="connsiteY2" fmla="*/ 0 h 68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0872" h="684630">
                <a:moveTo>
                  <a:pt x="3980872" y="129309"/>
                </a:moveTo>
                <a:cubicBezTo>
                  <a:pt x="3388975" y="417175"/>
                  <a:pt x="2797079" y="705042"/>
                  <a:pt x="2133600" y="683491"/>
                </a:cubicBezTo>
                <a:cubicBezTo>
                  <a:pt x="1470121" y="661940"/>
                  <a:pt x="735060" y="330970"/>
                  <a:pt x="0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E9546-D094-4B76-86B5-00C9F40923BA}"/>
              </a:ext>
            </a:extLst>
          </p:cNvPr>
          <p:cNvSpPr txBox="1"/>
          <p:nvPr/>
        </p:nvSpPr>
        <p:spPr>
          <a:xfrm>
            <a:off x="4989250" y="2839681"/>
            <a:ext cx="163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38204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9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likelihood (ML)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/>
              <p:nvPr/>
            </p:nvSpPr>
            <p:spPr>
              <a:xfrm>
                <a:off x="1184766" y="1056843"/>
                <a:ext cx="9014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busses arrived at a bus station in an hour.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unknown.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go to the bus station and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86E87-0821-418E-B8C4-46A3BF68F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6" y="1056843"/>
                <a:ext cx="9014691" cy="1200329"/>
              </a:xfrm>
              <a:prstGeom prst="rect">
                <a:avLst/>
              </a:prstGeom>
              <a:blipFill>
                <a:blip r:embed="rId2"/>
                <a:stretch>
                  <a:fillRect l="-40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5995CE-C048-4A62-850E-A6F426919DCE}"/>
              </a:ext>
            </a:extLst>
          </p:cNvPr>
          <p:cNvSpPr txBox="1"/>
          <p:nvPr/>
        </p:nvSpPr>
        <p:spPr>
          <a:xfrm>
            <a:off x="1184766" y="2445759"/>
            <a:ext cx="992909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Principle</a:t>
            </a:r>
            <a:r>
              <a:rPr lang="en-US" dirty="0"/>
              <a:t>: choose the estimat</a:t>
            </a:r>
            <a:r>
              <a:rPr lang="en-US" altLang="zh-CN" dirty="0"/>
              <a:t>e</a:t>
            </a:r>
            <a:r>
              <a:rPr lang="en-US" dirty="0"/>
              <a:t> that maximizes the likelihood/probability of obtaining the observations.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61DD5-7D8F-47DF-B0EC-23366B08DE95}"/>
                  </a:ext>
                </a:extLst>
              </p:cNvPr>
              <p:cNvSpPr txBox="1"/>
              <p:nvPr/>
            </p:nvSpPr>
            <p:spPr>
              <a:xfrm>
                <a:off x="4302502" y="3380444"/>
                <a:ext cx="2327563" cy="5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pmf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61DD5-7D8F-47DF-B0EC-23366B08D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2" y="3380444"/>
                <a:ext cx="2327563" cy="546688"/>
              </a:xfrm>
              <a:prstGeom prst="rect">
                <a:avLst/>
              </a:prstGeom>
              <a:blipFill>
                <a:blip r:embed="rId3"/>
                <a:stretch>
                  <a:fillRect l="-2356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32200-5763-4B0E-8C32-612E8295DA97}"/>
                  </a:ext>
                </a:extLst>
              </p:cNvPr>
              <p:cNvSpPr txBox="1"/>
              <p:nvPr/>
            </p:nvSpPr>
            <p:spPr>
              <a:xfrm>
                <a:off x="4302502" y="4172462"/>
                <a:ext cx="33528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32200-5763-4B0E-8C32-612E8295D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2" y="4172462"/>
                <a:ext cx="3352800" cy="521618"/>
              </a:xfrm>
              <a:prstGeom prst="rect">
                <a:avLst/>
              </a:prstGeom>
              <a:blipFill>
                <a:blip r:embed="rId4"/>
                <a:stretch>
                  <a:fillRect l="-163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7D8166-B160-4FCA-8172-0B3BB0D1288D}"/>
              </a:ext>
            </a:extLst>
          </p:cNvPr>
          <p:cNvSpPr txBox="1"/>
          <p:nvPr/>
        </p:nvSpPr>
        <p:spPr>
          <a:xfrm>
            <a:off x="4064602" y="5018543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37C0E-BADF-4B06-8869-719116D68BB2}"/>
                  </a:ext>
                </a:extLst>
              </p:cNvPr>
              <p:cNvSpPr txBox="1"/>
              <p:nvPr/>
            </p:nvSpPr>
            <p:spPr>
              <a:xfrm>
                <a:off x="4709341" y="4975519"/>
                <a:ext cx="2990499" cy="455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4!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37C0E-BADF-4B06-8869-719116D6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41" y="4975519"/>
                <a:ext cx="2990499" cy="455381"/>
              </a:xfrm>
              <a:prstGeom prst="rect">
                <a:avLst/>
              </a:prstGeom>
              <a:blipFill>
                <a:blip r:embed="rId5"/>
                <a:stretch>
                  <a:fillRect l="-204" r="-3878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62D9C6-1C26-4F82-8239-8AF1311CA414}"/>
              </a:ext>
            </a:extLst>
          </p:cNvPr>
          <p:cNvSpPr/>
          <p:nvPr/>
        </p:nvSpPr>
        <p:spPr>
          <a:xfrm>
            <a:off x="4228611" y="5890426"/>
            <a:ext cx="628072" cy="245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C93E2A-BE62-4940-B260-8F4DB117BEE3}"/>
                  </a:ext>
                </a:extLst>
              </p:cNvPr>
              <p:cNvSpPr txBox="1"/>
              <p:nvPr/>
            </p:nvSpPr>
            <p:spPr>
              <a:xfrm>
                <a:off x="5203048" y="5867269"/>
                <a:ext cx="855619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C93E2A-BE62-4940-B260-8F4DB117B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48" y="5867269"/>
                <a:ext cx="855619" cy="292003"/>
              </a:xfrm>
              <a:prstGeom prst="rect">
                <a:avLst/>
              </a:prstGeom>
              <a:blipFill>
                <a:blip r:embed="rId6"/>
                <a:stretch>
                  <a:fillRect l="-6429" t="-25000" r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2E0E7-DED7-420E-8EE3-D9CD7A36EE12}"/>
                  </a:ext>
                </a:extLst>
              </p:cNvPr>
              <p:cNvSpPr txBox="1"/>
              <p:nvPr/>
            </p:nvSpPr>
            <p:spPr>
              <a:xfrm>
                <a:off x="6853383" y="5745018"/>
                <a:ext cx="3611418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words, the maximum likelihood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4.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2E0E7-DED7-420E-8EE3-D9CD7A36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83" y="5745018"/>
                <a:ext cx="3611418" cy="646331"/>
              </a:xfrm>
              <a:prstGeom prst="rect">
                <a:avLst/>
              </a:prstGeom>
              <a:blipFill>
                <a:blip r:embed="rId7"/>
                <a:stretch>
                  <a:fillRect l="-1176" t="-3704" b="-1296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9EA8AC-7438-4A34-B176-B1A8DB5931FC}"/>
              </a:ext>
            </a:extLst>
          </p:cNvPr>
          <p:cNvSpPr/>
          <p:nvPr/>
        </p:nvSpPr>
        <p:spPr>
          <a:xfrm>
            <a:off x="8432800" y="3673739"/>
            <a:ext cx="2540000" cy="1507861"/>
          </a:xfrm>
          <a:custGeom>
            <a:avLst/>
            <a:gdLst>
              <a:gd name="connsiteX0" fmla="*/ 0 w 2540000"/>
              <a:gd name="connsiteY0" fmla="*/ 1452443 h 1507861"/>
              <a:gd name="connsiteX1" fmla="*/ 591127 w 2540000"/>
              <a:gd name="connsiteY1" fmla="*/ 1286188 h 1507861"/>
              <a:gd name="connsiteX2" fmla="*/ 1034473 w 2540000"/>
              <a:gd name="connsiteY2" fmla="*/ 196297 h 1507861"/>
              <a:gd name="connsiteX3" fmla="*/ 1450109 w 2540000"/>
              <a:gd name="connsiteY3" fmla="*/ 94697 h 1507861"/>
              <a:gd name="connsiteX4" fmla="*/ 1856509 w 2540000"/>
              <a:gd name="connsiteY4" fmla="*/ 1212297 h 1507861"/>
              <a:gd name="connsiteX5" fmla="*/ 2540000 w 2540000"/>
              <a:gd name="connsiteY5" fmla="*/ 1507861 h 150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000" h="1507861">
                <a:moveTo>
                  <a:pt x="0" y="1452443"/>
                </a:moveTo>
                <a:cubicBezTo>
                  <a:pt x="209357" y="1473994"/>
                  <a:pt x="418715" y="1495546"/>
                  <a:pt x="591127" y="1286188"/>
                </a:cubicBezTo>
                <a:cubicBezTo>
                  <a:pt x="763539" y="1076830"/>
                  <a:pt x="891309" y="394879"/>
                  <a:pt x="1034473" y="196297"/>
                </a:cubicBezTo>
                <a:cubicBezTo>
                  <a:pt x="1177637" y="-2285"/>
                  <a:pt x="1313103" y="-74636"/>
                  <a:pt x="1450109" y="94697"/>
                </a:cubicBezTo>
                <a:cubicBezTo>
                  <a:pt x="1587115" y="264030"/>
                  <a:pt x="1674861" y="976770"/>
                  <a:pt x="1856509" y="1212297"/>
                </a:cubicBezTo>
                <a:cubicBezTo>
                  <a:pt x="2038158" y="1447824"/>
                  <a:pt x="2289079" y="1477842"/>
                  <a:pt x="2540000" y="15078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0" grpId="0"/>
      <p:bldP spid="20" grpId="0"/>
      <p:bldP spid="14" grpId="0" animBg="1"/>
      <p:bldP spid="15" grpId="0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/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D</a:t>
                </a:r>
                <a:r>
                  <a:rPr lang="en-US" altLang="zh-CN" sz="2400" dirty="0"/>
                  <a:t>istribution(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sz="2400" dirty="0"/>
                  <a:t>with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blipFill>
                <a:blip r:embed="rId2"/>
                <a:stretch>
                  <a:fillRect l="-3488" t="-5755" r="-1860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C50DE-B277-449A-8F3C-7476C04ADE2E}"/>
              </a:ext>
            </a:extLst>
          </p:cNvPr>
          <p:cNvCxnSpPr>
            <a:cxnSpLocks/>
          </p:cNvCxnSpPr>
          <p:nvPr/>
        </p:nvCxnSpPr>
        <p:spPr>
          <a:xfrm flipH="1">
            <a:off x="3524436" y="1367161"/>
            <a:ext cx="195308" cy="2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DF0811-3EA8-4489-AE5C-5AA01DFB420C}"/>
              </a:ext>
            </a:extLst>
          </p:cNvPr>
          <p:cNvSpPr txBox="1"/>
          <p:nvPr/>
        </p:nvSpPr>
        <p:spPr>
          <a:xfrm>
            <a:off x="3288145" y="1003177"/>
            <a:ext cx="10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0A316-F06B-47B5-8018-DAA3F5CCCE1F}"/>
              </a:ext>
            </a:extLst>
          </p:cNvPr>
          <p:cNvCxnSpPr/>
          <p:nvPr/>
        </p:nvCxnSpPr>
        <p:spPr>
          <a:xfrm>
            <a:off x="4305670" y="1802180"/>
            <a:ext cx="136716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B51E1-C558-45CC-A6DF-DA198C0BA770}"/>
              </a:ext>
            </a:extLst>
          </p:cNvPr>
          <p:cNvSpPr txBox="1"/>
          <p:nvPr/>
        </p:nvSpPr>
        <p:spPr>
          <a:xfrm>
            <a:off x="4305670" y="1340515"/>
            <a:ext cx="13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/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Observation: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blipFill>
                <a:blip r:embed="rId3"/>
                <a:stretch>
                  <a:fillRect l="-21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CA42F3-7331-4770-B5A0-1A35AA9EA530}"/>
              </a:ext>
            </a:extLst>
          </p:cNvPr>
          <p:cNvSpPr/>
          <p:nvPr/>
        </p:nvSpPr>
        <p:spPr>
          <a:xfrm>
            <a:off x="3472873" y="1997477"/>
            <a:ext cx="3980872" cy="884268"/>
          </a:xfrm>
          <a:custGeom>
            <a:avLst/>
            <a:gdLst>
              <a:gd name="connsiteX0" fmla="*/ 3980872 w 3980872"/>
              <a:gd name="connsiteY0" fmla="*/ 129309 h 684630"/>
              <a:gd name="connsiteX1" fmla="*/ 2133600 w 3980872"/>
              <a:gd name="connsiteY1" fmla="*/ 683491 h 684630"/>
              <a:gd name="connsiteX2" fmla="*/ 0 w 3980872"/>
              <a:gd name="connsiteY2" fmla="*/ 0 h 68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0872" h="684630">
                <a:moveTo>
                  <a:pt x="3980872" y="129309"/>
                </a:moveTo>
                <a:cubicBezTo>
                  <a:pt x="3388975" y="417175"/>
                  <a:pt x="2797079" y="705042"/>
                  <a:pt x="2133600" y="683491"/>
                </a:cubicBezTo>
                <a:cubicBezTo>
                  <a:pt x="1470121" y="661940"/>
                  <a:pt x="735060" y="330970"/>
                  <a:pt x="0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E9546-D094-4B76-86B5-00C9F40923BA}"/>
              </a:ext>
            </a:extLst>
          </p:cNvPr>
          <p:cNvSpPr txBox="1"/>
          <p:nvPr/>
        </p:nvSpPr>
        <p:spPr>
          <a:xfrm>
            <a:off x="4989250" y="2839681"/>
            <a:ext cx="163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estimate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516A4-10AD-4549-B315-6D6B078AA676}"/>
              </a:ext>
            </a:extLst>
          </p:cNvPr>
          <p:cNvSpPr txBox="1"/>
          <p:nvPr/>
        </p:nvSpPr>
        <p:spPr>
          <a:xfrm>
            <a:off x="667264" y="481913"/>
            <a:ext cx="59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likelihood (ML)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/>
              <p:nvPr/>
            </p:nvSpPr>
            <p:spPr>
              <a:xfrm>
                <a:off x="3042686" y="3882377"/>
                <a:ext cx="5532582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ML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6" y="3882377"/>
                <a:ext cx="5532582" cy="501869"/>
              </a:xfrm>
              <a:prstGeom prst="rect">
                <a:avLst/>
              </a:prstGeom>
              <a:blipFill>
                <a:blip r:embed="rId4"/>
                <a:stretch>
                  <a:fillRect l="-1538" t="-3571" b="-226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F6516A4-10AD-4549-B315-6D6B078AA676}"/>
              </a:ext>
            </a:extLst>
          </p:cNvPr>
          <p:cNvSpPr txBox="1"/>
          <p:nvPr/>
        </p:nvSpPr>
        <p:spPr>
          <a:xfrm>
            <a:off x="667264" y="481913"/>
            <a:ext cx="63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a posteriori (MAP)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586AC-810C-4F49-9D0E-7EE3CF840D2A}"/>
                  </a:ext>
                </a:extLst>
              </p:cNvPr>
              <p:cNvSpPr txBox="1"/>
              <p:nvPr/>
            </p:nvSpPr>
            <p:spPr>
              <a:xfrm>
                <a:off x="1184766" y="1056843"/>
                <a:ext cx="9741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busses arrived at a bus station in an hour.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unknown. </a:t>
                </a:r>
                <a:r>
                  <a:rPr lang="en-US" dirty="0">
                    <a:solidFill>
                      <a:srgbClr val="FF0000"/>
                    </a:solidFill>
                  </a:rPr>
                  <a:t>But from previous experience,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(50, 1/4)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go to the bus station and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586AC-810C-4F49-9D0E-7EE3CF840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6" y="1056843"/>
                <a:ext cx="9741852" cy="1200329"/>
              </a:xfrm>
              <a:prstGeom prst="rect">
                <a:avLst/>
              </a:prstGeom>
              <a:blipFill>
                <a:blip r:embed="rId2"/>
                <a:stretch>
                  <a:fillRect l="-37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D23C42D-E808-4D2D-87BC-093962487A1F}"/>
              </a:ext>
            </a:extLst>
          </p:cNvPr>
          <p:cNvSpPr txBox="1"/>
          <p:nvPr/>
        </p:nvSpPr>
        <p:spPr>
          <a:xfrm>
            <a:off x="1131455" y="2951435"/>
            <a:ext cx="992909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Principle</a:t>
            </a:r>
            <a:r>
              <a:rPr lang="en-US" dirty="0"/>
              <a:t>: choose the estimate that maximizes the a posteriori (conditional) probability of the parameter given the observation.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DB53D19-8E30-4EB6-B4A0-082FC0289A3D}"/>
              </a:ext>
            </a:extLst>
          </p:cNvPr>
          <p:cNvCxnSpPr/>
          <p:nvPr/>
        </p:nvCxnSpPr>
        <p:spPr>
          <a:xfrm rot="16200000" flipH="1">
            <a:off x="8986982" y="1736436"/>
            <a:ext cx="452582" cy="39716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98E994-5410-446B-9558-6B0944AAE3E7}"/>
              </a:ext>
            </a:extLst>
          </p:cNvPr>
          <p:cNvSpPr txBox="1"/>
          <p:nvPr/>
        </p:nvSpPr>
        <p:spPr>
          <a:xfrm>
            <a:off x="8589818" y="212043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7DB835-7EBE-42F9-99EF-1D3A2AA0ACC9}"/>
                  </a:ext>
                </a:extLst>
              </p:cNvPr>
              <p:cNvSpPr txBox="1"/>
              <p:nvPr/>
            </p:nvSpPr>
            <p:spPr>
              <a:xfrm>
                <a:off x="3422073" y="3920931"/>
                <a:ext cx="4616712" cy="1597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=4)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=4)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7DB835-7EBE-42F9-99EF-1D3A2AA0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073" y="3920931"/>
                <a:ext cx="4616712" cy="1597232"/>
              </a:xfrm>
              <a:prstGeom prst="rect">
                <a:avLst/>
              </a:prstGeom>
              <a:blipFill>
                <a:blip r:embed="rId3"/>
                <a:stretch>
                  <a:fillRect t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374E60B-A3D5-4217-8EC9-35B63E07C382}"/>
              </a:ext>
            </a:extLst>
          </p:cNvPr>
          <p:cNvSpPr txBox="1"/>
          <p:nvPr/>
        </p:nvSpPr>
        <p:spPr>
          <a:xfrm>
            <a:off x="6557818" y="4282670"/>
            <a:ext cx="21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Bayes formula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DC9F25-1343-447E-A3E9-BC36CB871A74}"/>
              </a:ext>
            </a:extLst>
          </p:cNvPr>
          <p:cNvCxnSpPr/>
          <p:nvPr/>
        </p:nvCxnSpPr>
        <p:spPr>
          <a:xfrm flipH="1">
            <a:off x="3306618" y="5518163"/>
            <a:ext cx="489527" cy="30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CEB76B-16D2-4591-BE8C-E1343D03C1A0}"/>
                  </a:ext>
                </a:extLst>
              </p:cNvPr>
              <p:cNvSpPr txBox="1"/>
              <p:nvPr/>
            </p:nvSpPr>
            <p:spPr>
              <a:xfrm>
                <a:off x="2244436" y="5841328"/>
                <a:ext cx="2124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CEB76B-16D2-4591-BE8C-E1343D03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36" y="5841328"/>
                <a:ext cx="2124364" cy="369332"/>
              </a:xfrm>
              <a:prstGeom prst="rect">
                <a:avLst/>
              </a:prstGeom>
              <a:blipFill>
                <a:blip r:embed="rId4"/>
                <a:stretch>
                  <a:fillRect l="-22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C8566E13-7DBD-4C27-90A6-EC2716CD607C}"/>
              </a:ext>
            </a:extLst>
          </p:cNvPr>
          <p:cNvSpPr/>
          <p:nvPr/>
        </p:nvSpPr>
        <p:spPr>
          <a:xfrm>
            <a:off x="3657600" y="4784436"/>
            <a:ext cx="1136073" cy="913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24D55C-92B8-4C0F-8C08-1E419E66CF63}"/>
              </a:ext>
            </a:extLst>
          </p:cNvPr>
          <p:cNvSpPr/>
          <p:nvPr/>
        </p:nvSpPr>
        <p:spPr>
          <a:xfrm>
            <a:off x="4719782" y="4550936"/>
            <a:ext cx="3319003" cy="1290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65C7BE-0B8D-4FDA-8C02-0A9CD30BD8C9}"/>
              </a:ext>
            </a:extLst>
          </p:cNvPr>
          <p:cNvCxnSpPr/>
          <p:nvPr/>
        </p:nvCxnSpPr>
        <p:spPr>
          <a:xfrm>
            <a:off x="7841673" y="5518163"/>
            <a:ext cx="498763" cy="323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ACCDF3-9D85-45EF-BC99-077C6806141E}"/>
                  </a:ext>
                </a:extLst>
              </p:cNvPr>
              <p:cNvSpPr txBox="1"/>
              <p:nvPr/>
            </p:nvSpPr>
            <p:spPr>
              <a:xfrm>
                <a:off x="7449127" y="5917426"/>
                <a:ext cx="3925455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Maximize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ACCDF3-9D85-45EF-BC99-077C6806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27" y="5917426"/>
                <a:ext cx="3925455" cy="384336"/>
              </a:xfrm>
              <a:prstGeom prst="rect">
                <a:avLst/>
              </a:prstGeom>
              <a:blipFill>
                <a:blip r:embed="rId5"/>
                <a:stretch>
                  <a:fillRect l="-1398" t="-7937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10" grpId="0"/>
      <p:bldP spid="26" grpId="0"/>
      <p:bldP spid="29" grpId="0"/>
      <p:bldP spid="30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/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D</a:t>
                </a:r>
                <a:r>
                  <a:rPr lang="en-US" altLang="zh-CN" sz="2400" dirty="0"/>
                  <a:t>istribution(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sz="2400" dirty="0"/>
                  <a:t>with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85188E-24AE-4F8D-9EF8-9AD0A77B7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65" y="1571348"/>
                <a:ext cx="2620880" cy="847220"/>
              </a:xfrm>
              <a:prstGeom prst="rect">
                <a:avLst/>
              </a:prstGeom>
              <a:blipFill>
                <a:blip r:embed="rId2"/>
                <a:stretch>
                  <a:fillRect l="-3488" t="-5755" r="-1860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C50DE-B277-449A-8F3C-7476C04ADE2E}"/>
              </a:ext>
            </a:extLst>
          </p:cNvPr>
          <p:cNvCxnSpPr>
            <a:cxnSpLocks/>
          </p:cNvCxnSpPr>
          <p:nvPr/>
        </p:nvCxnSpPr>
        <p:spPr>
          <a:xfrm flipH="1">
            <a:off x="3524436" y="1367161"/>
            <a:ext cx="195308" cy="2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DF0811-3EA8-4489-AE5C-5AA01DFB420C}"/>
                  </a:ext>
                </a:extLst>
              </p:cNvPr>
              <p:cNvSpPr txBox="1"/>
              <p:nvPr/>
            </p:nvSpPr>
            <p:spPr>
              <a:xfrm>
                <a:off x="3045753" y="982323"/>
                <a:ext cx="398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Unknown with a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DF0811-3EA8-4489-AE5C-5AA01DFB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53" y="982323"/>
                <a:ext cx="3980872" cy="369332"/>
              </a:xfrm>
              <a:prstGeom prst="rect">
                <a:avLst/>
              </a:prstGeom>
              <a:blipFill>
                <a:blip r:embed="rId3"/>
                <a:stretch>
                  <a:fillRect l="-13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0A316-F06B-47B5-8018-DAA3F5CCCE1F}"/>
              </a:ext>
            </a:extLst>
          </p:cNvPr>
          <p:cNvCxnSpPr/>
          <p:nvPr/>
        </p:nvCxnSpPr>
        <p:spPr>
          <a:xfrm>
            <a:off x="4305670" y="1802180"/>
            <a:ext cx="136716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B51E1-C558-45CC-A6DF-DA198C0BA770}"/>
              </a:ext>
            </a:extLst>
          </p:cNvPr>
          <p:cNvSpPr txBox="1"/>
          <p:nvPr/>
        </p:nvSpPr>
        <p:spPr>
          <a:xfrm>
            <a:off x="4305670" y="1340515"/>
            <a:ext cx="13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/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Observation: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0F470-021C-4458-B8DA-7E334C8B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15" y="1617514"/>
                <a:ext cx="4174836" cy="461665"/>
              </a:xfrm>
              <a:prstGeom prst="rect">
                <a:avLst/>
              </a:prstGeom>
              <a:blipFill>
                <a:blip r:embed="rId4"/>
                <a:stretch>
                  <a:fillRect l="-21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CA42F3-7331-4770-B5A0-1A35AA9EA530}"/>
              </a:ext>
            </a:extLst>
          </p:cNvPr>
          <p:cNvSpPr/>
          <p:nvPr/>
        </p:nvSpPr>
        <p:spPr>
          <a:xfrm>
            <a:off x="3472873" y="1997477"/>
            <a:ext cx="3980872" cy="884268"/>
          </a:xfrm>
          <a:custGeom>
            <a:avLst/>
            <a:gdLst>
              <a:gd name="connsiteX0" fmla="*/ 3980872 w 3980872"/>
              <a:gd name="connsiteY0" fmla="*/ 129309 h 684630"/>
              <a:gd name="connsiteX1" fmla="*/ 2133600 w 3980872"/>
              <a:gd name="connsiteY1" fmla="*/ 683491 h 684630"/>
              <a:gd name="connsiteX2" fmla="*/ 0 w 3980872"/>
              <a:gd name="connsiteY2" fmla="*/ 0 h 68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0872" h="684630">
                <a:moveTo>
                  <a:pt x="3980872" y="129309"/>
                </a:moveTo>
                <a:cubicBezTo>
                  <a:pt x="3388975" y="417175"/>
                  <a:pt x="2797079" y="705042"/>
                  <a:pt x="2133600" y="683491"/>
                </a:cubicBezTo>
                <a:cubicBezTo>
                  <a:pt x="1470121" y="661940"/>
                  <a:pt x="735060" y="330970"/>
                  <a:pt x="0" y="0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E9546-D094-4B76-86B5-00C9F40923BA}"/>
              </a:ext>
            </a:extLst>
          </p:cNvPr>
          <p:cNvSpPr txBox="1"/>
          <p:nvPr/>
        </p:nvSpPr>
        <p:spPr>
          <a:xfrm>
            <a:off x="4989250" y="2839681"/>
            <a:ext cx="163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/>
              <p:nvPr/>
            </p:nvSpPr>
            <p:spPr>
              <a:xfrm>
                <a:off x="3042685" y="3882377"/>
                <a:ext cx="6433823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MAP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5" y="3882377"/>
                <a:ext cx="6433823" cy="501869"/>
              </a:xfrm>
              <a:prstGeom prst="rect">
                <a:avLst/>
              </a:prstGeom>
              <a:blipFill>
                <a:blip r:embed="rId5"/>
                <a:stretch>
                  <a:fillRect l="-1323" t="-3571" b="-226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EDD30F-7328-4626-A74F-5AA8DF637330}"/>
              </a:ext>
            </a:extLst>
          </p:cNvPr>
          <p:cNvSpPr txBox="1"/>
          <p:nvPr/>
        </p:nvSpPr>
        <p:spPr>
          <a:xfrm>
            <a:off x="667264" y="481913"/>
            <a:ext cx="63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estimation: maximum a posteriori (MAP) estimation</a:t>
            </a:r>
          </a:p>
        </p:txBody>
      </p:sp>
    </p:spTree>
    <p:extLst>
      <p:ext uri="{BB962C8B-B14F-4D97-AF65-F5344CB8AC3E}">
        <p14:creationId xmlns:p14="http://schemas.microsoft.com/office/powerpoint/2010/main" val="131458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/>
              <p:nvPr/>
            </p:nvSpPr>
            <p:spPr>
              <a:xfrm>
                <a:off x="3042685" y="2927131"/>
                <a:ext cx="6433823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MAP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BC1BF-D160-4C6E-88C7-3A188B01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5" y="2927131"/>
                <a:ext cx="6433823" cy="501869"/>
              </a:xfrm>
              <a:prstGeom prst="rect">
                <a:avLst/>
              </a:prstGeom>
              <a:blipFill>
                <a:blip r:embed="rId2"/>
                <a:stretch>
                  <a:fillRect l="-1323" t="-3529" b="-211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EDD30F-7328-4626-A74F-5AA8DF637330}"/>
              </a:ext>
            </a:extLst>
          </p:cNvPr>
          <p:cNvSpPr txBox="1"/>
          <p:nvPr/>
        </p:nvSpPr>
        <p:spPr>
          <a:xfrm>
            <a:off x="667264" y="481913"/>
            <a:ext cx="63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ML vs. 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D089D9-DBDA-4845-902A-2BF794A8E831}"/>
                  </a:ext>
                </a:extLst>
              </p:cNvPr>
              <p:cNvSpPr txBox="1"/>
              <p:nvPr/>
            </p:nvSpPr>
            <p:spPr>
              <a:xfrm>
                <a:off x="3042685" y="1970450"/>
                <a:ext cx="5532582" cy="5018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ML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D089D9-DBDA-4845-902A-2BF794A8E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85" y="1970450"/>
                <a:ext cx="5532582" cy="501869"/>
              </a:xfrm>
              <a:prstGeom prst="rect">
                <a:avLst/>
              </a:prstGeom>
              <a:blipFill>
                <a:blip r:embed="rId3"/>
                <a:stretch>
                  <a:fillRect l="-1538" t="-3529" b="-211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7F0E16-F2EC-46A5-BE9B-1B9FD6214AA3}"/>
              </a:ext>
            </a:extLst>
          </p:cNvPr>
          <p:cNvSpPr txBox="1"/>
          <p:nvPr/>
        </p:nvSpPr>
        <p:spPr>
          <a:xfrm>
            <a:off x="7259782" y="4932218"/>
            <a:ext cx="4285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2.11 of ECE313 notes for details</a:t>
            </a:r>
          </a:p>
        </p:txBody>
      </p:sp>
    </p:spTree>
    <p:extLst>
      <p:ext uri="{BB962C8B-B14F-4D97-AF65-F5344CB8AC3E}">
        <p14:creationId xmlns:p14="http://schemas.microsoft.com/office/powerpoint/2010/main" val="132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0EDD30F-7328-4626-A74F-5AA8DF637330}"/>
              </a:ext>
            </a:extLst>
          </p:cNvPr>
          <p:cNvSpPr txBox="1"/>
          <p:nvPr/>
        </p:nvSpPr>
        <p:spPr>
          <a:xfrm>
            <a:off x="667264" y="481913"/>
            <a:ext cx="220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Confidence interval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8E2A3-E007-4591-84A1-372A268E0849}"/>
              </a:ext>
            </a:extLst>
          </p:cNvPr>
          <p:cNvSpPr/>
          <p:nvPr/>
        </p:nvSpPr>
        <p:spPr>
          <a:xfrm>
            <a:off x="3897745" y="491272"/>
            <a:ext cx="6419272" cy="2004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56E5A-5B52-4F0A-82D0-2B38D5D16C46}"/>
                  </a:ext>
                </a:extLst>
              </p:cNvPr>
              <p:cNvSpPr txBox="1"/>
              <p:nvPr/>
            </p:nvSpPr>
            <p:spPr>
              <a:xfrm>
                <a:off x="6858001" y="803774"/>
                <a:ext cx="233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parameter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56E5A-5B52-4F0A-82D0-2B38D5D1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1" y="803774"/>
                <a:ext cx="2336800" cy="646331"/>
              </a:xfrm>
              <a:prstGeom prst="rect">
                <a:avLst/>
              </a:prstGeom>
              <a:blipFill>
                <a:blip r:embed="rId2"/>
                <a:stretch>
                  <a:fillRect l="-2089"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FB48F72-2B19-4A26-9BFE-4EF81DD3544F}"/>
              </a:ext>
            </a:extLst>
          </p:cNvPr>
          <p:cNvSpPr/>
          <p:nvPr/>
        </p:nvSpPr>
        <p:spPr>
          <a:xfrm>
            <a:off x="4521200" y="1047972"/>
            <a:ext cx="2336800" cy="1136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5005E5-1635-4574-B13D-BD5EA2FAC1EC}"/>
                  </a:ext>
                </a:extLst>
              </p:cNvPr>
              <p:cNvSpPr txBox="1"/>
              <p:nvPr/>
            </p:nvSpPr>
            <p:spPr>
              <a:xfrm>
                <a:off x="4641273" y="1413278"/>
                <a:ext cx="221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 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5005E5-1635-4574-B13D-BD5EA2FAC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73" y="1413278"/>
                <a:ext cx="2216727" cy="369332"/>
              </a:xfrm>
              <a:prstGeom prst="rect">
                <a:avLst/>
              </a:prstGeom>
              <a:blipFill>
                <a:blip r:embed="rId3"/>
                <a:stretch>
                  <a:fillRect l="-2198" t="-10000" r="-49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D5B5D-931E-43B8-8407-EEE6F7104BBB}"/>
                  </a:ext>
                </a:extLst>
              </p:cNvPr>
              <p:cNvSpPr txBox="1"/>
              <p:nvPr/>
            </p:nvSpPr>
            <p:spPr>
              <a:xfrm>
                <a:off x="5320145" y="2554989"/>
                <a:ext cx="376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Q: how good is the 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?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D5B5D-931E-43B8-8407-EEE6F710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5" y="2554989"/>
                <a:ext cx="3768437" cy="369332"/>
              </a:xfrm>
              <a:prstGeom prst="rect">
                <a:avLst/>
              </a:prstGeom>
              <a:blipFill>
                <a:blip r:embed="rId4"/>
                <a:stretch>
                  <a:fillRect l="-14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3EE11-347A-44FE-ADFE-0349235A9079}"/>
                  </a:ext>
                </a:extLst>
              </p:cNvPr>
              <p:cNvSpPr txBox="1"/>
              <p:nvPr/>
            </p:nvSpPr>
            <p:spPr>
              <a:xfrm>
                <a:off x="538560" y="3222476"/>
                <a:ext cx="4427751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3EE11-347A-44FE-ADFE-0349235A9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60" y="3222476"/>
                <a:ext cx="4427751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DF58CC-C965-49FB-9793-361450132583}"/>
              </a:ext>
            </a:extLst>
          </p:cNvPr>
          <p:cNvCxnSpPr/>
          <p:nvPr/>
        </p:nvCxnSpPr>
        <p:spPr>
          <a:xfrm>
            <a:off x="1597891" y="4064000"/>
            <a:ext cx="2068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A9302E-0A2B-40C2-8F1E-C2B7836A798F}"/>
              </a:ext>
            </a:extLst>
          </p:cNvPr>
          <p:cNvCxnSpPr>
            <a:cxnSpLocks/>
          </p:cNvCxnSpPr>
          <p:nvPr/>
        </p:nvCxnSpPr>
        <p:spPr>
          <a:xfrm flipH="1">
            <a:off x="2290615" y="4064000"/>
            <a:ext cx="369456" cy="46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57A295-8DB3-491A-9EFD-E09B1081D24F}"/>
              </a:ext>
            </a:extLst>
          </p:cNvPr>
          <p:cNvSpPr txBox="1"/>
          <p:nvPr/>
        </p:nvSpPr>
        <p:spPr>
          <a:xfrm>
            <a:off x="1306943" y="4473962"/>
            <a:ext cx="233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Confidence interval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380A32-E1F4-497E-BA47-B9E20919CFA5}"/>
              </a:ext>
            </a:extLst>
          </p:cNvPr>
          <p:cNvCxnSpPr>
            <a:cxnSpLocks/>
          </p:cNvCxnSpPr>
          <p:nvPr/>
        </p:nvCxnSpPr>
        <p:spPr>
          <a:xfrm>
            <a:off x="4197928" y="4064000"/>
            <a:ext cx="768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E913FC-E1A8-4C2D-BAA7-49AA7E83B47D}"/>
              </a:ext>
            </a:extLst>
          </p:cNvPr>
          <p:cNvCxnSpPr>
            <a:cxnSpLocks/>
          </p:cNvCxnSpPr>
          <p:nvPr/>
        </p:nvCxnSpPr>
        <p:spPr>
          <a:xfrm>
            <a:off x="4521200" y="4064000"/>
            <a:ext cx="0" cy="4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E7F211-9C3F-4AF9-97C4-4876B3D07774}"/>
              </a:ext>
            </a:extLst>
          </p:cNvPr>
          <p:cNvSpPr txBox="1"/>
          <p:nvPr/>
        </p:nvSpPr>
        <p:spPr>
          <a:xfrm>
            <a:off x="3842327" y="4477401"/>
            <a:ext cx="19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Confidence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A34699-3DFC-4714-965D-D79FCACFC196}"/>
                  </a:ext>
                </a:extLst>
              </p:cNvPr>
              <p:cNvSpPr txBox="1"/>
              <p:nvPr/>
            </p:nvSpPr>
            <p:spPr>
              <a:xfrm>
                <a:off x="667264" y="5143926"/>
                <a:ext cx="3175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sample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control parameter (&gt; 1)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A34699-3DFC-4714-965D-D79FCACF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4" y="5143926"/>
                <a:ext cx="3175063" cy="646331"/>
              </a:xfrm>
              <a:prstGeom prst="rect">
                <a:avLst/>
              </a:prstGeom>
              <a:blipFill>
                <a:blip r:embed="rId6"/>
                <a:stretch>
                  <a:fillRect l="-11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9BB021-DE97-497E-893F-D86A2584BB2D}"/>
                  </a:ext>
                </a:extLst>
              </p:cNvPr>
              <p:cNvSpPr txBox="1"/>
              <p:nvPr/>
            </p:nvSpPr>
            <p:spPr>
              <a:xfrm>
                <a:off x="5917660" y="3052157"/>
                <a:ext cx="6181971" cy="367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am a journalist. I am assigned the task of conducting a poll to find the percentage of people that support Donald Trump in the US.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First, I decide that I want to be 99% confident about my poll result. So I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US" dirty="0"/>
                  <a:t>. So I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Then, my manager told me that it is desirable to have the true percentage lying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2.5%</m:t>
                    </m:r>
                  </m:oMath>
                </a14:m>
                <a:r>
                  <a:rPr lang="en-US" dirty="0"/>
                  <a:t> to the estimated percentage. That is, to have a confidence interval of width 5%. So I 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.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=40,000.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So, </a:t>
                </a:r>
                <a:r>
                  <a:rPr lang="en-US" b="1" dirty="0"/>
                  <a:t>even before I conduct the poll</a:t>
                </a:r>
                <a:r>
                  <a:rPr lang="en-US" dirty="0"/>
                  <a:t>, I can claim “I am at least 99% confident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will be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−2.5%,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+2.5%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."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9BB021-DE97-497E-893F-D86A2584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60" y="3052157"/>
                <a:ext cx="6181971" cy="3675558"/>
              </a:xfrm>
              <a:prstGeom prst="rect">
                <a:avLst/>
              </a:prstGeom>
              <a:blipFill>
                <a:blip r:embed="rId7"/>
                <a:stretch>
                  <a:fillRect l="-888" t="-995" b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5AADE13-79DA-4C26-B92A-07444DAAA030}"/>
              </a:ext>
            </a:extLst>
          </p:cNvPr>
          <p:cNvSpPr txBox="1"/>
          <p:nvPr/>
        </p:nvSpPr>
        <p:spPr>
          <a:xfrm>
            <a:off x="1505527" y="6211708"/>
            <a:ext cx="4285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Section 2.9 of ECE313 notes for details</a:t>
            </a:r>
          </a:p>
        </p:txBody>
      </p:sp>
    </p:spTree>
    <p:extLst>
      <p:ext uri="{BB962C8B-B14F-4D97-AF65-F5344CB8AC3E}">
        <p14:creationId xmlns:p14="http://schemas.microsoft.com/office/powerpoint/2010/main" val="940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24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1235</Words>
  <Application>Microsoft Office PowerPoint</Application>
  <PresentationFormat>Widescreen</PresentationFormat>
  <Paragraphs>219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ECE314 Lab 4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340</cp:revision>
  <dcterms:created xsi:type="dcterms:W3CDTF">2020-03-25T19:18:07Z</dcterms:created>
  <dcterms:modified xsi:type="dcterms:W3CDTF">2020-06-11T01:17:07Z</dcterms:modified>
</cp:coreProperties>
</file>