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68" r:id="rId8"/>
    <p:sldId id="269" r:id="rId9"/>
    <p:sldId id="259" r:id="rId10"/>
    <p:sldId id="270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18/5/15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18/5/15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andonrose.org/cluste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Summarization System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LING573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 10</a:t>
            </a:r>
          </a:p>
          <a:p>
            <a:r>
              <a:rPr kumimoji="1" lang="en-US" altLang="zh-CN" dirty="0" smtClean="0"/>
              <a:t>Jiadong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7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reading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http://brandonrose.org/</a:t>
            </a:r>
            <a:r>
              <a:rPr kumimoji="1" lang="en-US" altLang="zh-CN" dirty="0" smtClean="0">
                <a:hlinkClick r:id="rId2"/>
              </a:rPr>
              <a:t>clustering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Tf-idf</a:t>
            </a:r>
            <a:r>
              <a:rPr kumimoji="1" lang="en-US" altLang="zh-CN" dirty="0"/>
              <a:t> and document similarity</a:t>
            </a:r>
          </a:p>
          <a:p>
            <a:pPr lvl="1"/>
            <a:r>
              <a:rPr kumimoji="1" lang="en-US" altLang="zh-CN" dirty="0"/>
              <a:t>K-means clustering</a:t>
            </a:r>
          </a:p>
          <a:p>
            <a:pPr lvl="1"/>
            <a:r>
              <a:rPr kumimoji="1" lang="en-US" altLang="zh-CN" dirty="0"/>
              <a:t>Multidimensional </a:t>
            </a:r>
            <a:r>
              <a:rPr kumimoji="1" lang="en-US" altLang="zh-CN" dirty="0" smtClean="0"/>
              <a:t>scaling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0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33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Improvements </a:t>
            </a:r>
            <a:r>
              <a:rPr kumimoji="1" lang="en-US" altLang="zh-CN" dirty="0"/>
              <a:t>in content </a:t>
            </a:r>
            <a:r>
              <a:rPr kumimoji="1" lang="en-US" altLang="zh-CN" dirty="0" smtClean="0"/>
              <a:t>selection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Information </a:t>
            </a:r>
            <a:r>
              <a:rPr kumimoji="1" lang="en-US" altLang="zh-CN" dirty="0" smtClean="0"/>
              <a:t>ordering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Issues and </a:t>
            </a:r>
            <a:r>
              <a:rPr kumimoji="1" lang="en-US" altLang="zh-CN" dirty="0" smtClean="0"/>
              <a:t>successes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Related reading</a:t>
            </a:r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70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Preprocess bug fix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Data structure change</a:t>
            </a:r>
          </a:p>
          <a:p>
            <a:pPr lvl="1"/>
            <a:r>
              <a:rPr kumimoji="1" lang="en-US" altLang="zh-CN" dirty="0" smtClean="0"/>
              <a:t>XML file 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Python class + </a:t>
            </a:r>
            <a:r>
              <a:rPr lang="en-US" altLang="zh-CN" dirty="0" smtClean="0"/>
              <a:t>pickle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 Stemming</a:t>
            </a:r>
          </a:p>
          <a:p>
            <a:pPr lvl="1"/>
            <a:r>
              <a:rPr kumimoji="1" lang="en-US" altLang="zh-CN" dirty="0" err="1" smtClean="0"/>
              <a:t>nltk.stem</a:t>
            </a:r>
            <a:r>
              <a:rPr lang="en-US" altLang="zh-CN" dirty="0" err="1" smtClean="0"/>
              <a:t>.PorterStemmer</a:t>
            </a:r>
            <a:r>
              <a:rPr lang="en-US" altLang="zh-CN" dirty="0" smtClean="0"/>
              <a:t>()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nltk.stem.SnowballStemmer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english</a:t>
            </a:r>
            <a:r>
              <a:rPr lang="en-US" altLang="zh-CN" b="1" dirty="0"/>
              <a:t>"</a:t>
            </a:r>
            <a:r>
              <a:rPr lang="en-US" altLang="zh-CN" dirty="0"/>
              <a:t>)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490" y="0"/>
            <a:ext cx="7756263" cy="1624406"/>
          </a:xfrm>
        </p:spPr>
        <p:txBody>
          <a:bodyPr/>
          <a:lstStyle/>
          <a:p>
            <a:r>
              <a:rPr kumimoji="1" lang="en-US" altLang="zh-CN" dirty="0"/>
              <a:t>Improvements in content selection</a:t>
            </a:r>
          </a:p>
        </p:txBody>
      </p:sp>
    </p:spTree>
    <p:extLst>
      <p:ext uri="{BB962C8B-B14F-4D97-AF65-F5344CB8AC3E}">
        <p14:creationId xmlns:p14="http://schemas.microsoft.com/office/powerpoint/2010/main" val="163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8" y="2248347"/>
            <a:ext cx="3867942" cy="3877815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err="1" smtClean="0"/>
              <a:t>Word_dict</a:t>
            </a:r>
            <a:r>
              <a:rPr kumimoji="1" lang="en-US" altLang="zh-CN" dirty="0" smtClean="0"/>
              <a:t> selection change</a:t>
            </a:r>
          </a:p>
          <a:p>
            <a:pPr lvl="1"/>
            <a:r>
              <a:rPr kumimoji="1" lang="en-US" altLang="zh-CN" dirty="0" smtClean="0"/>
              <a:t>All words except selected ignore words</a:t>
            </a:r>
          </a:p>
          <a:p>
            <a:pPr lvl="2"/>
            <a:r>
              <a:rPr lang="nl-NL" altLang="zh-CN" dirty="0" err="1"/>
              <a:t>IgnoredWords</a:t>
            </a:r>
            <a:r>
              <a:rPr lang="nl-NL" altLang="zh-CN" dirty="0"/>
              <a:t> = ['the', 'of', 'a', '</a:t>
            </a:r>
            <a:r>
              <a:rPr lang="nl-NL" altLang="zh-CN" dirty="0" err="1"/>
              <a:t>to</a:t>
            </a:r>
            <a:r>
              <a:rPr lang="nl-NL" altLang="zh-CN" dirty="0"/>
              <a:t>', '</a:t>
            </a:r>
            <a:r>
              <a:rPr lang="nl-NL" altLang="zh-CN" dirty="0" err="1"/>
              <a:t>that</a:t>
            </a:r>
            <a:r>
              <a:rPr lang="nl-NL" altLang="zh-CN" dirty="0"/>
              <a:t>', '</a:t>
            </a:r>
            <a:r>
              <a:rPr lang="nl-NL" altLang="zh-CN" dirty="0" err="1"/>
              <a:t>and</a:t>
            </a:r>
            <a:r>
              <a:rPr lang="nl-NL" altLang="zh-CN" dirty="0"/>
              <a:t>', 'in', '``', "''"</a:t>
            </a:r>
            <a:r>
              <a:rPr lang="nl-NL" altLang="zh-CN" dirty="0" smtClean="0"/>
              <a:t>]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Use POS tag weight to decides word selection</a:t>
            </a:r>
          </a:p>
          <a:p>
            <a:pPr lvl="2"/>
            <a:r>
              <a:rPr lang="en-US" altLang="zh-CN" dirty="0" smtClean="0"/>
              <a:t>words </a:t>
            </a:r>
            <a:r>
              <a:rPr lang="en-US" altLang="zh-CN" dirty="0"/>
              <a:t>= </a:t>
            </a:r>
            <a:r>
              <a:rPr lang="en-US" altLang="zh-CN" dirty="0" err="1"/>
              <a:t>nltk.word_tokenize</a:t>
            </a:r>
            <a:r>
              <a:rPr lang="en-US" altLang="zh-CN" dirty="0"/>
              <a:t>(sentence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words </a:t>
            </a:r>
            <a:r>
              <a:rPr lang="en-US" altLang="zh-CN" dirty="0"/>
              <a:t>= </a:t>
            </a:r>
            <a:r>
              <a:rPr lang="en-US" altLang="zh-CN" dirty="0" err="1"/>
              <a:t>nltk.pos_tag</a:t>
            </a:r>
            <a:r>
              <a:rPr lang="en-US" altLang="zh-CN" dirty="0"/>
              <a:t>(words</a:t>
            </a:r>
            <a:r>
              <a:rPr lang="en-US" altLang="zh-CN" dirty="0" smtClean="0"/>
              <a:t>)</a:t>
            </a:r>
          </a:p>
          <a:p>
            <a:pPr lvl="2"/>
            <a:r>
              <a:rPr lang="mr-IN" altLang="zh-CN" dirty="0"/>
              <a:t>POS_tag_weight = {"CD": 1, "JJ": 1, "JJR": 1, "JJS": </a:t>
            </a:r>
            <a:r>
              <a:rPr lang="mr-IN" altLang="zh-CN" dirty="0" smtClean="0"/>
              <a:t>1,</a:t>
            </a:r>
            <a:r>
              <a:rPr lang="en-US" altLang="zh-CN" dirty="0" smtClean="0"/>
              <a:t> </a:t>
            </a:r>
            <a:r>
              <a:rPr lang="mr-IN" altLang="zh-CN" dirty="0" smtClean="0"/>
              <a:t> </a:t>
            </a:r>
            <a:r>
              <a:rPr lang="mr-IN" altLang="zh-CN" dirty="0"/>
              <a:t>"NN": 5, "NNS": 5, "NNP": 5, "NNPS": 5, "PRP": 1, "PRP$": 1,</a:t>
            </a:r>
            <a:br>
              <a:rPr lang="mr-IN" altLang="zh-CN" dirty="0"/>
            </a:br>
            <a:r>
              <a:rPr lang="mr-IN" altLang="zh-CN" dirty="0"/>
              <a:t> "VB": 5, "VBD": 5, "VBG": 5, "VBN": 5, "VBP": 5, "VBZ": 5}</a:t>
            </a:r>
          </a:p>
          <a:p>
            <a:pPr lvl="2"/>
            <a:r>
              <a:rPr lang="mr-IN" altLang="zh-CN" dirty="0"/>
              <a:t>Ignore_words = ['said', 'be', 'is', 'was', 'are', 'were', 'have', 'has', 'had’</a:t>
            </a:r>
            <a:r>
              <a:rPr lang="mr-IN" altLang="zh-CN" dirty="0" smtClean="0"/>
              <a:t>]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490" y="0"/>
            <a:ext cx="7756263" cy="1624406"/>
          </a:xfrm>
        </p:spPr>
        <p:txBody>
          <a:bodyPr/>
          <a:lstStyle/>
          <a:p>
            <a:r>
              <a:rPr kumimoji="1" lang="en-US" altLang="zh-CN" dirty="0"/>
              <a:t>Improvements in content selection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567190" y="2248347"/>
            <a:ext cx="3867942" cy="3877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/>
              <a:t># Alphabetical list of part-of-speech tags used in the Penn Treebank Project:</a:t>
            </a:r>
            <a:br>
              <a:rPr lang="en-US" altLang="zh-CN" i="1" dirty="0"/>
            </a:br>
            <a:r>
              <a:rPr lang="en-US" altLang="zh-CN" i="1" dirty="0"/>
              <a:t># N     Tag Description</a:t>
            </a:r>
            <a:br>
              <a:rPr lang="en-US" altLang="zh-CN" i="1" dirty="0"/>
            </a:br>
            <a:r>
              <a:rPr lang="en-US" altLang="zh-CN" i="1" dirty="0"/>
              <a:t># 1.   CC Coordinating conjunction</a:t>
            </a:r>
            <a:br>
              <a:rPr lang="en-US" altLang="zh-CN" i="1" dirty="0"/>
            </a:br>
            <a:r>
              <a:rPr lang="en-US" altLang="zh-CN" i="1" dirty="0"/>
              <a:t># 2.   CD Cardinal number</a:t>
            </a:r>
            <a:br>
              <a:rPr lang="en-US" altLang="zh-CN" i="1" dirty="0"/>
            </a:br>
            <a:r>
              <a:rPr lang="en-US" altLang="zh-CN" i="1" dirty="0"/>
              <a:t># 3.   DT Determiner</a:t>
            </a:r>
            <a:br>
              <a:rPr lang="en-US" altLang="zh-CN" i="1" dirty="0"/>
            </a:br>
            <a:r>
              <a:rPr lang="en-US" altLang="zh-CN" i="1" dirty="0"/>
              <a:t># 4.   EX Existential there</a:t>
            </a:r>
            <a:br>
              <a:rPr lang="en-US" altLang="zh-CN" i="1" dirty="0"/>
            </a:br>
            <a:r>
              <a:rPr lang="en-US" altLang="zh-CN" i="1" dirty="0"/>
              <a:t># 5.   FW Foreign word</a:t>
            </a:r>
            <a:br>
              <a:rPr lang="en-US" altLang="zh-CN" i="1" dirty="0"/>
            </a:br>
            <a:r>
              <a:rPr lang="en-US" altLang="zh-CN" i="1" dirty="0"/>
              <a:t># 6.   IN Preposition or subordinating conjunction</a:t>
            </a:r>
            <a:br>
              <a:rPr lang="en-US" altLang="zh-CN" i="1" dirty="0"/>
            </a:br>
            <a:r>
              <a:rPr lang="en-US" altLang="zh-CN" i="1" dirty="0"/>
              <a:t># 7.   JJ Adjective</a:t>
            </a:r>
            <a:br>
              <a:rPr lang="en-US" altLang="zh-CN" i="1" dirty="0"/>
            </a:br>
            <a:r>
              <a:rPr lang="en-US" altLang="zh-CN" i="1" dirty="0"/>
              <a:t># 8.   JJR    Adjective, comparative</a:t>
            </a:r>
            <a:br>
              <a:rPr lang="en-US" altLang="zh-CN" i="1" dirty="0"/>
            </a:br>
            <a:r>
              <a:rPr lang="en-US" altLang="zh-CN" i="1" dirty="0"/>
              <a:t># 9.   JJS    Adjective, superlative</a:t>
            </a:r>
            <a:br>
              <a:rPr lang="en-US" altLang="zh-CN" i="1" dirty="0"/>
            </a:br>
            <a:r>
              <a:rPr lang="en-US" altLang="zh-CN" i="1" dirty="0"/>
              <a:t># 10.  LS List item marker</a:t>
            </a:r>
            <a:br>
              <a:rPr lang="en-US" altLang="zh-CN" i="1" dirty="0"/>
            </a:br>
            <a:r>
              <a:rPr lang="en-US" altLang="zh-CN" i="1" dirty="0"/>
              <a:t># 11.  MD Modal</a:t>
            </a:r>
            <a:br>
              <a:rPr lang="en-US" altLang="zh-CN" i="1" dirty="0"/>
            </a:br>
            <a:r>
              <a:rPr lang="en-US" altLang="zh-CN" i="1" dirty="0"/>
              <a:t># 12.  NN Noun, singular or mass</a:t>
            </a:r>
            <a:br>
              <a:rPr lang="en-US" altLang="zh-CN" i="1" dirty="0"/>
            </a:br>
            <a:r>
              <a:rPr lang="en-US" altLang="zh-CN" i="1" dirty="0"/>
              <a:t># 13.  NNS    Noun, plural</a:t>
            </a:r>
            <a:br>
              <a:rPr lang="en-US" altLang="zh-CN" i="1" dirty="0"/>
            </a:br>
            <a:r>
              <a:rPr lang="en-US" altLang="zh-CN" i="1" dirty="0"/>
              <a:t># 14.  NNP    Proper noun, singular</a:t>
            </a:r>
            <a:br>
              <a:rPr lang="en-US" altLang="zh-CN" i="1" dirty="0"/>
            </a:br>
            <a:r>
              <a:rPr lang="en-US" altLang="zh-CN" i="1" dirty="0"/>
              <a:t># 15.  NNPS   Proper noun, plural</a:t>
            </a:r>
            <a:br>
              <a:rPr lang="en-US" altLang="zh-CN" i="1" dirty="0"/>
            </a:br>
            <a:r>
              <a:rPr lang="en-US" altLang="zh-CN" i="1" dirty="0"/>
              <a:t># 16.  PDT    </a:t>
            </a:r>
            <a:r>
              <a:rPr lang="en-US" altLang="zh-CN" i="1" dirty="0" err="1"/>
              <a:t>Predeterminer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# 17.  POS    Possessive ending</a:t>
            </a:r>
            <a:br>
              <a:rPr lang="en-US" altLang="zh-CN" i="1" dirty="0"/>
            </a:br>
            <a:r>
              <a:rPr lang="en-US" altLang="zh-CN" i="1" dirty="0"/>
              <a:t># 18.  PRP    Personal pronoun</a:t>
            </a:r>
            <a:br>
              <a:rPr lang="en-US" altLang="zh-CN" i="1" dirty="0"/>
            </a:br>
            <a:r>
              <a:rPr lang="en-US" altLang="zh-CN" i="1" dirty="0"/>
              <a:t># 19.  PRP$   Possessive pronoun</a:t>
            </a:r>
            <a:br>
              <a:rPr lang="en-US" altLang="zh-CN" i="1" dirty="0"/>
            </a:br>
            <a:r>
              <a:rPr lang="en-US" altLang="zh-CN" i="1" dirty="0"/>
              <a:t># 20.  RB Adverb</a:t>
            </a:r>
            <a:br>
              <a:rPr lang="en-US" altLang="zh-CN" i="1" dirty="0"/>
            </a:br>
            <a:r>
              <a:rPr lang="en-US" altLang="zh-CN" i="1" dirty="0"/>
              <a:t># 21.  RBR    Adverb, comparative</a:t>
            </a:r>
            <a:br>
              <a:rPr lang="en-US" altLang="zh-CN" i="1" dirty="0"/>
            </a:br>
            <a:r>
              <a:rPr lang="en-US" altLang="zh-CN" i="1" dirty="0"/>
              <a:t># 22.  RBS    Adverb, superlative</a:t>
            </a:r>
            <a:br>
              <a:rPr lang="en-US" altLang="zh-CN" i="1" dirty="0"/>
            </a:br>
            <a:r>
              <a:rPr lang="en-US" altLang="zh-CN" i="1" dirty="0"/>
              <a:t># 23.  RP Particle</a:t>
            </a:r>
            <a:br>
              <a:rPr lang="en-US" altLang="zh-CN" i="1" dirty="0"/>
            </a:br>
            <a:r>
              <a:rPr lang="en-US" altLang="zh-CN" i="1" dirty="0"/>
              <a:t># 24.  SYM    Symbol</a:t>
            </a:r>
            <a:br>
              <a:rPr lang="en-US" altLang="zh-CN" i="1" dirty="0"/>
            </a:br>
            <a:r>
              <a:rPr lang="en-US" altLang="zh-CN" i="1" dirty="0"/>
              <a:t># 25.  TO to</a:t>
            </a:r>
            <a:br>
              <a:rPr lang="en-US" altLang="zh-CN" i="1" dirty="0"/>
            </a:br>
            <a:r>
              <a:rPr lang="en-US" altLang="zh-CN" i="1" dirty="0"/>
              <a:t># 26.  UH Interjection</a:t>
            </a:r>
            <a:br>
              <a:rPr lang="en-US" altLang="zh-CN" i="1" dirty="0"/>
            </a:br>
            <a:r>
              <a:rPr lang="en-US" altLang="zh-CN" i="1" dirty="0"/>
              <a:t># 27.  VB Verb, base form</a:t>
            </a:r>
            <a:br>
              <a:rPr lang="en-US" altLang="zh-CN" i="1" dirty="0"/>
            </a:br>
            <a:r>
              <a:rPr lang="en-US" altLang="zh-CN" i="1" dirty="0"/>
              <a:t># 28.  VBD    Verb, past tense</a:t>
            </a:r>
            <a:br>
              <a:rPr lang="en-US" altLang="zh-CN" i="1" dirty="0"/>
            </a:br>
            <a:r>
              <a:rPr lang="en-US" altLang="zh-CN" i="1" dirty="0"/>
              <a:t># 29.  VBG    Verb, gerund or present participle</a:t>
            </a:r>
            <a:br>
              <a:rPr lang="en-US" altLang="zh-CN" i="1" dirty="0"/>
            </a:br>
            <a:r>
              <a:rPr lang="en-US" altLang="zh-CN" i="1" dirty="0"/>
              <a:t># 30.  VBN    Verb, past participle</a:t>
            </a:r>
            <a:br>
              <a:rPr lang="en-US" altLang="zh-CN" i="1" dirty="0"/>
            </a:br>
            <a:r>
              <a:rPr lang="en-US" altLang="zh-CN" i="1" dirty="0"/>
              <a:t># 31.  VBP    Verb, non-3rd person singular present</a:t>
            </a:r>
            <a:br>
              <a:rPr lang="en-US" altLang="zh-CN" i="1" dirty="0"/>
            </a:br>
            <a:r>
              <a:rPr lang="en-US" altLang="zh-CN" i="1" dirty="0"/>
              <a:t># 32.  VBZ    Verb, 3rd person singular present</a:t>
            </a:r>
            <a:br>
              <a:rPr lang="en-US" altLang="zh-CN" i="1" dirty="0"/>
            </a:br>
            <a:r>
              <a:rPr lang="en-US" altLang="zh-CN" i="1" dirty="0"/>
              <a:t># 33.  WDT    </a:t>
            </a:r>
            <a:r>
              <a:rPr lang="en-US" altLang="zh-CN" i="1" dirty="0" err="1"/>
              <a:t>Wh</a:t>
            </a:r>
            <a:r>
              <a:rPr lang="en-US" altLang="zh-CN" i="1" dirty="0"/>
              <a:t>-determiner</a:t>
            </a:r>
            <a:br>
              <a:rPr lang="en-US" altLang="zh-CN" i="1" dirty="0"/>
            </a:br>
            <a:r>
              <a:rPr lang="en-US" altLang="zh-CN" i="1" dirty="0"/>
              <a:t># 34.  WP </a:t>
            </a:r>
            <a:r>
              <a:rPr lang="en-US" altLang="zh-CN" i="1" dirty="0" err="1"/>
              <a:t>Wh</a:t>
            </a:r>
            <a:r>
              <a:rPr lang="en-US" altLang="zh-CN" i="1" dirty="0"/>
              <a:t>-pronoun</a:t>
            </a:r>
            <a:br>
              <a:rPr lang="en-US" altLang="zh-CN" i="1" dirty="0"/>
            </a:br>
            <a:r>
              <a:rPr lang="en-US" altLang="zh-CN" i="1" dirty="0"/>
              <a:t># 35.  WP$    Possessive </a:t>
            </a:r>
            <a:r>
              <a:rPr lang="en-US" altLang="zh-CN" i="1" dirty="0" err="1"/>
              <a:t>wh</a:t>
            </a:r>
            <a:r>
              <a:rPr lang="en-US" altLang="zh-CN" i="1" dirty="0"/>
              <a:t>-pronoun</a:t>
            </a:r>
            <a:br>
              <a:rPr lang="en-US" altLang="zh-CN" i="1" dirty="0"/>
            </a:br>
            <a:r>
              <a:rPr lang="en-US" altLang="zh-CN" i="1" dirty="0"/>
              <a:t># 36.  WRB    </a:t>
            </a:r>
            <a:r>
              <a:rPr lang="en-US" altLang="zh-CN" i="1" dirty="0" err="1"/>
              <a:t>Wh</a:t>
            </a:r>
            <a:r>
              <a:rPr lang="en-US" altLang="zh-CN" i="1" dirty="0"/>
              <a:t>-</a:t>
            </a:r>
            <a:r>
              <a:rPr lang="en-US" altLang="zh-CN" i="1" dirty="0" smtClean="0"/>
              <a:t>adverb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166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Sentence </a:t>
            </a:r>
            <a:r>
              <a:rPr kumimoji="1" lang="en-US" altLang="zh-CN" dirty="0"/>
              <a:t>score </a:t>
            </a:r>
            <a:r>
              <a:rPr kumimoji="1" lang="en-US" altLang="zh-CN" dirty="0" smtClean="0"/>
              <a:t>formulas</a:t>
            </a:r>
          </a:p>
          <a:p>
            <a:pPr lvl="1"/>
            <a:r>
              <a:rPr kumimoji="1" lang="en-US" altLang="zh-CN" dirty="0" smtClean="0"/>
              <a:t>(frequency + title similarity) * position</a:t>
            </a:r>
          </a:p>
          <a:p>
            <a:pPr lvl="2"/>
            <a:r>
              <a:rPr kumimoji="1" lang="en-US" altLang="zh-CN" dirty="0" smtClean="0"/>
              <a:t>Frequency score changes because of new </a:t>
            </a:r>
            <a:r>
              <a:rPr kumimoji="1" lang="en-US" altLang="zh-CN" dirty="0" err="1" smtClean="0"/>
              <a:t>word_dict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Use total frequency score instead of average frequency score</a:t>
            </a:r>
          </a:p>
          <a:p>
            <a:pPr lvl="2"/>
            <a:r>
              <a:rPr kumimoji="1" lang="en-US" altLang="zh-CN" dirty="0" smtClean="0"/>
              <a:t>Title similarity score only map sentence with topic title (skip narrative)</a:t>
            </a:r>
          </a:p>
          <a:p>
            <a:pPr lvl="2"/>
            <a:r>
              <a:rPr kumimoji="1" lang="en-US" altLang="zh-CN" dirty="0" smtClean="0"/>
              <a:t>Title similarity word weight change</a:t>
            </a:r>
          </a:p>
          <a:p>
            <a:pPr lvl="3"/>
            <a:r>
              <a:rPr kumimoji="1" lang="en-US" altLang="zh-CN" dirty="0" smtClean="0"/>
              <a:t>from a random pick number to max word count in </a:t>
            </a:r>
            <a:r>
              <a:rPr kumimoji="1" lang="en-US" altLang="zh-CN" dirty="0" err="1" smtClean="0"/>
              <a:t>word_dict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Normalize for different document</a:t>
            </a:r>
          </a:p>
          <a:p>
            <a:pPr lvl="2"/>
            <a:r>
              <a:rPr kumimoji="1" lang="en-US" altLang="zh-CN" dirty="0" smtClean="0"/>
              <a:t>Position score 1.5 -&gt; 1.2 </a:t>
            </a:r>
          </a:p>
          <a:p>
            <a:pPr lvl="3"/>
            <a:r>
              <a:rPr kumimoji="1" lang="en-US" altLang="zh-CN" dirty="0" smtClean="0"/>
              <a:t>Reduce position sensitivity.</a:t>
            </a:r>
          </a:p>
          <a:p>
            <a:pPr lvl="3"/>
            <a:r>
              <a:rPr kumimoji="1" lang="en-US" altLang="zh-CN" dirty="0" smtClean="0"/>
              <a:t>Question: last paragraph? Last sentence?</a:t>
            </a:r>
          </a:p>
          <a:p>
            <a:pPr lvl="2"/>
            <a:r>
              <a:rPr kumimoji="1" lang="en-US" altLang="zh-CN" dirty="0" smtClean="0"/>
              <a:t>Cancel Cue Words weight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490" y="0"/>
            <a:ext cx="7756263" cy="1624406"/>
          </a:xfrm>
        </p:spPr>
        <p:txBody>
          <a:bodyPr/>
          <a:lstStyle/>
          <a:p>
            <a:r>
              <a:rPr kumimoji="1" lang="en-US" altLang="zh-CN" dirty="0"/>
              <a:t>Improvements in content selection</a:t>
            </a:r>
          </a:p>
        </p:txBody>
      </p:sp>
    </p:spTree>
    <p:extLst>
      <p:ext uri="{BB962C8B-B14F-4D97-AF65-F5344CB8AC3E}">
        <p14:creationId xmlns:p14="http://schemas.microsoft.com/office/powerpoint/2010/main" val="274839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Sentence selection</a:t>
            </a:r>
          </a:p>
          <a:p>
            <a:pPr lvl="1"/>
            <a:r>
              <a:rPr kumimoji="1" lang="en-US" altLang="zh-CN" dirty="0" smtClean="0"/>
              <a:t>Select the 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ighest score until reach 100 words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Tried approach:</a:t>
            </a:r>
          </a:p>
          <a:p>
            <a:pPr lvl="2"/>
            <a:r>
              <a:rPr kumimoji="1" lang="en-US" altLang="zh-CN" dirty="0" smtClean="0"/>
              <a:t>Always select one more sentence after reach 100 words</a:t>
            </a:r>
          </a:p>
          <a:p>
            <a:pPr lvl="2"/>
            <a:r>
              <a:rPr kumimoji="1" lang="en-US" altLang="zh-CN" dirty="0" smtClean="0"/>
              <a:t>In the content realization step, rewrite the summary into 100 words by removing JJ or PP</a:t>
            </a:r>
          </a:p>
          <a:p>
            <a:pPr lvl="1"/>
            <a:r>
              <a:rPr kumimoji="1" lang="en-US" altLang="zh-CN" dirty="0" smtClean="0"/>
              <a:t>Future approach:</a:t>
            </a:r>
          </a:p>
          <a:p>
            <a:pPr lvl="2"/>
            <a:r>
              <a:rPr kumimoji="1" lang="en-US" altLang="zh-CN" dirty="0" smtClean="0"/>
              <a:t>Use document clustering, select one top sentence for each cluster.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490" y="0"/>
            <a:ext cx="7756263" cy="1624406"/>
          </a:xfrm>
        </p:spPr>
        <p:txBody>
          <a:bodyPr/>
          <a:lstStyle/>
          <a:p>
            <a:r>
              <a:rPr kumimoji="1" lang="en-US" altLang="zh-CN" dirty="0"/>
              <a:t>Improvements in content selection</a:t>
            </a:r>
          </a:p>
        </p:txBody>
      </p:sp>
    </p:spTree>
    <p:extLst>
      <p:ext uri="{BB962C8B-B14F-4D97-AF65-F5344CB8AC3E}">
        <p14:creationId xmlns:p14="http://schemas.microsoft.com/office/powerpoint/2010/main" val="230095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Information </a:t>
            </a:r>
            <a:r>
              <a:rPr kumimoji="1" lang="en-US" altLang="zh-CN" dirty="0" smtClean="0"/>
              <a:t>ordering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Chronological Expert</a:t>
            </a:r>
          </a:p>
          <a:p>
            <a:pPr lvl="1"/>
            <a:r>
              <a:rPr kumimoji="1" lang="en-US" altLang="zh-CN" dirty="0" smtClean="0"/>
              <a:t>Sentence from different document</a:t>
            </a:r>
          </a:p>
          <a:p>
            <a:pPr lvl="2"/>
            <a:r>
              <a:rPr kumimoji="1" lang="en-US" altLang="zh-CN" dirty="0" smtClean="0"/>
              <a:t>Order by document timestamp</a:t>
            </a:r>
          </a:p>
          <a:p>
            <a:pPr lvl="1"/>
            <a:r>
              <a:rPr kumimoji="1" lang="en-US" altLang="zh-CN" dirty="0" smtClean="0"/>
              <a:t>Sentence from same document</a:t>
            </a:r>
          </a:p>
          <a:p>
            <a:pPr lvl="2"/>
            <a:r>
              <a:rPr kumimoji="1" lang="en-US" altLang="zh-CN" dirty="0" smtClean="0"/>
              <a:t>Order by order within document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Implementation</a:t>
            </a:r>
          </a:p>
          <a:p>
            <a:pPr lvl="1"/>
            <a:r>
              <a:rPr kumimoji="1" lang="en-US" altLang="zh-CN" dirty="0" smtClean="0"/>
              <a:t>Create a position tag in each sentence </a:t>
            </a:r>
          </a:p>
          <a:p>
            <a:pPr lvl="2"/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doc_index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paragraph_index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line_index</a:t>
            </a:r>
            <a:r>
              <a:rPr kumimoji="1" lang="en-US" altLang="zh-CN" dirty="0" smtClean="0"/>
              <a:t>]</a:t>
            </a:r>
          </a:p>
          <a:p>
            <a:pPr lvl="2"/>
            <a:r>
              <a:rPr kumimoji="1" lang="en-US" altLang="zh-CN" dirty="0" smtClean="0"/>
              <a:t>Sort </a:t>
            </a:r>
            <a:r>
              <a:rPr kumimoji="1" lang="en-US" altLang="zh-CN" dirty="0" err="1" smtClean="0"/>
              <a:t>seleceted_sentences</a:t>
            </a:r>
            <a:r>
              <a:rPr kumimoji="1" lang="en-US" altLang="zh-CN" dirty="0" smtClean="0"/>
              <a:t> by this position tag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3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uccesses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490246"/>
              </p:ext>
            </p:extLst>
          </p:nvPr>
        </p:nvGraphicFramePr>
        <p:xfrm>
          <a:off x="698500" y="3153300"/>
          <a:ext cx="314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F(%)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17.026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24.534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19.931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7.093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5.73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1.762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2.639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2.092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0.655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1.011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0.788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856930"/>
              </p:ext>
            </p:extLst>
          </p:nvPr>
        </p:nvGraphicFramePr>
        <p:xfrm>
          <a:off x="5295153" y="3153300"/>
          <a:ext cx="314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F(%)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22.887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28.247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25.085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6.366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7.789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6.954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2.158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2.658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2.363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0.895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1.115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099569" y="3546102"/>
            <a:ext cx="95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latin typeface="Wingdings"/>
                <a:ea typeface="Wingdings"/>
                <a:cs typeface="Wingdings"/>
              </a:rPr>
              <a:t></a:t>
            </a:r>
            <a:endParaRPr lang="zh-CN" altLang="en-US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1974492" y="2565266"/>
            <a:ext cx="4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67061" y="2565266"/>
            <a:ext cx="4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8500" y="5803809"/>
            <a:ext cx="5896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used: .</a:t>
            </a:r>
            <a:r>
              <a:rPr kumimoji="1" lang="en-US" altLang="zh-CN" dirty="0" smtClean="0"/>
              <a:t>.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devtest</a:t>
            </a:r>
            <a:r>
              <a:rPr kumimoji="1" lang="en-US" altLang="zh-CN" dirty="0"/>
              <a:t>/GuidedSumm10_test_topics.xml</a:t>
            </a:r>
            <a:endParaRPr kumimoji="1" lang="en-US" altLang="zh-CN" dirty="0" smtClean="0"/>
          </a:p>
          <a:p>
            <a:r>
              <a:rPr kumimoji="1" lang="en-US" altLang="zh-CN" dirty="0" smtClean="0"/>
              <a:t>ID from </a:t>
            </a:r>
            <a:r>
              <a:rPr kumimoji="1" lang="is-IS" altLang="zh-CN" dirty="0"/>
              <a:t>D1001A </a:t>
            </a:r>
            <a:r>
              <a:rPr kumimoji="1" lang="is-IS" altLang="zh-CN" dirty="0"/>
              <a:t>to </a:t>
            </a:r>
            <a:r>
              <a:rPr kumimoji="1" lang="is-IS" altLang="zh-CN" dirty="0"/>
              <a:t>D1046H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86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PRP    </a:t>
            </a:r>
            <a:r>
              <a:rPr lang="en-US" altLang="zh-CN" i="1" dirty="0"/>
              <a:t>Personal </a:t>
            </a:r>
            <a:r>
              <a:rPr lang="en-US" altLang="zh-CN" i="1" dirty="0" smtClean="0"/>
              <a:t>pronoun</a:t>
            </a:r>
            <a:r>
              <a:rPr lang="en-US" altLang="zh-CN" i="1" dirty="0"/>
              <a:t> </a:t>
            </a:r>
            <a:r>
              <a:rPr lang="en-US" altLang="zh-CN" i="1" dirty="0" smtClean="0"/>
              <a:t>&amp; PRP</a:t>
            </a:r>
            <a:r>
              <a:rPr lang="en-US" altLang="zh-CN" i="1" dirty="0"/>
              <a:t>$   Possessive </a:t>
            </a:r>
            <a:r>
              <a:rPr lang="en-US" altLang="zh-CN" i="1" dirty="0" smtClean="0"/>
              <a:t>pronoun</a:t>
            </a:r>
          </a:p>
          <a:p>
            <a:endParaRPr lang="en-US" altLang="zh-CN" i="1" dirty="0"/>
          </a:p>
          <a:p>
            <a:r>
              <a:rPr lang="en-US" altLang="zh-CN" dirty="0" smtClean="0"/>
              <a:t>Fully utilize 100 words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kumimoji="1" lang="en-US" altLang="zh-CN" i="1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2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精装书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精装书.thmx</Template>
  <TotalTime>713</TotalTime>
  <Words>514</Words>
  <Application>Microsoft Macintosh PowerPoint</Application>
  <PresentationFormat>全屏显示(4:3)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精装书</vt:lpstr>
      <vt:lpstr>Summarization System – LING573</vt:lpstr>
      <vt:lpstr>D3</vt:lpstr>
      <vt:lpstr>Improvements in content selection</vt:lpstr>
      <vt:lpstr>Improvements in content selection</vt:lpstr>
      <vt:lpstr>Improvements in content selection</vt:lpstr>
      <vt:lpstr>Improvements in content selection</vt:lpstr>
      <vt:lpstr>Information ordering</vt:lpstr>
      <vt:lpstr>Successes</vt:lpstr>
      <vt:lpstr>Issues</vt:lpstr>
      <vt:lpstr>Related reading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Summarization System – LING573</dc:title>
  <dc:creator>Jiadong Li</dc:creator>
  <cp:lastModifiedBy>Jiadong Li</cp:lastModifiedBy>
  <cp:revision>19</cp:revision>
  <dcterms:created xsi:type="dcterms:W3CDTF">2018-04-24T17:30:17Z</dcterms:created>
  <dcterms:modified xsi:type="dcterms:W3CDTF">2018-05-15T18:22:11Z</dcterms:modified>
</cp:coreProperties>
</file>