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80" r:id="rId4"/>
    <p:sldId id="258" r:id="rId5"/>
    <p:sldId id="279" r:id="rId6"/>
    <p:sldId id="281" r:id="rId7"/>
    <p:sldId id="278" r:id="rId8"/>
    <p:sldId id="269" r:id="rId9"/>
    <p:sldId id="259" r:id="rId10"/>
    <p:sldId id="270" r:id="rId11"/>
    <p:sldId id="27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04" y="-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295150-4FD7-4802-B0EB-D52217513A72}" type="datetime1">
              <a:rPr lang="en-US" smtClean="0"/>
              <a:pPr/>
              <a:t>18/5/30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6DD0FD-55B0-48C4-8AF2-8A69533EDF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895A-832A-4167-BE9B-7448CA062309}" type="datetime1">
              <a:rPr lang="en-US" smtClean="0"/>
              <a:pPr/>
              <a:t>18/5/30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71FF-D602-4BB6-9683-7A1E909D4296}" type="datetime1">
              <a:rPr lang="en-US" smtClean="0"/>
              <a:pPr/>
              <a:t>18/5/30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2BEB-5202-498C-89F7-BBD3BEE1B887}" type="datetime1">
              <a:rPr lang="en-US" smtClean="0"/>
              <a:pPr/>
              <a:t>18/5/30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B6C6-10FF-4510-A888-F0B9C6A788B0}" type="datetime1">
              <a:rPr lang="en-US" smtClean="0"/>
              <a:pPr/>
              <a:t>18/5/30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7B31-A4E1-4FCE-8661-5EC33A675437}" type="datetime1">
              <a:rPr lang="en-US" smtClean="0"/>
              <a:pPr/>
              <a:t>18/5/30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832D-B7F8-4A85-B115-3F84BE9AC26D}" type="datetime1">
              <a:rPr lang="en-US" smtClean="0"/>
              <a:pPr/>
              <a:t>18/5/30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34F3-05F7-41C1-B84E-68CE2E00C83C}" type="datetime1">
              <a:rPr lang="en-US" smtClean="0"/>
              <a:pPr/>
              <a:t>18/5/30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7F82-2B2E-4837-B3AB-C94C672FBECB}" type="datetime1">
              <a:rPr lang="en-US" smtClean="0"/>
              <a:pPr/>
              <a:t>18/5/30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7738-F4B0-48EA-9B71-E0F723F8BF6C}" type="datetime1">
              <a:rPr lang="en-US" smtClean="0"/>
              <a:pPr/>
              <a:t>18/5/30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D5EF-7D26-425F-8C45-B9312ACE18BC}" type="datetime1">
              <a:rPr lang="en-US" smtClean="0"/>
              <a:pPr/>
              <a:t>18/5/30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1909345-DEE0-4B07-8E32-441AC9DA095E}" type="datetime1">
              <a:rPr lang="en-US" smtClean="0"/>
              <a:pPr/>
              <a:t>18/5/30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36DD0FD-55B0-48C4-8AF2-8A69533EDFC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ciencedirect.com/science/article/abs/pii/S0306457307000295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Summarization System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 LING573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Group 10</a:t>
            </a:r>
          </a:p>
          <a:p>
            <a:r>
              <a:rPr kumimoji="1" lang="en-US" altLang="zh-CN" dirty="0" smtClean="0"/>
              <a:t>Jiadong Li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4477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Related reading</a:t>
            </a:r>
            <a:endParaRPr kumimoji="1"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Multi-candidate reduction: Sentence compression as a tool for document summarization </a:t>
            </a:r>
            <a:r>
              <a:rPr kumimoji="1" lang="en-US" altLang="zh-CN" dirty="0" smtClean="0"/>
              <a:t>tasks</a:t>
            </a:r>
            <a:endParaRPr kumimoji="1" lang="en-US" altLang="zh-CN" dirty="0" smtClean="0">
              <a:hlinkClick r:id="rId2"/>
            </a:endParaRPr>
          </a:p>
          <a:p>
            <a:r>
              <a:rPr kumimoji="1" lang="en-US" altLang="zh-CN" dirty="0" smtClean="0">
                <a:hlinkClick r:id="rId2"/>
              </a:rPr>
              <a:t>https</a:t>
            </a:r>
            <a:r>
              <a:rPr kumimoji="1" lang="en-US" altLang="zh-CN" dirty="0">
                <a:hlinkClick r:id="rId2"/>
              </a:rPr>
              <a:t>://www.sciencedirect.com/science/article/abs/pii/</a:t>
            </a:r>
            <a:r>
              <a:rPr kumimoji="1" lang="en-US" altLang="zh-CN" dirty="0" smtClean="0">
                <a:hlinkClick r:id="rId2"/>
              </a:rPr>
              <a:t>S0306457307000295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405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Thank you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5331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kumimoji="1" lang="en-US" altLang="zh-CN" dirty="0" smtClean="0"/>
          </a:p>
          <a:p>
            <a:r>
              <a:rPr kumimoji="1" lang="en-US" altLang="zh-CN" dirty="0"/>
              <a:t>Improvements in </a:t>
            </a:r>
            <a:r>
              <a:rPr kumimoji="1" lang="en-US" altLang="zh-CN" dirty="0" smtClean="0"/>
              <a:t>system ordering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Improvements </a:t>
            </a:r>
            <a:r>
              <a:rPr kumimoji="1" lang="en-US" altLang="zh-CN" dirty="0"/>
              <a:t>in content selection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Improvement </a:t>
            </a:r>
            <a:r>
              <a:rPr kumimoji="1" lang="en-US" altLang="zh-CN" dirty="0"/>
              <a:t>in content realization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en-US" altLang="zh-CN" dirty="0"/>
              <a:t>Issues and </a:t>
            </a:r>
            <a:r>
              <a:rPr kumimoji="1" lang="en-US" altLang="zh-CN" dirty="0" smtClean="0"/>
              <a:t>successes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Related reading</a:t>
            </a:r>
          </a:p>
          <a:p>
            <a:endParaRPr kumimoji="1"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3707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Previous approach:</a:t>
            </a:r>
          </a:p>
          <a:p>
            <a:pPr lvl="1"/>
            <a:r>
              <a:rPr kumimoji="1" lang="en-US" altLang="zh-CN" dirty="0" smtClean="0"/>
              <a:t>Content selection </a:t>
            </a:r>
            <a:r>
              <a:rPr kumimoji="1" lang="en-US" altLang="zh-CN" dirty="0" smtClean="0">
                <a:sym typeface="Wingdings"/>
              </a:rPr>
              <a:t> information ordering  content realization.</a:t>
            </a:r>
          </a:p>
          <a:p>
            <a:pPr marL="411480" lvl="1" indent="0">
              <a:buNone/>
            </a:pPr>
            <a:endParaRPr kumimoji="1" lang="en-US" altLang="zh-CN" dirty="0"/>
          </a:p>
          <a:p>
            <a:r>
              <a:rPr kumimoji="1" lang="en-US" altLang="zh-CN" dirty="0" smtClean="0"/>
              <a:t>New approach:</a:t>
            </a:r>
          </a:p>
          <a:p>
            <a:pPr lvl="1"/>
            <a:r>
              <a:rPr kumimoji="1" lang="en-US" altLang="zh-CN" dirty="0" smtClean="0">
                <a:sym typeface="Wingdings"/>
              </a:rPr>
              <a:t>C</a:t>
            </a:r>
            <a:r>
              <a:rPr kumimoji="1" lang="en-US" altLang="zh-CN" dirty="0" smtClean="0"/>
              <a:t>ontent </a:t>
            </a:r>
            <a:r>
              <a:rPr kumimoji="1" lang="en-US" altLang="zh-CN" dirty="0"/>
              <a:t>selection </a:t>
            </a:r>
            <a:r>
              <a:rPr kumimoji="1" lang="en-US" altLang="zh-CN" dirty="0" smtClean="0">
                <a:sym typeface="Wingdings"/>
              </a:rPr>
              <a:t> Content </a:t>
            </a:r>
            <a:r>
              <a:rPr kumimoji="1" lang="en-US" altLang="zh-CN" dirty="0">
                <a:sym typeface="Wingdings"/>
              </a:rPr>
              <a:t>realization </a:t>
            </a:r>
            <a:r>
              <a:rPr kumimoji="1" lang="en-US" altLang="zh-CN" dirty="0" smtClean="0">
                <a:sym typeface="Wingdings"/>
              </a:rPr>
              <a:t> </a:t>
            </a:r>
            <a:r>
              <a:rPr kumimoji="1" lang="en-US" altLang="zh-CN" dirty="0">
                <a:sym typeface="Wingdings"/>
              </a:rPr>
              <a:t>information </a:t>
            </a:r>
            <a:r>
              <a:rPr kumimoji="1" lang="en-US" altLang="zh-CN" dirty="0" smtClean="0">
                <a:sym typeface="Wingdings"/>
              </a:rPr>
              <a:t>ordering</a:t>
            </a:r>
            <a:endParaRPr kumimoji="1" lang="en-US" altLang="zh-CN" dirty="0">
              <a:sym typeface="Wingdings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88490" y="0"/>
            <a:ext cx="7756263" cy="1624406"/>
          </a:xfrm>
        </p:spPr>
        <p:txBody>
          <a:bodyPr/>
          <a:lstStyle/>
          <a:p>
            <a:r>
              <a:rPr kumimoji="1" lang="en-US" altLang="zh-CN" dirty="0"/>
              <a:t>Improvements in 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system ordering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5294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 smtClean="0"/>
              <a:t>Previous solution:</a:t>
            </a:r>
          </a:p>
          <a:p>
            <a:pPr lvl="1"/>
            <a:r>
              <a:rPr kumimoji="1" lang="en-US" altLang="zh-CN" dirty="0" smtClean="0"/>
              <a:t>Selected the highest score until the next sentence breaks 100 words limit.</a:t>
            </a:r>
          </a:p>
          <a:p>
            <a:pPr lvl="1"/>
            <a:r>
              <a:rPr kumimoji="1" lang="en-US" altLang="zh-CN" dirty="0" smtClean="0"/>
              <a:t>problem: not fully used.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 smtClean="0"/>
              <a:t>New solution:</a:t>
            </a:r>
          </a:p>
          <a:p>
            <a:pPr lvl="1"/>
            <a:r>
              <a:rPr kumimoji="1" lang="en-US" altLang="zh-CN" dirty="0" smtClean="0"/>
              <a:t>Because of the process of content realization, the sentences are shorten than the original length, so I will keep search for sentences to fit in the summary.</a:t>
            </a:r>
          </a:p>
          <a:p>
            <a:pPr lvl="1"/>
            <a:r>
              <a:rPr kumimoji="1" lang="en-US" altLang="zh-CN" dirty="0" smtClean="0"/>
              <a:t>Problem: some low score sentence are selected at the end to fulfill the words limit.</a:t>
            </a:r>
          </a:p>
          <a:p>
            <a:pPr lvl="1"/>
            <a:r>
              <a:rPr kumimoji="1" lang="en-US" altLang="zh-CN" dirty="0" smtClean="0"/>
              <a:t>solutions: only select from the top 20 scored sentence.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88490" y="0"/>
            <a:ext cx="7756263" cy="1624406"/>
          </a:xfrm>
        </p:spPr>
        <p:txBody>
          <a:bodyPr/>
          <a:lstStyle/>
          <a:p>
            <a:r>
              <a:rPr kumimoji="1" lang="en-US" altLang="zh-CN" dirty="0"/>
              <a:t>Improvements in content selection</a:t>
            </a:r>
          </a:p>
        </p:txBody>
      </p:sp>
    </p:spTree>
    <p:extLst>
      <p:ext uri="{BB962C8B-B14F-4D97-AF65-F5344CB8AC3E}">
        <p14:creationId xmlns:p14="http://schemas.microsoft.com/office/powerpoint/2010/main" val="1634841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/>
            <a:r>
              <a:rPr lang="en-US" altLang="zh-CN" dirty="0"/>
              <a:t>UMD Approach #</a:t>
            </a:r>
            <a:r>
              <a:rPr lang="en-US" altLang="zh-CN" dirty="0" smtClean="0"/>
              <a:t>1 </a:t>
            </a:r>
            <a:r>
              <a:rPr lang="en-US" altLang="zh-CN" dirty="0"/>
              <a:t>Trimmer </a:t>
            </a:r>
            <a:r>
              <a:rPr lang="en-US" altLang="zh-CN" dirty="0" smtClean="0"/>
              <a:t>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POS</a:t>
            </a:r>
            <a:r>
              <a:rPr lang="zh-CN" altLang="en-US" dirty="0" smtClean="0"/>
              <a:t> </a:t>
            </a:r>
            <a:r>
              <a:rPr lang="en-US" altLang="zh-CN" dirty="0" smtClean="0"/>
              <a:t>tags</a:t>
            </a:r>
          </a:p>
          <a:p>
            <a:pPr lvl="2"/>
            <a:r>
              <a:rPr lang="en-US" altLang="zh-CN" dirty="0" smtClean="0"/>
              <a:t>Split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sentence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any</a:t>
            </a:r>
            <a:r>
              <a:rPr lang="zh-CN" altLang="en-US" dirty="0" smtClean="0"/>
              <a:t> </a:t>
            </a:r>
            <a:r>
              <a:rPr lang="en-US" altLang="zh-CN" dirty="0" smtClean="0"/>
              <a:t>punctuation.</a:t>
            </a:r>
          </a:p>
          <a:p>
            <a:pPr lvl="2"/>
            <a:r>
              <a:rPr lang="en-US" altLang="zh-CN" dirty="0" smtClean="0"/>
              <a:t>Remove</a:t>
            </a:r>
            <a:r>
              <a:rPr lang="zh-CN" altLang="en-US" dirty="0" smtClean="0"/>
              <a:t> </a:t>
            </a:r>
            <a:r>
              <a:rPr lang="en-US" altLang="zh-CN" dirty="0" smtClean="0"/>
              <a:t>shorter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phrase</a:t>
            </a:r>
            <a:r>
              <a:rPr lang="zh-CN" altLang="en-US" dirty="0" smtClean="0"/>
              <a:t> </a:t>
            </a:r>
            <a:r>
              <a:rPr lang="zh-CN" altLang="zh-CN" dirty="0" smtClean="0"/>
              <a:t>(</a:t>
            </a:r>
            <a:r>
              <a:rPr lang="en-US" altLang="zh-CN" dirty="0" smtClean="0"/>
              <a:t>&lt;=2</a:t>
            </a:r>
            <a:r>
              <a:rPr lang="zh-CN" altLang="zh-CN" dirty="0" smtClean="0"/>
              <a:t>)</a:t>
            </a:r>
            <a:r>
              <a:rPr lang="zh-CN" altLang="en-US" dirty="0" smtClean="0"/>
              <a:t> </a:t>
            </a:r>
            <a:r>
              <a:rPr lang="en-US" altLang="zh-CN" dirty="0" smtClean="0"/>
              <a:t>at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beginning.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pPr lvl="3"/>
            <a:r>
              <a:rPr lang="en-US" altLang="zh-CN" dirty="0" smtClean="0"/>
              <a:t>Remove </a:t>
            </a:r>
            <a:r>
              <a:rPr lang="en-US" altLang="zh-CN" dirty="0"/>
              <a:t>temporal expressions 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Remove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news</a:t>
            </a:r>
            <a:r>
              <a:rPr lang="zh-CN" altLang="en-US" dirty="0" smtClean="0"/>
              <a:t> </a:t>
            </a:r>
            <a:r>
              <a:rPr lang="en-US" altLang="zh-CN" dirty="0" smtClean="0"/>
              <a:t>source</a:t>
            </a:r>
          </a:p>
          <a:p>
            <a:pPr lvl="2"/>
            <a:r>
              <a:rPr lang="en-US" altLang="zh-CN" dirty="0" smtClean="0"/>
              <a:t>Remove</a:t>
            </a:r>
            <a:r>
              <a:rPr lang="zh-CN" altLang="en-US" dirty="0" smtClean="0"/>
              <a:t> </a:t>
            </a:r>
            <a:r>
              <a:rPr lang="en-US" altLang="zh-CN" dirty="0" smtClean="0"/>
              <a:t>phrase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between</a:t>
            </a:r>
            <a:r>
              <a:rPr lang="zh-CN" altLang="en-US" dirty="0" smtClean="0"/>
              <a:t> </a:t>
            </a:r>
            <a:r>
              <a:rPr lang="en-US" altLang="zh-CN" dirty="0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 smtClean="0"/>
              <a:t>‘--’.</a:t>
            </a:r>
          </a:p>
          <a:p>
            <a:pPr lvl="2"/>
            <a:r>
              <a:rPr lang="en-US" altLang="zh-CN" dirty="0" smtClean="0"/>
              <a:t>Remove</a:t>
            </a:r>
            <a:r>
              <a:rPr lang="zh-CN" altLang="en-US" dirty="0" smtClean="0"/>
              <a:t> </a:t>
            </a:r>
            <a:r>
              <a:rPr lang="en-US" altLang="zh-CN" dirty="0" smtClean="0"/>
              <a:t>unnecessary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punctuation</a:t>
            </a:r>
            <a:r>
              <a:rPr lang="zh-CN" altLang="en-US" dirty="0" smtClean="0"/>
              <a:t>.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Remove</a:t>
            </a:r>
            <a:r>
              <a:rPr lang="zh-CN" altLang="en-US" dirty="0" smtClean="0"/>
              <a:t> </a:t>
            </a:r>
            <a:r>
              <a:rPr lang="en-US" altLang="zh-CN" dirty="0" err="1"/>
              <a:t>complementizer</a:t>
            </a:r>
            <a:r>
              <a:rPr lang="en-US" altLang="zh-CN" dirty="0"/>
              <a:t> </a:t>
            </a:r>
            <a:r>
              <a:rPr lang="en-US" altLang="zh-CN" dirty="0" smtClean="0"/>
              <a:t>that.</a:t>
            </a:r>
          </a:p>
          <a:p>
            <a:pPr lvl="2"/>
            <a:r>
              <a:rPr lang="en-US" altLang="zh-CN" dirty="0" smtClean="0"/>
              <a:t>Remove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complement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phrase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between</a:t>
            </a:r>
            <a:r>
              <a:rPr lang="zh-CN" altLang="en-US" dirty="0" smtClean="0"/>
              <a:t> </a:t>
            </a:r>
            <a:r>
              <a:rPr lang="en-US" altLang="zh-CN" dirty="0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 smtClean="0"/>
              <a:t>punctuation</a:t>
            </a:r>
            <a:r>
              <a:rPr lang="zh-CN" altLang="en-US" dirty="0" smtClean="0"/>
              <a:t> (</a:t>
            </a:r>
            <a:r>
              <a:rPr lang="en-US" altLang="zh-CN" dirty="0" smtClean="0"/>
              <a:t>normally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comma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period</a:t>
            </a:r>
            <a:r>
              <a:rPr lang="zh-CN" altLang="zh-CN" dirty="0" smtClean="0"/>
              <a:t>)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After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NN</a:t>
            </a:r>
            <a:r>
              <a:rPr lang="zh-CN" altLang="en-US" dirty="0" smtClean="0"/>
              <a:t> </a:t>
            </a:r>
            <a:r>
              <a:rPr lang="en-US" altLang="zh-CN" dirty="0" smtClean="0"/>
              <a:t>tag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before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VB</a:t>
            </a:r>
            <a:r>
              <a:rPr lang="zh-CN" altLang="en-US" dirty="0" smtClean="0"/>
              <a:t>/</a:t>
            </a:r>
            <a:r>
              <a:rPr lang="en-US" altLang="zh-CN" dirty="0" smtClean="0"/>
              <a:t>W</a:t>
            </a:r>
            <a:r>
              <a:rPr lang="zh-CN" altLang="en-US" dirty="0" smtClean="0"/>
              <a:t> </a:t>
            </a:r>
            <a:r>
              <a:rPr lang="en-US" altLang="zh-CN" dirty="0" smtClean="0"/>
              <a:t>tag.</a:t>
            </a:r>
            <a:endParaRPr lang="en-US" altLang="zh-CN" dirty="0"/>
          </a:p>
          <a:p>
            <a:pPr lvl="2"/>
            <a:r>
              <a:rPr lang="en-US" altLang="zh-CN" dirty="0" smtClean="0"/>
              <a:t>Remove</a:t>
            </a:r>
            <a:r>
              <a:rPr lang="zh-CN" altLang="en-US" dirty="0" smtClean="0"/>
              <a:t> </a:t>
            </a:r>
            <a:r>
              <a:rPr lang="en-US" altLang="zh-CN" dirty="0" smtClean="0"/>
              <a:t>some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determiners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before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Capitalized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Proper</a:t>
            </a:r>
            <a:r>
              <a:rPr lang="zh-CN" altLang="en-US" dirty="0" smtClean="0"/>
              <a:t> </a:t>
            </a:r>
            <a:r>
              <a:rPr lang="en-US" altLang="zh-CN" dirty="0" smtClean="0"/>
              <a:t>Noun.</a:t>
            </a:r>
            <a:endParaRPr lang="en-US" altLang="zh-CN" dirty="0"/>
          </a:p>
          <a:p>
            <a:pPr lvl="2"/>
            <a:r>
              <a:rPr lang="en-US" altLang="zh-CN" dirty="0" smtClean="0"/>
              <a:t>Remove</a:t>
            </a:r>
            <a:r>
              <a:rPr lang="zh-CN" altLang="en-US" dirty="0" smtClean="0"/>
              <a:t> </a:t>
            </a:r>
            <a:r>
              <a:rPr lang="en-US" altLang="zh-CN" dirty="0" smtClean="0"/>
              <a:t>some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adv.</a:t>
            </a:r>
          </a:p>
          <a:p>
            <a:pPr lvl="2"/>
            <a:r>
              <a:rPr lang="en-US" altLang="zh-CN" dirty="0"/>
              <a:t>Remove PPs that do not contain </a:t>
            </a:r>
            <a:r>
              <a:rPr lang="en-US" altLang="zh-CN" dirty="0" err="1" smtClean="0"/>
              <a:t>Nes</a:t>
            </a:r>
            <a:r>
              <a:rPr lang="en-US" altLang="zh-CN" dirty="0" smtClean="0"/>
              <a:t> </a:t>
            </a:r>
            <a:r>
              <a:rPr lang="zh-CN" altLang="en-US" dirty="0" smtClean="0"/>
              <a:t>(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fully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implemented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yet</a:t>
            </a:r>
            <a:r>
              <a:rPr lang="zh-CN" altLang="zh-CN" dirty="0" smtClean="0"/>
              <a:t>)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Kill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unnecessary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space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2"/>
            <a:r>
              <a:rPr lang="en-US" altLang="zh-CN" dirty="0" err="1"/>
              <a:t>new_sentence</a:t>
            </a:r>
            <a:r>
              <a:rPr lang="en-US" altLang="zh-CN" dirty="0"/>
              <a:t> = </a:t>
            </a:r>
            <a:r>
              <a:rPr lang="en-US" altLang="zh-CN" dirty="0" err="1"/>
              <a:t>new_sentence.replace</a:t>
            </a:r>
            <a:r>
              <a:rPr lang="en-US" altLang="zh-CN" dirty="0"/>
              <a:t>(</a:t>
            </a:r>
            <a:r>
              <a:rPr lang="en-US" altLang="zh-CN" b="1" dirty="0"/>
              <a:t>" 's"</a:t>
            </a:r>
            <a:r>
              <a:rPr lang="en-US" altLang="zh-CN" dirty="0"/>
              <a:t>, </a:t>
            </a:r>
            <a:r>
              <a:rPr lang="en-US" altLang="zh-CN" b="1" dirty="0"/>
              <a:t>"'s"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 err="1"/>
              <a:t>new_sentence</a:t>
            </a:r>
            <a:r>
              <a:rPr lang="en-US" altLang="zh-CN" dirty="0"/>
              <a:t> = </a:t>
            </a:r>
            <a:r>
              <a:rPr lang="en-US" altLang="zh-CN" dirty="0" err="1"/>
              <a:t>new_sentence.replace</a:t>
            </a:r>
            <a:r>
              <a:rPr lang="en-US" altLang="zh-CN" dirty="0"/>
              <a:t>(</a:t>
            </a:r>
            <a:r>
              <a:rPr lang="en-US" altLang="zh-CN" b="1" dirty="0"/>
              <a:t>" 're"</a:t>
            </a:r>
            <a:r>
              <a:rPr lang="en-US" altLang="zh-CN" dirty="0"/>
              <a:t>, </a:t>
            </a:r>
            <a:r>
              <a:rPr lang="en-US" altLang="zh-CN" b="1" dirty="0"/>
              <a:t>"'re"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 err="1"/>
              <a:t>new_sentence</a:t>
            </a:r>
            <a:r>
              <a:rPr lang="en-US" altLang="zh-CN" dirty="0"/>
              <a:t> = </a:t>
            </a:r>
            <a:r>
              <a:rPr lang="en-US" altLang="zh-CN" dirty="0" err="1"/>
              <a:t>new_sentence.replace</a:t>
            </a:r>
            <a:r>
              <a:rPr lang="en-US" altLang="zh-CN" dirty="0"/>
              <a:t>(</a:t>
            </a:r>
            <a:r>
              <a:rPr lang="en-US" altLang="zh-CN" b="1" dirty="0"/>
              <a:t>" </a:t>
            </a:r>
            <a:r>
              <a:rPr lang="en-US" altLang="zh-CN" b="1" dirty="0" err="1"/>
              <a:t>n't</a:t>
            </a:r>
            <a:r>
              <a:rPr lang="en-US" altLang="zh-CN" b="1" dirty="0"/>
              <a:t>"</a:t>
            </a:r>
            <a:r>
              <a:rPr lang="en-US" altLang="zh-CN" dirty="0"/>
              <a:t>, </a:t>
            </a:r>
            <a:r>
              <a:rPr lang="en-US" altLang="zh-CN" b="1" dirty="0"/>
              <a:t>"</a:t>
            </a:r>
            <a:r>
              <a:rPr lang="en-US" altLang="zh-CN" b="1" dirty="0" err="1" smtClean="0"/>
              <a:t>n't</a:t>
            </a:r>
            <a:r>
              <a:rPr lang="en-US" altLang="zh-CN" b="1" dirty="0" smtClean="0"/>
              <a:t>”</a:t>
            </a:r>
            <a:r>
              <a:rPr lang="en-US" altLang="zh-CN" dirty="0" smtClean="0"/>
              <a:t>)</a:t>
            </a:r>
            <a:r>
              <a:rPr lang="mr-IN" altLang="zh-CN" dirty="0" smtClean="0"/>
              <a:t>…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88490" y="0"/>
            <a:ext cx="7756263" cy="1624406"/>
          </a:xfrm>
        </p:spPr>
        <p:txBody>
          <a:bodyPr/>
          <a:lstStyle/>
          <a:p>
            <a:r>
              <a:rPr kumimoji="1" lang="en-US" altLang="zh-CN" dirty="0"/>
              <a:t>Improvements in content </a:t>
            </a:r>
            <a:r>
              <a:rPr kumimoji="1" lang="en-US" altLang="zh-CN" dirty="0" smtClean="0"/>
              <a:t>realization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14384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dirty="0" smtClean="0"/>
              <a:t>Problem</a:t>
            </a:r>
            <a:r>
              <a:rPr lang="en-US" altLang="zh-CN" dirty="0" smtClean="0"/>
              <a:t>:</a:t>
            </a:r>
          </a:p>
          <a:p>
            <a:pPr lvl="2"/>
            <a:r>
              <a:rPr lang="en-US" altLang="zh-CN" dirty="0" smtClean="0"/>
              <a:t>After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realization,</a:t>
            </a:r>
            <a:r>
              <a:rPr lang="zh-CN" altLang="en-US" dirty="0" smtClean="0"/>
              <a:t> </a:t>
            </a:r>
            <a:r>
              <a:rPr lang="en-US" altLang="zh-CN" dirty="0" smtClean="0"/>
              <a:t>redundancy</a:t>
            </a:r>
            <a:r>
              <a:rPr lang="zh-CN" altLang="en-US" dirty="0" smtClean="0"/>
              <a:t> </a:t>
            </a:r>
            <a:r>
              <a:rPr lang="en-US" altLang="zh-CN" dirty="0" smtClean="0"/>
              <a:t>becomes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often.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1"/>
            <a:r>
              <a:rPr lang="en-US" altLang="zh-CN" dirty="0" smtClean="0"/>
              <a:t>Solution:</a:t>
            </a:r>
          </a:p>
          <a:p>
            <a:pPr lvl="2"/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selection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step,</a:t>
            </a:r>
            <a:r>
              <a:rPr lang="zh-CN" altLang="en-US" dirty="0" smtClean="0"/>
              <a:t> </a:t>
            </a:r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current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sentence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quite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similar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previous</a:t>
            </a:r>
            <a:r>
              <a:rPr lang="zh-CN" altLang="en-US" dirty="0" smtClean="0"/>
              <a:t> </a:t>
            </a:r>
            <a:r>
              <a:rPr lang="en-US" altLang="zh-CN" dirty="0" smtClean="0"/>
              <a:t>selected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sentence,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skip</a:t>
            </a:r>
            <a:r>
              <a:rPr lang="zh-CN" altLang="en-US" dirty="0" smtClean="0"/>
              <a:t> </a:t>
            </a:r>
            <a:r>
              <a:rPr lang="en-US" altLang="zh-CN" dirty="0" smtClean="0"/>
              <a:t>it.</a:t>
            </a:r>
          </a:p>
          <a:p>
            <a:pPr lvl="3"/>
            <a:r>
              <a:rPr lang="en-US" altLang="zh-CN" dirty="0" smtClean="0"/>
              <a:t>Similarity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:if-</a:t>
            </a:r>
            <a:r>
              <a:rPr lang="en-US" altLang="zh-CN" dirty="0" err="1" smtClean="0"/>
              <a:t>idf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comparison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 </a:t>
            </a:r>
            <a:r>
              <a:rPr lang="en-US" altLang="zh-CN" dirty="0" smtClean="0"/>
              <a:t>co-appearance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ratio</a:t>
            </a:r>
          </a:p>
          <a:p>
            <a:pPr lvl="1"/>
            <a:endParaRPr kumimoji="1"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88490" y="0"/>
            <a:ext cx="7756263" cy="1624406"/>
          </a:xfrm>
        </p:spPr>
        <p:txBody>
          <a:bodyPr/>
          <a:lstStyle/>
          <a:p>
            <a:r>
              <a:rPr kumimoji="1" lang="en-US" altLang="zh-CN" dirty="0"/>
              <a:t>Improvements in content </a:t>
            </a:r>
            <a:r>
              <a:rPr kumimoji="1" lang="en-US" altLang="zh-CN" dirty="0" smtClean="0"/>
              <a:t>realization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28567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Results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1510173"/>
              </p:ext>
            </p:extLst>
          </p:nvPr>
        </p:nvGraphicFramePr>
        <p:xfrm>
          <a:off x="97539" y="3153300"/>
          <a:ext cx="274404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012"/>
                <a:gridCol w="686012"/>
                <a:gridCol w="686012"/>
                <a:gridCol w="686012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R(%)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P(%)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F(%)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ROUGE-1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17.026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24.534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19.931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ROUGE-2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4.88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7.093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5.73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ROUGE-3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1.762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2.639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2.092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ROUGE-4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0.655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1.011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0.788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graphicFrame>
        <p:nvGraphicFramePr>
          <p:cNvPr id="7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601391"/>
              </p:ext>
            </p:extLst>
          </p:nvPr>
        </p:nvGraphicFramePr>
        <p:xfrm>
          <a:off x="3196847" y="3153300"/>
          <a:ext cx="273779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449"/>
                <a:gridCol w="684449"/>
                <a:gridCol w="684449"/>
                <a:gridCol w="684449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R(%)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P(%)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F(%)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ROUGE-1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22.887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28.247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25.085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ROUGE-2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6.366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7.789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6.954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ROUGE-3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2.158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2.658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2.363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ROUGE-4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0.895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1.115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0.985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257809" y="2565266"/>
            <a:ext cx="478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D2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339809" y="2565266"/>
            <a:ext cx="478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D3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98500" y="5803809"/>
            <a:ext cx="5896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Data used: ../</a:t>
            </a:r>
            <a:r>
              <a:rPr kumimoji="1" lang="en-US" altLang="zh-CN" dirty="0" err="1"/>
              <a:t>devtest</a:t>
            </a:r>
            <a:r>
              <a:rPr kumimoji="1" lang="en-US" altLang="zh-CN" dirty="0"/>
              <a:t>/GuidedSumm10_test_topics.xml</a:t>
            </a:r>
            <a:endParaRPr kumimoji="1" lang="en-US" altLang="zh-CN" dirty="0" smtClean="0"/>
          </a:p>
          <a:p>
            <a:r>
              <a:rPr kumimoji="1" lang="en-US" altLang="zh-CN" dirty="0" smtClean="0"/>
              <a:t>ID from </a:t>
            </a:r>
            <a:r>
              <a:rPr kumimoji="1" lang="is-IS" altLang="zh-CN" dirty="0"/>
              <a:t>D1001A to D1046H 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graphicFrame>
        <p:nvGraphicFramePr>
          <p:cNvPr id="12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2817211"/>
              </p:ext>
            </p:extLst>
          </p:nvPr>
        </p:nvGraphicFramePr>
        <p:xfrm>
          <a:off x="6330766" y="3153300"/>
          <a:ext cx="273779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449"/>
                <a:gridCol w="684449"/>
                <a:gridCol w="684449"/>
                <a:gridCol w="684449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R(%)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P(%)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F(%)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ROUGE-1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24.605</a:t>
                      </a:r>
                      <a:endParaRPr lang="fi-FI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26.078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25.156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ROUGE-2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6.611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6.936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6.751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ROUGE-3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2.072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2.159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2.108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ROUGE-4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0.786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0.812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0.796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7459530" y="256526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D4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1037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Results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3552675"/>
              </p:ext>
            </p:extLst>
          </p:nvPr>
        </p:nvGraphicFramePr>
        <p:xfrm>
          <a:off x="1239006" y="3153300"/>
          <a:ext cx="274404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012"/>
                <a:gridCol w="686012"/>
                <a:gridCol w="686012"/>
                <a:gridCol w="686012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R(%)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P(%)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F(%)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ROUGE-1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22.887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28.247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25.085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ROUGE-2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6.366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7.789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6.954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ROUGE-3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2.158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2.658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2.363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ROUGE-4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0.895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1.115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0.985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142038" y="2565266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devtest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98500" y="5241183"/>
            <a:ext cx="5801588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Data </a:t>
            </a:r>
            <a:r>
              <a:rPr kumimoji="1" lang="en-US" altLang="zh-CN" dirty="0"/>
              <a:t>used: ../</a:t>
            </a:r>
            <a:r>
              <a:rPr kumimoji="1" lang="en-US" altLang="zh-CN" dirty="0" err="1"/>
              <a:t>devtest</a:t>
            </a:r>
            <a:r>
              <a:rPr kumimoji="1" lang="en-US" altLang="zh-CN" dirty="0"/>
              <a:t>/GuidedSumm10_test_topics.xml</a:t>
            </a:r>
          </a:p>
          <a:p>
            <a:r>
              <a:rPr kumimoji="1" lang="en-US" altLang="zh-CN" dirty="0" smtClean="0"/>
              <a:t>ID from </a:t>
            </a:r>
            <a:r>
              <a:rPr kumimoji="1" lang="is-IS" altLang="zh-CN" dirty="0" smtClean="0"/>
              <a:t>D1001A to D1046H </a:t>
            </a:r>
            <a:r>
              <a:rPr kumimoji="1" lang="en-US" altLang="zh-CN" dirty="0" smtClean="0"/>
              <a:t> </a:t>
            </a:r>
          </a:p>
          <a:p>
            <a:endParaRPr kumimoji="1" lang="en-US" altLang="zh-CN" dirty="0" smtClean="0"/>
          </a:p>
          <a:p>
            <a:r>
              <a:rPr kumimoji="1" lang="en-US" altLang="zh-CN" dirty="0"/>
              <a:t>Data used: ..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evaltest</a:t>
            </a:r>
            <a:r>
              <a:rPr kumimoji="1" lang="en-US" altLang="zh-CN" dirty="0"/>
              <a:t>/</a:t>
            </a:r>
            <a:r>
              <a:rPr kumimoji="1" lang="en-US" altLang="zh-CN" dirty="0" smtClean="0"/>
              <a:t>GuidedSumm1</a:t>
            </a:r>
            <a:r>
              <a:rPr kumimoji="1" lang="en-US" altLang="zh-CN" dirty="0" smtClean="0"/>
              <a:t>1</a:t>
            </a:r>
            <a:r>
              <a:rPr kumimoji="1" lang="en-US" altLang="zh-CN" dirty="0" smtClean="0"/>
              <a:t>_test_topics.xml</a:t>
            </a:r>
            <a:endParaRPr kumimoji="1" lang="en-US" altLang="zh-CN" dirty="0"/>
          </a:p>
          <a:p>
            <a:r>
              <a:rPr kumimoji="1" lang="en-US" altLang="zh-CN" dirty="0"/>
              <a:t>ID from </a:t>
            </a:r>
            <a:r>
              <a:rPr kumimoji="1" lang="is-IS" altLang="zh-CN" dirty="0" smtClean="0"/>
              <a:t>D1</a:t>
            </a:r>
            <a:r>
              <a:rPr kumimoji="1" lang="en-US" altLang="zh-CN" dirty="0" smtClean="0"/>
              <a:t>1</a:t>
            </a:r>
            <a:r>
              <a:rPr kumimoji="1" lang="is-IS" altLang="zh-CN" dirty="0" smtClean="0"/>
              <a:t>01A </a:t>
            </a:r>
            <a:r>
              <a:rPr kumimoji="1" lang="is-IS" altLang="zh-CN" dirty="0"/>
              <a:t>to </a:t>
            </a:r>
            <a:r>
              <a:rPr kumimoji="1" lang="is-IS" altLang="zh-CN" dirty="0" smtClean="0"/>
              <a:t>D1</a:t>
            </a:r>
            <a:r>
              <a:rPr kumimoji="1" lang="en-US" altLang="zh-CN" dirty="0" smtClean="0"/>
              <a:t>144</a:t>
            </a:r>
            <a:r>
              <a:rPr kumimoji="1" lang="is-IS" altLang="zh-CN" dirty="0" smtClean="0"/>
              <a:t>H 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  <a:p>
            <a:endParaRPr kumimoji="1" lang="zh-CN" altLang="en-US" dirty="0"/>
          </a:p>
        </p:txBody>
      </p:sp>
      <p:graphicFrame>
        <p:nvGraphicFramePr>
          <p:cNvPr id="12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783606"/>
              </p:ext>
            </p:extLst>
          </p:nvPr>
        </p:nvGraphicFramePr>
        <p:xfrm>
          <a:off x="5173222" y="3153300"/>
          <a:ext cx="273779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449"/>
                <a:gridCol w="684449"/>
                <a:gridCol w="684449"/>
                <a:gridCol w="684449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R(%)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P(%)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F(%)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ROUGE-1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27.908</a:t>
                      </a:r>
                      <a:endParaRPr lang="fi-FI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29.233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28.463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ROUGE-2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7.452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7.783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7.593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ROUGE-3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2.445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2.532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2.482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ROUGE-4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1.039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1.056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1.045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6016478" y="2574606"/>
            <a:ext cx="967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evaltest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0868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Named Entity </a:t>
            </a:r>
            <a:r>
              <a:rPr lang="en-US" altLang="zh-CN" dirty="0" smtClean="0"/>
              <a:t>Redundancy </a:t>
            </a:r>
            <a:endParaRPr lang="en-US" altLang="zh-CN" dirty="0"/>
          </a:p>
          <a:p>
            <a:pPr lvl="1"/>
            <a:r>
              <a:rPr lang="en-US" altLang="zh-CN" dirty="0" smtClean="0"/>
              <a:t>I</a:t>
            </a:r>
            <a:r>
              <a:rPr lang="zh-CN" altLang="en-US" dirty="0" smtClean="0"/>
              <a:t> </a:t>
            </a:r>
            <a:r>
              <a:rPr lang="en-US" altLang="zh-CN" dirty="0" smtClean="0"/>
              <a:t>have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tried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Stanford </a:t>
            </a:r>
            <a:r>
              <a:rPr lang="en-US" altLang="zh-CN" dirty="0"/>
              <a:t>Named Entity Recognizer (NER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replace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them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supervised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trained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classifier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result.</a:t>
            </a:r>
          </a:p>
          <a:p>
            <a:pPr lvl="1"/>
            <a:r>
              <a:rPr lang="en-US" altLang="zh-CN" dirty="0" smtClean="0"/>
              <a:t>Have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some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progress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but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fully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implemented.</a:t>
            </a:r>
            <a:endParaRPr lang="en-US" altLang="zh-CN" dirty="0"/>
          </a:p>
          <a:p>
            <a:endParaRPr lang="en-US" altLang="zh-CN" dirty="0" smtClean="0"/>
          </a:p>
          <a:p>
            <a:endParaRPr kumimoji="1" lang="en-US" altLang="zh-CN" i="1" dirty="0"/>
          </a:p>
          <a:p>
            <a:endParaRPr kumimoji="1"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Issues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5028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精装书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精装书.thmx</Template>
  <TotalTime>1470</TotalTime>
  <Words>609</Words>
  <Application>Microsoft Macintosh PowerPoint</Application>
  <PresentationFormat>全屏显示(4:3)</PresentationFormat>
  <Paragraphs>171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精装书</vt:lpstr>
      <vt:lpstr>Summarization System – LING573</vt:lpstr>
      <vt:lpstr>D4</vt:lpstr>
      <vt:lpstr>Improvements in  system ordering</vt:lpstr>
      <vt:lpstr>Improvements in content selection</vt:lpstr>
      <vt:lpstr>Improvements in content realization</vt:lpstr>
      <vt:lpstr>Improvements in content realization</vt:lpstr>
      <vt:lpstr>Results</vt:lpstr>
      <vt:lpstr>Results</vt:lpstr>
      <vt:lpstr>Issues</vt:lpstr>
      <vt:lpstr>Related reading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Summarization System – LING573</dc:title>
  <dc:creator>Jiadong Li</dc:creator>
  <cp:lastModifiedBy>Jiadong Li</cp:lastModifiedBy>
  <cp:revision>30</cp:revision>
  <dcterms:created xsi:type="dcterms:W3CDTF">2018-04-24T17:30:17Z</dcterms:created>
  <dcterms:modified xsi:type="dcterms:W3CDTF">2018-05-31T18:47:02Z</dcterms:modified>
</cp:coreProperties>
</file>