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64" r:id="rId5"/>
    <p:sldId id="289" r:id="rId6"/>
    <p:sldId id="262" r:id="rId7"/>
    <p:sldId id="288" r:id="rId8"/>
    <p:sldId id="263" r:id="rId9"/>
    <p:sldId id="286" r:id="rId10"/>
    <p:sldId id="265" r:id="rId11"/>
    <p:sldId id="287" r:id="rId12"/>
    <p:sldId id="272" r:id="rId13"/>
    <p:sldId id="268" r:id="rId14"/>
    <p:sldId id="290" r:id="rId15"/>
    <p:sldId id="271" r:id="rId16"/>
    <p:sldId id="269" r:id="rId17"/>
    <p:sldId id="291" r:id="rId18"/>
    <p:sldId id="267" r:id="rId19"/>
    <p:sldId id="273" r:id="rId20"/>
    <p:sldId id="274" r:id="rId21"/>
    <p:sldId id="275" r:id="rId22"/>
    <p:sldId id="276" r:id="rId23"/>
    <p:sldId id="277" r:id="rId24"/>
    <p:sldId id="278" r:id="rId25"/>
    <p:sldId id="279"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13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C0F749-5C1D-43BC-9A74-27852E6536D3}" type="datetimeFigureOut">
              <a:rPr lang="en-US" smtClean="0"/>
              <a:t>8/12/2013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435C2-A657-4D75-A9D7-11B7EF1CBE0E}" type="slidenum">
              <a:rPr lang="en-US" smtClean="0"/>
              <a:t>‹#›</a:t>
            </a:fld>
            <a:endParaRPr lang="en-US"/>
          </a:p>
        </p:txBody>
      </p:sp>
    </p:spTree>
    <p:extLst>
      <p:ext uri="{BB962C8B-B14F-4D97-AF65-F5344CB8AC3E}">
        <p14:creationId xmlns:p14="http://schemas.microsoft.com/office/powerpoint/2010/main" val="1448800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C0F749-5C1D-43BC-9A74-27852E6536D3}" type="datetimeFigureOut">
              <a:rPr lang="en-US" smtClean="0"/>
              <a:t>8/12/2013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435C2-A657-4D75-A9D7-11B7EF1CBE0E}" type="slidenum">
              <a:rPr lang="en-US" smtClean="0"/>
              <a:t>‹#›</a:t>
            </a:fld>
            <a:endParaRPr lang="en-US"/>
          </a:p>
        </p:txBody>
      </p:sp>
    </p:spTree>
    <p:extLst>
      <p:ext uri="{BB962C8B-B14F-4D97-AF65-F5344CB8AC3E}">
        <p14:creationId xmlns:p14="http://schemas.microsoft.com/office/powerpoint/2010/main" val="2068979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C0F749-5C1D-43BC-9A74-27852E6536D3}" type="datetimeFigureOut">
              <a:rPr lang="en-US" smtClean="0"/>
              <a:t>8/12/2013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435C2-A657-4D75-A9D7-11B7EF1CBE0E}" type="slidenum">
              <a:rPr lang="en-US" smtClean="0"/>
              <a:t>‹#›</a:t>
            </a:fld>
            <a:endParaRPr lang="en-US"/>
          </a:p>
        </p:txBody>
      </p:sp>
    </p:spTree>
    <p:extLst>
      <p:ext uri="{BB962C8B-B14F-4D97-AF65-F5344CB8AC3E}">
        <p14:creationId xmlns:p14="http://schemas.microsoft.com/office/powerpoint/2010/main" val="960664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C0F749-5C1D-43BC-9A74-27852E6536D3}" type="datetimeFigureOut">
              <a:rPr lang="en-US" smtClean="0"/>
              <a:t>8/12/2013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435C2-A657-4D75-A9D7-11B7EF1CBE0E}" type="slidenum">
              <a:rPr lang="en-US" smtClean="0"/>
              <a:t>‹#›</a:t>
            </a:fld>
            <a:endParaRPr lang="en-US"/>
          </a:p>
        </p:txBody>
      </p:sp>
    </p:spTree>
    <p:extLst>
      <p:ext uri="{BB962C8B-B14F-4D97-AF65-F5344CB8AC3E}">
        <p14:creationId xmlns:p14="http://schemas.microsoft.com/office/powerpoint/2010/main" val="3403760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C0F749-5C1D-43BC-9A74-27852E6536D3}" type="datetimeFigureOut">
              <a:rPr lang="en-US" smtClean="0"/>
              <a:t>8/12/2013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435C2-A657-4D75-A9D7-11B7EF1CBE0E}" type="slidenum">
              <a:rPr lang="en-US" smtClean="0"/>
              <a:t>‹#›</a:t>
            </a:fld>
            <a:endParaRPr lang="en-US"/>
          </a:p>
        </p:txBody>
      </p:sp>
    </p:spTree>
    <p:extLst>
      <p:ext uri="{BB962C8B-B14F-4D97-AF65-F5344CB8AC3E}">
        <p14:creationId xmlns:p14="http://schemas.microsoft.com/office/powerpoint/2010/main" val="500016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C0F749-5C1D-43BC-9A74-27852E6536D3}" type="datetimeFigureOut">
              <a:rPr lang="en-US" smtClean="0"/>
              <a:t>8/12/2013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7435C2-A657-4D75-A9D7-11B7EF1CBE0E}" type="slidenum">
              <a:rPr lang="en-US" smtClean="0"/>
              <a:t>‹#›</a:t>
            </a:fld>
            <a:endParaRPr lang="en-US"/>
          </a:p>
        </p:txBody>
      </p:sp>
    </p:spTree>
    <p:extLst>
      <p:ext uri="{BB962C8B-B14F-4D97-AF65-F5344CB8AC3E}">
        <p14:creationId xmlns:p14="http://schemas.microsoft.com/office/powerpoint/2010/main" val="2957475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C0F749-5C1D-43BC-9A74-27852E6536D3}" type="datetimeFigureOut">
              <a:rPr lang="en-US" smtClean="0"/>
              <a:t>8/12/2013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7435C2-A657-4D75-A9D7-11B7EF1CBE0E}" type="slidenum">
              <a:rPr lang="en-US" smtClean="0"/>
              <a:t>‹#›</a:t>
            </a:fld>
            <a:endParaRPr lang="en-US"/>
          </a:p>
        </p:txBody>
      </p:sp>
    </p:spTree>
    <p:extLst>
      <p:ext uri="{BB962C8B-B14F-4D97-AF65-F5344CB8AC3E}">
        <p14:creationId xmlns:p14="http://schemas.microsoft.com/office/powerpoint/2010/main" val="1199582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C0F749-5C1D-43BC-9A74-27852E6536D3}" type="datetimeFigureOut">
              <a:rPr lang="en-US" smtClean="0"/>
              <a:t>8/12/2013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7435C2-A657-4D75-A9D7-11B7EF1CBE0E}" type="slidenum">
              <a:rPr lang="en-US" smtClean="0"/>
              <a:t>‹#›</a:t>
            </a:fld>
            <a:endParaRPr lang="en-US"/>
          </a:p>
        </p:txBody>
      </p:sp>
    </p:spTree>
    <p:extLst>
      <p:ext uri="{BB962C8B-B14F-4D97-AF65-F5344CB8AC3E}">
        <p14:creationId xmlns:p14="http://schemas.microsoft.com/office/powerpoint/2010/main" val="2420540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0F749-5C1D-43BC-9A74-27852E6536D3}" type="datetimeFigureOut">
              <a:rPr lang="en-US" smtClean="0"/>
              <a:t>8/12/2013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7435C2-A657-4D75-A9D7-11B7EF1CBE0E}" type="slidenum">
              <a:rPr lang="en-US" smtClean="0"/>
              <a:t>‹#›</a:t>
            </a:fld>
            <a:endParaRPr lang="en-US"/>
          </a:p>
        </p:txBody>
      </p:sp>
    </p:spTree>
    <p:extLst>
      <p:ext uri="{BB962C8B-B14F-4D97-AF65-F5344CB8AC3E}">
        <p14:creationId xmlns:p14="http://schemas.microsoft.com/office/powerpoint/2010/main" val="4106815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C0F749-5C1D-43BC-9A74-27852E6536D3}" type="datetimeFigureOut">
              <a:rPr lang="en-US" smtClean="0"/>
              <a:t>8/12/2013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7435C2-A657-4D75-A9D7-11B7EF1CBE0E}" type="slidenum">
              <a:rPr lang="en-US" smtClean="0"/>
              <a:t>‹#›</a:t>
            </a:fld>
            <a:endParaRPr lang="en-US"/>
          </a:p>
        </p:txBody>
      </p:sp>
    </p:spTree>
    <p:extLst>
      <p:ext uri="{BB962C8B-B14F-4D97-AF65-F5344CB8AC3E}">
        <p14:creationId xmlns:p14="http://schemas.microsoft.com/office/powerpoint/2010/main" val="1769235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C0F749-5C1D-43BC-9A74-27852E6536D3}" type="datetimeFigureOut">
              <a:rPr lang="en-US" smtClean="0"/>
              <a:t>8/12/2013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7435C2-A657-4D75-A9D7-11B7EF1CBE0E}" type="slidenum">
              <a:rPr lang="en-US" smtClean="0"/>
              <a:t>‹#›</a:t>
            </a:fld>
            <a:endParaRPr lang="en-US"/>
          </a:p>
        </p:txBody>
      </p:sp>
    </p:spTree>
    <p:extLst>
      <p:ext uri="{BB962C8B-B14F-4D97-AF65-F5344CB8AC3E}">
        <p14:creationId xmlns:p14="http://schemas.microsoft.com/office/powerpoint/2010/main" val="1169178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C0F749-5C1D-43BC-9A74-27852E6536D3}" type="datetimeFigureOut">
              <a:rPr lang="en-US" smtClean="0"/>
              <a:t>8/12/2013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7435C2-A657-4D75-A9D7-11B7EF1CBE0E}" type="slidenum">
              <a:rPr lang="en-US" smtClean="0"/>
              <a:t>‹#›</a:t>
            </a:fld>
            <a:endParaRPr lang="en-US"/>
          </a:p>
        </p:txBody>
      </p:sp>
    </p:spTree>
    <p:extLst>
      <p:ext uri="{BB962C8B-B14F-4D97-AF65-F5344CB8AC3E}">
        <p14:creationId xmlns:p14="http://schemas.microsoft.com/office/powerpoint/2010/main" val="4047065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abe.ufl.edu/mdukes/controllers/video-weather-based-controllers.shtml" TargetMode="External"/><Relationship Id="rId2" Type="http://schemas.openxmlformats.org/officeDocument/2006/relationships/hyperlink" Target="http://edis.ifas.ufl.edu/ae446"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mailto:klwhite@ufl.edu"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abe.ufl.edu/mdukes/controllers/video-irrigation-controllers.shtml" TargetMode="External"/><Relationship Id="rId2" Type="http://schemas.openxmlformats.org/officeDocument/2006/relationships/hyperlink" Target="http://edis.ifas.ufl.edu/ae220"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abe.ufl.edu/mdukes/controllers/video-rain-sensors.shtml" TargetMode="External"/><Relationship Id="rId2" Type="http://schemas.openxmlformats.org/officeDocument/2006/relationships/hyperlink" Target="http://edis.ifas.ufl.edu/ae221"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abe.ufl.edu/mdukes/controllers/video-soil-moisture-controllers.shtml" TargetMode="External"/><Relationship Id="rId2" Type="http://schemas.openxmlformats.org/officeDocument/2006/relationships/hyperlink" Target="http://edis.ifas.ufl.edu/ae437"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609600"/>
            <a:ext cx="3352800" cy="5638800"/>
          </a:xfrm>
          <a:prstGeom prst="rect">
            <a:avLst/>
          </a:prstGeom>
          <a:gradFill>
            <a:gsLst>
              <a:gs pos="84000">
                <a:schemeClr val="tx2">
                  <a:lumMod val="60000"/>
                  <a:lumOff val="40000"/>
                </a:schemeClr>
              </a:gs>
              <a:gs pos="100000">
                <a:srgbClr val="9CB86E"/>
              </a:gs>
              <a:gs pos="100000">
                <a:schemeClr val="accent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latin typeface="Tw Cen MT" pitchFamily="34" charset="0"/>
                <a:cs typeface="Mangal" pitchFamily="18" charset="0"/>
              </a:rPr>
              <a:t>Welcome to your </a:t>
            </a:r>
          </a:p>
          <a:p>
            <a:pPr algn="ctr"/>
            <a:r>
              <a:rPr lang="en-US" sz="2200" dirty="0" smtClean="0">
                <a:latin typeface="Tw Cen MT" pitchFamily="34" charset="0"/>
                <a:cs typeface="Mangal" pitchFamily="18" charset="0"/>
              </a:rPr>
              <a:t>virtual lawn!</a:t>
            </a:r>
          </a:p>
          <a:p>
            <a:pPr algn="ctr"/>
            <a:endParaRPr lang="en-US" dirty="0">
              <a:latin typeface="Tw Cen MT" pitchFamily="34" charset="0"/>
              <a:cs typeface="Mangal" pitchFamily="18" charset="0"/>
            </a:endParaRPr>
          </a:p>
          <a:p>
            <a:pPr algn="ctr"/>
            <a:endParaRPr lang="en-US" dirty="0" smtClean="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p:txBody>
      </p:sp>
      <p:sp>
        <p:nvSpPr>
          <p:cNvPr id="6" name="Right Arrow 5"/>
          <p:cNvSpPr/>
          <p:nvPr/>
        </p:nvSpPr>
        <p:spPr>
          <a:xfrm>
            <a:off x="5869709" y="5829300"/>
            <a:ext cx="381000" cy="228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010400" y="1219200"/>
            <a:ext cx="1295400" cy="4524315"/>
          </a:xfrm>
          <a:prstGeom prst="rect">
            <a:avLst/>
          </a:prstGeom>
          <a:noFill/>
        </p:spPr>
        <p:txBody>
          <a:bodyPr wrap="square" rtlCol="0">
            <a:spAutoFit/>
          </a:bodyPr>
          <a:lstStyle/>
          <a:p>
            <a:r>
              <a:rPr lang="en-US" dirty="0" smtClean="0"/>
              <a:t>I would like to add some simple graphic here – maybe just grass blades – I would like the colors to be similar to the app – these are a little off</a:t>
            </a: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7540" y="5867400"/>
            <a:ext cx="937260" cy="303276"/>
          </a:xfrm>
          <a:prstGeom prst="rect">
            <a:avLst/>
          </a:prstGeom>
        </p:spPr>
      </p:pic>
    </p:spTree>
    <p:extLst>
      <p:ext uri="{BB962C8B-B14F-4D97-AF65-F5344CB8AC3E}">
        <p14:creationId xmlns:p14="http://schemas.microsoft.com/office/powerpoint/2010/main" val="2954089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609600"/>
            <a:ext cx="3352800" cy="5638800"/>
          </a:xfrm>
          <a:prstGeom prst="rect">
            <a:avLst/>
          </a:prstGeom>
          <a:gradFill>
            <a:gsLst>
              <a:gs pos="84000">
                <a:schemeClr val="tx2">
                  <a:lumMod val="60000"/>
                  <a:lumOff val="40000"/>
                </a:schemeClr>
              </a:gs>
              <a:gs pos="100000">
                <a:srgbClr val="9CB86E"/>
              </a:gs>
              <a:gs pos="100000">
                <a:schemeClr val="accent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Tw Cen MT" pitchFamily="34" charset="0"/>
                <a:cs typeface="Mangal" pitchFamily="18" charset="0"/>
              </a:rPr>
              <a:t>Evapotranspiration controllers</a:t>
            </a:r>
          </a:p>
          <a:p>
            <a:pPr algn="ctr"/>
            <a:endParaRPr lang="en-US" dirty="0">
              <a:latin typeface="Tw Cen MT" pitchFamily="34" charset="0"/>
              <a:cs typeface="Mangal" pitchFamily="18" charset="0"/>
            </a:endParaRPr>
          </a:p>
          <a:p>
            <a:pPr algn="ctr"/>
            <a:r>
              <a:rPr lang="en-US" dirty="0">
                <a:latin typeface="Tw Cen MT" pitchFamily="34" charset="0"/>
                <a:cs typeface="Mangal" pitchFamily="18" charset="0"/>
              </a:rPr>
              <a:t>Uses weather measurements to estimate evapotranspiration. The estimated evapotranspiration losses are used to determine an irrigation schedule.</a:t>
            </a: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p:txBody>
      </p:sp>
      <p:pic>
        <p:nvPicPr>
          <p:cNvPr id="6" name="Picture 2" descr="DSC08800.JPG"/>
          <p:cNvPicPr>
            <a:picLocks noChangeAspect="1"/>
          </p:cNvPicPr>
          <p:nvPr/>
        </p:nvPicPr>
        <p:blipFill>
          <a:blip r:embed="rId2" cstate="print"/>
          <a:srcRect/>
          <a:stretch>
            <a:fillRect/>
          </a:stretch>
        </p:blipFill>
        <p:spPr bwMode="auto">
          <a:xfrm>
            <a:off x="3200400" y="3733800"/>
            <a:ext cx="1491674" cy="1290871"/>
          </a:xfrm>
          <a:prstGeom prst="rect">
            <a:avLst/>
          </a:prstGeom>
          <a:noFill/>
          <a:ln w="9525">
            <a:noFill/>
            <a:miter lim="800000"/>
            <a:headEnd/>
            <a:tailEnd/>
          </a:ln>
        </p:spPr>
      </p:pic>
      <p:pic>
        <p:nvPicPr>
          <p:cNvPr id="7" name="Picture 3" descr="DSC08804.JPG"/>
          <p:cNvPicPr>
            <a:picLocks noChangeAspect="1"/>
          </p:cNvPicPr>
          <p:nvPr/>
        </p:nvPicPr>
        <p:blipFill>
          <a:blip r:embed="rId3" cstate="print"/>
          <a:srcRect/>
          <a:stretch>
            <a:fillRect/>
          </a:stretch>
        </p:blipFill>
        <p:spPr bwMode="auto">
          <a:xfrm>
            <a:off x="4768275" y="3733800"/>
            <a:ext cx="1491674" cy="1290872"/>
          </a:xfrm>
          <a:prstGeom prst="rect">
            <a:avLst/>
          </a:prstGeom>
          <a:noFill/>
          <a:ln w="9525">
            <a:noFill/>
            <a:miter lim="800000"/>
            <a:headEnd/>
            <a:tailEnd/>
          </a:ln>
        </p:spPr>
      </p:pic>
      <p:sp>
        <p:nvSpPr>
          <p:cNvPr id="8" name="TextBox 7"/>
          <p:cNvSpPr txBox="1"/>
          <p:nvPr/>
        </p:nvSpPr>
        <p:spPr>
          <a:xfrm>
            <a:off x="4199498" y="5754469"/>
            <a:ext cx="989182" cy="646331"/>
          </a:xfrm>
          <a:prstGeom prst="rect">
            <a:avLst/>
          </a:prstGeom>
          <a:noFill/>
        </p:spPr>
        <p:txBody>
          <a:bodyPr wrap="none" rtlCol="0">
            <a:spAutoFit/>
          </a:bodyPr>
          <a:lstStyle/>
          <a:p>
            <a:r>
              <a:rPr lang="en-US" dirty="0" smtClean="0">
                <a:latin typeface="Tw Cen MT" pitchFamily="34" charset="0"/>
              </a:rPr>
              <a:t>Go back</a:t>
            </a:r>
          </a:p>
          <a:p>
            <a:endParaRPr lang="en-US" dirty="0"/>
          </a:p>
        </p:txBody>
      </p:sp>
      <p:sp>
        <p:nvSpPr>
          <p:cNvPr id="9" name="TextBox 8"/>
          <p:cNvSpPr txBox="1"/>
          <p:nvPr/>
        </p:nvSpPr>
        <p:spPr>
          <a:xfrm>
            <a:off x="4114800" y="5144869"/>
            <a:ext cx="1223220" cy="646331"/>
          </a:xfrm>
          <a:prstGeom prst="rect">
            <a:avLst/>
          </a:prstGeom>
          <a:noFill/>
        </p:spPr>
        <p:txBody>
          <a:bodyPr wrap="none" rtlCol="0">
            <a:spAutoFit/>
          </a:bodyPr>
          <a:lstStyle/>
          <a:p>
            <a:r>
              <a:rPr lang="en-US" dirty="0" smtClean="0">
                <a:latin typeface="Tw Cen MT" pitchFamily="34" charset="0"/>
              </a:rPr>
              <a:t>Learn more</a:t>
            </a:r>
          </a:p>
          <a:p>
            <a:endParaRPr lang="en-US" dirty="0"/>
          </a:p>
        </p:txBody>
      </p:sp>
    </p:spTree>
    <p:extLst>
      <p:ext uri="{BB962C8B-B14F-4D97-AF65-F5344CB8AC3E}">
        <p14:creationId xmlns:p14="http://schemas.microsoft.com/office/powerpoint/2010/main" val="3001975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609600"/>
            <a:ext cx="3352800" cy="5638800"/>
          </a:xfrm>
          <a:prstGeom prst="rect">
            <a:avLst/>
          </a:prstGeom>
          <a:gradFill>
            <a:gsLst>
              <a:gs pos="84000">
                <a:schemeClr val="tx2">
                  <a:lumMod val="60000"/>
                  <a:lumOff val="40000"/>
                </a:schemeClr>
              </a:gs>
              <a:gs pos="100000">
                <a:srgbClr val="9CB86E"/>
              </a:gs>
              <a:gs pos="100000">
                <a:schemeClr val="accent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r>
              <a:rPr lang="en-US" sz="2200" dirty="0">
                <a:latin typeface="Tw Cen MT" pitchFamily="34" charset="0"/>
                <a:cs typeface="Mangal" pitchFamily="18" charset="0"/>
              </a:rPr>
              <a:t>Evapotranspiration controller irrigation resources</a:t>
            </a: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r>
              <a:rPr lang="en-US" dirty="0">
                <a:latin typeface="Tw Cen MT" pitchFamily="34" charset="0"/>
                <a:cs typeface="Mangal" pitchFamily="18" charset="0"/>
              </a:rPr>
              <a:t>Smart irrigation controllers: operation of evapotranspiration-based controllers</a:t>
            </a:r>
          </a:p>
          <a:p>
            <a:pPr algn="ctr"/>
            <a:r>
              <a:rPr lang="en-US" dirty="0">
                <a:latin typeface="Tw Cen MT" pitchFamily="34" charset="0"/>
                <a:cs typeface="Mangal" pitchFamily="18" charset="0"/>
                <a:hlinkClick r:id="rId2"/>
              </a:rPr>
              <a:t>http://edis.ifas.ufl.edu/ae446</a:t>
            </a: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r>
              <a:rPr lang="en-US" dirty="0">
                <a:latin typeface="Tw Cen MT" pitchFamily="34" charset="0"/>
                <a:cs typeface="Mangal" pitchFamily="18" charset="0"/>
              </a:rPr>
              <a:t>Video </a:t>
            </a:r>
            <a:r>
              <a:rPr lang="en-US" dirty="0">
                <a:latin typeface="Tw Cen MT" pitchFamily="34" charset="0"/>
                <a:cs typeface="Mangal" pitchFamily="18" charset="0"/>
                <a:hlinkClick r:id="rId3"/>
              </a:rPr>
              <a:t>http://abe.ufl.edu/mdukes/controllers/video-weather-based-controllers.shtml</a:t>
            </a:r>
            <a:endParaRPr lang="en-US"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p:txBody>
      </p:sp>
      <p:sp>
        <p:nvSpPr>
          <p:cNvPr id="8" name="TextBox 7"/>
          <p:cNvSpPr txBox="1"/>
          <p:nvPr/>
        </p:nvSpPr>
        <p:spPr>
          <a:xfrm>
            <a:off x="4268618" y="5754469"/>
            <a:ext cx="989182" cy="646331"/>
          </a:xfrm>
          <a:prstGeom prst="rect">
            <a:avLst/>
          </a:prstGeom>
          <a:noFill/>
        </p:spPr>
        <p:txBody>
          <a:bodyPr wrap="none" rtlCol="0">
            <a:spAutoFit/>
          </a:bodyPr>
          <a:lstStyle/>
          <a:p>
            <a:r>
              <a:rPr lang="en-US" dirty="0" smtClean="0">
                <a:latin typeface="Tw Cen MT" pitchFamily="34" charset="0"/>
              </a:rPr>
              <a:t>Go back</a:t>
            </a:r>
          </a:p>
          <a:p>
            <a:endParaRPr lang="en-US" dirty="0"/>
          </a:p>
        </p:txBody>
      </p:sp>
    </p:spTree>
    <p:extLst>
      <p:ext uri="{BB962C8B-B14F-4D97-AF65-F5344CB8AC3E}">
        <p14:creationId xmlns:p14="http://schemas.microsoft.com/office/powerpoint/2010/main" val="2773702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616527"/>
            <a:ext cx="3352800" cy="5638800"/>
          </a:xfrm>
          <a:prstGeom prst="rect">
            <a:avLst/>
          </a:prstGeom>
          <a:gradFill>
            <a:gsLst>
              <a:gs pos="84000">
                <a:schemeClr val="tx2">
                  <a:lumMod val="60000"/>
                  <a:lumOff val="40000"/>
                </a:schemeClr>
              </a:gs>
              <a:gs pos="100000">
                <a:srgbClr val="9CB86E"/>
              </a:gs>
              <a:gs pos="100000">
                <a:schemeClr val="accent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w Cen MT" pitchFamily="34" charset="0"/>
                <a:cs typeface="Mangal" pitchFamily="18" charset="0"/>
              </a:rPr>
              <a:t>Research and demonstrations </a:t>
            </a:r>
          </a:p>
          <a:p>
            <a:pPr algn="ctr"/>
            <a:r>
              <a:rPr lang="en-US" dirty="0">
                <a:latin typeface="Tw Cen MT" pitchFamily="34" charset="0"/>
                <a:cs typeface="Mangal" pitchFamily="18" charset="0"/>
              </a:rPr>
              <a:t>have shown that the rain sensor, soil moisture sensor, and evapotranspiration based irrigation technologies </a:t>
            </a:r>
          </a:p>
          <a:p>
            <a:pPr algn="ctr"/>
            <a:r>
              <a:rPr lang="en-US" sz="2400" dirty="0">
                <a:latin typeface="Tw Cen MT" pitchFamily="34" charset="0"/>
                <a:cs typeface="Mangal" pitchFamily="18" charset="0"/>
              </a:rPr>
              <a:t>save water. </a:t>
            </a: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p:txBody>
      </p:sp>
      <p:sp>
        <p:nvSpPr>
          <p:cNvPr id="3" name="Right Arrow 2"/>
          <p:cNvSpPr/>
          <p:nvPr/>
        </p:nvSpPr>
        <p:spPr>
          <a:xfrm>
            <a:off x="5869709" y="5829300"/>
            <a:ext cx="381000" cy="228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10800000">
            <a:off x="3200400" y="5839691"/>
            <a:ext cx="381000" cy="228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199498" y="5754469"/>
            <a:ext cx="1045672" cy="646331"/>
          </a:xfrm>
          <a:prstGeom prst="rect">
            <a:avLst/>
          </a:prstGeom>
          <a:noFill/>
        </p:spPr>
        <p:txBody>
          <a:bodyPr wrap="none" rtlCol="0">
            <a:spAutoFit/>
          </a:bodyPr>
          <a:lstStyle/>
          <a:p>
            <a:r>
              <a:rPr lang="en-US" dirty="0" smtClean="0">
                <a:latin typeface="Tw Cen MT" pitchFamily="34" charset="0"/>
              </a:rPr>
              <a:t>Skip intro</a:t>
            </a:r>
          </a:p>
          <a:p>
            <a:endParaRPr lang="en-US" dirty="0"/>
          </a:p>
        </p:txBody>
      </p:sp>
    </p:spTree>
    <p:extLst>
      <p:ext uri="{BB962C8B-B14F-4D97-AF65-F5344CB8AC3E}">
        <p14:creationId xmlns:p14="http://schemas.microsoft.com/office/powerpoint/2010/main" val="1065347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609600"/>
            <a:ext cx="3352800" cy="5638800"/>
          </a:xfrm>
          <a:prstGeom prst="rect">
            <a:avLst/>
          </a:prstGeom>
          <a:gradFill>
            <a:gsLst>
              <a:gs pos="84000">
                <a:schemeClr val="tx2">
                  <a:lumMod val="60000"/>
                  <a:lumOff val="40000"/>
                </a:schemeClr>
              </a:gs>
              <a:gs pos="100000">
                <a:srgbClr val="9CB86E"/>
              </a:gs>
              <a:gs pos="100000">
                <a:schemeClr val="accent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w Cen MT" pitchFamily="34" charset="0"/>
                <a:cs typeface="Mangal" pitchFamily="18" charset="0"/>
              </a:rPr>
              <a:t>This web tool uses weather data from the Florida Automated Weather Network (FAWN). The station closest to your location will be selected. </a:t>
            </a:r>
          </a:p>
          <a:p>
            <a:pPr algn="ctr"/>
            <a:endParaRPr lang="en-US" dirty="0">
              <a:latin typeface="Tw Cen MT" pitchFamily="34" charset="0"/>
              <a:cs typeface="Mangal" pitchFamily="18" charset="0"/>
            </a:endParaRPr>
          </a:p>
          <a:p>
            <a:pPr algn="ctr"/>
            <a:r>
              <a:rPr lang="en-US" dirty="0">
                <a:latin typeface="Tw Cen MT" pitchFamily="34" charset="0"/>
                <a:cs typeface="Mangal" pitchFamily="18" charset="0"/>
              </a:rPr>
              <a:t>More information on FAWN can be found at http://fawn.ifas.ufl.edu</a:t>
            </a: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p:txBody>
      </p:sp>
      <p:sp>
        <p:nvSpPr>
          <p:cNvPr id="3" name="Right Arrow 2"/>
          <p:cNvSpPr/>
          <p:nvPr/>
        </p:nvSpPr>
        <p:spPr>
          <a:xfrm>
            <a:off x="5869709" y="5829300"/>
            <a:ext cx="381000" cy="228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10800000">
            <a:off x="3200400" y="5839691"/>
            <a:ext cx="381000" cy="228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199498" y="5754469"/>
            <a:ext cx="1045672" cy="646331"/>
          </a:xfrm>
          <a:prstGeom prst="rect">
            <a:avLst/>
          </a:prstGeom>
          <a:noFill/>
        </p:spPr>
        <p:txBody>
          <a:bodyPr wrap="none" rtlCol="0">
            <a:spAutoFit/>
          </a:bodyPr>
          <a:lstStyle/>
          <a:p>
            <a:r>
              <a:rPr lang="en-US" dirty="0" smtClean="0">
                <a:latin typeface="Tw Cen MT" pitchFamily="34" charset="0"/>
              </a:rPr>
              <a:t>Skip intro</a:t>
            </a:r>
          </a:p>
          <a:p>
            <a:endParaRPr lang="en-US" dirty="0"/>
          </a:p>
        </p:txBody>
      </p:sp>
    </p:spTree>
    <p:extLst>
      <p:ext uri="{BB962C8B-B14F-4D97-AF65-F5344CB8AC3E}">
        <p14:creationId xmlns:p14="http://schemas.microsoft.com/office/powerpoint/2010/main" val="893479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609600"/>
            <a:ext cx="3352800" cy="5638800"/>
          </a:xfrm>
          <a:prstGeom prst="rect">
            <a:avLst/>
          </a:prstGeom>
          <a:gradFill>
            <a:gsLst>
              <a:gs pos="84000">
                <a:schemeClr val="tx2">
                  <a:lumMod val="60000"/>
                  <a:lumOff val="40000"/>
                </a:schemeClr>
              </a:gs>
              <a:gs pos="100000">
                <a:srgbClr val="9CB86E"/>
              </a:gs>
              <a:gs pos="100000">
                <a:schemeClr val="accent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w Cen MT" pitchFamily="34" charset="0"/>
                <a:cs typeface="Mangal" pitchFamily="18" charset="0"/>
              </a:rPr>
              <a:t>Shortly after you enter data, </a:t>
            </a:r>
          </a:p>
          <a:p>
            <a:pPr algn="ctr"/>
            <a:r>
              <a:rPr lang="en-US" dirty="0">
                <a:latin typeface="Tw Cen MT" pitchFamily="34" charset="0"/>
                <a:cs typeface="Mangal" pitchFamily="18" charset="0"/>
              </a:rPr>
              <a:t>you will receive an email with </a:t>
            </a:r>
          </a:p>
          <a:p>
            <a:pPr algn="ctr"/>
            <a:r>
              <a:rPr lang="en-US" dirty="0">
                <a:latin typeface="Tw Cen MT" pitchFamily="34" charset="0"/>
                <a:cs typeface="Mangal" pitchFamily="18" charset="0"/>
              </a:rPr>
              <a:t>your site results using last week’s weather data. </a:t>
            </a:r>
          </a:p>
          <a:p>
            <a:pPr algn="ctr"/>
            <a:endParaRPr lang="en-US" dirty="0">
              <a:latin typeface="Tw Cen MT" pitchFamily="34" charset="0"/>
              <a:cs typeface="Mangal" pitchFamily="18" charset="0"/>
            </a:endParaRPr>
          </a:p>
          <a:p>
            <a:pPr algn="ctr"/>
            <a:r>
              <a:rPr lang="en-US" dirty="0">
                <a:latin typeface="Tw Cen MT" pitchFamily="34" charset="0"/>
                <a:cs typeface="Mangal" pitchFamily="18" charset="0"/>
              </a:rPr>
              <a:t>The results will include water volumes applied and not used, water stress days, and percent of water applied that was not used.</a:t>
            </a: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p:txBody>
      </p:sp>
      <p:sp>
        <p:nvSpPr>
          <p:cNvPr id="3" name="Right Arrow 2"/>
          <p:cNvSpPr/>
          <p:nvPr/>
        </p:nvSpPr>
        <p:spPr>
          <a:xfrm>
            <a:off x="5869709" y="5829300"/>
            <a:ext cx="381000" cy="228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10800000">
            <a:off x="3200400" y="5839691"/>
            <a:ext cx="381000" cy="228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199498" y="5754469"/>
            <a:ext cx="1045672" cy="646331"/>
          </a:xfrm>
          <a:prstGeom prst="rect">
            <a:avLst/>
          </a:prstGeom>
          <a:noFill/>
        </p:spPr>
        <p:txBody>
          <a:bodyPr wrap="none" rtlCol="0">
            <a:spAutoFit/>
          </a:bodyPr>
          <a:lstStyle/>
          <a:p>
            <a:r>
              <a:rPr lang="en-US" dirty="0" smtClean="0">
                <a:latin typeface="Tw Cen MT" pitchFamily="34" charset="0"/>
              </a:rPr>
              <a:t>Skip intro</a:t>
            </a:r>
          </a:p>
          <a:p>
            <a:endParaRPr lang="en-US" dirty="0"/>
          </a:p>
        </p:txBody>
      </p:sp>
    </p:spTree>
    <p:extLst>
      <p:ext uri="{BB962C8B-B14F-4D97-AF65-F5344CB8AC3E}">
        <p14:creationId xmlns:p14="http://schemas.microsoft.com/office/powerpoint/2010/main" val="3353733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609600"/>
            <a:ext cx="3352800" cy="5638800"/>
          </a:xfrm>
          <a:prstGeom prst="rect">
            <a:avLst/>
          </a:prstGeom>
          <a:gradFill>
            <a:gsLst>
              <a:gs pos="84000">
                <a:schemeClr val="tx2">
                  <a:lumMod val="60000"/>
                  <a:lumOff val="40000"/>
                </a:schemeClr>
              </a:gs>
              <a:gs pos="100000">
                <a:srgbClr val="9CB86E"/>
              </a:gs>
              <a:gs pos="100000">
                <a:schemeClr val="accent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r>
              <a:rPr lang="en-US" dirty="0">
                <a:latin typeface="Tw Cen MT" pitchFamily="34" charset="0"/>
                <a:cs typeface="Mangal" pitchFamily="18" charset="0"/>
              </a:rPr>
              <a:t>Currently, this tool is only for lawn turf and not for ornamental plants.</a:t>
            </a:r>
          </a:p>
          <a:p>
            <a:pPr algn="ctr"/>
            <a:endParaRPr lang="en-US" dirty="0">
              <a:latin typeface="Tw Cen MT" pitchFamily="34" charset="0"/>
              <a:cs typeface="Mangal" pitchFamily="18" charset="0"/>
            </a:endParaRPr>
          </a:p>
          <a:p>
            <a:pPr algn="ctr"/>
            <a:r>
              <a:rPr lang="en-US" dirty="0">
                <a:latin typeface="Tw Cen MT" pitchFamily="34" charset="0"/>
                <a:cs typeface="Mangal" pitchFamily="18" charset="0"/>
              </a:rPr>
              <a:t>The tool allows you to select multiple irrigation technologies for comparison purposes.</a:t>
            </a:r>
          </a:p>
          <a:p>
            <a:pPr algn="ctr"/>
            <a:endParaRPr lang="en-US" dirty="0">
              <a:latin typeface="Tw Cen MT" pitchFamily="34" charset="0"/>
              <a:cs typeface="Mangal" pitchFamily="18" charset="0"/>
            </a:endParaRPr>
          </a:p>
          <a:p>
            <a:pPr algn="ctr"/>
            <a:r>
              <a:rPr lang="en-US" dirty="0">
                <a:latin typeface="Tw Cen MT" pitchFamily="34" charset="0"/>
                <a:cs typeface="Mangal" pitchFamily="18" charset="0"/>
              </a:rPr>
              <a:t>Default values are available if you are unsure of a value.</a:t>
            </a:r>
          </a:p>
          <a:p>
            <a:pPr algn="ctr"/>
            <a:endParaRPr lang="en-US" dirty="0">
              <a:latin typeface="Tw Cen MT" pitchFamily="34" charset="0"/>
              <a:cs typeface="Mangal" pitchFamily="18" charset="0"/>
            </a:endParaRPr>
          </a:p>
          <a:p>
            <a:pPr algn="ctr"/>
            <a:r>
              <a:rPr lang="en-US" dirty="0">
                <a:latin typeface="Tw Cen MT" pitchFamily="34" charset="0"/>
                <a:cs typeface="Mangal" pitchFamily="18" charset="0"/>
              </a:rPr>
              <a:t>All comments on the tool should be directed to Dr. Kati Migliaccio at </a:t>
            </a:r>
            <a:r>
              <a:rPr lang="en-US" dirty="0">
                <a:latin typeface="Tw Cen MT" pitchFamily="34" charset="0"/>
                <a:cs typeface="Mangal" pitchFamily="18" charset="0"/>
                <a:hlinkClick r:id="rId2"/>
              </a:rPr>
              <a:t>klwhite@ufl.edu</a:t>
            </a:r>
            <a:r>
              <a:rPr lang="en-US" dirty="0">
                <a:latin typeface="Tw Cen MT" pitchFamily="34" charset="0"/>
                <a:cs typeface="Mangal" pitchFamily="18" charset="0"/>
              </a:rPr>
              <a:t>.</a:t>
            </a:r>
          </a:p>
          <a:p>
            <a:pPr algn="ctr"/>
            <a:endParaRPr lang="en-US" sz="2200" dirty="0">
              <a:latin typeface="Tw Cen MT" pitchFamily="34" charset="0"/>
              <a:cs typeface="Mangal" pitchFamily="18" charset="0"/>
            </a:endParaRPr>
          </a:p>
          <a:p>
            <a:pPr algn="ctr"/>
            <a:r>
              <a:rPr lang="en-US" sz="2200" dirty="0">
                <a:latin typeface="Tw Cen MT" pitchFamily="34" charset="0"/>
                <a:cs typeface="Mangal" pitchFamily="18" charset="0"/>
              </a:rPr>
              <a:t>Enjoy!</a:t>
            </a: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p:txBody>
      </p:sp>
      <p:sp>
        <p:nvSpPr>
          <p:cNvPr id="3" name="Right Arrow 2"/>
          <p:cNvSpPr/>
          <p:nvPr/>
        </p:nvSpPr>
        <p:spPr>
          <a:xfrm>
            <a:off x="5869709" y="5829300"/>
            <a:ext cx="381000" cy="228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10800000">
            <a:off x="3200400" y="5839691"/>
            <a:ext cx="381000" cy="228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199498" y="5754469"/>
            <a:ext cx="1045672" cy="646331"/>
          </a:xfrm>
          <a:prstGeom prst="rect">
            <a:avLst/>
          </a:prstGeom>
          <a:noFill/>
        </p:spPr>
        <p:txBody>
          <a:bodyPr wrap="none" rtlCol="0">
            <a:spAutoFit/>
          </a:bodyPr>
          <a:lstStyle/>
          <a:p>
            <a:r>
              <a:rPr lang="en-US" dirty="0" smtClean="0">
                <a:latin typeface="Tw Cen MT" pitchFamily="34" charset="0"/>
              </a:rPr>
              <a:t>Skip intro</a:t>
            </a:r>
          </a:p>
          <a:p>
            <a:endParaRPr lang="en-US" dirty="0"/>
          </a:p>
        </p:txBody>
      </p:sp>
    </p:spTree>
    <p:extLst>
      <p:ext uri="{BB962C8B-B14F-4D97-AF65-F5344CB8AC3E}">
        <p14:creationId xmlns:p14="http://schemas.microsoft.com/office/powerpoint/2010/main" val="3615322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609600"/>
            <a:ext cx="3352800" cy="5638800"/>
          </a:xfrm>
          <a:prstGeom prst="rect">
            <a:avLst/>
          </a:prstGeom>
          <a:gradFill>
            <a:gsLst>
              <a:gs pos="84000">
                <a:schemeClr val="tx2">
                  <a:lumMod val="60000"/>
                  <a:lumOff val="40000"/>
                </a:schemeClr>
              </a:gs>
              <a:gs pos="100000">
                <a:srgbClr val="9CB86E"/>
              </a:gs>
              <a:gs pos="100000">
                <a:schemeClr val="accent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Tw Cen MT" pitchFamily="34" charset="0"/>
                <a:cs typeface="Mangal" pitchFamily="18" charset="0"/>
              </a:rPr>
              <a:t>Let’s get started!</a:t>
            </a: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p:txBody>
      </p:sp>
      <p:sp>
        <p:nvSpPr>
          <p:cNvPr id="3" name="Right Arrow 2"/>
          <p:cNvSpPr/>
          <p:nvPr/>
        </p:nvSpPr>
        <p:spPr>
          <a:xfrm>
            <a:off x="5869709" y="5829300"/>
            <a:ext cx="381000" cy="228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10800000">
            <a:off x="3200400" y="5839691"/>
            <a:ext cx="381000" cy="228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5783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08745" y="614219"/>
            <a:ext cx="3352800" cy="5638800"/>
          </a:xfrm>
          <a:prstGeom prst="rect">
            <a:avLst/>
          </a:prstGeom>
          <a:gradFill>
            <a:gsLst>
              <a:gs pos="84000">
                <a:schemeClr val="tx2">
                  <a:lumMod val="60000"/>
                  <a:lumOff val="40000"/>
                </a:schemeClr>
              </a:gs>
              <a:gs pos="100000">
                <a:srgbClr val="9CB86E"/>
              </a:gs>
              <a:gs pos="100000">
                <a:schemeClr val="accent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Tw Cen MT" pitchFamily="34" charset="0"/>
                <a:cs typeface="Mangal" pitchFamily="18" charset="0"/>
              </a:rPr>
              <a:t>I’m a new user:</a:t>
            </a:r>
          </a:p>
          <a:p>
            <a:pPr algn="ctr"/>
            <a:r>
              <a:rPr lang="en-US" sz="2200" dirty="0">
                <a:latin typeface="Tw Cen MT" pitchFamily="34" charset="0"/>
                <a:cs typeface="Mangal" pitchFamily="18" charset="0"/>
              </a:rPr>
              <a:t>Login:</a:t>
            </a:r>
          </a:p>
        </p:txBody>
      </p:sp>
      <p:sp>
        <p:nvSpPr>
          <p:cNvPr id="2" name="TextBox 1"/>
          <p:cNvSpPr txBox="1"/>
          <p:nvPr/>
        </p:nvSpPr>
        <p:spPr>
          <a:xfrm>
            <a:off x="7543800" y="2895600"/>
            <a:ext cx="914400" cy="1477328"/>
          </a:xfrm>
          <a:prstGeom prst="rect">
            <a:avLst/>
          </a:prstGeom>
          <a:noFill/>
        </p:spPr>
        <p:txBody>
          <a:bodyPr wrap="square" rtlCol="0">
            <a:spAutoFit/>
          </a:bodyPr>
          <a:lstStyle/>
          <a:p>
            <a:r>
              <a:rPr lang="en-US" dirty="0" smtClean="0"/>
              <a:t>Clicking on skip intro goes here</a:t>
            </a:r>
            <a:endParaRPr lang="en-US" dirty="0"/>
          </a:p>
        </p:txBody>
      </p:sp>
      <p:sp>
        <p:nvSpPr>
          <p:cNvPr id="5" name="Right Arrow 4"/>
          <p:cNvSpPr/>
          <p:nvPr/>
        </p:nvSpPr>
        <p:spPr>
          <a:xfrm>
            <a:off x="5869709" y="5829300"/>
            <a:ext cx="381000" cy="228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0800000">
            <a:off x="3200400" y="5839691"/>
            <a:ext cx="381000" cy="228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3094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609600"/>
            <a:ext cx="3352800" cy="5638800"/>
          </a:xfrm>
          <a:prstGeom prst="rect">
            <a:avLst/>
          </a:prstGeom>
          <a:gradFill>
            <a:gsLst>
              <a:gs pos="84000">
                <a:schemeClr val="tx2">
                  <a:lumMod val="60000"/>
                  <a:lumOff val="40000"/>
                </a:schemeClr>
              </a:gs>
              <a:gs pos="100000">
                <a:srgbClr val="9CB86E"/>
              </a:gs>
              <a:gs pos="100000">
                <a:schemeClr val="accent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r>
              <a:rPr lang="en-US" sz="2200" dirty="0">
                <a:latin typeface="Tw Cen MT" pitchFamily="34" charset="0"/>
                <a:cs typeface="Mangal" pitchFamily="18" charset="0"/>
              </a:rPr>
              <a:t>Enter your zip code</a:t>
            </a: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r>
              <a:rPr lang="en-US" dirty="0">
                <a:latin typeface="Tw Cen MT" pitchFamily="34" charset="0"/>
                <a:cs typeface="Mangal" pitchFamily="18" charset="0"/>
              </a:rPr>
              <a:t>This information is used to determine values that describe evapotranspiration and to locate the nearest weather station.</a:t>
            </a:r>
          </a:p>
          <a:p>
            <a:pPr algn="ctr"/>
            <a:endParaRPr lang="en-US"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p:txBody>
      </p:sp>
      <p:sp>
        <p:nvSpPr>
          <p:cNvPr id="3" name="Right Arrow 2"/>
          <p:cNvSpPr/>
          <p:nvPr/>
        </p:nvSpPr>
        <p:spPr>
          <a:xfrm>
            <a:off x="5869709" y="5829300"/>
            <a:ext cx="381000" cy="228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10800000">
            <a:off x="3200400" y="5839691"/>
            <a:ext cx="381000" cy="228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5769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609600"/>
            <a:ext cx="3352800" cy="5638800"/>
          </a:xfrm>
          <a:prstGeom prst="rect">
            <a:avLst/>
          </a:prstGeom>
          <a:gradFill>
            <a:gsLst>
              <a:gs pos="84000">
                <a:schemeClr val="tx2">
                  <a:lumMod val="60000"/>
                  <a:lumOff val="40000"/>
                </a:schemeClr>
              </a:gs>
              <a:gs pos="100000">
                <a:srgbClr val="9CB86E"/>
              </a:gs>
              <a:gs pos="100000">
                <a:schemeClr val="accent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r>
              <a:rPr lang="en-US" sz="2200" dirty="0">
                <a:latin typeface="Tw Cen MT" pitchFamily="34" charset="0"/>
                <a:cs typeface="Mangal" pitchFamily="18" charset="0"/>
              </a:rPr>
              <a:t>Select a unit system </a:t>
            </a:r>
          </a:p>
          <a:p>
            <a:pPr algn="ctr"/>
            <a:endParaRPr lang="en-US" sz="2200" dirty="0">
              <a:latin typeface="Tw Cen MT" pitchFamily="34" charset="0"/>
              <a:cs typeface="Mangal" pitchFamily="18" charset="0"/>
            </a:endParaRPr>
          </a:p>
          <a:p>
            <a:pPr algn="ctr"/>
            <a:r>
              <a:rPr lang="en-US" dirty="0">
                <a:latin typeface="Tw Cen MT" pitchFamily="34" charset="0"/>
                <a:cs typeface="Mangal" pitchFamily="18" charset="0"/>
              </a:rPr>
              <a:t>Metric</a:t>
            </a:r>
          </a:p>
          <a:p>
            <a:pPr algn="ctr"/>
            <a:r>
              <a:rPr lang="en-US" dirty="0">
                <a:latin typeface="Tw Cen MT" pitchFamily="34" charset="0"/>
                <a:cs typeface="Mangal" pitchFamily="18" charset="0"/>
              </a:rPr>
              <a:t>English</a:t>
            </a: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r>
              <a:rPr lang="en-US" dirty="0">
                <a:latin typeface="Tw Cen MT" pitchFamily="34" charset="0"/>
                <a:cs typeface="Mangal" pitchFamily="18" charset="0"/>
              </a:rPr>
              <a:t>Values will be entered in the unit system selected</a:t>
            </a: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p:txBody>
      </p:sp>
      <p:sp>
        <p:nvSpPr>
          <p:cNvPr id="3" name="Right Arrow 2"/>
          <p:cNvSpPr/>
          <p:nvPr/>
        </p:nvSpPr>
        <p:spPr>
          <a:xfrm>
            <a:off x="5869709" y="5829300"/>
            <a:ext cx="381000" cy="228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10800000">
            <a:off x="3200400" y="5839691"/>
            <a:ext cx="381000" cy="228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46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609600"/>
            <a:ext cx="3352800" cy="5638800"/>
          </a:xfrm>
          <a:prstGeom prst="rect">
            <a:avLst/>
          </a:prstGeom>
          <a:gradFill>
            <a:gsLst>
              <a:gs pos="84000">
                <a:schemeClr val="tx2">
                  <a:lumMod val="60000"/>
                  <a:lumOff val="40000"/>
                </a:schemeClr>
              </a:gs>
              <a:gs pos="100000">
                <a:srgbClr val="9CB86E"/>
              </a:gs>
              <a:gs pos="100000">
                <a:schemeClr val="accent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w Cen MT" pitchFamily="34" charset="0"/>
                <a:cs typeface="Mangal" pitchFamily="18" charset="0"/>
              </a:rPr>
              <a:t>This web tool provides you with the ability to test different types of irrigation technologies in a virtual environment.</a:t>
            </a: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p:txBody>
      </p:sp>
      <p:sp>
        <p:nvSpPr>
          <p:cNvPr id="3" name="Right Arrow 2"/>
          <p:cNvSpPr/>
          <p:nvPr/>
        </p:nvSpPr>
        <p:spPr>
          <a:xfrm>
            <a:off x="5869709" y="5829300"/>
            <a:ext cx="381000" cy="228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199498" y="5754469"/>
            <a:ext cx="1045672" cy="646331"/>
          </a:xfrm>
          <a:prstGeom prst="rect">
            <a:avLst/>
          </a:prstGeom>
          <a:noFill/>
        </p:spPr>
        <p:txBody>
          <a:bodyPr wrap="none" rtlCol="0">
            <a:spAutoFit/>
          </a:bodyPr>
          <a:lstStyle/>
          <a:p>
            <a:r>
              <a:rPr lang="en-US" dirty="0" smtClean="0">
                <a:latin typeface="Tw Cen MT" pitchFamily="34" charset="0"/>
              </a:rPr>
              <a:t>Skip intro</a:t>
            </a:r>
          </a:p>
          <a:p>
            <a:endParaRPr lang="en-US" dirty="0"/>
          </a:p>
        </p:txBody>
      </p:sp>
    </p:spTree>
    <p:extLst>
      <p:ext uri="{BB962C8B-B14F-4D97-AF65-F5344CB8AC3E}">
        <p14:creationId xmlns:p14="http://schemas.microsoft.com/office/powerpoint/2010/main" val="360207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609600"/>
            <a:ext cx="3352800" cy="5638800"/>
          </a:xfrm>
          <a:prstGeom prst="rect">
            <a:avLst/>
          </a:prstGeom>
          <a:gradFill>
            <a:gsLst>
              <a:gs pos="84000">
                <a:schemeClr val="tx2">
                  <a:lumMod val="60000"/>
                  <a:lumOff val="40000"/>
                </a:schemeClr>
              </a:gs>
              <a:gs pos="100000">
                <a:srgbClr val="9CB86E"/>
              </a:gs>
              <a:gs pos="100000">
                <a:schemeClr val="accent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r>
              <a:rPr lang="en-US" sz="2200" dirty="0">
                <a:latin typeface="Tw Cen MT" pitchFamily="34" charset="0"/>
                <a:cs typeface="Mangal" pitchFamily="18" charset="0"/>
              </a:rPr>
              <a:t>Soil characteristics</a:t>
            </a:r>
          </a:p>
          <a:p>
            <a:pPr algn="ctr"/>
            <a:endParaRPr lang="en-US" dirty="0">
              <a:latin typeface="Tw Cen MT" pitchFamily="34" charset="0"/>
              <a:cs typeface="Mangal" pitchFamily="18" charset="0"/>
            </a:endParaRPr>
          </a:p>
          <a:p>
            <a:pPr algn="ctr"/>
            <a:r>
              <a:rPr lang="en-US" dirty="0">
                <a:latin typeface="Tw Cen MT" pitchFamily="34" charset="0"/>
                <a:cs typeface="Mangal" pitchFamily="18" charset="0"/>
              </a:rPr>
              <a:t>Root depth:</a:t>
            </a:r>
          </a:p>
          <a:p>
            <a:pPr algn="ctr"/>
            <a:r>
              <a:rPr lang="en-US" dirty="0">
                <a:latin typeface="Tw Cen MT" pitchFamily="34" charset="0"/>
                <a:cs typeface="Mangal" pitchFamily="18" charset="0"/>
              </a:rPr>
              <a:t>Soil type:</a:t>
            </a:r>
          </a:p>
          <a:p>
            <a:pPr algn="ctr"/>
            <a:r>
              <a:rPr lang="en-US" dirty="0">
                <a:latin typeface="Tw Cen MT" pitchFamily="34" charset="0"/>
                <a:cs typeface="Mangal" pitchFamily="18" charset="0"/>
              </a:rPr>
              <a:t>Irrigated area:</a:t>
            </a: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r>
              <a:rPr lang="en-US" dirty="0">
                <a:latin typeface="Tw Cen MT" pitchFamily="34" charset="0"/>
                <a:cs typeface="Mangal" pitchFamily="18" charset="0"/>
              </a:rPr>
              <a:t>Root depth refers to the depth of soil in which roots are found. In some places this may be limited by the amount of soil and in other places this may be limited by other factors</a:t>
            </a:r>
            <a:r>
              <a:rPr lang="en-US" sz="2200" dirty="0">
                <a:latin typeface="Tw Cen MT" pitchFamily="34" charset="0"/>
                <a:cs typeface="Mangal" pitchFamily="18" charset="0"/>
              </a:rPr>
              <a:t>.</a:t>
            </a: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p:txBody>
      </p:sp>
      <p:sp>
        <p:nvSpPr>
          <p:cNvPr id="3" name="Right Arrow 2"/>
          <p:cNvSpPr/>
          <p:nvPr/>
        </p:nvSpPr>
        <p:spPr>
          <a:xfrm>
            <a:off x="5869709" y="5829300"/>
            <a:ext cx="381000" cy="228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10800000">
            <a:off x="3200400" y="5839691"/>
            <a:ext cx="381000" cy="228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934201" y="2209800"/>
            <a:ext cx="1600200" cy="2708434"/>
          </a:xfrm>
          <a:prstGeom prst="rect">
            <a:avLst/>
          </a:prstGeom>
          <a:noFill/>
        </p:spPr>
        <p:txBody>
          <a:bodyPr wrap="square" rtlCol="0">
            <a:spAutoFit/>
          </a:bodyPr>
          <a:lstStyle/>
          <a:p>
            <a:r>
              <a:rPr lang="en-US" sz="1000" dirty="0" smtClean="0"/>
              <a:t>Depending on which word is scrolled over, a different text appears below. </a:t>
            </a:r>
          </a:p>
          <a:p>
            <a:endParaRPr lang="en-US" sz="1000" dirty="0"/>
          </a:p>
          <a:p>
            <a:r>
              <a:rPr lang="en-US" sz="1000" dirty="0" smtClean="0"/>
              <a:t>For soil type: Select </a:t>
            </a:r>
            <a:r>
              <a:rPr lang="en-US" sz="1000" dirty="0"/>
              <a:t>the dominant soil type for your lawn. If your soil type is not provided, pick the type that has soil water holding properties similar to your soil type</a:t>
            </a:r>
            <a:r>
              <a:rPr lang="en-US" sz="1000" dirty="0" smtClean="0"/>
              <a:t>.</a:t>
            </a:r>
          </a:p>
          <a:p>
            <a:endParaRPr lang="en-US" sz="1000" dirty="0"/>
          </a:p>
          <a:p>
            <a:r>
              <a:rPr lang="en-US" sz="1000" dirty="0" smtClean="0"/>
              <a:t>For irrigated area: </a:t>
            </a:r>
            <a:r>
              <a:rPr lang="en-US" sz="1000" dirty="0"/>
              <a:t>The irrigated area represents the area which receives irrigation.</a:t>
            </a:r>
          </a:p>
          <a:p>
            <a:endParaRPr lang="en-US" sz="1000" dirty="0"/>
          </a:p>
        </p:txBody>
      </p:sp>
    </p:spTree>
    <p:extLst>
      <p:ext uri="{BB962C8B-B14F-4D97-AF65-F5344CB8AC3E}">
        <p14:creationId xmlns:p14="http://schemas.microsoft.com/office/powerpoint/2010/main" val="294927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609600"/>
            <a:ext cx="3352800" cy="5638800"/>
          </a:xfrm>
          <a:prstGeom prst="rect">
            <a:avLst/>
          </a:prstGeom>
          <a:gradFill>
            <a:gsLst>
              <a:gs pos="84000">
                <a:schemeClr val="tx2">
                  <a:lumMod val="60000"/>
                  <a:lumOff val="40000"/>
                </a:schemeClr>
              </a:gs>
              <a:gs pos="100000">
                <a:srgbClr val="9CB86E"/>
              </a:gs>
              <a:gs pos="100000">
                <a:schemeClr val="accent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r>
              <a:rPr lang="en-US" sz="2200" dirty="0">
                <a:latin typeface="Tw Cen MT" pitchFamily="34" charset="0"/>
                <a:cs typeface="Mangal" pitchFamily="18" charset="0"/>
              </a:rPr>
              <a:t>Irrigation technology selected</a:t>
            </a:r>
          </a:p>
          <a:p>
            <a:pPr algn="ctr"/>
            <a:endParaRPr lang="en-US" dirty="0" smtClean="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dirty="0" smtClean="0">
              <a:latin typeface="Tw Cen MT" pitchFamily="34" charset="0"/>
              <a:cs typeface="Mangal" pitchFamily="18" charset="0"/>
            </a:endParaRPr>
          </a:p>
          <a:p>
            <a:pPr>
              <a:tabLst>
                <a:tab pos="461963" algn="l"/>
              </a:tabLst>
            </a:pPr>
            <a:r>
              <a:rPr lang="en-US" dirty="0" smtClean="0">
                <a:latin typeface="Tw Cen MT" pitchFamily="34" charset="0"/>
                <a:cs typeface="Mangal" pitchFamily="18" charset="0"/>
              </a:rPr>
              <a:t>	Time-based</a:t>
            </a:r>
            <a:endParaRPr lang="en-US" dirty="0">
              <a:latin typeface="Tw Cen MT" pitchFamily="34" charset="0"/>
              <a:cs typeface="Mangal" pitchFamily="18" charset="0"/>
            </a:endParaRPr>
          </a:p>
          <a:p>
            <a:pPr>
              <a:tabLst>
                <a:tab pos="461963" algn="l"/>
              </a:tabLst>
            </a:pPr>
            <a:r>
              <a:rPr lang="en-US" dirty="0">
                <a:latin typeface="Tw Cen MT" pitchFamily="34" charset="0"/>
                <a:cs typeface="Mangal" pitchFamily="18" charset="0"/>
              </a:rPr>
              <a:t>	Time-based with rain </a:t>
            </a:r>
            <a:r>
              <a:rPr lang="en-US" dirty="0" smtClean="0">
                <a:latin typeface="Tw Cen MT" pitchFamily="34" charset="0"/>
                <a:cs typeface="Mangal" pitchFamily="18" charset="0"/>
              </a:rPr>
              <a:t>		sensor</a:t>
            </a:r>
            <a:endParaRPr lang="en-US" dirty="0">
              <a:latin typeface="Tw Cen MT" pitchFamily="34" charset="0"/>
              <a:cs typeface="Mangal" pitchFamily="18" charset="0"/>
            </a:endParaRPr>
          </a:p>
          <a:p>
            <a:pPr>
              <a:tabLst>
                <a:tab pos="461963" algn="l"/>
              </a:tabLst>
            </a:pPr>
            <a:r>
              <a:rPr lang="en-US" dirty="0">
                <a:latin typeface="Tw Cen MT" pitchFamily="34" charset="0"/>
                <a:cs typeface="Mangal" pitchFamily="18" charset="0"/>
              </a:rPr>
              <a:t>	Time-based with soil moisture 		sensor</a:t>
            </a:r>
          </a:p>
          <a:p>
            <a:pPr>
              <a:tabLst>
                <a:tab pos="461963" algn="l"/>
              </a:tabLst>
            </a:pPr>
            <a:r>
              <a:rPr lang="en-US" dirty="0">
                <a:latin typeface="Tw Cen MT" pitchFamily="34" charset="0"/>
                <a:cs typeface="Mangal" pitchFamily="18" charset="0"/>
              </a:rPr>
              <a:t>	Evapotranspiration controller</a:t>
            </a: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p:txBody>
      </p:sp>
      <p:sp>
        <p:nvSpPr>
          <p:cNvPr id="3" name="Right Arrow 2"/>
          <p:cNvSpPr/>
          <p:nvPr/>
        </p:nvSpPr>
        <p:spPr>
          <a:xfrm>
            <a:off x="5869709" y="5829300"/>
            <a:ext cx="381000" cy="228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10800000">
            <a:off x="3200400" y="5839691"/>
            <a:ext cx="381000" cy="228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934201" y="2209800"/>
            <a:ext cx="1600200" cy="861774"/>
          </a:xfrm>
          <a:prstGeom prst="rect">
            <a:avLst/>
          </a:prstGeom>
          <a:noFill/>
        </p:spPr>
        <p:txBody>
          <a:bodyPr wrap="square" rtlCol="0">
            <a:spAutoFit/>
          </a:bodyPr>
          <a:lstStyle/>
          <a:p>
            <a:r>
              <a:rPr lang="en-US" sz="1000" dirty="0" smtClean="0"/>
              <a:t>I see a check box being before each of these with the ability to select as many as they want</a:t>
            </a:r>
          </a:p>
          <a:p>
            <a:endParaRPr lang="en-US" sz="1000" dirty="0"/>
          </a:p>
        </p:txBody>
      </p:sp>
      <p:sp>
        <p:nvSpPr>
          <p:cNvPr id="6" name="Oval 5"/>
          <p:cNvSpPr/>
          <p:nvPr/>
        </p:nvSpPr>
        <p:spPr>
          <a:xfrm>
            <a:off x="3276023" y="2743198"/>
            <a:ext cx="1905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276023" y="3030008"/>
            <a:ext cx="1905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276023" y="3581400"/>
            <a:ext cx="1905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266786" y="4114800"/>
            <a:ext cx="1905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0584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609600"/>
            <a:ext cx="3352800" cy="5638800"/>
          </a:xfrm>
          <a:prstGeom prst="rect">
            <a:avLst/>
          </a:prstGeom>
          <a:gradFill>
            <a:gsLst>
              <a:gs pos="84000">
                <a:schemeClr val="tx2">
                  <a:lumMod val="60000"/>
                  <a:lumOff val="40000"/>
                </a:schemeClr>
              </a:gs>
              <a:gs pos="100000">
                <a:srgbClr val="9CB86E"/>
              </a:gs>
              <a:gs pos="100000">
                <a:schemeClr val="accent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r>
              <a:rPr lang="en-US" sz="2200" dirty="0">
                <a:latin typeface="Tw Cen MT" pitchFamily="34" charset="0"/>
                <a:cs typeface="Mangal" pitchFamily="18" charset="0"/>
              </a:rPr>
              <a:t>Rain sensor detail</a:t>
            </a:r>
          </a:p>
          <a:p>
            <a:pPr algn="ctr"/>
            <a:endParaRPr lang="en-US" sz="2200" dirty="0">
              <a:latin typeface="Tw Cen MT" pitchFamily="34" charset="0"/>
              <a:cs typeface="Mangal" pitchFamily="18" charset="0"/>
            </a:endParaRPr>
          </a:p>
          <a:p>
            <a:pPr algn="ctr"/>
            <a:r>
              <a:rPr lang="en-US" dirty="0">
                <a:latin typeface="Tw Cen MT" pitchFamily="34" charset="0"/>
                <a:cs typeface="Mangal" pitchFamily="18" charset="0"/>
              </a:rPr>
              <a:t>Enter rain sensor setting:</a:t>
            </a: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r>
              <a:rPr lang="en-US" dirty="0">
                <a:latin typeface="Tw Cen MT" pitchFamily="34" charset="0"/>
                <a:cs typeface="Mangal" pitchFamily="18" charset="0"/>
              </a:rPr>
              <a:t>Enter a rain sensor setting as this is usually an adjustable feature or use the default value.</a:t>
            </a: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p:txBody>
      </p:sp>
      <p:sp>
        <p:nvSpPr>
          <p:cNvPr id="3" name="Right Arrow 2"/>
          <p:cNvSpPr/>
          <p:nvPr/>
        </p:nvSpPr>
        <p:spPr>
          <a:xfrm>
            <a:off x="5869709" y="5829300"/>
            <a:ext cx="381000" cy="228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10800000">
            <a:off x="3200400" y="5839691"/>
            <a:ext cx="381000" cy="228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934201" y="2209800"/>
            <a:ext cx="1600200" cy="861774"/>
          </a:xfrm>
          <a:prstGeom prst="rect">
            <a:avLst/>
          </a:prstGeom>
          <a:noFill/>
        </p:spPr>
        <p:txBody>
          <a:bodyPr wrap="square" rtlCol="0">
            <a:spAutoFit/>
          </a:bodyPr>
          <a:lstStyle/>
          <a:p>
            <a:r>
              <a:rPr lang="en-US" sz="1000" dirty="0" smtClean="0"/>
              <a:t>If time-based with a rain sensor was selected – they will see this next, if not – this will be skipped</a:t>
            </a:r>
          </a:p>
          <a:p>
            <a:endParaRPr lang="en-US" sz="1000" dirty="0"/>
          </a:p>
        </p:txBody>
      </p:sp>
    </p:spTree>
    <p:extLst>
      <p:ext uri="{BB962C8B-B14F-4D97-AF65-F5344CB8AC3E}">
        <p14:creationId xmlns:p14="http://schemas.microsoft.com/office/powerpoint/2010/main" val="778312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609600"/>
            <a:ext cx="3352800" cy="5638800"/>
          </a:xfrm>
          <a:prstGeom prst="rect">
            <a:avLst/>
          </a:prstGeom>
          <a:gradFill>
            <a:gsLst>
              <a:gs pos="84000">
                <a:schemeClr val="tx2">
                  <a:lumMod val="60000"/>
                  <a:lumOff val="40000"/>
                </a:schemeClr>
              </a:gs>
              <a:gs pos="100000">
                <a:srgbClr val="9CB86E"/>
              </a:gs>
              <a:gs pos="100000">
                <a:schemeClr val="accent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r>
              <a:rPr lang="en-US" sz="2200" dirty="0">
                <a:latin typeface="Tw Cen MT" pitchFamily="34" charset="0"/>
                <a:cs typeface="Mangal" pitchFamily="18" charset="0"/>
              </a:rPr>
              <a:t>Soil moisture sensor detail</a:t>
            </a:r>
          </a:p>
          <a:p>
            <a:pPr algn="ctr"/>
            <a:endParaRPr lang="en-US" sz="2200" dirty="0">
              <a:latin typeface="Tw Cen MT" pitchFamily="34" charset="0"/>
              <a:cs typeface="Mangal" pitchFamily="18" charset="0"/>
            </a:endParaRPr>
          </a:p>
          <a:p>
            <a:pPr algn="ctr"/>
            <a:r>
              <a:rPr lang="en-US" dirty="0">
                <a:latin typeface="Tw Cen MT" pitchFamily="34" charset="0"/>
                <a:cs typeface="Mangal" pitchFamily="18" charset="0"/>
              </a:rPr>
              <a:t>Enter sensor threshold:</a:t>
            </a: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r>
              <a:rPr lang="en-US" dirty="0">
                <a:latin typeface="Tw Cen MT" pitchFamily="34" charset="0"/>
                <a:cs typeface="Mangal" pitchFamily="18" charset="0"/>
              </a:rPr>
              <a:t>Set a threshold below which irrigation is allowed to occur. The threshold generally corresponds to a portion of field capacity.</a:t>
            </a:r>
          </a:p>
          <a:p>
            <a:pPr algn="ctr"/>
            <a:endParaRPr lang="en-US"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p:txBody>
      </p:sp>
      <p:sp>
        <p:nvSpPr>
          <p:cNvPr id="3" name="Right Arrow 2"/>
          <p:cNvSpPr/>
          <p:nvPr/>
        </p:nvSpPr>
        <p:spPr>
          <a:xfrm>
            <a:off x="5869709" y="5829300"/>
            <a:ext cx="381000" cy="228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10800000">
            <a:off x="3200400" y="5839691"/>
            <a:ext cx="381000" cy="228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934201" y="2209800"/>
            <a:ext cx="1600200" cy="861774"/>
          </a:xfrm>
          <a:prstGeom prst="rect">
            <a:avLst/>
          </a:prstGeom>
          <a:noFill/>
        </p:spPr>
        <p:txBody>
          <a:bodyPr wrap="square" rtlCol="0">
            <a:spAutoFit/>
          </a:bodyPr>
          <a:lstStyle/>
          <a:p>
            <a:r>
              <a:rPr lang="en-US" sz="1000" dirty="0" smtClean="0"/>
              <a:t>If time-based with a SMS was selected – they will see this next, if not – this will be skipped</a:t>
            </a:r>
          </a:p>
          <a:p>
            <a:endParaRPr lang="en-US" sz="1000" dirty="0"/>
          </a:p>
        </p:txBody>
      </p:sp>
    </p:spTree>
    <p:extLst>
      <p:ext uri="{BB962C8B-B14F-4D97-AF65-F5344CB8AC3E}">
        <p14:creationId xmlns:p14="http://schemas.microsoft.com/office/powerpoint/2010/main" val="1080338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609600"/>
            <a:ext cx="3352800" cy="5638800"/>
          </a:xfrm>
          <a:prstGeom prst="rect">
            <a:avLst/>
          </a:prstGeom>
          <a:gradFill>
            <a:gsLst>
              <a:gs pos="84000">
                <a:schemeClr val="tx2">
                  <a:lumMod val="60000"/>
                  <a:lumOff val="40000"/>
                </a:schemeClr>
              </a:gs>
              <a:gs pos="100000">
                <a:srgbClr val="9CB86E"/>
              </a:gs>
              <a:gs pos="100000">
                <a:schemeClr val="accent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r>
              <a:rPr lang="en-US" sz="2200" dirty="0" smtClean="0">
                <a:latin typeface="Tw Cen MT" pitchFamily="34" charset="0"/>
                <a:cs typeface="Mangal" pitchFamily="18" charset="0"/>
              </a:rPr>
              <a:t>Irrigation </a:t>
            </a:r>
            <a:r>
              <a:rPr lang="en-US" sz="2200" dirty="0">
                <a:latin typeface="Tw Cen MT" pitchFamily="34" charset="0"/>
                <a:cs typeface="Mangal" pitchFamily="18" charset="0"/>
              </a:rPr>
              <a:t>schedule</a:t>
            </a:r>
          </a:p>
          <a:p>
            <a:pPr algn="ctr"/>
            <a:endParaRPr lang="en-US" sz="2200" dirty="0">
              <a:latin typeface="Tw Cen MT" pitchFamily="34" charset="0"/>
              <a:cs typeface="Mangal" pitchFamily="18" charset="0"/>
            </a:endParaRPr>
          </a:p>
          <a:p>
            <a:pPr algn="ctr"/>
            <a:r>
              <a:rPr lang="en-US" dirty="0">
                <a:latin typeface="Tw Cen MT" pitchFamily="34" charset="0"/>
                <a:cs typeface="Mangal" pitchFamily="18" charset="0"/>
              </a:rPr>
              <a:t>SMWTFS</a:t>
            </a: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r>
              <a:rPr lang="en-US" dirty="0" smtClean="0">
                <a:latin typeface="Tw Cen MT" pitchFamily="34" charset="0"/>
                <a:cs typeface="Mangal" pitchFamily="18" charset="0"/>
              </a:rPr>
              <a:t>Select irrigation start time:</a:t>
            </a: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p:txBody>
      </p:sp>
      <p:sp>
        <p:nvSpPr>
          <p:cNvPr id="3" name="Right Arrow 2"/>
          <p:cNvSpPr/>
          <p:nvPr/>
        </p:nvSpPr>
        <p:spPr>
          <a:xfrm>
            <a:off x="5869709" y="5829300"/>
            <a:ext cx="381000" cy="228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10800000">
            <a:off x="3200400" y="5839691"/>
            <a:ext cx="381000" cy="228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934201" y="2209800"/>
            <a:ext cx="1600200" cy="861774"/>
          </a:xfrm>
          <a:prstGeom prst="rect">
            <a:avLst/>
          </a:prstGeom>
          <a:noFill/>
        </p:spPr>
        <p:txBody>
          <a:bodyPr wrap="square" rtlCol="0">
            <a:spAutoFit/>
          </a:bodyPr>
          <a:lstStyle/>
          <a:p>
            <a:r>
              <a:rPr lang="en-US" sz="1000" dirty="0" smtClean="0"/>
              <a:t>I would like this to look similar to the app – I will show you how it looks there</a:t>
            </a:r>
          </a:p>
          <a:p>
            <a:endParaRPr lang="en-US" sz="1000" dirty="0"/>
          </a:p>
        </p:txBody>
      </p:sp>
      <p:pic>
        <p:nvPicPr>
          <p:cNvPr id="1026" name="Picture 2" descr="C:\Users\klwhite\AppData\Local\Microsoft\Windows\Temporary Internet Files\Content.Outlook\95KKET1M\ima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0400" y="2855191"/>
            <a:ext cx="1717183" cy="304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09600" y="3733800"/>
            <a:ext cx="2133600" cy="923330"/>
          </a:xfrm>
          <a:prstGeom prst="rect">
            <a:avLst/>
          </a:prstGeom>
          <a:noFill/>
        </p:spPr>
        <p:txBody>
          <a:bodyPr wrap="square" rtlCol="0">
            <a:spAutoFit/>
          </a:bodyPr>
          <a:lstStyle/>
          <a:p>
            <a:r>
              <a:rPr lang="en-US" dirty="0" smtClean="0"/>
              <a:t>Start times should be on an hour </a:t>
            </a:r>
            <a:r>
              <a:rPr lang="en-US" dirty="0" err="1" smtClean="0"/>
              <a:t>timestep</a:t>
            </a:r>
            <a:endParaRPr lang="en-US" dirty="0"/>
          </a:p>
        </p:txBody>
      </p:sp>
    </p:spTree>
    <p:extLst>
      <p:ext uri="{BB962C8B-B14F-4D97-AF65-F5344CB8AC3E}">
        <p14:creationId xmlns:p14="http://schemas.microsoft.com/office/powerpoint/2010/main" val="1076321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609600"/>
            <a:ext cx="3352800" cy="5638800"/>
          </a:xfrm>
          <a:prstGeom prst="rect">
            <a:avLst/>
          </a:prstGeom>
          <a:gradFill>
            <a:gsLst>
              <a:gs pos="84000">
                <a:schemeClr val="tx2">
                  <a:lumMod val="60000"/>
                  <a:lumOff val="40000"/>
                </a:schemeClr>
              </a:gs>
              <a:gs pos="100000">
                <a:srgbClr val="9CB86E"/>
              </a:gs>
              <a:gs pos="100000">
                <a:schemeClr val="accent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r>
              <a:rPr lang="en-US" sz="2200" dirty="0">
                <a:latin typeface="Tw Cen MT" pitchFamily="34" charset="0"/>
                <a:cs typeface="Mangal" pitchFamily="18" charset="0"/>
              </a:rPr>
              <a:t>Irrigation system</a:t>
            </a: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r>
              <a:rPr lang="en-US" dirty="0">
                <a:latin typeface="Tw Cen MT" pitchFamily="34" charset="0"/>
                <a:cs typeface="Mangal" pitchFamily="18" charset="0"/>
              </a:rPr>
              <a:t>Enter irrigation depth/amount</a:t>
            </a:r>
          </a:p>
          <a:p>
            <a:pPr algn="ctr"/>
            <a:endParaRPr lang="en-US" dirty="0">
              <a:latin typeface="Tw Cen MT" pitchFamily="34" charset="0"/>
              <a:cs typeface="Mangal" pitchFamily="18" charset="0"/>
            </a:endParaRPr>
          </a:p>
          <a:p>
            <a:pPr algn="ctr"/>
            <a:r>
              <a:rPr lang="en-US" dirty="0">
                <a:latin typeface="Tw Cen MT" pitchFamily="34" charset="0"/>
                <a:cs typeface="Mangal" pitchFamily="18" charset="0"/>
              </a:rPr>
              <a:t>Select system</a:t>
            </a: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p:txBody>
      </p:sp>
      <p:sp>
        <p:nvSpPr>
          <p:cNvPr id="3" name="Right Arrow 2"/>
          <p:cNvSpPr/>
          <p:nvPr/>
        </p:nvSpPr>
        <p:spPr>
          <a:xfrm>
            <a:off x="5869709" y="5829300"/>
            <a:ext cx="381000" cy="228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10800000">
            <a:off x="3200400" y="5839691"/>
            <a:ext cx="381000" cy="228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934201" y="2209800"/>
            <a:ext cx="1600200" cy="1015663"/>
          </a:xfrm>
          <a:prstGeom prst="rect">
            <a:avLst/>
          </a:prstGeom>
          <a:noFill/>
        </p:spPr>
        <p:txBody>
          <a:bodyPr wrap="square" rtlCol="0">
            <a:spAutoFit/>
          </a:bodyPr>
          <a:lstStyle/>
          <a:p>
            <a:r>
              <a:rPr lang="en-US" sz="1000" dirty="0" smtClean="0"/>
              <a:t>I would like this to look similar to the app – I will show you how it looks there – using same values and </a:t>
            </a:r>
            <a:r>
              <a:rPr lang="en-US" sz="1000" dirty="0" err="1" smtClean="0"/>
              <a:t>pics</a:t>
            </a:r>
            <a:r>
              <a:rPr lang="en-US" sz="1000" dirty="0" smtClean="0"/>
              <a:t> for systems </a:t>
            </a:r>
          </a:p>
          <a:p>
            <a:endParaRPr lang="en-US" sz="1000" dirty="0"/>
          </a:p>
        </p:txBody>
      </p:sp>
      <p:pic>
        <p:nvPicPr>
          <p:cNvPr id="2050" name="Picture 2" descr="C:\Users\klwhite\AppData\Local\Microsoft\Windows\Temporary Internet Files\Content.Outlook\95KKET1M\image (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1" y="2514600"/>
            <a:ext cx="2226842" cy="3952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4139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609600"/>
            <a:ext cx="3352800" cy="5638800"/>
          </a:xfrm>
          <a:prstGeom prst="rect">
            <a:avLst/>
          </a:prstGeom>
          <a:gradFill>
            <a:gsLst>
              <a:gs pos="84000">
                <a:schemeClr val="tx2">
                  <a:lumMod val="60000"/>
                  <a:lumOff val="40000"/>
                </a:schemeClr>
              </a:gs>
              <a:gs pos="100000">
                <a:srgbClr val="9CB86E"/>
              </a:gs>
              <a:gs pos="100000">
                <a:schemeClr val="accent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r>
              <a:rPr lang="en-US" sz="2200" dirty="0">
                <a:latin typeface="Tw Cen MT" pitchFamily="34" charset="0"/>
                <a:cs typeface="Mangal" pitchFamily="18" charset="0"/>
              </a:rPr>
              <a:t>Correspondence</a:t>
            </a: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r>
              <a:rPr lang="en-US" dirty="0">
                <a:latin typeface="Tw Cen MT" pitchFamily="34" charset="0"/>
                <a:cs typeface="Mangal" pitchFamily="18" charset="0"/>
              </a:rPr>
              <a:t>Would you like to receive weekly emails on how the system you designed applied irrigation?</a:t>
            </a:r>
          </a:p>
          <a:p>
            <a:pPr algn="ctr"/>
            <a:r>
              <a:rPr lang="en-US" dirty="0">
                <a:latin typeface="Tw Cen MT" pitchFamily="34" charset="0"/>
                <a:cs typeface="Mangal" pitchFamily="18" charset="0"/>
              </a:rPr>
              <a:t>Yes</a:t>
            </a:r>
          </a:p>
          <a:p>
            <a:pPr algn="ctr"/>
            <a:r>
              <a:rPr lang="en-US" dirty="0">
                <a:latin typeface="Tw Cen MT" pitchFamily="34" charset="0"/>
                <a:cs typeface="Mangal" pitchFamily="18" charset="0"/>
              </a:rPr>
              <a:t>No</a:t>
            </a: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p:txBody>
      </p:sp>
      <p:sp>
        <p:nvSpPr>
          <p:cNvPr id="3" name="Right Arrow 2"/>
          <p:cNvSpPr/>
          <p:nvPr/>
        </p:nvSpPr>
        <p:spPr>
          <a:xfrm>
            <a:off x="5869709" y="5829300"/>
            <a:ext cx="381000" cy="228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10800000">
            <a:off x="3200400" y="5839691"/>
            <a:ext cx="381000" cy="228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9909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609600"/>
            <a:ext cx="3352800" cy="5638800"/>
          </a:xfrm>
          <a:prstGeom prst="rect">
            <a:avLst/>
          </a:prstGeom>
          <a:gradFill>
            <a:gsLst>
              <a:gs pos="84000">
                <a:schemeClr val="tx2">
                  <a:lumMod val="60000"/>
                  <a:lumOff val="40000"/>
                </a:schemeClr>
              </a:gs>
              <a:gs pos="100000">
                <a:srgbClr val="9CB86E"/>
              </a:gs>
              <a:gs pos="100000">
                <a:schemeClr val="accent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r>
              <a:rPr lang="en-US" sz="2200" dirty="0">
                <a:latin typeface="Tw Cen MT" pitchFamily="34" charset="0"/>
                <a:cs typeface="Mangal" pitchFamily="18" charset="0"/>
              </a:rPr>
              <a:t>Thank you!</a:t>
            </a: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r>
              <a:rPr lang="en-US" dirty="0">
                <a:latin typeface="Tw Cen MT" pitchFamily="34" charset="0"/>
                <a:cs typeface="Mangal" pitchFamily="18" charset="0"/>
              </a:rPr>
              <a:t>This model is brought to you through funded provided by the University of Florida IFAS BMP program.</a:t>
            </a:r>
          </a:p>
          <a:p>
            <a:pPr algn="ctr"/>
            <a:endParaRPr lang="en-US" dirty="0">
              <a:latin typeface="Tw Cen MT" pitchFamily="34" charset="0"/>
              <a:cs typeface="Mangal" pitchFamily="18" charset="0"/>
            </a:endParaRPr>
          </a:p>
          <a:p>
            <a:pPr algn="ctr"/>
            <a:r>
              <a:rPr lang="en-US" dirty="0">
                <a:latin typeface="Tw Cen MT" pitchFamily="34" charset="0"/>
                <a:cs typeface="Mangal" pitchFamily="18" charset="0"/>
              </a:rPr>
              <a:t>Questions?</a:t>
            </a:r>
          </a:p>
          <a:p>
            <a:pPr algn="ctr"/>
            <a:r>
              <a:rPr lang="en-US" dirty="0">
                <a:latin typeface="Tw Cen MT" pitchFamily="34" charset="0"/>
                <a:cs typeface="Mangal" pitchFamily="18" charset="0"/>
              </a:rPr>
              <a:t>Dr. Kati Migliaccio</a:t>
            </a:r>
          </a:p>
          <a:p>
            <a:pPr algn="ctr"/>
            <a:r>
              <a:rPr lang="en-US" dirty="0">
                <a:latin typeface="Tw Cen MT" pitchFamily="34" charset="0"/>
                <a:cs typeface="Mangal" pitchFamily="18" charset="0"/>
              </a:rPr>
              <a:t>klwhite@ufl.edu</a:t>
            </a: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p:txBody>
      </p:sp>
      <p:sp>
        <p:nvSpPr>
          <p:cNvPr id="3" name="Right Arrow 2"/>
          <p:cNvSpPr/>
          <p:nvPr/>
        </p:nvSpPr>
        <p:spPr>
          <a:xfrm>
            <a:off x="5869709" y="5829300"/>
            <a:ext cx="381000" cy="228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10800000">
            <a:off x="3200400" y="5839691"/>
            <a:ext cx="381000" cy="228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55770" y="5105400"/>
            <a:ext cx="937260" cy="303276"/>
          </a:xfrm>
          <a:prstGeom prst="rect">
            <a:avLst/>
          </a:prstGeom>
        </p:spPr>
      </p:pic>
    </p:spTree>
    <p:extLst>
      <p:ext uri="{BB962C8B-B14F-4D97-AF65-F5344CB8AC3E}">
        <p14:creationId xmlns:p14="http://schemas.microsoft.com/office/powerpoint/2010/main" val="2106690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609600"/>
            <a:ext cx="3352800" cy="5638800"/>
          </a:xfrm>
          <a:prstGeom prst="rect">
            <a:avLst/>
          </a:prstGeom>
          <a:gradFill>
            <a:gsLst>
              <a:gs pos="84000">
                <a:schemeClr val="tx2">
                  <a:lumMod val="60000"/>
                  <a:lumOff val="40000"/>
                </a:schemeClr>
              </a:gs>
              <a:gs pos="100000">
                <a:srgbClr val="9CB86E"/>
              </a:gs>
              <a:gs pos="100000">
                <a:schemeClr val="accent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w Cen MT" pitchFamily="34" charset="0"/>
                <a:cs typeface="Mangal" pitchFamily="18" charset="0"/>
              </a:rPr>
              <a:t>The different technologies are time-based, time-based with a rain sensor, time-based with a soil moisture sensor, and evapotranspiration controllers.</a:t>
            </a: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p:txBody>
      </p:sp>
      <p:sp>
        <p:nvSpPr>
          <p:cNvPr id="3" name="Right Arrow 2"/>
          <p:cNvSpPr/>
          <p:nvPr/>
        </p:nvSpPr>
        <p:spPr>
          <a:xfrm>
            <a:off x="5869709" y="5829300"/>
            <a:ext cx="381000" cy="228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10800000">
            <a:off x="3200400" y="5839691"/>
            <a:ext cx="381000" cy="228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858001" y="2022702"/>
            <a:ext cx="1524000" cy="2308324"/>
          </a:xfrm>
          <a:prstGeom prst="rect">
            <a:avLst/>
          </a:prstGeom>
          <a:noFill/>
        </p:spPr>
        <p:txBody>
          <a:bodyPr wrap="square" rtlCol="0">
            <a:spAutoFit/>
          </a:bodyPr>
          <a:lstStyle/>
          <a:p>
            <a:r>
              <a:rPr lang="en-US" dirty="0" smtClean="0"/>
              <a:t>Clicking on each of the examples will take the user to a picture and description of each </a:t>
            </a:r>
            <a:endParaRPr lang="en-US" dirty="0"/>
          </a:p>
        </p:txBody>
      </p:sp>
      <p:sp>
        <p:nvSpPr>
          <p:cNvPr id="6" name="TextBox 5"/>
          <p:cNvSpPr txBox="1"/>
          <p:nvPr/>
        </p:nvSpPr>
        <p:spPr>
          <a:xfrm>
            <a:off x="4199498" y="5754469"/>
            <a:ext cx="1045672" cy="646331"/>
          </a:xfrm>
          <a:prstGeom prst="rect">
            <a:avLst/>
          </a:prstGeom>
          <a:noFill/>
        </p:spPr>
        <p:txBody>
          <a:bodyPr wrap="none" rtlCol="0">
            <a:spAutoFit/>
          </a:bodyPr>
          <a:lstStyle/>
          <a:p>
            <a:r>
              <a:rPr lang="en-US" dirty="0" smtClean="0">
                <a:latin typeface="Tw Cen MT" pitchFamily="34" charset="0"/>
              </a:rPr>
              <a:t>Skip intro</a:t>
            </a:r>
          </a:p>
          <a:p>
            <a:endParaRPr lang="en-US" dirty="0"/>
          </a:p>
        </p:txBody>
      </p:sp>
    </p:spTree>
    <p:extLst>
      <p:ext uri="{BB962C8B-B14F-4D97-AF65-F5344CB8AC3E}">
        <p14:creationId xmlns:p14="http://schemas.microsoft.com/office/powerpoint/2010/main" val="1740438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609600"/>
            <a:ext cx="3352800" cy="5638800"/>
          </a:xfrm>
          <a:prstGeom prst="rect">
            <a:avLst/>
          </a:prstGeom>
          <a:gradFill>
            <a:gsLst>
              <a:gs pos="84000">
                <a:schemeClr val="tx2">
                  <a:lumMod val="60000"/>
                  <a:lumOff val="40000"/>
                </a:schemeClr>
              </a:gs>
              <a:gs pos="100000">
                <a:srgbClr val="9CB86E"/>
              </a:gs>
              <a:gs pos="100000">
                <a:schemeClr val="accent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Tw Cen MT" pitchFamily="34" charset="0"/>
                <a:cs typeface="Mangal" pitchFamily="18" charset="0"/>
              </a:rPr>
              <a:t>Time-based</a:t>
            </a:r>
          </a:p>
          <a:p>
            <a:pPr algn="ctr"/>
            <a:endParaRPr lang="en-US" dirty="0">
              <a:latin typeface="Tw Cen MT" pitchFamily="34" charset="0"/>
              <a:cs typeface="Mangal" pitchFamily="18" charset="0"/>
            </a:endParaRPr>
          </a:p>
          <a:p>
            <a:pPr algn="ctr"/>
            <a:r>
              <a:rPr lang="en-US" dirty="0">
                <a:latin typeface="Tw Cen MT" pitchFamily="34" charset="0"/>
                <a:cs typeface="Mangal" pitchFamily="18" charset="0"/>
              </a:rPr>
              <a:t>Uses an automatic timer and schedules irrigation for specific times and days</a:t>
            </a:r>
          </a:p>
          <a:p>
            <a:pPr algn="ctr"/>
            <a:endParaRPr lang="en-US"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p:txBody>
      </p:sp>
      <p:pic>
        <p:nvPicPr>
          <p:cNvPr id="6" name="Picture 2"/>
          <p:cNvPicPr>
            <a:picLocks noChangeAspect="1" noChangeArrowheads="1"/>
          </p:cNvPicPr>
          <p:nvPr/>
        </p:nvPicPr>
        <p:blipFill>
          <a:blip r:embed="rId2" cstate="print"/>
          <a:srcRect/>
          <a:stretch>
            <a:fillRect/>
          </a:stretch>
        </p:blipFill>
        <p:spPr>
          <a:xfrm>
            <a:off x="3310911" y="3326952"/>
            <a:ext cx="1634006" cy="1245047"/>
          </a:xfrm>
          <a:prstGeom prst="rect">
            <a:avLst/>
          </a:prstGeom>
        </p:spPr>
      </p:pic>
      <p:pic>
        <p:nvPicPr>
          <p:cNvPr id="7" name="Picture 3"/>
          <p:cNvPicPr>
            <a:picLocks noChangeAspect="1" noChangeArrowheads="1"/>
          </p:cNvPicPr>
          <p:nvPr/>
        </p:nvPicPr>
        <p:blipFill>
          <a:blip r:embed="rId3" cstate="print"/>
          <a:srcRect t="11111" b="7407"/>
          <a:stretch>
            <a:fillRect/>
          </a:stretch>
        </p:blipFill>
        <p:spPr bwMode="auto">
          <a:xfrm>
            <a:off x="4983018" y="3329262"/>
            <a:ext cx="1189182" cy="1242738"/>
          </a:xfrm>
          <a:prstGeom prst="rect">
            <a:avLst/>
          </a:prstGeom>
          <a:noFill/>
          <a:ln w="9525">
            <a:noFill/>
            <a:miter lim="800000"/>
            <a:headEnd/>
            <a:tailEnd/>
          </a:ln>
        </p:spPr>
      </p:pic>
      <p:sp>
        <p:nvSpPr>
          <p:cNvPr id="8" name="TextBox 7"/>
          <p:cNvSpPr txBox="1"/>
          <p:nvPr/>
        </p:nvSpPr>
        <p:spPr>
          <a:xfrm>
            <a:off x="4316517" y="5754469"/>
            <a:ext cx="989182" cy="646331"/>
          </a:xfrm>
          <a:prstGeom prst="rect">
            <a:avLst/>
          </a:prstGeom>
          <a:noFill/>
        </p:spPr>
        <p:txBody>
          <a:bodyPr wrap="none" rtlCol="0">
            <a:spAutoFit/>
          </a:bodyPr>
          <a:lstStyle/>
          <a:p>
            <a:r>
              <a:rPr lang="en-US" dirty="0" smtClean="0">
                <a:latin typeface="Tw Cen MT" pitchFamily="34" charset="0"/>
              </a:rPr>
              <a:t>Go back</a:t>
            </a:r>
          </a:p>
          <a:p>
            <a:endParaRPr lang="en-US" dirty="0"/>
          </a:p>
        </p:txBody>
      </p:sp>
      <p:sp>
        <p:nvSpPr>
          <p:cNvPr id="9" name="TextBox 8"/>
          <p:cNvSpPr txBox="1"/>
          <p:nvPr/>
        </p:nvSpPr>
        <p:spPr>
          <a:xfrm>
            <a:off x="4199498" y="4840069"/>
            <a:ext cx="1223220" cy="646331"/>
          </a:xfrm>
          <a:prstGeom prst="rect">
            <a:avLst/>
          </a:prstGeom>
          <a:noFill/>
        </p:spPr>
        <p:txBody>
          <a:bodyPr wrap="none" rtlCol="0">
            <a:spAutoFit/>
          </a:bodyPr>
          <a:lstStyle/>
          <a:p>
            <a:r>
              <a:rPr lang="en-US" dirty="0" smtClean="0">
                <a:latin typeface="Tw Cen MT" pitchFamily="34" charset="0"/>
              </a:rPr>
              <a:t>Learn more</a:t>
            </a:r>
          </a:p>
          <a:p>
            <a:endParaRPr lang="en-US" dirty="0"/>
          </a:p>
        </p:txBody>
      </p:sp>
    </p:spTree>
    <p:extLst>
      <p:ext uri="{BB962C8B-B14F-4D97-AF65-F5344CB8AC3E}">
        <p14:creationId xmlns:p14="http://schemas.microsoft.com/office/powerpoint/2010/main" val="3001975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609600"/>
            <a:ext cx="3352800" cy="5638800"/>
          </a:xfrm>
          <a:prstGeom prst="rect">
            <a:avLst/>
          </a:prstGeom>
          <a:gradFill>
            <a:gsLst>
              <a:gs pos="84000">
                <a:schemeClr val="tx2">
                  <a:lumMod val="60000"/>
                  <a:lumOff val="40000"/>
                </a:schemeClr>
              </a:gs>
              <a:gs pos="100000">
                <a:srgbClr val="9CB86E"/>
              </a:gs>
              <a:gs pos="100000">
                <a:schemeClr val="accent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r>
              <a:rPr lang="en-US" sz="2200" dirty="0">
                <a:latin typeface="Tw Cen MT" pitchFamily="34" charset="0"/>
                <a:cs typeface="Mangal" pitchFamily="18" charset="0"/>
              </a:rPr>
              <a:t>Time-based irrigation resources</a:t>
            </a: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r>
              <a:rPr lang="en-US" dirty="0">
                <a:latin typeface="Tw Cen MT" pitchFamily="34" charset="0"/>
                <a:cs typeface="Mangal" pitchFamily="18" charset="0"/>
              </a:rPr>
              <a:t>Operation of residential irrigation controllers</a:t>
            </a:r>
          </a:p>
          <a:p>
            <a:pPr algn="ctr"/>
            <a:r>
              <a:rPr lang="en-US" dirty="0">
                <a:latin typeface="Tw Cen MT" pitchFamily="34" charset="0"/>
                <a:cs typeface="Mangal" pitchFamily="18" charset="0"/>
                <a:hlinkClick r:id="rId2"/>
              </a:rPr>
              <a:t>http://edis.ifas.ufl.edu/ae220</a:t>
            </a: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r>
              <a:rPr lang="en-US" dirty="0">
                <a:latin typeface="Tw Cen MT" pitchFamily="34" charset="0"/>
                <a:cs typeface="Mangal" pitchFamily="18" charset="0"/>
              </a:rPr>
              <a:t>Video</a:t>
            </a:r>
          </a:p>
          <a:p>
            <a:pPr algn="ctr"/>
            <a:r>
              <a:rPr lang="en-US" dirty="0">
                <a:latin typeface="Tw Cen MT" pitchFamily="34" charset="0"/>
                <a:cs typeface="Mangal" pitchFamily="18" charset="0"/>
                <a:hlinkClick r:id="rId3"/>
              </a:rPr>
              <a:t>http://abe.ufl.edu/mdukes/controllers/video-irrigation-controllers.shtml</a:t>
            </a:r>
            <a:endParaRPr lang="en-US"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p:txBody>
      </p:sp>
      <p:sp>
        <p:nvSpPr>
          <p:cNvPr id="8" name="TextBox 7"/>
          <p:cNvSpPr txBox="1"/>
          <p:nvPr/>
        </p:nvSpPr>
        <p:spPr>
          <a:xfrm>
            <a:off x="4268618" y="5754469"/>
            <a:ext cx="989182" cy="646331"/>
          </a:xfrm>
          <a:prstGeom prst="rect">
            <a:avLst/>
          </a:prstGeom>
          <a:noFill/>
        </p:spPr>
        <p:txBody>
          <a:bodyPr wrap="none" rtlCol="0">
            <a:spAutoFit/>
          </a:bodyPr>
          <a:lstStyle/>
          <a:p>
            <a:r>
              <a:rPr lang="en-US" dirty="0" smtClean="0">
                <a:latin typeface="Tw Cen MT" pitchFamily="34" charset="0"/>
              </a:rPr>
              <a:t>Go back</a:t>
            </a:r>
          </a:p>
          <a:p>
            <a:endParaRPr lang="en-US" dirty="0"/>
          </a:p>
        </p:txBody>
      </p:sp>
    </p:spTree>
    <p:extLst>
      <p:ext uri="{BB962C8B-B14F-4D97-AF65-F5344CB8AC3E}">
        <p14:creationId xmlns:p14="http://schemas.microsoft.com/office/powerpoint/2010/main" val="718304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609600"/>
            <a:ext cx="3352800" cy="5638800"/>
          </a:xfrm>
          <a:prstGeom prst="rect">
            <a:avLst/>
          </a:prstGeom>
          <a:gradFill>
            <a:gsLst>
              <a:gs pos="84000">
                <a:schemeClr val="tx2">
                  <a:lumMod val="60000"/>
                  <a:lumOff val="40000"/>
                </a:schemeClr>
              </a:gs>
              <a:gs pos="100000">
                <a:srgbClr val="9CB86E"/>
              </a:gs>
              <a:gs pos="100000">
                <a:schemeClr val="accent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Tw Cen MT" pitchFamily="34" charset="0"/>
                <a:cs typeface="Mangal" pitchFamily="18" charset="0"/>
              </a:rPr>
              <a:t>Time-based with a </a:t>
            </a:r>
          </a:p>
          <a:p>
            <a:pPr algn="ctr"/>
            <a:r>
              <a:rPr lang="en-US" sz="2200" dirty="0">
                <a:latin typeface="Tw Cen MT" pitchFamily="34" charset="0"/>
                <a:cs typeface="Mangal" pitchFamily="18" charset="0"/>
              </a:rPr>
              <a:t>rain sensor</a:t>
            </a:r>
          </a:p>
          <a:p>
            <a:pPr algn="ctr"/>
            <a:endParaRPr lang="en-US" dirty="0">
              <a:latin typeface="Tw Cen MT" pitchFamily="34" charset="0"/>
              <a:cs typeface="Mangal" pitchFamily="18" charset="0"/>
            </a:endParaRPr>
          </a:p>
          <a:p>
            <a:pPr algn="ctr"/>
            <a:r>
              <a:rPr lang="en-US" dirty="0">
                <a:latin typeface="Tw Cen MT" pitchFamily="34" charset="0"/>
                <a:cs typeface="Mangal" pitchFamily="18" charset="0"/>
              </a:rPr>
              <a:t>Uses an automatic timer </a:t>
            </a:r>
          </a:p>
          <a:p>
            <a:pPr algn="ctr"/>
            <a:r>
              <a:rPr lang="en-US" dirty="0">
                <a:latin typeface="Tw Cen MT" pitchFamily="34" charset="0"/>
                <a:cs typeface="Mangal" pitchFamily="18" charset="0"/>
              </a:rPr>
              <a:t>with a rain sensor that will </a:t>
            </a:r>
          </a:p>
          <a:p>
            <a:pPr algn="ctr"/>
            <a:r>
              <a:rPr lang="en-US" dirty="0">
                <a:latin typeface="Tw Cen MT" pitchFamily="34" charset="0"/>
                <a:cs typeface="Mangal" pitchFamily="18" charset="0"/>
              </a:rPr>
              <a:t>disable irrigation if sufficient rainfall occurs.</a:t>
            </a:r>
          </a:p>
          <a:p>
            <a:pPr algn="ctr"/>
            <a:endParaRPr lang="en-US"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p:txBody>
      </p:sp>
      <p:sp>
        <p:nvSpPr>
          <p:cNvPr id="6" name="TextBox 5"/>
          <p:cNvSpPr txBox="1"/>
          <p:nvPr/>
        </p:nvSpPr>
        <p:spPr>
          <a:xfrm>
            <a:off x="4268618" y="5754469"/>
            <a:ext cx="989182" cy="646331"/>
          </a:xfrm>
          <a:prstGeom prst="rect">
            <a:avLst/>
          </a:prstGeom>
          <a:noFill/>
        </p:spPr>
        <p:txBody>
          <a:bodyPr wrap="none" rtlCol="0">
            <a:spAutoFit/>
          </a:bodyPr>
          <a:lstStyle/>
          <a:p>
            <a:r>
              <a:rPr lang="en-US" dirty="0" smtClean="0">
                <a:latin typeface="Tw Cen MT" pitchFamily="34" charset="0"/>
              </a:rPr>
              <a:t>Go back</a:t>
            </a:r>
          </a:p>
          <a:p>
            <a:endParaRPr lang="en-US" dirty="0"/>
          </a:p>
        </p:txBody>
      </p:sp>
      <p:pic>
        <p:nvPicPr>
          <p:cNvPr id="7" name="Picture 6" descr="C:\Users\ndobbs\Documents\Photos\Field Plots\Equipment\DSC08797.JPG"/>
          <p:cNvPicPr>
            <a:picLocks noChangeAspect="1" noChangeArrowheads="1"/>
          </p:cNvPicPr>
          <p:nvPr/>
        </p:nvPicPr>
        <p:blipFill>
          <a:blip r:embed="rId2" cstate="email"/>
          <a:srcRect/>
          <a:stretch>
            <a:fillRect/>
          </a:stretch>
        </p:blipFill>
        <p:spPr bwMode="auto">
          <a:xfrm>
            <a:off x="4876800" y="3429000"/>
            <a:ext cx="1367012" cy="1242738"/>
          </a:xfrm>
          <a:prstGeom prst="rect">
            <a:avLst/>
          </a:prstGeom>
          <a:noFill/>
          <a:ln w="9525">
            <a:noFill/>
            <a:miter lim="800000"/>
            <a:headEnd/>
            <a:tailEnd/>
          </a:ln>
        </p:spPr>
      </p:pic>
      <p:sp>
        <p:nvSpPr>
          <p:cNvPr id="9" name="TextBox 8"/>
          <p:cNvSpPr txBox="1"/>
          <p:nvPr/>
        </p:nvSpPr>
        <p:spPr>
          <a:xfrm>
            <a:off x="4572000" y="3784274"/>
            <a:ext cx="364202" cy="523220"/>
          </a:xfrm>
          <a:prstGeom prst="rect">
            <a:avLst/>
          </a:prstGeom>
          <a:noFill/>
        </p:spPr>
        <p:txBody>
          <a:bodyPr wrap="none" rtlCol="0">
            <a:spAutoFit/>
          </a:bodyPr>
          <a:lstStyle/>
          <a:p>
            <a:r>
              <a:rPr lang="en-US" sz="2800" b="1" dirty="0" smtClean="0">
                <a:solidFill>
                  <a:schemeClr val="bg1"/>
                </a:solidFill>
              </a:rPr>
              <a:t>+</a:t>
            </a:r>
            <a:endParaRPr lang="en-US" sz="2800" b="1" dirty="0">
              <a:solidFill>
                <a:schemeClr val="bg1"/>
              </a:solidFill>
            </a:endParaRPr>
          </a:p>
        </p:txBody>
      </p:sp>
      <p:pic>
        <p:nvPicPr>
          <p:cNvPr id="10" name="Picture 8" descr="C:\Users\ndobbs\Documents\Photos\Field Plots\Equipment\DSC08803.JPG"/>
          <p:cNvPicPr>
            <a:picLocks noChangeAspect="1" noChangeArrowheads="1"/>
          </p:cNvPicPr>
          <p:nvPr/>
        </p:nvPicPr>
        <p:blipFill>
          <a:blip r:embed="rId3" cstate="email"/>
          <a:srcRect/>
          <a:stretch>
            <a:fillRect/>
          </a:stretch>
        </p:blipFill>
        <p:spPr bwMode="auto">
          <a:xfrm>
            <a:off x="3221541" y="3456506"/>
            <a:ext cx="1350459" cy="1215232"/>
          </a:xfrm>
          <a:prstGeom prst="rect">
            <a:avLst/>
          </a:prstGeom>
          <a:noFill/>
          <a:ln w="9525">
            <a:noFill/>
            <a:miter lim="800000"/>
            <a:headEnd/>
            <a:tailEnd/>
          </a:ln>
        </p:spPr>
      </p:pic>
      <p:sp>
        <p:nvSpPr>
          <p:cNvPr id="8" name="TextBox 7"/>
          <p:cNvSpPr txBox="1"/>
          <p:nvPr/>
        </p:nvSpPr>
        <p:spPr>
          <a:xfrm>
            <a:off x="4114800" y="5068669"/>
            <a:ext cx="1223220" cy="646331"/>
          </a:xfrm>
          <a:prstGeom prst="rect">
            <a:avLst/>
          </a:prstGeom>
          <a:noFill/>
        </p:spPr>
        <p:txBody>
          <a:bodyPr wrap="none" rtlCol="0">
            <a:spAutoFit/>
          </a:bodyPr>
          <a:lstStyle/>
          <a:p>
            <a:r>
              <a:rPr lang="en-US" dirty="0" smtClean="0">
                <a:latin typeface="Tw Cen MT" pitchFamily="34" charset="0"/>
              </a:rPr>
              <a:t>Learn more</a:t>
            </a:r>
          </a:p>
          <a:p>
            <a:endParaRPr lang="en-US" dirty="0"/>
          </a:p>
        </p:txBody>
      </p:sp>
    </p:spTree>
    <p:extLst>
      <p:ext uri="{BB962C8B-B14F-4D97-AF65-F5344CB8AC3E}">
        <p14:creationId xmlns:p14="http://schemas.microsoft.com/office/powerpoint/2010/main" val="3001975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609600"/>
            <a:ext cx="3352800" cy="5638800"/>
          </a:xfrm>
          <a:prstGeom prst="rect">
            <a:avLst/>
          </a:prstGeom>
          <a:gradFill>
            <a:gsLst>
              <a:gs pos="84000">
                <a:schemeClr val="tx2">
                  <a:lumMod val="60000"/>
                  <a:lumOff val="40000"/>
                </a:schemeClr>
              </a:gs>
              <a:gs pos="100000">
                <a:srgbClr val="9CB86E"/>
              </a:gs>
              <a:gs pos="100000">
                <a:schemeClr val="accent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r>
              <a:rPr lang="en-US" sz="2200" dirty="0">
                <a:latin typeface="Tw Cen MT" pitchFamily="34" charset="0"/>
                <a:cs typeface="Mangal" pitchFamily="18" charset="0"/>
              </a:rPr>
              <a:t>Time-based with rain sensor irrigation resources</a:t>
            </a: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r>
              <a:rPr lang="en-US" dirty="0">
                <a:latin typeface="Tw Cen MT" pitchFamily="34" charset="0"/>
                <a:cs typeface="Mangal" pitchFamily="18" charset="0"/>
              </a:rPr>
              <a:t>Residential irrigation system rainfall shutoff devices</a:t>
            </a:r>
          </a:p>
          <a:p>
            <a:pPr algn="ctr"/>
            <a:r>
              <a:rPr lang="en-US" dirty="0">
                <a:latin typeface="Tw Cen MT" pitchFamily="34" charset="0"/>
                <a:cs typeface="Mangal" pitchFamily="18" charset="0"/>
                <a:hlinkClick r:id="rId2"/>
              </a:rPr>
              <a:t>http://edis.ifas.ufl.edu/ae221</a:t>
            </a: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r>
              <a:rPr lang="en-US" dirty="0">
                <a:latin typeface="Tw Cen MT" pitchFamily="34" charset="0"/>
                <a:cs typeface="Mangal" pitchFamily="18" charset="0"/>
              </a:rPr>
              <a:t>Video</a:t>
            </a:r>
          </a:p>
          <a:p>
            <a:pPr algn="ctr"/>
            <a:r>
              <a:rPr lang="en-US" dirty="0">
                <a:latin typeface="Tw Cen MT" pitchFamily="34" charset="0"/>
                <a:cs typeface="Mangal" pitchFamily="18" charset="0"/>
                <a:hlinkClick r:id="rId3"/>
              </a:rPr>
              <a:t>http://abe.ufl.edu/mdukes/controllers/video-rain-sensors.shtml</a:t>
            </a:r>
            <a:endParaRPr lang="en-US"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p:txBody>
      </p:sp>
      <p:sp>
        <p:nvSpPr>
          <p:cNvPr id="8" name="TextBox 7"/>
          <p:cNvSpPr txBox="1"/>
          <p:nvPr/>
        </p:nvSpPr>
        <p:spPr>
          <a:xfrm>
            <a:off x="4268618" y="5754469"/>
            <a:ext cx="989182" cy="646331"/>
          </a:xfrm>
          <a:prstGeom prst="rect">
            <a:avLst/>
          </a:prstGeom>
          <a:noFill/>
        </p:spPr>
        <p:txBody>
          <a:bodyPr wrap="none" rtlCol="0">
            <a:spAutoFit/>
          </a:bodyPr>
          <a:lstStyle/>
          <a:p>
            <a:r>
              <a:rPr lang="en-US" dirty="0" smtClean="0">
                <a:latin typeface="Tw Cen MT" pitchFamily="34" charset="0"/>
              </a:rPr>
              <a:t>Go back</a:t>
            </a:r>
          </a:p>
          <a:p>
            <a:endParaRPr lang="en-US" dirty="0"/>
          </a:p>
        </p:txBody>
      </p:sp>
    </p:spTree>
    <p:extLst>
      <p:ext uri="{BB962C8B-B14F-4D97-AF65-F5344CB8AC3E}">
        <p14:creationId xmlns:p14="http://schemas.microsoft.com/office/powerpoint/2010/main" val="2784700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609600"/>
            <a:ext cx="3352800" cy="5638800"/>
          </a:xfrm>
          <a:prstGeom prst="rect">
            <a:avLst/>
          </a:prstGeom>
          <a:gradFill>
            <a:gsLst>
              <a:gs pos="84000">
                <a:schemeClr val="tx2">
                  <a:lumMod val="60000"/>
                  <a:lumOff val="40000"/>
                </a:schemeClr>
              </a:gs>
              <a:gs pos="100000">
                <a:srgbClr val="9CB86E"/>
              </a:gs>
              <a:gs pos="100000">
                <a:schemeClr val="accent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Tw Cen MT" pitchFamily="34" charset="0"/>
                <a:cs typeface="Mangal" pitchFamily="18" charset="0"/>
              </a:rPr>
              <a:t>Time-based with </a:t>
            </a:r>
          </a:p>
          <a:p>
            <a:pPr algn="ctr"/>
            <a:r>
              <a:rPr lang="en-US" sz="2200" dirty="0">
                <a:latin typeface="Tw Cen MT" pitchFamily="34" charset="0"/>
                <a:cs typeface="Mangal" pitchFamily="18" charset="0"/>
              </a:rPr>
              <a:t>a soil moisture sensor</a:t>
            </a:r>
          </a:p>
          <a:p>
            <a:pPr algn="ctr"/>
            <a:endParaRPr lang="en-US" dirty="0">
              <a:latin typeface="Tw Cen MT" pitchFamily="34" charset="0"/>
              <a:cs typeface="Mangal" pitchFamily="18" charset="0"/>
            </a:endParaRPr>
          </a:p>
          <a:p>
            <a:pPr algn="ctr"/>
            <a:r>
              <a:rPr lang="en-US" dirty="0">
                <a:latin typeface="Tw Cen MT" pitchFamily="34" charset="0"/>
                <a:cs typeface="Mangal" pitchFamily="18" charset="0"/>
              </a:rPr>
              <a:t>Uses an automatic timer with a soil moisture sensor. The sensor measures soil moisture and reports to the controller if too wet; if too wet, irrigation does not occur. </a:t>
            </a:r>
          </a:p>
          <a:p>
            <a:pPr algn="ctr"/>
            <a:endParaRPr lang="en-US"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p:txBody>
      </p:sp>
      <p:sp>
        <p:nvSpPr>
          <p:cNvPr id="6" name="TextBox 5"/>
          <p:cNvSpPr txBox="1"/>
          <p:nvPr/>
        </p:nvSpPr>
        <p:spPr>
          <a:xfrm>
            <a:off x="4268618" y="5754469"/>
            <a:ext cx="989182" cy="646331"/>
          </a:xfrm>
          <a:prstGeom prst="rect">
            <a:avLst/>
          </a:prstGeom>
          <a:noFill/>
        </p:spPr>
        <p:txBody>
          <a:bodyPr wrap="none" rtlCol="0">
            <a:spAutoFit/>
          </a:bodyPr>
          <a:lstStyle/>
          <a:p>
            <a:r>
              <a:rPr lang="en-US" dirty="0" smtClean="0">
                <a:latin typeface="Tw Cen MT" pitchFamily="34" charset="0"/>
              </a:rPr>
              <a:t>Go back</a:t>
            </a:r>
          </a:p>
          <a:p>
            <a:endParaRPr lang="en-US" dirty="0"/>
          </a:p>
        </p:txBody>
      </p:sp>
      <p:pic>
        <p:nvPicPr>
          <p:cNvPr id="7" name="Picture 2"/>
          <p:cNvPicPr>
            <a:picLocks noChangeAspect="1" noChangeArrowheads="1"/>
          </p:cNvPicPr>
          <p:nvPr/>
        </p:nvPicPr>
        <p:blipFill>
          <a:blip r:embed="rId2" cstate="print"/>
          <a:srcRect/>
          <a:stretch>
            <a:fillRect/>
          </a:stretch>
        </p:blipFill>
        <p:spPr>
          <a:xfrm>
            <a:off x="4867564" y="3810000"/>
            <a:ext cx="1409062" cy="1183759"/>
          </a:xfrm>
          <a:prstGeom prst="rect">
            <a:avLst/>
          </a:prstGeom>
        </p:spPr>
      </p:pic>
      <p:pic>
        <p:nvPicPr>
          <p:cNvPr id="8" name="Picture 8" descr="C:\Users\ndobbs\Documents\Photos\Field Plots\Equipment\DSC08803.JPG"/>
          <p:cNvPicPr>
            <a:picLocks noChangeAspect="1" noChangeArrowheads="1"/>
          </p:cNvPicPr>
          <p:nvPr/>
        </p:nvPicPr>
        <p:blipFill>
          <a:blip r:embed="rId3" cstate="email"/>
          <a:srcRect/>
          <a:stretch>
            <a:fillRect/>
          </a:stretch>
        </p:blipFill>
        <p:spPr bwMode="auto">
          <a:xfrm>
            <a:off x="3168432" y="3778527"/>
            <a:ext cx="1350459" cy="1215232"/>
          </a:xfrm>
          <a:prstGeom prst="rect">
            <a:avLst/>
          </a:prstGeom>
          <a:noFill/>
          <a:ln w="9525">
            <a:noFill/>
            <a:miter lim="800000"/>
            <a:headEnd/>
            <a:tailEnd/>
          </a:ln>
        </p:spPr>
      </p:pic>
      <p:sp>
        <p:nvSpPr>
          <p:cNvPr id="9" name="TextBox 8"/>
          <p:cNvSpPr txBox="1"/>
          <p:nvPr/>
        </p:nvSpPr>
        <p:spPr>
          <a:xfrm>
            <a:off x="4518891" y="4191000"/>
            <a:ext cx="364202" cy="523220"/>
          </a:xfrm>
          <a:prstGeom prst="rect">
            <a:avLst/>
          </a:prstGeom>
          <a:noFill/>
        </p:spPr>
        <p:txBody>
          <a:bodyPr wrap="none" rtlCol="0">
            <a:spAutoFit/>
          </a:bodyPr>
          <a:lstStyle/>
          <a:p>
            <a:r>
              <a:rPr lang="en-US" sz="2800" b="1" dirty="0" smtClean="0">
                <a:solidFill>
                  <a:schemeClr val="bg1"/>
                </a:solidFill>
              </a:rPr>
              <a:t>+</a:t>
            </a:r>
            <a:endParaRPr lang="en-US" sz="2800" b="1" dirty="0">
              <a:solidFill>
                <a:schemeClr val="bg1"/>
              </a:solidFill>
            </a:endParaRPr>
          </a:p>
        </p:txBody>
      </p:sp>
      <p:sp>
        <p:nvSpPr>
          <p:cNvPr id="10" name="TextBox 9"/>
          <p:cNvSpPr txBox="1"/>
          <p:nvPr/>
        </p:nvSpPr>
        <p:spPr>
          <a:xfrm>
            <a:off x="4114800" y="5144869"/>
            <a:ext cx="1223220" cy="646331"/>
          </a:xfrm>
          <a:prstGeom prst="rect">
            <a:avLst/>
          </a:prstGeom>
          <a:noFill/>
        </p:spPr>
        <p:txBody>
          <a:bodyPr wrap="none" rtlCol="0">
            <a:spAutoFit/>
          </a:bodyPr>
          <a:lstStyle/>
          <a:p>
            <a:r>
              <a:rPr lang="en-US" dirty="0" smtClean="0">
                <a:latin typeface="Tw Cen MT" pitchFamily="34" charset="0"/>
              </a:rPr>
              <a:t>Learn more</a:t>
            </a:r>
          </a:p>
          <a:p>
            <a:endParaRPr lang="en-US" dirty="0"/>
          </a:p>
        </p:txBody>
      </p:sp>
    </p:spTree>
    <p:extLst>
      <p:ext uri="{BB962C8B-B14F-4D97-AF65-F5344CB8AC3E}">
        <p14:creationId xmlns:p14="http://schemas.microsoft.com/office/powerpoint/2010/main" val="3001975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609600"/>
            <a:ext cx="3352800" cy="5638800"/>
          </a:xfrm>
          <a:prstGeom prst="rect">
            <a:avLst/>
          </a:prstGeom>
          <a:gradFill>
            <a:gsLst>
              <a:gs pos="84000">
                <a:schemeClr val="tx2">
                  <a:lumMod val="60000"/>
                  <a:lumOff val="40000"/>
                </a:schemeClr>
              </a:gs>
              <a:gs pos="100000">
                <a:srgbClr val="9CB86E"/>
              </a:gs>
              <a:gs pos="100000">
                <a:schemeClr val="accent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r>
              <a:rPr lang="en-US" sz="2200" dirty="0">
                <a:latin typeface="Tw Cen MT" pitchFamily="34" charset="0"/>
                <a:cs typeface="Mangal" pitchFamily="18" charset="0"/>
              </a:rPr>
              <a:t>Time-based with soil moisture sensor irrigation resources</a:t>
            </a: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r>
              <a:rPr lang="en-US" dirty="0">
                <a:latin typeface="Tw Cen MT" pitchFamily="34" charset="0"/>
                <a:cs typeface="Mangal" pitchFamily="18" charset="0"/>
              </a:rPr>
              <a:t>Smart irrigation controllers: how do soil moisture sensor (SMS) irrigation controllers work?</a:t>
            </a:r>
          </a:p>
          <a:p>
            <a:pPr algn="ctr"/>
            <a:r>
              <a:rPr lang="en-US" dirty="0">
                <a:latin typeface="Tw Cen MT" pitchFamily="34" charset="0"/>
                <a:cs typeface="Mangal" pitchFamily="18" charset="0"/>
                <a:hlinkClick r:id="rId2"/>
              </a:rPr>
              <a:t>http://edis.ifas.ufl.edu/ae437</a:t>
            </a: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r>
              <a:rPr lang="en-US" dirty="0">
                <a:latin typeface="Tw Cen MT" pitchFamily="34" charset="0"/>
                <a:cs typeface="Mangal" pitchFamily="18" charset="0"/>
              </a:rPr>
              <a:t>Video</a:t>
            </a:r>
          </a:p>
          <a:p>
            <a:pPr algn="ctr"/>
            <a:r>
              <a:rPr lang="en-US" dirty="0">
                <a:latin typeface="Tw Cen MT" pitchFamily="34" charset="0"/>
                <a:cs typeface="Mangal" pitchFamily="18" charset="0"/>
                <a:hlinkClick r:id="rId3"/>
              </a:rPr>
              <a:t>http://abe.ufl.edu/mdukes/controllers/video-soil-moisture-controllers.shtml</a:t>
            </a:r>
            <a:endParaRPr lang="en-US" dirty="0">
              <a:latin typeface="Tw Cen MT" pitchFamily="34" charset="0"/>
              <a:cs typeface="Mangal" pitchFamily="18" charset="0"/>
            </a:endParaRPr>
          </a:p>
          <a:p>
            <a:pPr algn="ctr"/>
            <a:endParaRPr lang="en-US"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a:p>
            <a:pPr algn="ctr"/>
            <a:endParaRPr lang="en-US" sz="2200" dirty="0">
              <a:latin typeface="Tw Cen MT" pitchFamily="34" charset="0"/>
              <a:cs typeface="Mangal" pitchFamily="18" charset="0"/>
            </a:endParaRPr>
          </a:p>
        </p:txBody>
      </p:sp>
      <p:sp>
        <p:nvSpPr>
          <p:cNvPr id="8" name="TextBox 7"/>
          <p:cNvSpPr txBox="1"/>
          <p:nvPr/>
        </p:nvSpPr>
        <p:spPr>
          <a:xfrm>
            <a:off x="4268618" y="5830669"/>
            <a:ext cx="989182" cy="646331"/>
          </a:xfrm>
          <a:prstGeom prst="rect">
            <a:avLst/>
          </a:prstGeom>
          <a:noFill/>
        </p:spPr>
        <p:txBody>
          <a:bodyPr wrap="none" rtlCol="0">
            <a:spAutoFit/>
          </a:bodyPr>
          <a:lstStyle/>
          <a:p>
            <a:r>
              <a:rPr lang="en-US" dirty="0" smtClean="0">
                <a:latin typeface="Tw Cen MT" pitchFamily="34" charset="0"/>
              </a:rPr>
              <a:t>Go back</a:t>
            </a:r>
          </a:p>
          <a:p>
            <a:endParaRPr lang="en-US" dirty="0"/>
          </a:p>
        </p:txBody>
      </p:sp>
    </p:spTree>
    <p:extLst>
      <p:ext uri="{BB962C8B-B14F-4D97-AF65-F5344CB8AC3E}">
        <p14:creationId xmlns:p14="http://schemas.microsoft.com/office/powerpoint/2010/main" val="2773702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881</Words>
  <Application>Microsoft Office PowerPoint</Application>
  <PresentationFormat>On-screen Show (4:3)</PresentationFormat>
  <Paragraphs>541</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Migliaccio, Kati W</dc:creator>
  <cp:lastModifiedBy>Migliaccio, Kati W</cp:lastModifiedBy>
  <cp:revision>19</cp:revision>
  <dcterms:created xsi:type="dcterms:W3CDTF">2013-04-23T19:53:49Z</dcterms:created>
  <dcterms:modified xsi:type="dcterms:W3CDTF">2013-08-12T17:30:27Z</dcterms:modified>
</cp:coreProperties>
</file>