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0"/>
  </p:notesMasterIdLst>
  <p:sldIdLst>
    <p:sldId id="371" r:id="rId2"/>
    <p:sldId id="531" r:id="rId3"/>
    <p:sldId id="532" r:id="rId4"/>
    <p:sldId id="534" r:id="rId5"/>
    <p:sldId id="535" r:id="rId6"/>
    <p:sldId id="410" r:id="rId7"/>
    <p:sldId id="411" r:id="rId8"/>
    <p:sldId id="584" r:id="rId9"/>
    <p:sldId id="415" r:id="rId10"/>
    <p:sldId id="417" r:id="rId11"/>
    <p:sldId id="418" r:id="rId12"/>
    <p:sldId id="419" r:id="rId13"/>
    <p:sldId id="585" r:id="rId14"/>
    <p:sldId id="420" r:id="rId15"/>
    <p:sldId id="423" r:id="rId16"/>
    <p:sldId id="536" r:id="rId17"/>
    <p:sldId id="442" r:id="rId18"/>
    <p:sldId id="594" r:id="rId19"/>
    <p:sldId id="595" r:id="rId20"/>
    <p:sldId id="596" r:id="rId21"/>
    <p:sldId id="537" r:id="rId22"/>
    <p:sldId id="590" r:id="rId23"/>
    <p:sldId id="591" r:id="rId24"/>
    <p:sldId id="583" r:id="rId25"/>
    <p:sldId id="424" r:id="rId26"/>
    <p:sldId id="575" r:id="rId27"/>
    <p:sldId id="427" r:id="rId28"/>
    <p:sldId id="428" r:id="rId29"/>
    <p:sldId id="541" r:id="rId30"/>
    <p:sldId id="598" r:id="rId31"/>
    <p:sldId id="542" r:id="rId32"/>
    <p:sldId id="543" r:id="rId33"/>
    <p:sldId id="544" r:id="rId34"/>
    <p:sldId id="546" r:id="rId35"/>
    <p:sldId id="547" r:id="rId36"/>
    <p:sldId id="548" r:id="rId37"/>
    <p:sldId id="443" r:id="rId38"/>
    <p:sldId id="472" r:id="rId39"/>
    <p:sldId id="576" r:id="rId40"/>
    <p:sldId id="473" r:id="rId41"/>
    <p:sldId id="551" r:id="rId42"/>
    <p:sldId id="552" r:id="rId43"/>
    <p:sldId id="577" r:id="rId44"/>
    <p:sldId id="607" r:id="rId45"/>
    <p:sldId id="601" r:id="rId46"/>
    <p:sldId id="602" r:id="rId47"/>
    <p:sldId id="477" r:id="rId48"/>
    <p:sldId id="615" r:id="rId49"/>
    <p:sldId id="484" r:id="rId50"/>
    <p:sldId id="486" r:id="rId51"/>
    <p:sldId id="487" r:id="rId52"/>
    <p:sldId id="549" r:id="rId53"/>
    <p:sldId id="603" r:id="rId54"/>
    <p:sldId id="480" r:id="rId55"/>
    <p:sldId id="445" r:id="rId56"/>
    <p:sldId id="450" r:id="rId57"/>
    <p:sldId id="451" r:id="rId58"/>
    <p:sldId id="453" r:id="rId59"/>
    <p:sldId id="614" r:id="rId60"/>
    <p:sldId id="556" r:id="rId61"/>
    <p:sldId id="454" r:id="rId62"/>
    <p:sldId id="558" r:id="rId63"/>
    <p:sldId id="559" r:id="rId64"/>
    <p:sldId id="560" r:id="rId65"/>
    <p:sldId id="455" r:id="rId66"/>
    <p:sldId id="456" r:id="rId67"/>
    <p:sldId id="459" r:id="rId68"/>
    <p:sldId id="460" r:id="rId69"/>
    <p:sldId id="562" r:id="rId70"/>
    <p:sldId id="613" r:id="rId71"/>
    <p:sldId id="563" r:id="rId72"/>
    <p:sldId id="461" r:id="rId73"/>
    <p:sldId id="462" r:id="rId74"/>
    <p:sldId id="463" r:id="rId75"/>
    <p:sldId id="464" r:id="rId76"/>
    <p:sldId id="465" r:id="rId77"/>
    <p:sldId id="604" r:id="rId78"/>
    <p:sldId id="605" r:id="rId79"/>
    <p:sldId id="466" r:id="rId80"/>
    <p:sldId id="467" r:id="rId81"/>
    <p:sldId id="468" r:id="rId82"/>
    <p:sldId id="578" r:id="rId83"/>
    <p:sldId id="471" r:id="rId84"/>
    <p:sldId id="564" r:id="rId85"/>
    <p:sldId id="565" r:id="rId86"/>
    <p:sldId id="566" r:id="rId87"/>
    <p:sldId id="526" r:id="rId88"/>
    <p:sldId id="567" r:id="rId89"/>
    <p:sldId id="488" r:id="rId90"/>
    <p:sldId id="616" r:id="rId91"/>
    <p:sldId id="489" r:id="rId92"/>
    <p:sldId id="490" r:id="rId93"/>
    <p:sldId id="593" r:id="rId94"/>
    <p:sldId id="568" r:id="rId95"/>
    <p:sldId id="587" r:id="rId96"/>
    <p:sldId id="588" r:id="rId97"/>
    <p:sldId id="589" r:id="rId98"/>
    <p:sldId id="580" r:id="rId99"/>
    <p:sldId id="491" r:id="rId100"/>
    <p:sldId id="493" r:id="rId101"/>
    <p:sldId id="496" r:id="rId102"/>
    <p:sldId id="579" r:id="rId103"/>
    <p:sldId id="504" r:id="rId104"/>
    <p:sldId id="505" r:id="rId105"/>
    <p:sldId id="506" r:id="rId106"/>
    <p:sldId id="507" r:id="rId107"/>
    <p:sldId id="511" r:id="rId108"/>
    <p:sldId id="512" r:id="rId109"/>
    <p:sldId id="513" r:id="rId110"/>
    <p:sldId id="572" r:id="rId111"/>
    <p:sldId id="517" r:id="rId112"/>
    <p:sldId id="518" r:id="rId113"/>
    <p:sldId id="520" r:id="rId114"/>
    <p:sldId id="521" r:id="rId115"/>
    <p:sldId id="617" r:id="rId116"/>
    <p:sldId id="522" r:id="rId117"/>
    <p:sldId id="571" r:id="rId118"/>
    <p:sldId id="570" r:id="rId119"/>
    <p:sldId id="523" r:id="rId120"/>
    <p:sldId id="573" r:id="rId121"/>
    <p:sldId id="524" r:id="rId122"/>
    <p:sldId id="525" r:id="rId123"/>
    <p:sldId id="538" r:id="rId124"/>
    <p:sldId id="539" r:id="rId125"/>
    <p:sldId id="540" r:id="rId126"/>
    <p:sldId id="597" r:id="rId127"/>
    <p:sldId id="612" r:id="rId128"/>
    <p:sldId id="608" r:id="rId129"/>
  </p:sldIdLst>
  <p:sldSz cx="9144000" cy="6858000" type="screen4x3"/>
  <p:notesSz cx="6858000" cy="9144000"/>
  <p:defaultTextStyle>
    <a:defPPr>
      <a:defRPr lang="zh-CN"/>
    </a:defPPr>
    <a:lvl1pPr algn="l" rtl="0" fontAlgn="base">
      <a:spcBef>
        <a:spcPct val="0"/>
      </a:spcBef>
      <a:spcAft>
        <a:spcPct val="0"/>
      </a:spcAft>
      <a:defRPr kumimoji="1" sz="24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0066"/>
        </a:solidFill>
        <a:latin typeface="Times New Roman" pitchFamily="18" charset="0"/>
        <a:ea typeface="宋体" pitchFamily="2" charset="-122"/>
        <a:cs typeface="+mn-cs"/>
      </a:defRPr>
    </a:lvl5pPr>
    <a:lvl6pPr marL="2286000" algn="l" defTabSz="914400" rtl="0" eaLnBrk="1" latinLnBrk="0" hangingPunct="1">
      <a:defRPr kumimoji="1" sz="2400" b="1" kern="1200">
        <a:solidFill>
          <a:srgbClr val="000066"/>
        </a:solidFill>
        <a:latin typeface="Times New Roman" pitchFamily="18" charset="0"/>
        <a:ea typeface="宋体" pitchFamily="2" charset="-122"/>
        <a:cs typeface="+mn-cs"/>
      </a:defRPr>
    </a:lvl6pPr>
    <a:lvl7pPr marL="2743200" algn="l" defTabSz="914400" rtl="0" eaLnBrk="1" latinLnBrk="0" hangingPunct="1">
      <a:defRPr kumimoji="1" sz="2400" b="1" kern="1200">
        <a:solidFill>
          <a:srgbClr val="000066"/>
        </a:solidFill>
        <a:latin typeface="Times New Roman" pitchFamily="18" charset="0"/>
        <a:ea typeface="宋体" pitchFamily="2" charset="-122"/>
        <a:cs typeface="+mn-cs"/>
      </a:defRPr>
    </a:lvl7pPr>
    <a:lvl8pPr marL="3200400" algn="l" defTabSz="914400" rtl="0" eaLnBrk="1" latinLnBrk="0" hangingPunct="1">
      <a:defRPr kumimoji="1" sz="2400" b="1" kern="1200">
        <a:solidFill>
          <a:srgbClr val="000066"/>
        </a:solidFill>
        <a:latin typeface="Times New Roman" pitchFamily="18" charset="0"/>
        <a:ea typeface="宋体" pitchFamily="2" charset="-122"/>
        <a:cs typeface="+mn-cs"/>
      </a:defRPr>
    </a:lvl8pPr>
    <a:lvl9pPr marL="3657600" algn="l" defTabSz="914400" rtl="0" eaLnBrk="1" latinLnBrk="0" hangingPunct="1">
      <a:defRPr kumimoji="1" sz="24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71E"/>
    <a:srgbClr val="000208"/>
    <a:srgbClr val="FFFF00"/>
    <a:srgbClr val="FFCCFF"/>
    <a:srgbClr val="CCCCFF"/>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94" autoAdjust="0"/>
    <p:restoredTop sz="94668" autoAdjust="0"/>
  </p:normalViewPr>
  <p:slideViewPr>
    <p:cSldViewPr>
      <p:cViewPr varScale="1">
        <p:scale>
          <a:sx n="70" d="100"/>
          <a:sy n="70" d="100"/>
        </p:scale>
        <p:origin x="14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emf"/><Relationship Id="rId5" Type="http://schemas.openxmlformats.org/officeDocument/2006/relationships/image" Target="../media/image54.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62.wmf"/><Relationship Id="rId5" Type="http://schemas.openxmlformats.org/officeDocument/2006/relationships/image" Target="../media/image64.wmf"/><Relationship Id="rId4"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4" Type="http://schemas.openxmlformats.org/officeDocument/2006/relationships/image" Target="../media/image93.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emf"/><Relationship Id="rId2" Type="http://schemas.openxmlformats.org/officeDocument/2006/relationships/image" Target="../media/image10.wmf"/><Relationship Id="rId1" Type="http://schemas.openxmlformats.org/officeDocument/2006/relationships/image" Target="../media/image9.e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 Id="rId5" Type="http://schemas.openxmlformats.org/officeDocument/2006/relationships/image" Target="../media/image97.emf"/><Relationship Id="rId4" Type="http://schemas.openxmlformats.org/officeDocument/2006/relationships/image" Target="../media/image102.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7.wmf"/><Relationship Id="rId1" Type="http://schemas.openxmlformats.org/officeDocument/2006/relationships/image" Target="../media/image103.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emf"/><Relationship Id="rId1" Type="http://schemas.openxmlformats.org/officeDocument/2006/relationships/image" Target="../media/image114.emf"/><Relationship Id="rId6" Type="http://schemas.openxmlformats.org/officeDocument/2006/relationships/image" Target="../media/image119.emf"/><Relationship Id="rId5" Type="http://schemas.openxmlformats.org/officeDocument/2006/relationships/image" Target="../media/image118.emf"/><Relationship Id="rId4" Type="http://schemas.openxmlformats.org/officeDocument/2006/relationships/image" Target="../media/image117.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26.wmf"/><Relationship Id="rId7" Type="http://schemas.openxmlformats.org/officeDocument/2006/relationships/image" Target="../media/image127.wmf"/><Relationship Id="rId2" Type="http://schemas.openxmlformats.org/officeDocument/2006/relationships/image" Target="../media/image91.emf"/><Relationship Id="rId1" Type="http://schemas.openxmlformats.org/officeDocument/2006/relationships/image" Target="../media/image90.e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wmf"/><Relationship Id="rId4" Type="http://schemas.openxmlformats.org/officeDocument/2006/relationships/image" Target="../media/image128.png"/></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emf"/><Relationship Id="rId7" Type="http://schemas.openxmlformats.org/officeDocument/2006/relationships/image" Target="../media/image138.wmf"/><Relationship Id="rId2" Type="http://schemas.openxmlformats.org/officeDocument/2006/relationships/image" Target="../media/image133.e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emf"/><Relationship Id="rId4" Type="http://schemas.openxmlformats.org/officeDocument/2006/relationships/image" Target="../media/image135.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image" Target="../media/image141.emf"/><Relationship Id="rId1" Type="http://schemas.openxmlformats.org/officeDocument/2006/relationships/image" Target="../media/image140.wmf"/><Relationship Id="rId4" Type="http://schemas.openxmlformats.org/officeDocument/2006/relationships/image" Target="../media/image143.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emf"/><Relationship Id="rId1" Type="http://schemas.openxmlformats.org/officeDocument/2006/relationships/image" Target="../media/image140.wmf"/><Relationship Id="rId4" Type="http://schemas.openxmlformats.org/officeDocument/2006/relationships/image" Target="../media/image14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emf"/><Relationship Id="rId1" Type="http://schemas.openxmlformats.org/officeDocument/2006/relationships/image" Target="../media/image152.png"/><Relationship Id="rId5" Type="http://schemas.openxmlformats.org/officeDocument/2006/relationships/image" Target="../media/image156.wmf"/><Relationship Id="rId4" Type="http://schemas.openxmlformats.org/officeDocument/2006/relationships/image" Target="../media/image15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52.png"/></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image" Target="../media/image157.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emf"/><Relationship Id="rId1" Type="http://schemas.openxmlformats.org/officeDocument/2006/relationships/image" Target="../media/image152.png"/><Relationship Id="rId5" Type="http://schemas.openxmlformats.org/officeDocument/2006/relationships/image" Target="../media/image167.emf"/><Relationship Id="rId4" Type="http://schemas.openxmlformats.org/officeDocument/2006/relationships/image" Target="../media/image16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70.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52.png"/><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77.emf"/><Relationship Id="rId1" Type="http://schemas.openxmlformats.org/officeDocument/2006/relationships/image" Target="../media/image176.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image" Target="../media/image179.wmf"/><Relationship Id="rId1" Type="http://schemas.openxmlformats.org/officeDocument/2006/relationships/image" Target="../media/image178.wmf"/><Relationship Id="rId4" Type="http://schemas.openxmlformats.org/officeDocument/2006/relationships/image" Target="../media/image18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4" Type="http://schemas.openxmlformats.org/officeDocument/2006/relationships/image" Target="../media/image18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png"/><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png"/><Relationship Id="rId9" Type="http://schemas.openxmlformats.org/officeDocument/2006/relationships/image" Target="../media/image30.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image" Target="../media/image191.emf"/><Relationship Id="rId1" Type="http://schemas.openxmlformats.org/officeDocument/2006/relationships/image" Target="../media/image190.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93.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5.wmf"/><Relationship Id="rId1" Type="http://schemas.openxmlformats.org/officeDocument/2006/relationships/image" Target="../media/image196.wmf"/><Relationship Id="rId4" Type="http://schemas.openxmlformats.org/officeDocument/2006/relationships/image" Target="../media/image198.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99.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4" Type="http://schemas.openxmlformats.org/officeDocument/2006/relationships/image" Target="../media/image204.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07.emf"/><Relationship Id="rId2" Type="http://schemas.openxmlformats.org/officeDocument/2006/relationships/image" Target="../media/image206.emf"/><Relationship Id="rId1" Type="http://schemas.openxmlformats.org/officeDocument/2006/relationships/image" Target="../media/image205.emf"/><Relationship Id="rId4" Type="http://schemas.openxmlformats.org/officeDocument/2006/relationships/image" Target="../media/image204.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12.emf"/><Relationship Id="rId2" Type="http://schemas.openxmlformats.org/officeDocument/2006/relationships/image" Target="../media/image211.emf"/><Relationship Id="rId1" Type="http://schemas.openxmlformats.org/officeDocument/2006/relationships/image" Target="../media/image210.emf"/><Relationship Id="rId4" Type="http://schemas.openxmlformats.org/officeDocument/2006/relationships/image" Target="../media/image213.e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16.emf"/><Relationship Id="rId2" Type="http://schemas.openxmlformats.org/officeDocument/2006/relationships/image" Target="../media/image215.emf"/><Relationship Id="rId1" Type="http://schemas.openxmlformats.org/officeDocument/2006/relationships/image" Target="../media/image214.wmf"/><Relationship Id="rId5" Type="http://schemas.openxmlformats.org/officeDocument/2006/relationships/image" Target="../media/image217.wmf"/><Relationship Id="rId4" Type="http://schemas.openxmlformats.org/officeDocument/2006/relationships/image" Target="../media/image210.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21.emf"/><Relationship Id="rId2" Type="http://schemas.openxmlformats.org/officeDocument/2006/relationships/image" Target="../media/image220.emf"/><Relationship Id="rId1" Type="http://schemas.openxmlformats.org/officeDocument/2006/relationships/image" Target="../media/image219.wmf"/><Relationship Id="rId5" Type="http://schemas.openxmlformats.org/officeDocument/2006/relationships/image" Target="../media/image223.emf"/><Relationship Id="rId4" Type="http://schemas.openxmlformats.org/officeDocument/2006/relationships/image" Target="../media/image222.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225.wmf"/><Relationship Id="rId1" Type="http://schemas.openxmlformats.org/officeDocument/2006/relationships/image" Target="../media/image224.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image" Target="../media/image229.wmf"/><Relationship Id="rId7" Type="http://schemas.openxmlformats.org/officeDocument/2006/relationships/image" Target="../media/image233.wmf"/><Relationship Id="rId2" Type="http://schemas.openxmlformats.org/officeDocument/2006/relationships/image" Target="../media/image228.wmf"/><Relationship Id="rId1" Type="http://schemas.openxmlformats.org/officeDocument/2006/relationships/image" Target="../media/image227.wmf"/><Relationship Id="rId6" Type="http://schemas.openxmlformats.org/officeDocument/2006/relationships/image" Target="../media/image232.wmf"/><Relationship Id="rId5" Type="http://schemas.openxmlformats.org/officeDocument/2006/relationships/image" Target="../media/image231.wmf"/><Relationship Id="rId4" Type="http://schemas.openxmlformats.org/officeDocument/2006/relationships/image" Target="../media/image230.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236.wmf"/><Relationship Id="rId1" Type="http://schemas.openxmlformats.org/officeDocument/2006/relationships/image" Target="../media/image235.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5.wmf"/><Relationship Id="rId4" Type="http://schemas.openxmlformats.org/officeDocument/2006/relationships/image" Target="../media/image239.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6.wmf"/><Relationship Id="rId4" Type="http://schemas.openxmlformats.org/officeDocument/2006/relationships/image" Target="../media/image242.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image" Target="../media/image239.wmf"/><Relationship Id="rId7" Type="http://schemas.openxmlformats.org/officeDocument/2006/relationships/image" Target="../media/image235.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2.wmf"/><Relationship Id="rId5" Type="http://schemas.openxmlformats.org/officeDocument/2006/relationships/image" Target="../media/image241.wmf"/><Relationship Id="rId4" Type="http://schemas.openxmlformats.org/officeDocument/2006/relationships/image" Target="../media/image240.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4" Type="http://schemas.openxmlformats.org/officeDocument/2006/relationships/image" Target="../media/image236.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46.wmf"/></Relationships>
</file>

<file path=ppt/drawings/_rels/vmlDrawing79.v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49.wmf"/><Relationship Id="rId7" Type="http://schemas.openxmlformats.org/officeDocument/2006/relationships/image" Target="../media/image253.wmf"/><Relationship Id="rId2" Type="http://schemas.openxmlformats.org/officeDocument/2006/relationships/image" Target="../media/image248.wmf"/><Relationship Id="rId1" Type="http://schemas.openxmlformats.org/officeDocument/2006/relationships/image" Target="../media/image247.wmf"/><Relationship Id="rId6" Type="http://schemas.openxmlformats.org/officeDocument/2006/relationships/image" Target="../media/image252.wmf"/><Relationship Id="rId5" Type="http://schemas.openxmlformats.org/officeDocument/2006/relationships/image" Target="../media/image251.wmf"/><Relationship Id="rId4" Type="http://schemas.openxmlformats.org/officeDocument/2006/relationships/image" Target="../media/image25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e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47.wmf"/><Relationship Id="rId1" Type="http://schemas.openxmlformats.org/officeDocument/2006/relationships/image" Target="../media/image255.wmf"/><Relationship Id="rId4" Type="http://schemas.openxmlformats.org/officeDocument/2006/relationships/image" Target="../media/image257.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61.emf"/><Relationship Id="rId2" Type="http://schemas.openxmlformats.org/officeDocument/2006/relationships/image" Target="../media/image260.emf"/><Relationship Id="rId1" Type="http://schemas.openxmlformats.org/officeDocument/2006/relationships/image" Target="../media/image259.emf"/><Relationship Id="rId4" Type="http://schemas.openxmlformats.org/officeDocument/2006/relationships/image" Target="../media/image262.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265.emf"/><Relationship Id="rId2" Type="http://schemas.openxmlformats.org/officeDocument/2006/relationships/image" Target="../media/image264.emf"/><Relationship Id="rId1" Type="http://schemas.openxmlformats.org/officeDocument/2006/relationships/image" Target="../media/image263.emf"/><Relationship Id="rId5" Type="http://schemas.openxmlformats.org/officeDocument/2006/relationships/image" Target="../media/image267.wmf"/><Relationship Id="rId4" Type="http://schemas.openxmlformats.org/officeDocument/2006/relationships/image" Target="../media/image266.e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270.emf"/><Relationship Id="rId1" Type="http://schemas.openxmlformats.org/officeDocument/2006/relationships/image" Target="../media/image269.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emf"/><Relationship Id="rId1" Type="http://schemas.openxmlformats.org/officeDocument/2006/relationships/image" Target="../media/image271.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275.wmf"/><Relationship Id="rId1" Type="http://schemas.openxmlformats.org/officeDocument/2006/relationships/image" Target="../media/image274.e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274.emf"/><Relationship Id="rId2" Type="http://schemas.openxmlformats.org/officeDocument/2006/relationships/image" Target="../media/image277.wmf"/><Relationship Id="rId1" Type="http://schemas.openxmlformats.org/officeDocument/2006/relationships/image" Target="../media/image276.wmf"/><Relationship Id="rId4" Type="http://schemas.openxmlformats.org/officeDocument/2006/relationships/image" Target="../media/image275.wmf"/></Relationships>
</file>

<file path=ppt/drawings/_rels/vmlDrawing87.vml.rels><?xml version="1.0" encoding="UTF-8" standalone="yes"?>
<Relationships xmlns="http://schemas.openxmlformats.org/package/2006/relationships"><Relationship Id="rId8" Type="http://schemas.openxmlformats.org/officeDocument/2006/relationships/image" Target="../media/image285.emf"/><Relationship Id="rId3" Type="http://schemas.openxmlformats.org/officeDocument/2006/relationships/image" Target="../media/image280.wmf"/><Relationship Id="rId7" Type="http://schemas.openxmlformats.org/officeDocument/2006/relationships/image" Target="../media/image284.wmf"/><Relationship Id="rId2" Type="http://schemas.openxmlformats.org/officeDocument/2006/relationships/image" Target="../media/image279.wmf"/><Relationship Id="rId1" Type="http://schemas.openxmlformats.org/officeDocument/2006/relationships/image" Target="../media/image278.wmf"/><Relationship Id="rId6" Type="http://schemas.openxmlformats.org/officeDocument/2006/relationships/image" Target="../media/image283.wmf"/><Relationship Id="rId5" Type="http://schemas.openxmlformats.org/officeDocument/2006/relationships/image" Target="../media/image282.wmf"/><Relationship Id="rId10" Type="http://schemas.openxmlformats.org/officeDocument/2006/relationships/image" Target="../media/image286.wmf"/><Relationship Id="rId4" Type="http://schemas.openxmlformats.org/officeDocument/2006/relationships/image" Target="../media/image281.wmf"/><Relationship Id="rId9" Type="http://schemas.openxmlformats.org/officeDocument/2006/relationships/image" Target="../media/image275.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280.wmf"/><Relationship Id="rId7" Type="http://schemas.openxmlformats.org/officeDocument/2006/relationships/image" Target="../media/image284.wmf"/><Relationship Id="rId2" Type="http://schemas.openxmlformats.org/officeDocument/2006/relationships/image" Target="../media/image279.wmf"/><Relationship Id="rId1" Type="http://schemas.openxmlformats.org/officeDocument/2006/relationships/image" Target="../media/image278.wmf"/><Relationship Id="rId6" Type="http://schemas.openxmlformats.org/officeDocument/2006/relationships/image" Target="../media/image283.wmf"/><Relationship Id="rId5" Type="http://schemas.openxmlformats.org/officeDocument/2006/relationships/image" Target="../media/image282.wmf"/><Relationship Id="rId4" Type="http://schemas.openxmlformats.org/officeDocument/2006/relationships/image" Target="../media/image281.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28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e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289.emf"/><Relationship Id="rId2" Type="http://schemas.openxmlformats.org/officeDocument/2006/relationships/image" Target="../media/image288.emf"/><Relationship Id="rId1" Type="http://schemas.openxmlformats.org/officeDocument/2006/relationships/image" Target="../media/image269.wmf"/><Relationship Id="rId4" Type="http://schemas.openxmlformats.org/officeDocument/2006/relationships/image" Target="../media/image290.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291.e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293.emf"/><Relationship Id="rId1" Type="http://schemas.openxmlformats.org/officeDocument/2006/relationships/image" Target="../media/image292.w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294.wmf"/></Relationships>
</file>

<file path=ppt/drawings/_rels/vmlDrawing94.vml.rels><?xml version="1.0" encoding="UTF-8" standalone="yes"?>
<Relationships xmlns="http://schemas.openxmlformats.org/package/2006/relationships"><Relationship Id="rId2" Type="http://schemas.openxmlformats.org/officeDocument/2006/relationships/image" Target="../media/image296.wmf"/><Relationship Id="rId1" Type="http://schemas.openxmlformats.org/officeDocument/2006/relationships/image" Target="../media/image295.wmf"/></Relationships>
</file>

<file path=ppt/drawings/_rels/vmlDrawing95.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91.emf"/><Relationship Id="rId7" Type="http://schemas.openxmlformats.org/officeDocument/2006/relationships/image" Target="../media/image106.wmf"/><Relationship Id="rId2" Type="http://schemas.openxmlformats.org/officeDocument/2006/relationships/image" Target="../media/image90.emf"/><Relationship Id="rId1" Type="http://schemas.openxmlformats.org/officeDocument/2006/relationships/image" Target="../media/image295.wmf"/><Relationship Id="rId6" Type="http://schemas.openxmlformats.org/officeDocument/2006/relationships/image" Target="../media/image105.wmf"/><Relationship Id="rId5" Type="http://schemas.openxmlformats.org/officeDocument/2006/relationships/image" Target="../media/image103.wmf"/><Relationship Id="rId4" Type="http://schemas.openxmlformats.org/officeDocument/2006/relationships/image" Target="../media/image126.wmf"/><Relationship Id="rId9" Type="http://schemas.openxmlformats.org/officeDocument/2006/relationships/image" Target="../media/image1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defRPr kumimoji="0" sz="1200">
                <a:solidFill>
                  <a:schemeClr val="tx1"/>
                </a:solidFill>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spcBef>
                <a:spcPct val="0"/>
              </a:spcBef>
              <a:defRPr kumimoji="0" sz="1200">
                <a:solidFill>
                  <a:schemeClr val="tx1"/>
                </a:solidFill>
                <a:latin typeface="Arial" charset="0"/>
              </a:defRPr>
            </a:lvl1pPr>
          </a:lstStyle>
          <a:p>
            <a:pPr>
              <a:defRPr/>
            </a:pPr>
            <a:fld id="{510FC704-E62E-4756-A9E1-16D984A774A5}" type="datetimeFigureOut">
              <a:rPr lang="zh-CN" altLang="en-US"/>
              <a:pPr>
                <a:defRPr/>
              </a:pPr>
              <a:t>2021/8/24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defRPr kumimoji="0" sz="1200">
                <a:solidFill>
                  <a:schemeClr val="tx1"/>
                </a:solidFill>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spcBef>
                <a:spcPct val="0"/>
              </a:spcBef>
              <a:defRPr kumimoji="0" sz="1200">
                <a:solidFill>
                  <a:schemeClr val="tx1"/>
                </a:solidFill>
                <a:latin typeface="Arial" charset="0"/>
              </a:defRPr>
            </a:lvl1pPr>
          </a:lstStyle>
          <a:p>
            <a:pPr>
              <a:defRPr/>
            </a:pPr>
            <a:fld id="{9B028369-39DF-4964-8B8E-230C1574E1D5}" type="slidenum">
              <a:rPr lang="zh-CN" altLang="en-US"/>
              <a:pPr>
                <a:defRPr/>
              </a:pPr>
              <a:t>‹#›</a:t>
            </a:fld>
            <a:endParaRPr lang="zh-CN" altLang="en-US"/>
          </a:p>
        </p:txBody>
      </p:sp>
    </p:spTree>
    <p:extLst>
      <p:ext uri="{BB962C8B-B14F-4D97-AF65-F5344CB8AC3E}">
        <p14:creationId xmlns:p14="http://schemas.microsoft.com/office/powerpoint/2010/main" val="3236318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7CB083E-7EB9-452E-8750-9F900730795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3D3E4-A325-499F-A575-533AF8A1180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2A13802-E116-4A50-B91B-FF12CF84B9BE}"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18BF883-6FB5-4867-85BF-BF32F99FA478}"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ED4D1FAA-618A-4C7E-AE66-3DCA94E182A3}"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3548B7F-3334-4070-B69A-E739F4450F1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A9C76B-5C93-4890-AAD2-1FABFE2F38D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6B13FB8-9E48-4FE3-B6D3-52969499F81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84466F5-D495-4DE9-B50B-CE6A5B3C087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52095E1-860A-4A6C-A47B-490AF215905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B848E62-DEC2-4038-A05F-DADD7339A8C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23E9A3F-7BFC-4E56-8C90-4A14471E32D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C41392-BAFE-4498-AF7D-996311F5337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4245948-7FBF-48D6-8D5B-576C0590B808}"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bwMode="auto">
          <a:xfrm>
            <a:off x="301625" y="6858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4995" name="Rectangle 3"/>
          <p:cNvSpPr>
            <a:spLocks noGrp="1" noRot="1" noChangeArrowheads="1"/>
          </p:cNvSpPr>
          <p:nvPr>
            <p:ph type="body" idx="1"/>
          </p:nvPr>
        </p:nvSpPr>
        <p:spPr bwMode="auto">
          <a:xfrm>
            <a:off x="304800" y="1981200"/>
            <a:ext cx="854075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2"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0" sz="1400" b="0">
                <a:solidFill>
                  <a:schemeClr val="tx1"/>
                </a:solidFill>
                <a:latin typeface="Arial" pitchFamily="34" charset="0"/>
              </a:defRPr>
            </a:lvl1pPr>
          </a:lstStyle>
          <a:p>
            <a:pPr>
              <a:defRPr/>
            </a:pPr>
            <a:endParaRPr lang="en-US" altLang="zh-CN"/>
          </a:p>
        </p:txBody>
      </p:sp>
      <p:sp>
        <p:nvSpPr>
          <p:cNvPr id="7173"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400" b="0">
                <a:solidFill>
                  <a:schemeClr val="tx1"/>
                </a:solidFill>
                <a:latin typeface="Arial" pitchFamily="34" charset="0"/>
              </a:defRPr>
            </a:lvl1pPr>
          </a:lstStyle>
          <a:p>
            <a:pPr>
              <a:defRPr/>
            </a:pPr>
            <a:endParaRPr lang="en-US" altLang="zh-CN"/>
          </a:p>
        </p:txBody>
      </p:sp>
      <p:sp>
        <p:nvSpPr>
          <p:cNvPr id="7174"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400" b="0">
                <a:solidFill>
                  <a:schemeClr val="tx1"/>
                </a:solidFill>
                <a:latin typeface="Arial" pitchFamily="34" charset="0"/>
              </a:defRPr>
            </a:lvl1pPr>
          </a:lstStyle>
          <a:p>
            <a:pPr>
              <a:defRPr/>
            </a:pPr>
            <a:fld id="{0803DDBE-07C7-439A-9FC3-870D1D58355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oleObject" Target="../embeddings/oleObject21.bin"/><Relationship Id="rId18" Type="http://schemas.openxmlformats.org/officeDocument/2006/relationships/image" Target="../media/image29.w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6.wmf"/><Relationship Id="rId17" Type="http://schemas.openxmlformats.org/officeDocument/2006/relationships/oleObject" Target="../embeddings/oleObject23.bin"/><Relationship Id="rId2" Type="http://schemas.openxmlformats.org/officeDocument/2006/relationships/slideLayout" Target="../slideLayouts/slideLayout6.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6.vml"/><Relationship Id="rId6" Type="http://schemas.openxmlformats.org/officeDocument/2006/relationships/image" Target="../media/image23.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5.png"/><Relationship Id="rId19" Type="http://schemas.openxmlformats.org/officeDocument/2006/relationships/oleObject" Target="../embeddings/oleObject24.bin"/><Relationship Id="rId4" Type="http://schemas.openxmlformats.org/officeDocument/2006/relationships/image" Target="../media/image22.wmf"/><Relationship Id="rId9" Type="http://schemas.openxmlformats.org/officeDocument/2006/relationships/oleObject" Target="../embeddings/oleObject19.bin"/><Relationship Id="rId14" Type="http://schemas.openxmlformats.org/officeDocument/2006/relationships/image" Target="../media/image27.wmf"/><Relationship Id="rId22" Type="http://schemas.openxmlformats.org/officeDocument/2006/relationships/image" Target="../media/image31.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6.xml"/><Relationship Id="rId1" Type="http://schemas.openxmlformats.org/officeDocument/2006/relationships/vmlDrawing" Target="../drawings/vmlDrawing78.vml"/><Relationship Id="rId4" Type="http://schemas.openxmlformats.org/officeDocument/2006/relationships/image" Target="../media/image246.wmf"/></Relationships>
</file>

<file path=ppt/slides/_rels/slide101.x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oleObject" Target="../embeddings/oleObject264.bin"/><Relationship Id="rId18" Type="http://schemas.openxmlformats.org/officeDocument/2006/relationships/image" Target="../media/image254.wmf"/><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51.wmf"/><Relationship Id="rId17" Type="http://schemas.openxmlformats.org/officeDocument/2006/relationships/oleObject" Target="../embeddings/oleObject266.bin"/><Relationship Id="rId2" Type="http://schemas.openxmlformats.org/officeDocument/2006/relationships/slideLayout" Target="../slideLayouts/slideLayout6.xml"/><Relationship Id="rId16" Type="http://schemas.openxmlformats.org/officeDocument/2006/relationships/image" Target="../media/image253.wmf"/><Relationship Id="rId1" Type="http://schemas.openxmlformats.org/officeDocument/2006/relationships/vmlDrawing" Target="../drawings/vmlDrawing79.vml"/><Relationship Id="rId6" Type="http://schemas.openxmlformats.org/officeDocument/2006/relationships/image" Target="../media/image248.wmf"/><Relationship Id="rId11" Type="http://schemas.openxmlformats.org/officeDocument/2006/relationships/oleObject" Target="../embeddings/oleObject263.bin"/><Relationship Id="rId5" Type="http://schemas.openxmlformats.org/officeDocument/2006/relationships/oleObject" Target="../embeddings/oleObject260.bin"/><Relationship Id="rId15" Type="http://schemas.openxmlformats.org/officeDocument/2006/relationships/oleObject" Target="../embeddings/oleObject265.bin"/><Relationship Id="rId10" Type="http://schemas.openxmlformats.org/officeDocument/2006/relationships/image" Target="../media/image250.wmf"/><Relationship Id="rId4" Type="http://schemas.openxmlformats.org/officeDocument/2006/relationships/image" Target="../media/image247.wmf"/><Relationship Id="rId9" Type="http://schemas.openxmlformats.org/officeDocument/2006/relationships/oleObject" Target="../embeddings/oleObject262.bin"/><Relationship Id="rId14" Type="http://schemas.openxmlformats.org/officeDocument/2006/relationships/image" Target="../media/image252.wmf"/></Relationships>
</file>

<file path=ppt/slides/_rels/slide102.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oleObject" Target="../embeddings/oleObject267.bin"/><Relationship Id="rId7" Type="http://schemas.openxmlformats.org/officeDocument/2006/relationships/oleObject" Target="../embeddings/oleObject269.bin"/><Relationship Id="rId2" Type="http://schemas.openxmlformats.org/officeDocument/2006/relationships/slideLayout" Target="../slideLayouts/slideLayout6.xml"/><Relationship Id="rId1" Type="http://schemas.openxmlformats.org/officeDocument/2006/relationships/vmlDrawing" Target="../drawings/vmlDrawing80.vml"/><Relationship Id="rId6" Type="http://schemas.openxmlformats.org/officeDocument/2006/relationships/image" Target="../media/image247.wmf"/><Relationship Id="rId5" Type="http://schemas.openxmlformats.org/officeDocument/2006/relationships/oleObject" Target="../embeddings/oleObject268.bin"/><Relationship Id="rId10" Type="http://schemas.openxmlformats.org/officeDocument/2006/relationships/image" Target="../media/image257.wmf"/><Relationship Id="rId4" Type="http://schemas.openxmlformats.org/officeDocument/2006/relationships/image" Target="../media/image255.wmf"/><Relationship Id="rId9" Type="http://schemas.openxmlformats.org/officeDocument/2006/relationships/oleObject" Target="../embeddings/oleObject270.bin"/></Relationships>
</file>

<file path=ppt/slides/_rels/slide103.xml.rels><?xml version="1.0" encoding="UTF-8" standalone="yes"?>
<Relationships xmlns="http://schemas.openxmlformats.org/package/2006/relationships"><Relationship Id="rId2" Type="http://schemas.openxmlformats.org/officeDocument/2006/relationships/image" Target="../media/image258.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273.bin"/><Relationship Id="rId3" Type="http://schemas.openxmlformats.org/officeDocument/2006/relationships/oleObject" Target="../embeddings/oleObject271.bin"/><Relationship Id="rId7" Type="http://schemas.openxmlformats.org/officeDocument/2006/relationships/image" Target="../media/image260.emf"/><Relationship Id="rId2" Type="http://schemas.openxmlformats.org/officeDocument/2006/relationships/slideLayout" Target="../slideLayouts/slideLayout11.xml"/><Relationship Id="rId1" Type="http://schemas.openxmlformats.org/officeDocument/2006/relationships/vmlDrawing" Target="../drawings/vmlDrawing81.vml"/><Relationship Id="rId6" Type="http://schemas.openxmlformats.org/officeDocument/2006/relationships/oleObject" Target="../embeddings/oleObject272.bin"/><Relationship Id="rId11" Type="http://schemas.openxmlformats.org/officeDocument/2006/relationships/image" Target="../media/image262.wmf"/><Relationship Id="rId5" Type="http://schemas.openxmlformats.org/officeDocument/2006/relationships/image" Target="../media/image258.png"/><Relationship Id="rId10" Type="http://schemas.openxmlformats.org/officeDocument/2006/relationships/oleObject" Target="../embeddings/oleObject274.bin"/><Relationship Id="rId4" Type="http://schemas.openxmlformats.org/officeDocument/2006/relationships/image" Target="../media/image259.emf"/><Relationship Id="rId9" Type="http://schemas.openxmlformats.org/officeDocument/2006/relationships/image" Target="../media/image261.emf"/></Relationships>
</file>

<file path=ppt/slides/_rels/slide105.xml.rels><?xml version="1.0" encoding="UTF-8" standalone="yes"?>
<Relationships xmlns="http://schemas.openxmlformats.org/package/2006/relationships"><Relationship Id="rId8" Type="http://schemas.openxmlformats.org/officeDocument/2006/relationships/image" Target="../media/image265.emf"/><Relationship Id="rId3" Type="http://schemas.openxmlformats.org/officeDocument/2006/relationships/oleObject" Target="../embeddings/oleObject275.bin"/><Relationship Id="rId7" Type="http://schemas.openxmlformats.org/officeDocument/2006/relationships/oleObject" Target="../embeddings/oleObject277.bin"/><Relationship Id="rId12" Type="http://schemas.openxmlformats.org/officeDocument/2006/relationships/image" Target="../media/image267.wmf"/><Relationship Id="rId2" Type="http://schemas.openxmlformats.org/officeDocument/2006/relationships/slideLayout" Target="../slideLayouts/slideLayout11.xml"/><Relationship Id="rId1" Type="http://schemas.openxmlformats.org/officeDocument/2006/relationships/vmlDrawing" Target="../drawings/vmlDrawing82.vml"/><Relationship Id="rId6" Type="http://schemas.openxmlformats.org/officeDocument/2006/relationships/image" Target="../media/image264.emf"/><Relationship Id="rId11" Type="http://schemas.openxmlformats.org/officeDocument/2006/relationships/oleObject" Target="../embeddings/oleObject279.bin"/><Relationship Id="rId5" Type="http://schemas.openxmlformats.org/officeDocument/2006/relationships/oleObject" Target="../embeddings/oleObject276.bin"/><Relationship Id="rId10" Type="http://schemas.openxmlformats.org/officeDocument/2006/relationships/image" Target="../media/image266.emf"/><Relationship Id="rId4" Type="http://schemas.openxmlformats.org/officeDocument/2006/relationships/image" Target="../media/image263.emf"/><Relationship Id="rId9" Type="http://schemas.openxmlformats.org/officeDocument/2006/relationships/oleObject" Target="../embeddings/oleObject278.bin"/></Relationships>
</file>

<file path=ppt/slides/_rels/slide106.xml.rels><?xml version="1.0" encoding="UTF-8" standalone="yes"?>
<Relationships xmlns="http://schemas.openxmlformats.org/package/2006/relationships"><Relationship Id="rId2" Type="http://schemas.openxmlformats.org/officeDocument/2006/relationships/image" Target="../media/image268.jpe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80.bin"/><Relationship Id="rId2" Type="http://schemas.openxmlformats.org/officeDocument/2006/relationships/slideLayout" Target="../slideLayouts/slideLayout6.xml"/><Relationship Id="rId1" Type="http://schemas.openxmlformats.org/officeDocument/2006/relationships/vmlDrawing" Target="../drawings/vmlDrawing83.vml"/><Relationship Id="rId6" Type="http://schemas.openxmlformats.org/officeDocument/2006/relationships/image" Target="../media/image270.emf"/><Relationship Id="rId5" Type="http://schemas.openxmlformats.org/officeDocument/2006/relationships/oleObject" Target="../embeddings/oleObject281.bin"/><Relationship Id="rId4" Type="http://schemas.openxmlformats.org/officeDocument/2006/relationships/image" Target="../media/image269.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oleObject" Target="../embeddings/oleObject282.bin"/><Relationship Id="rId7" Type="http://schemas.openxmlformats.org/officeDocument/2006/relationships/oleObject" Target="../embeddings/oleObject284.bin"/><Relationship Id="rId2" Type="http://schemas.openxmlformats.org/officeDocument/2006/relationships/slideLayout" Target="../slideLayouts/slideLayout6.xml"/><Relationship Id="rId1" Type="http://schemas.openxmlformats.org/officeDocument/2006/relationships/vmlDrawing" Target="../drawings/vmlDrawing84.vml"/><Relationship Id="rId6" Type="http://schemas.openxmlformats.org/officeDocument/2006/relationships/image" Target="../media/image272.emf"/><Relationship Id="rId5" Type="http://schemas.openxmlformats.org/officeDocument/2006/relationships/oleObject" Target="../embeddings/oleObject283.bin"/><Relationship Id="rId4" Type="http://schemas.openxmlformats.org/officeDocument/2006/relationships/image" Target="../media/image271.wmf"/></Relationships>
</file>

<file path=ppt/slides/_rels/slide11.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3.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5.emf"/><Relationship Id="rId4" Type="http://schemas.openxmlformats.org/officeDocument/2006/relationships/image" Target="../media/image32.wmf"/><Relationship Id="rId9" Type="http://schemas.openxmlformats.org/officeDocument/2006/relationships/oleObject" Target="../embeddings/oleObject29.bin"/><Relationship Id="rId14" Type="http://schemas.openxmlformats.org/officeDocument/2006/relationships/image" Target="../media/image37.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85.bin"/><Relationship Id="rId2" Type="http://schemas.openxmlformats.org/officeDocument/2006/relationships/slideLayout" Target="../slideLayouts/slideLayout6.xml"/><Relationship Id="rId1" Type="http://schemas.openxmlformats.org/officeDocument/2006/relationships/vmlDrawing" Target="../drawings/vmlDrawing85.vml"/><Relationship Id="rId6" Type="http://schemas.openxmlformats.org/officeDocument/2006/relationships/image" Target="../media/image275.wmf"/><Relationship Id="rId5" Type="http://schemas.openxmlformats.org/officeDocument/2006/relationships/oleObject" Target="../embeddings/oleObject286.bin"/><Relationship Id="rId4" Type="http://schemas.openxmlformats.org/officeDocument/2006/relationships/image" Target="../media/image274.emf"/></Relationships>
</file>

<file path=ppt/slides/_rels/slide113.xml.rels><?xml version="1.0" encoding="UTF-8" standalone="yes"?>
<Relationships xmlns="http://schemas.openxmlformats.org/package/2006/relationships"><Relationship Id="rId8" Type="http://schemas.openxmlformats.org/officeDocument/2006/relationships/image" Target="../media/image274.emf"/><Relationship Id="rId3" Type="http://schemas.openxmlformats.org/officeDocument/2006/relationships/oleObject" Target="../embeddings/oleObject287.bin"/><Relationship Id="rId7" Type="http://schemas.openxmlformats.org/officeDocument/2006/relationships/oleObject" Target="../embeddings/oleObject289.bin"/><Relationship Id="rId2" Type="http://schemas.openxmlformats.org/officeDocument/2006/relationships/slideLayout" Target="../slideLayouts/slideLayout6.xml"/><Relationship Id="rId1" Type="http://schemas.openxmlformats.org/officeDocument/2006/relationships/vmlDrawing" Target="../drawings/vmlDrawing86.vml"/><Relationship Id="rId6" Type="http://schemas.openxmlformats.org/officeDocument/2006/relationships/image" Target="../media/image277.wmf"/><Relationship Id="rId5" Type="http://schemas.openxmlformats.org/officeDocument/2006/relationships/oleObject" Target="../embeddings/oleObject288.bin"/><Relationship Id="rId10" Type="http://schemas.openxmlformats.org/officeDocument/2006/relationships/image" Target="../media/image275.wmf"/><Relationship Id="rId4" Type="http://schemas.openxmlformats.org/officeDocument/2006/relationships/image" Target="../media/image276.wmf"/><Relationship Id="rId9" Type="http://schemas.openxmlformats.org/officeDocument/2006/relationships/oleObject" Target="../embeddings/oleObject290.bin"/></Relationships>
</file>

<file path=ppt/slides/_rels/slide114.x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oleObject" Target="../embeddings/oleObject296.bin"/><Relationship Id="rId18" Type="http://schemas.openxmlformats.org/officeDocument/2006/relationships/image" Target="../media/image285.emf"/><Relationship Id="rId3" Type="http://schemas.openxmlformats.org/officeDocument/2006/relationships/oleObject" Target="../embeddings/oleObject291.bin"/><Relationship Id="rId21" Type="http://schemas.openxmlformats.org/officeDocument/2006/relationships/oleObject" Target="../embeddings/oleObject300.bin"/><Relationship Id="rId7" Type="http://schemas.openxmlformats.org/officeDocument/2006/relationships/oleObject" Target="../embeddings/oleObject293.bin"/><Relationship Id="rId12" Type="http://schemas.openxmlformats.org/officeDocument/2006/relationships/image" Target="../media/image282.wmf"/><Relationship Id="rId17" Type="http://schemas.openxmlformats.org/officeDocument/2006/relationships/oleObject" Target="../embeddings/oleObject298.bin"/><Relationship Id="rId2" Type="http://schemas.openxmlformats.org/officeDocument/2006/relationships/slideLayout" Target="../slideLayouts/slideLayout6.xml"/><Relationship Id="rId16" Type="http://schemas.openxmlformats.org/officeDocument/2006/relationships/image" Target="../media/image284.wmf"/><Relationship Id="rId20" Type="http://schemas.openxmlformats.org/officeDocument/2006/relationships/image" Target="../media/image275.wmf"/><Relationship Id="rId1" Type="http://schemas.openxmlformats.org/officeDocument/2006/relationships/vmlDrawing" Target="../drawings/vmlDrawing87.vml"/><Relationship Id="rId6" Type="http://schemas.openxmlformats.org/officeDocument/2006/relationships/image" Target="../media/image279.wmf"/><Relationship Id="rId11" Type="http://schemas.openxmlformats.org/officeDocument/2006/relationships/oleObject" Target="../embeddings/oleObject295.bin"/><Relationship Id="rId5" Type="http://schemas.openxmlformats.org/officeDocument/2006/relationships/oleObject" Target="../embeddings/oleObject292.bin"/><Relationship Id="rId15" Type="http://schemas.openxmlformats.org/officeDocument/2006/relationships/oleObject" Target="../embeddings/oleObject297.bin"/><Relationship Id="rId10" Type="http://schemas.openxmlformats.org/officeDocument/2006/relationships/image" Target="../media/image281.wmf"/><Relationship Id="rId19" Type="http://schemas.openxmlformats.org/officeDocument/2006/relationships/oleObject" Target="../embeddings/oleObject299.bin"/><Relationship Id="rId4" Type="http://schemas.openxmlformats.org/officeDocument/2006/relationships/image" Target="../media/image278.wmf"/><Relationship Id="rId9" Type="http://schemas.openxmlformats.org/officeDocument/2006/relationships/oleObject" Target="../embeddings/oleObject294.bin"/><Relationship Id="rId14" Type="http://schemas.openxmlformats.org/officeDocument/2006/relationships/image" Target="../media/image283.wmf"/><Relationship Id="rId22" Type="http://schemas.openxmlformats.org/officeDocument/2006/relationships/image" Target="../media/image286.wmf"/></Relationships>
</file>

<file path=ppt/slides/_rels/slide115.x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oleObject" Target="../embeddings/oleObject306.bin"/><Relationship Id="rId3" Type="http://schemas.openxmlformats.org/officeDocument/2006/relationships/oleObject" Target="../embeddings/oleObject301.bin"/><Relationship Id="rId7" Type="http://schemas.openxmlformats.org/officeDocument/2006/relationships/oleObject" Target="../embeddings/oleObject303.bin"/><Relationship Id="rId12" Type="http://schemas.openxmlformats.org/officeDocument/2006/relationships/image" Target="../media/image282.wmf"/><Relationship Id="rId2" Type="http://schemas.openxmlformats.org/officeDocument/2006/relationships/slideLayout" Target="../slideLayouts/slideLayout6.xml"/><Relationship Id="rId16" Type="http://schemas.openxmlformats.org/officeDocument/2006/relationships/image" Target="../media/image284.wmf"/><Relationship Id="rId1" Type="http://schemas.openxmlformats.org/officeDocument/2006/relationships/vmlDrawing" Target="../drawings/vmlDrawing88.vml"/><Relationship Id="rId6" Type="http://schemas.openxmlformats.org/officeDocument/2006/relationships/image" Target="../media/image279.wmf"/><Relationship Id="rId11" Type="http://schemas.openxmlformats.org/officeDocument/2006/relationships/oleObject" Target="../embeddings/oleObject305.bin"/><Relationship Id="rId5" Type="http://schemas.openxmlformats.org/officeDocument/2006/relationships/oleObject" Target="../embeddings/oleObject302.bin"/><Relationship Id="rId15" Type="http://schemas.openxmlformats.org/officeDocument/2006/relationships/oleObject" Target="../embeddings/oleObject307.bin"/><Relationship Id="rId10" Type="http://schemas.openxmlformats.org/officeDocument/2006/relationships/image" Target="../media/image281.wmf"/><Relationship Id="rId4" Type="http://schemas.openxmlformats.org/officeDocument/2006/relationships/image" Target="../media/image278.wmf"/><Relationship Id="rId9" Type="http://schemas.openxmlformats.org/officeDocument/2006/relationships/oleObject" Target="../embeddings/oleObject304.bin"/><Relationship Id="rId14" Type="http://schemas.openxmlformats.org/officeDocument/2006/relationships/image" Target="../media/image283.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308.bin"/><Relationship Id="rId2" Type="http://schemas.openxmlformats.org/officeDocument/2006/relationships/slideLayout" Target="../slideLayouts/slideLayout3.xml"/><Relationship Id="rId1" Type="http://schemas.openxmlformats.org/officeDocument/2006/relationships/vmlDrawing" Target="../drawings/vmlDrawing89.vml"/><Relationship Id="rId4" Type="http://schemas.openxmlformats.org/officeDocument/2006/relationships/image" Target="../media/image287.wmf"/></Relationships>
</file>

<file path=ppt/slides/_rels/slide119.xml.rels><?xml version="1.0" encoding="UTF-8" standalone="yes"?>
<Relationships xmlns="http://schemas.openxmlformats.org/package/2006/relationships"><Relationship Id="rId8" Type="http://schemas.openxmlformats.org/officeDocument/2006/relationships/image" Target="../media/image289.emf"/><Relationship Id="rId3" Type="http://schemas.openxmlformats.org/officeDocument/2006/relationships/oleObject" Target="../embeddings/oleObject309.bin"/><Relationship Id="rId7" Type="http://schemas.openxmlformats.org/officeDocument/2006/relationships/oleObject" Target="../embeddings/oleObject311.bin"/><Relationship Id="rId2" Type="http://schemas.openxmlformats.org/officeDocument/2006/relationships/slideLayout" Target="../slideLayouts/slideLayout6.xml"/><Relationship Id="rId1" Type="http://schemas.openxmlformats.org/officeDocument/2006/relationships/vmlDrawing" Target="../drawings/vmlDrawing90.vml"/><Relationship Id="rId6" Type="http://schemas.openxmlformats.org/officeDocument/2006/relationships/image" Target="../media/image288.emf"/><Relationship Id="rId5" Type="http://schemas.openxmlformats.org/officeDocument/2006/relationships/oleObject" Target="../embeddings/oleObject310.bin"/><Relationship Id="rId10" Type="http://schemas.openxmlformats.org/officeDocument/2006/relationships/image" Target="../media/image290.wmf"/><Relationship Id="rId4" Type="http://schemas.openxmlformats.org/officeDocument/2006/relationships/image" Target="../media/image269.wmf"/><Relationship Id="rId9" Type="http://schemas.openxmlformats.org/officeDocument/2006/relationships/oleObject" Target="../embeddings/oleObject31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emf"/></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313.bin"/><Relationship Id="rId2" Type="http://schemas.openxmlformats.org/officeDocument/2006/relationships/slideLayout" Target="../slideLayouts/slideLayout6.xml"/><Relationship Id="rId1" Type="http://schemas.openxmlformats.org/officeDocument/2006/relationships/vmlDrawing" Target="../drawings/vmlDrawing91.vml"/><Relationship Id="rId4" Type="http://schemas.openxmlformats.org/officeDocument/2006/relationships/image" Target="../media/image291.e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14.bin"/><Relationship Id="rId2" Type="http://schemas.openxmlformats.org/officeDocument/2006/relationships/slideLayout" Target="../slideLayouts/slideLayout6.xml"/><Relationship Id="rId1" Type="http://schemas.openxmlformats.org/officeDocument/2006/relationships/vmlDrawing" Target="../drawings/vmlDrawing92.vml"/><Relationship Id="rId6" Type="http://schemas.openxmlformats.org/officeDocument/2006/relationships/image" Target="../media/image293.emf"/><Relationship Id="rId5" Type="http://schemas.openxmlformats.org/officeDocument/2006/relationships/oleObject" Target="../embeddings/oleObject315.bin"/><Relationship Id="rId4" Type="http://schemas.openxmlformats.org/officeDocument/2006/relationships/image" Target="../media/image292.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316.bin"/><Relationship Id="rId2" Type="http://schemas.openxmlformats.org/officeDocument/2006/relationships/slideLayout" Target="../slideLayouts/slideLayout6.xml"/><Relationship Id="rId1" Type="http://schemas.openxmlformats.org/officeDocument/2006/relationships/vmlDrawing" Target="../drawings/vmlDrawing93.vml"/><Relationship Id="rId4" Type="http://schemas.openxmlformats.org/officeDocument/2006/relationships/image" Target="../media/image294.w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317.bin"/><Relationship Id="rId2" Type="http://schemas.openxmlformats.org/officeDocument/2006/relationships/slideLayout" Target="../slideLayouts/slideLayout6.xml"/><Relationship Id="rId1" Type="http://schemas.openxmlformats.org/officeDocument/2006/relationships/vmlDrawing" Target="../drawings/vmlDrawing94.vml"/><Relationship Id="rId6" Type="http://schemas.openxmlformats.org/officeDocument/2006/relationships/image" Target="../media/image296.wmf"/><Relationship Id="rId5" Type="http://schemas.openxmlformats.org/officeDocument/2006/relationships/oleObject" Target="../embeddings/oleObject318.bin"/><Relationship Id="rId4" Type="http://schemas.openxmlformats.org/officeDocument/2006/relationships/image" Target="../media/image295.wmf"/></Relationships>
</file>

<file path=ppt/slides/_rels/slide128.xml.rels><?xml version="1.0" encoding="UTF-8" standalone="yes"?>
<Relationships xmlns="http://schemas.openxmlformats.org/package/2006/relationships"><Relationship Id="rId8" Type="http://schemas.openxmlformats.org/officeDocument/2006/relationships/image" Target="../media/image91.emf"/><Relationship Id="rId13" Type="http://schemas.openxmlformats.org/officeDocument/2006/relationships/oleObject" Target="../embeddings/oleObject324.bin"/><Relationship Id="rId18" Type="http://schemas.openxmlformats.org/officeDocument/2006/relationships/image" Target="../media/image127.wmf"/><Relationship Id="rId3" Type="http://schemas.openxmlformats.org/officeDocument/2006/relationships/oleObject" Target="../embeddings/oleObject319.bin"/><Relationship Id="rId7" Type="http://schemas.openxmlformats.org/officeDocument/2006/relationships/oleObject" Target="../embeddings/oleObject321.bin"/><Relationship Id="rId12" Type="http://schemas.openxmlformats.org/officeDocument/2006/relationships/image" Target="../media/image103.wmf"/><Relationship Id="rId17" Type="http://schemas.openxmlformats.org/officeDocument/2006/relationships/oleObject" Target="../embeddings/oleObject326.bin"/><Relationship Id="rId2" Type="http://schemas.openxmlformats.org/officeDocument/2006/relationships/slideLayout" Target="../slideLayouts/slideLayout6.xml"/><Relationship Id="rId16" Type="http://schemas.openxmlformats.org/officeDocument/2006/relationships/image" Target="../media/image106.wmf"/><Relationship Id="rId20" Type="http://schemas.openxmlformats.org/officeDocument/2006/relationships/image" Target="../media/image120.wmf"/><Relationship Id="rId1" Type="http://schemas.openxmlformats.org/officeDocument/2006/relationships/vmlDrawing" Target="../drawings/vmlDrawing95.vml"/><Relationship Id="rId6" Type="http://schemas.openxmlformats.org/officeDocument/2006/relationships/image" Target="../media/image90.emf"/><Relationship Id="rId11" Type="http://schemas.openxmlformats.org/officeDocument/2006/relationships/oleObject" Target="../embeddings/oleObject323.bin"/><Relationship Id="rId5" Type="http://schemas.openxmlformats.org/officeDocument/2006/relationships/oleObject" Target="../embeddings/oleObject320.bin"/><Relationship Id="rId15" Type="http://schemas.openxmlformats.org/officeDocument/2006/relationships/oleObject" Target="../embeddings/oleObject325.bin"/><Relationship Id="rId10" Type="http://schemas.openxmlformats.org/officeDocument/2006/relationships/image" Target="../media/image126.wmf"/><Relationship Id="rId19" Type="http://schemas.openxmlformats.org/officeDocument/2006/relationships/oleObject" Target="../embeddings/oleObject327.bin"/><Relationship Id="rId4" Type="http://schemas.openxmlformats.org/officeDocument/2006/relationships/image" Target="../media/image295.wmf"/><Relationship Id="rId9" Type="http://schemas.openxmlformats.org/officeDocument/2006/relationships/oleObject" Target="../embeddings/oleObject322.bin"/><Relationship Id="rId14" Type="http://schemas.openxmlformats.org/officeDocument/2006/relationships/image" Target="../media/image105.wmf"/></Relationships>
</file>

<file path=ppt/slides/_rels/slide13.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4.wmf"/><Relationship Id="rId2" Type="http://schemas.openxmlformats.org/officeDocument/2006/relationships/slideLayout" Target="../slideLayouts/slideLayout6.xml"/><Relationship Id="rId16" Type="http://schemas.openxmlformats.org/officeDocument/2006/relationships/image" Target="../media/image46.emf"/><Relationship Id="rId1" Type="http://schemas.openxmlformats.org/officeDocument/2006/relationships/vmlDrawing" Target="../drawings/vmlDrawing9.vml"/><Relationship Id="rId6" Type="http://schemas.openxmlformats.org/officeDocument/2006/relationships/image" Target="../media/image41.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7.bin"/><Relationship Id="rId14" Type="http://schemas.openxmlformats.org/officeDocument/2006/relationships/image" Target="../media/image4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image" Target="../media/image48.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42.bin"/><Relationship Id="rId5" Type="http://schemas.openxmlformats.org/officeDocument/2006/relationships/image" Target="../media/image49.png"/><Relationship Id="rId4" Type="http://schemas.openxmlformats.org/officeDocument/2006/relationships/image" Target="../media/image47.wmf"/></Relationships>
</file>

<file path=ppt/slides/_rels/slide15.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4.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51.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3.wmf"/><Relationship Id="rId4" Type="http://schemas.openxmlformats.org/officeDocument/2006/relationships/image" Target="../media/image50.emf"/><Relationship Id="rId9" Type="http://schemas.openxmlformats.org/officeDocument/2006/relationships/oleObject" Target="../embeddings/oleObject4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58.png"/><Relationship Id="rId7"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49.bin"/><Relationship Id="rId5" Type="http://schemas.openxmlformats.org/officeDocument/2006/relationships/image" Target="../media/image55.wmf"/><Relationship Id="rId4" Type="http://schemas.openxmlformats.org/officeDocument/2006/relationships/oleObject" Target="../embeddings/oleObject48.bin"/><Relationship Id="rId9" Type="http://schemas.openxmlformats.org/officeDocument/2006/relationships/image" Target="../media/image57.emf"/></Relationships>
</file>

<file path=ppt/slides/_rels/slide18.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60.wmf"/><Relationship Id="rId5" Type="http://schemas.openxmlformats.org/officeDocument/2006/relationships/oleObject" Target="../embeddings/oleObject52.bin"/><Relationship Id="rId4" Type="http://schemas.openxmlformats.org/officeDocument/2006/relationships/image" Target="../media/image59.wmf"/></Relationships>
</file>

<file path=ppt/slides/_rels/slide19.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4.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60.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oleObject" Target="../embeddings/oleObject5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65.wmf"/><Relationship Id="rId5" Type="http://schemas.openxmlformats.org/officeDocument/2006/relationships/oleObject" Target="../embeddings/oleObject60.bin"/><Relationship Id="rId4" Type="http://schemas.openxmlformats.org/officeDocument/2006/relationships/image" Target="../media/image6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67.emf"/></Relationships>
</file>

<file path=ppt/slides/_rels/slide2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69.wmf"/><Relationship Id="rId5" Type="http://schemas.openxmlformats.org/officeDocument/2006/relationships/oleObject" Target="../embeddings/oleObject64.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73.wmf"/><Relationship Id="rId5" Type="http://schemas.openxmlformats.org/officeDocument/2006/relationships/oleObject" Target="../embeddings/oleObject68.bin"/><Relationship Id="rId10" Type="http://schemas.openxmlformats.org/officeDocument/2006/relationships/image" Target="../media/image70.wmf"/><Relationship Id="rId4" Type="http://schemas.openxmlformats.org/officeDocument/2006/relationships/image" Target="../media/image72.wmf"/><Relationship Id="rId9" Type="http://schemas.openxmlformats.org/officeDocument/2006/relationships/oleObject" Target="../embeddings/oleObject70.bin"/></Relationships>
</file>

<file path=ppt/slides/_rels/slide24.xml.rels><?xml version="1.0" encoding="UTF-8" standalone="yes"?>
<Relationships xmlns="http://schemas.openxmlformats.org/package/2006/relationships"><Relationship Id="rId2" Type="http://schemas.openxmlformats.org/officeDocument/2006/relationships/image" Target="../media/image75.gi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77.emf"/><Relationship Id="rId5" Type="http://schemas.openxmlformats.org/officeDocument/2006/relationships/oleObject" Target="../embeddings/oleObject72.bin"/><Relationship Id="rId4" Type="http://schemas.openxmlformats.org/officeDocument/2006/relationships/image" Target="../media/image76.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7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81.emf"/><Relationship Id="rId5" Type="http://schemas.openxmlformats.org/officeDocument/2006/relationships/oleObject" Target="../embeddings/oleObject76.bin"/><Relationship Id="rId4" Type="http://schemas.openxmlformats.org/officeDocument/2006/relationships/image" Target="../media/image80.emf"/></Relationships>
</file>

<file path=ppt/slides/_rels/slide2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82.wmf"/><Relationship Id="rId4" Type="http://schemas.openxmlformats.org/officeDocument/2006/relationships/oleObject" Target="../embeddings/oleObject7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8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86.wmf"/><Relationship Id="rId5" Type="http://schemas.openxmlformats.org/officeDocument/2006/relationships/oleObject" Target="../embeddings/oleObject80.bin"/><Relationship Id="rId4" Type="http://schemas.openxmlformats.org/officeDocument/2006/relationships/image" Target="../media/image8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8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xml"/><Relationship Id="rId1" Type="http://schemas.openxmlformats.org/officeDocument/2006/relationships/vmlDrawing" Target="../drawings/vmlDrawing26.vml"/><Relationship Id="rId4" Type="http://schemas.openxmlformats.org/officeDocument/2006/relationships/image" Target="../media/image8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oleObject" Target="../embeddings/oleObject83.bin"/><Relationship Id="rId7" Type="http://schemas.openxmlformats.org/officeDocument/2006/relationships/slide" Target="slide76.xml"/><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slide" Target="slide17.xml"/><Relationship Id="rId5" Type="http://schemas.openxmlformats.org/officeDocument/2006/relationships/oleObject" Target="../embeddings/oleObject84.bin"/><Relationship Id="rId4" Type="http://schemas.openxmlformats.org/officeDocument/2006/relationships/image" Target="../media/image89.wmf"/></Relationships>
</file>

<file path=ppt/slides/_rels/slide38.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91.emf"/><Relationship Id="rId5" Type="http://schemas.openxmlformats.org/officeDocument/2006/relationships/oleObject" Target="../embeddings/oleObject87.bin"/><Relationship Id="rId10" Type="http://schemas.openxmlformats.org/officeDocument/2006/relationships/image" Target="../media/image93.emf"/><Relationship Id="rId4" Type="http://schemas.openxmlformats.org/officeDocument/2006/relationships/image" Target="../media/image90.emf"/><Relationship Id="rId9" Type="http://schemas.openxmlformats.org/officeDocument/2006/relationships/oleObject" Target="../embeddings/oleObject8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95.emf"/><Relationship Id="rId5" Type="http://schemas.openxmlformats.org/officeDocument/2006/relationships/oleObject" Target="../embeddings/oleObject91.bin"/><Relationship Id="rId4" Type="http://schemas.openxmlformats.org/officeDocument/2006/relationships/image" Target="../media/image9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97.emf"/><Relationship Id="rId5" Type="http://schemas.openxmlformats.org/officeDocument/2006/relationships/oleObject" Target="../embeddings/oleObject93.bin"/><Relationship Id="rId4" Type="http://schemas.openxmlformats.org/officeDocument/2006/relationships/image" Target="../media/image96.emf"/></Relationships>
</file>

<file path=ppt/slides/_rels/slide41.x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7.emf"/><Relationship Id="rId2" Type="http://schemas.openxmlformats.org/officeDocument/2006/relationships/slideLayout" Target="../slideLayouts/slideLayout11.xml"/><Relationship Id="rId1" Type="http://schemas.openxmlformats.org/officeDocument/2006/relationships/vmlDrawing" Target="../drawings/vmlDrawing31.vml"/><Relationship Id="rId6" Type="http://schemas.openxmlformats.org/officeDocument/2006/relationships/image" Target="../media/image100.e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102.emf"/><Relationship Id="rId4" Type="http://schemas.openxmlformats.org/officeDocument/2006/relationships/image" Target="../media/image99.emf"/><Relationship Id="rId9" Type="http://schemas.openxmlformats.org/officeDocument/2006/relationships/oleObject" Target="../embeddings/oleObject98.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image" Target="../media/image104.wmf"/><Relationship Id="rId5" Type="http://schemas.openxmlformats.org/officeDocument/2006/relationships/oleObject" Target="../embeddings/oleObject101.bin"/><Relationship Id="rId4" Type="http://schemas.openxmlformats.org/officeDocument/2006/relationships/image" Target="../media/image10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image" Target="../media/image106.wmf"/><Relationship Id="rId5" Type="http://schemas.openxmlformats.org/officeDocument/2006/relationships/oleObject" Target="../embeddings/oleObject103.bin"/><Relationship Id="rId4" Type="http://schemas.openxmlformats.org/officeDocument/2006/relationships/image" Target="../media/image105.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09.wmf"/><Relationship Id="rId18" Type="http://schemas.openxmlformats.org/officeDocument/2006/relationships/oleObject" Target="../embeddings/oleObject110.bin"/><Relationship Id="rId3" Type="http://schemas.openxmlformats.org/officeDocument/2006/relationships/oleObject" Target="../embeddings/oleObject104.bin"/><Relationship Id="rId7" Type="http://schemas.openxmlformats.org/officeDocument/2006/relationships/image" Target="../media/image111.png"/><Relationship Id="rId12" Type="http://schemas.openxmlformats.org/officeDocument/2006/relationships/oleObject" Target="../embeddings/oleObject108.bin"/><Relationship Id="rId17" Type="http://schemas.openxmlformats.org/officeDocument/2006/relationships/image" Target="../media/image113.png"/><Relationship Id="rId2" Type="http://schemas.openxmlformats.org/officeDocument/2006/relationships/slideLayout" Target="../slideLayouts/slideLayout6.xml"/><Relationship Id="rId16" Type="http://schemas.openxmlformats.org/officeDocument/2006/relationships/image" Target="../media/image112.png"/><Relationship Id="rId1" Type="http://schemas.openxmlformats.org/officeDocument/2006/relationships/vmlDrawing" Target="../drawings/vmlDrawing34.vml"/><Relationship Id="rId6" Type="http://schemas.openxmlformats.org/officeDocument/2006/relationships/image" Target="../media/image107.wmf"/><Relationship Id="rId11" Type="http://schemas.openxmlformats.org/officeDocument/2006/relationships/image" Target="../media/image108.wmf"/><Relationship Id="rId5" Type="http://schemas.openxmlformats.org/officeDocument/2006/relationships/oleObject" Target="../embeddings/oleObject105.bin"/><Relationship Id="rId15" Type="http://schemas.openxmlformats.org/officeDocument/2006/relationships/image" Target="../media/image110.wmf"/><Relationship Id="rId10" Type="http://schemas.openxmlformats.org/officeDocument/2006/relationships/oleObject" Target="../embeddings/oleObject107.bin"/><Relationship Id="rId4" Type="http://schemas.openxmlformats.org/officeDocument/2006/relationships/image" Target="../media/image103.wmf"/><Relationship Id="rId9" Type="http://schemas.openxmlformats.org/officeDocument/2006/relationships/image" Target="../media/image105.wmf"/><Relationship Id="rId14" Type="http://schemas.openxmlformats.org/officeDocument/2006/relationships/oleObject" Target="../embeddings/oleObject109.bin"/></Relationships>
</file>

<file path=ppt/slides/_rels/slide45.x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8.emf"/><Relationship Id="rId2" Type="http://schemas.openxmlformats.org/officeDocument/2006/relationships/slideLayout" Target="../slideLayouts/slideLayout11.xml"/><Relationship Id="rId1" Type="http://schemas.openxmlformats.org/officeDocument/2006/relationships/vmlDrawing" Target="../drawings/vmlDrawing35.vml"/><Relationship Id="rId6" Type="http://schemas.openxmlformats.org/officeDocument/2006/relationships/image" Target="../media/image115.e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17.emf"/><Relationship Id="rId4" Type="http://schemas.openxmlformats.org/officeDocument/2006/relationships/image" Target="../media/image114.emf"/><Relationship Id="rId9" Type="http://schemas.openxmlformats.org/officeDocument/2006/relationships/oleObject" Target="../embeddings/oleObject114.bin"/><Relationship Id="rId14" Type="http://schemas.openxmlformats.org/officeDocument/2006/relationships/image" Target="../media/image119.emf"/></Relationships>
</file>

<file path=ppt/slides/_rels/slide46.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11.xml"/><Relationship Id="rId1" Type="http://schemas.openxmlformats.org/officeDocument/2006/relationships/vmlDrawing" Target="../drawings/vmlDrawing36.vml"/><Relationship Id="rId6" Type="http://schemas.openxmlformats.org/officeDocument/2006/relationships/image" Target="../media/image121.wmf"/><Relationship Id="rId5" Type="http://schemas.openxmlformats.org/officeDocument/2006/relationships/oleObject" Target="../embeddings/oleObject118.bin"/><Relationship Id="rId4" Type="http://schemas.openxmlformats.org/officeDocument/2006/relationships/image" Target="../media/image120.wmf"/></Relationships>
</file>

<file path=ppt/slides/_rels/slide47.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image" Target="../media/image124.emf"/><Relationship Id="rId5" Type="http://schemas.openxmlformats.org/officeDocument/2006/relationships/oleObject" Target="../embeddings/oleObject121.bin"/><Relationship Id="rId4" Type="http://schemas.openxmlformats.org/officeDocument/2006/relationships/image" Target="../media/image123.wmf"/></Relationships>
</file>

<file path=ppt/slides/_rels/slide48.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28.bin"/><Relationship Id="rId18" Type="http://schemas.openxmlformats.org/officeDocument/2006/relationships/image" Target="../media/image120.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05.wmf"/><Relationship Id="rId17" Type="http://schemas.openxmlformats.org/officeDocument/2006/relationships/oleObject" Target="../embeddings/oleObject130.bin"/><Relationship Id="rId2" Type="http://schemas.openxmlformats.org/officeDocument/2006/relationships/slideLayout" Target="../slideLayouts/slideLayout6.xml"/><Relationship Id="rId16" Type="http://schemas.openxmlformats.org/officeDocument/2006/relationships/image" Target="../media/image127.wmf"/><Relationship Id="rId1" Type="http://schemas.openxmlformats.org/officeDocument/2006/relationships/vmlDrawing" Target="../drawings/vmlDrawing38.vml"/><Relationship Id="rId6" Type="http://schemas.openxmlformats.org/officeDocument/2006/relationships/image" Target="../media/image91.e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03.wmf"/><Relationship Id="rId4" Type="http://schemas.openxmlformats.org/officeDocument/2006/relationships/image" Target="../media/image90.emf"/><Relationship Id="rId9" Type="http://schemas.openxmlformats.org/officeDocument/2006/relationships/oleObject" Target="../embeddings/oleObject126.bin"/><Relationship Id="rId14" Type="http://schemas.openxmlformats.org/officeDocument/2006/relationships/image" Target="../media/image10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12.xml"/><Relationship Id="rId1" Type="http://schemas.openxmlformats.org/officeDocument/2006/relationships/vmlDrawing" Target="../drawings/vmlDrawing39.vml"/><Relationship Id="rId4" Type="http://schemas.openxmlformats.org/officeDocument/2006/relationships/image" Target="../media/image1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6.xml"/><Relationship Id="rId1" Type="http://schemas.openxmlformats.org/officeDocument/2006/relationships/vmlDrawing" Target="../drawings/vmlDrawing40.vml"/><Relationship Id="rId6" Type="http://schemas.openxmlformats.org/officeDocument/2006/relationships/image" Target="../media/image130.emf"/><Relationship Id="rId5" Type="http://schemas.openxmlformats.org/officeDocument/2006/relationships/oleObject" Target="../embeddings/oleObject133.bin"/><Relationship Id="rId10" Type="http://schemas.openxmlformats.org/officeDocument/2006/relationships/image" Target="../media/image128.png"/><Relationship Id="rId4" Type="http://schemas.openxmlformats.org/officeDocument/2006/relationships/image" Target="../media/image129.wmf"/><Relationship Id="rId9" Type="http://schemas.openxmlformats.org/officeDocument/2006/relationships/oleObject" Target="../embeddings/oleObject135.bin"/></Relationships>
</file>

<file path=ppt/slides/_rels/slide51.xml.rels><?xml version="1.0" encoding="UTF-8" standalone="yes"?>
<Relationships xmlns="http://schemas.openxmlformats.org/package/2006/relationships"><Relationship Id="rId8" Type="http://schemas.openxmlformats.org/officeDocument/2006/relationships/image" Target="../media/image134.emf"/><Relationship Id="rId13" Type="http://schemas.openxmlformats.org/officeDocument/2006/relationships/oleObject" Target="../embeddings/oleObject141.bin"/><Relationship Id="rId18" Type="http://schemas.openxmlformats.org/officeDocument/2006/relationships/image" Target="../media/image139.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36.emf"/><Relationship Id="rId17" Type="http://schemas.openxmlformats.org/officeDocument/2006/relationships/oleObject" Target="../embeddings/oleObject143.bin"/><Relationship Id="rId2" Type="http://schemas.openxmlformats.org/officeDocument/2006/relationships/slideLayout" Target="../slideLayouts/slideLayout6.xml"/><Relationship Id="rId16" Type="http://schemas.openxmlformats.org/officeDocument/2006/relationships/image" Target="../media/image138.wmf"/><Relationship Id="rId1" Type="http://schemas.openxmlformats.org/officeDocument/2006/relationships/vmlDrawing" Target="../drawings/vmlDrawing41.vml"/><Relationship Id="rId6" Type="http://schemas.openxmlformats.org/officeDocument/2006/relationships/image" Target="../media/image133.emf"/><Relationship Id="rId11" Type="http://schemas.openxmlformats.org/officeDocument/2006/relationships/oleObject" Target="../embeddings/oleObject140.bin"/><Relationship Id="rId5" Type="http://schemas.openxmlformats.org/officeDocument/2006/relationships/oleObject" Target="../embeddings/oleObject137.bin"/><Relationship Id="rId15" Type="http://schemas.openxmlformats.org/officeDocument/2006/relationships/oleObject" Target="../embeddings/oleObject142.bin"/><Relationship Id="rId10" Type="http://schemas.openxmlformats.org/officeDocument/2006/relationships/image" Target="../media/image135.emf"/><Relationship Id="rId4" Type="http://schemas.openxmlformats.org/officeDocument/2006/relationships/image" Target="../media/image132.wmf"/><Relationship Id="rId9" Type="http://schemas.openxmlformats.org/officeDocument/2006/relationships/oleObject" Target="../embeddings/oleObject139.bin"/><Relationship Id="rId14" Type="http://schemas.openxmlformats.org/officeDocument/2006/relationships/image" Target="../media/image137.wmf"/></Relationships>
</file>

<file path=ppt/slides/_rels/slide52.xml.rels><?xml version="1.0" encoding="UTF-8" standalone="yes"?>
<Relationships xmlns="http://schemas.openxmlformats.org/package/2006/relationships"><Relationship Id="rId8" Type="http://schemas.openxmlformats.org/officeDocument/2006/relationships/image" Target="../media/image142.e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6.xml"/><Relationship Id="rId1" Type="http://schemas.openxmlformats.org/officeDocument/2006/relationships/vmlDrawing" Target="../drawings/vmlDrawing42.vml"/><Relationship Id="rId6" Type="http://schemas.openxmlformats.org/officeDocument/2006/relationships/image" Target="../media/image141.emf"/><Relationship Id="rId5" Type="http://schemas.openxmlformats.org/officeDocument/2006/relationships/oleObject" Target="../embeddings/oleObject145.bin"/><Relationship Id="rId10" Type="http://schemas.openxmlformats.org/officeDocument/2006/relationships/image" Target="../media/image143.emf"/><Relationship Id="rId4" Type="http://schemas.openxmlformats.org/officeDocument/2006/relationships/image" Target="../media/image140.wmf"/><Relationship Id="rId9" Type="http://schemas.openxmlformats.org/officeDocument/2006/relationships/oleObject" Target="../embeddings/oleObject147.bin"/></Relationships>
</file>

<file path=ppt/slides/_rels/slide53.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6.xml"/><Relationship Id="rId1" Type="http://schemas.openxmlformats.org/officeDocument/2006/relationships/vmlDrawing" Target="../drawings/vmlDrawing43.vml"/><Relationship Id="rId6" Type="http://schemas.openxmlformats.org/officeDocument/2006/relationships/image" Target="../media/image144.emf"/><Relationship Id="rId5" Type="http://schemas.openxmlformats.org/officeDocument/2006/relationships/oleObject" Target="../embeddings/oleObject149.bin"/><Relationship Id="rId10" Type="http://schemas.openxmlformats.org/officeDocument/2006/relationships/image" Target="../media/image146.wmf"/><Relationship Id="rId4" Type="http://schemas.openxmlformats.org/officeDocument/2006/relationships/image" Target="../media/image140.wmf"/><Relationship Id="rId9" Type="http://schemas.openxmlformats.org/officeDocument/2006/relationships/oleObject" Target="../embeddings/oleObject151.bin"/></Relationships>
</file>

<file path=ppt/slides/_rels/slide54.xml.rels><?xml version="1.0" encoding="UTF-8" standalone="yes"?>
<Relationships xmlns="http://schemas.openxmlformats.org/package/2006/relationships"><Relationship Id="rId2" Type="http://schemas.openxmlformats.org/officeDocument/2006/relationships/image" Target="../media/image147.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49.jpeg"/><Relationship Id="rId2" Type="http://schemas.openxmlformats.org/officeDocument/2006/relationships/image" Target="../media/image148.jpeg"/><Relationship Id="rId1" Type="http://schemas.openxmlformats.org/officeDocument/2006/relationships/slideLayout" Target="../slideLayouts/slideLayout6.xml"/><Relationship Id="rId4" Type="http://schemas.openxmlformats.org/officeDocument/2006/relationships/image" Target="../media/image150.jpe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6.xml"/><Relationship Id="rId1" Type="http://schemas.openxmlformats.org/officeDocument/2006/relationships/vmlDrawing" Target="../drawings/vmlDrawing44.vml"/><Relationship Id="rId4" Type="http://schemas.openxmlformats.org/officeDocument/2006/relationships/image" Target="../media/image151.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56.wmf"/><Relationship Id="rId2" Type="http://schemas.openxmlformats.org/officeDocument/2006/relationships/slideLayout" Target="../slideLayouts/slideLayout6.xml"/><Relationship Id="rId1" Type="http://schemas.openxmlformats.org/officeDocument/2006/relationships/vmlDrawing" Target="../drawings/vmlDrawing45.vml"/><Relationship Id="rId6" Type="http://schemas.openxmlformats.org/officeDocument/2006/relationships/image" Target="../media/image153.e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155.wmf"/><Relationship Id="rId4" Type="http://schemas.openxmlformats.org/officeDocument/2006/relationships/image" Target="../media/image152.png"/><Relationship Id="rId9" Type="http://schemas.openxmlformats.org/officeDocument/2006/relationships/oleObject" Target="../embeddings/oleObject156.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6.xml"/><Relationship Id="rId1" Type="http://schemas.openxmlformats.org/officeDocument/2006/relationships/vmlDrawing" Target="../drawings/vmlDrawing46.vml"/><Relationship Id="rId4" Type="http://schemas.openxmlformats.org/officeDocument/2006/relationships/image" Target="../media/image152.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image" Target="../media/image152.png"/><Relationship Id="rId5" Type="http://schemas.openxmlformats.org/officeDocument/2006/relationships/oleObject" Target="../embeddings/oleObject160.bin"/><Relationship Id="rId4" Type="http://schemas.openxmlformats.org/officeDocument/2006/relationships/image" Target="../media/image157.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6.xml"/><Relationship Id="rId1" Type="http://schemas.openxmlformats.org/officeDocument/2006/relationships/vmlDrawing" Target="../drawings/vmlDrawing48.vml"/><Relationship Id="rId4" Type="http://schemas.openxmlformats.org/officeDocument/2006/relationships/image" Target="../media/image15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6.xml"/><Relationship Id="rId1" Type="http://schemas.openxmlformats.org/officeDocument/2006/relationships/vmlDrawing" Target="../drawings/vmlDrawing49.vml"/><Relationship Id="rId4" Type="http://schemas.openxmlformats.org/officeDocument/2006/relationships/image" Target="../media/image157.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6.xml"/><Relationship Id="rId1" Type="http://schemas.openxmlformats.org/officeDocument/2006/relationships/vmlDrawing" Target="../drawings/vmlDrawing50.vml"/><Relationship Id="rId6" Type="http://schemas.openxmlformats.org/officeDocument/2006/relationships/image" Target="../media/image159.wmf"/><Relationship Id="rId5" Type="http://schemas.openxmlformats.org/officeDocument/2006/relationships/oleObject" Target="../embeddings/oleObject164.bin"/><Relationship Id="rId4" Type="http://schemas.openxmlformats.org/officeDocument/2006/relationships/image" Target="../media/image158.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image" Target="../media/image163.png"/><Relationship Id="rId7" Type="http://schemas.openxmlformats.org/officeDocument/2006/relationships/image" Target="../media/image161.wmf"/><Relationship Id="rId2" Type="http://schemas.openxmlformats.org/officeDocument/2006/relationships/slideLayout" Target="../slideLayouts/slideLayout6.xml"/><Relationship Id="rId1" Type="http://schemas.openxmlformats.org/officeDocument/2006/relationships/vmlDrawing" Target="../drawings/vmlDrawing51.vml"/><Relationship Id="rId6" Type="http://schemas.openxmlformats.org/officeDocument/2006/relationships/oleObject" Target="../embeddings/oleObject166.bin"/><Relationship Id="rId5" Type="http://schemas.openxmlformats.org/officeDocument/2006/relationships/image" Target="../media/image160.wmf"/><Relationship Id="rId4" Type="http://schemas.openxmlformats.org/officeDocument/2006/relationships/oleObject" Target="../embeddings/oleObject165.bin"/><Relationship Id="rId9" Type="http://schemas.openxmlformats.org/officeDocument/2006/relationships/image" Target="../media/image162.wmf"/></Relationships>
</file>

<file path=ppt/slides/_rels/slide67.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67.emf"/><Relationship Id="rId2" Type="http://schemas.openxmlformats.org/officeDocument/2006/relationships/slideLayout" Target="../slideLayouts/slideLayout6.xml"/><Relationship Id="rId1" Type="http://schemas.openxmlformats.org/officeDocument/2006/relationships/vmlDrawing" Target="../drawings/vmlDrawing52.vml"/><Relationship Id="rId6" Type="http://schemas.openxmlformats.org/officeDocument/2006/relationships/image" Target="../media/image164.emf"/><Relationship Id="rId11" Type="http://schemas.openxmlformats.org/officeDocument/2006/relationships/oleObject" Target="../embeddings/oleObject172.bin"/><Relationship Id="rId5" Type="http://schemas.openxmlformats.org/officeDocument/2006/relationships/oleObject" Target="../embeddings/oleObject169.bin"/><Relationship Id="rId10" Type="http://schemas.openxmlformats.org/officeDocument/2006/relationships/image" Target="../media/image166.wmf"/><Relationship Id="rId4" Type="http://schemas.openxmlformats.org/officeDocument/2006/relationships/image" Target="../media/image152.png"/><Relationship Id="rId9" Type="http://schemas.openxmlformats.org/officeDocument/2006/relationships/oleObject" Target="../embeddings/oleObject171.bin"/></Relationships>
</file>

<file path=ppt/slides/_rels/slide68.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slideLayout" Target="../slideLayouts/slideLayout12.xml"/><Relationship Id="rId1" Type="http://schemas.openxmlformats.org/officeDocument/2006/relationships/vmlDrawing" Target="../drawings/vmlDrawing53.vml"/><Relationship Id="rId5" Type="http://schemas.openxmlformats.org/officeDocument/2006/relationships/image" Target="../media/image168.wmf"/><Relationship Id="rId4" Type="http://schemas.openxmlformats.org/officeDocument/2006/relationships/oleObject" Target="../embeddings/oleObject173.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11.xml"/><Relationship Id="rId1" Type="http://schemas.openxmlformats.org/officeDocument/2006/relationships/vmlDrawing" Target="../drawings/vmlDrawing54.vml"/><Relationship Id="rId5" Type="http://schemas.openxmlformats.org/officeDocument/2006/relationships/image" Target="../media/image169.png"/><Relationship Id="rId4" Type="http://schemas.openxmlformats.org/officeDocument/2006/relationships/image" Target="../media/image170.e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9.bin"/><Relationship Id="rId1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emf"/><Relationship Id="rId17" Type="http://schemas.openxmlformats.org/officeDocument/2006/relationships/oleObject" Target="../embeddings/oleObject11.bin"/><Relationship Id="rId2" Type="http://schemas.openxmlformats.org/officeDocument/2006/relationships/slideLayout" Target="../slideLayouts/slideLayout6.xml"/><Relationship Id="rId16" Type="http://schemas.openxmlformats.org/officeDocument/2006/relationships/image" Target="../media/image15.emf"/><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emf"/><Relationship Id="rId9" Type="http://schemas.openxmlformats.org/officeDocument/2006/relationships/oleObject" Target="../embeddings/oleObject7.bin"/><Relationship Id="rId14" Type="http://schemas.openxmlformats.org/officeDocument/2006/relationships/image" Target="../media/image14.emf"/></Relationships>
</file>

<file path=ppt/slides/_rels/slide70.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80.bin"/><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74.wmf"/><Relationship Id="rId2" Type="http://schemas.openxmlformats.org/officeDocument/2006/relationships/slideLayout" Target="../slideLayouts/slideLayout11.xml"/><Relationship Id="rId1" Type="http://schemas.openxmlformats.org/officeDocument/2006/relationships/vmlDrawing" Target="../drawings/vmlDrawing55.vml"/><Relationship Id="rId6" Type="http://schemas.openxmlformats.org/officeDocument/2006/relationships/image" Target="../media/image171.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73.wmf"/><Relationship Id="rId4" Type="http://schemas.openxmlformats.org/officeDocument/2006/relationships/image" Target="../media/image152.png"/><Relationship Id="rId9" Type="http://schemas.openxmlformats.org/officeDocument/2006/relationships/oleObject" Target="../embeddings/oleObject178.bin"/><Relationship Id="rId14" Type="http://schemas.openxmlformats.org/officeDocument/2006/relationships/image" Target="../media/image175.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1.xml"/><Relationship Id="rId1" Type="http://schemas.openxmlformats.org/officeDocument/2006/relationships/vmlDrawing" Target="../drawings/vmlDrawing56.vml"/><Relationship Id="rId6" Type="http://schemas.openxmlformats.org/officeDocument/2006/relationships/image" Target="../media/image177.emf"/><Relationship Id="rId5" Type="http://schemas.openxmlformats.org/officeDocument/2006/relationships/oleObject" Target="../embeddings/oleObject182.bin"/><Relationship Id="rId4" Type="http://schemas.openxmlformats.org/officeDocument/2006/relationships/image" Target="../media/image176.emf"/></Relationships>
</file>

<file path=ppt/slides/_rels/slide72.xml.rels><?xml version="1.0" encoding="UTF-8" standalone="yes"?>
<Relationships xmlns="http://schemas.openxmlformats.org/package/2006/relationships"><Relationship Id="rId8" Type="http://schemas.openxmlformats.org/officeDocument/2006/relationships/image" Target="../media/image180.e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slideLayout" Target="../slideLayouts/slideLayout6.xml"/><Relationship Id="rId1" Type="http://schemas.openxmlformats.org/officeDocument/2006/relationships/vmlDrawing" Target="../drawings/vmlDrawing57.vml"/><Relationship Id="rId6" Type="http://schemas.openxmlformats.org/officeDocument/2006/relationships/image" Target="../media/image179.wmf"/><Relationship Id="rId5" Type="http://schemas.openxmlformats.org/officeDocument/2006/relationships/oleObject" Target="../embeddings/oleObject184.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86.bin"/></Relationships>
</file>

<file path=ppt/slides/_rels/slide73.xml.rels><?xml version="1.0" encoding="UTF-8" standalone="yes"?>
<Relationships xmlns="http://schemas.openxmlformats.org/package/2006/relationships"><Relationship Id="rId3" Type="http://schemas.openxmlformats.org/officeDocument/2006/relationships/image" Target="../media/image183.jpeg"/><Relationship Id="rId2" Type="http://schemas.openxmlformats.org/officeDocument/2006/relationships/slideLayout" Target="../slideLayouts/slideLayout14.xml"/><Relationship Id="rId1" Type="http://schemas.openxmlformats.org/officeDocument/2006/relationships/vmlDrawing" Target="../drawings/vmlDrawing58.vml"/><Relationship Id="rId6" Type="http://schemas.openxmlformats.org/officeDocument/2006/relationships/image" Target="../media/image182.wmf"/><Relationship Id="rId5" Type="http://schemas.openxmlformats.org/officeDocument/2006/relationships/oleObject" Target="../embeddings/oleObject187.bin"/><Relationship Id="rId4" Type="http://schemas.openxmlformats.org/officeDocument/2006/relationships/image" Target="../media/image184.jpeg"/></Relationships>
</file>

<file path=ppt/slides/_rels/slide74.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image" Target="../media/image188.wmf"/><Relationship Id="rId2" Type="http://schemas.openxmlformats.org/officeDocument/2006/relationships/slideLayout" Target="../slideLayouts/slideLayout6.xml"/><Relationship Id="rId1" Type="http://schemas.openxmlformats.org/officeDocument/2006/relationships/vmlDrawing" Target="../drawings/vmlDrawing59.vml"/><Relationship Id="rId6" Type="http://schemas.openxmlformats.org/officeDocument/2006/relationships/image" Target="../media/image186.wmf"/><Relationship Id="rId11" Type="http://schemas.openxmlformats.org/officeDocument/2006/relationships/oleObject" Target="../embeddings/oleObject191.bin"/><Relationship Id="rId5" Type="http://schemas.openxmlformats.org/officeDocument/2006/relationships/oleObject" Target="../embeddings/oleObject189.bin"/><Relationship Id="rId10" Type="http://schemas.openxmlformats.org/officeDocument/2006/relationships/image" Target="../media/image184.jpeg"/><Relationship Id="rId4" Type="http://schemas.openxmlformats.org/officeDocument/2006/relationships/image" Target="../media/image185.wmf"/><Relationship Id="rId9" Type="http://schemas.openxmlformats.org/officeDocument/2006/relationships/image" Target="../media/image189.jpeg"/></Relationships>
</file>

<file path=ppt/slides/_rels/slide75.xml.rels><?xml version="1.0" encoding="UTF-8" standalone="yes"?>
<Relationships xmlns="http://schemas.openxmlformats.org/package/2006/relationships"><Relationship Id="rId8" Type="http://schemas.openxmlformats.org/officeDocument/2006/relationships/image" Target="../media/image192.e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6.xml"/><Relationship Id="rId1" Type="http://schemas.openxmlformats.org/officeDocument/2006/relationships/vmlDrawing" Target="../drawings/vmlDrawing60.vml"/><Relationship Id="rId6" Type="http://schemas.openxmlformats.org/officeDocument/2006/relationships/image" Target="../media/image191.emf"/><Relationship Id="rId5" Type="http://schemas.openxmlformats.org/officeDocument/2006/relationships/oleObject" Target="../embeddings/oleObject193.bin"/><Relationship Id="rId4" Type="http://schemas.openxmlformats.org/officeDocument/2006/relationships/image" Target="../media/image190.emf"/><Relationship Id="rId9" Type="http://schemas.openxmlformats.org/officeDocument/2006/relationships/image" Target="../media/image189.jpeg"/></Relationships>
</file>

<file path=ppt/slides/_rels/slide76.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slideLayout" Target="../slideLayouts/slideLayout6.xml"/><Relationship Id="rId1" Type="http://schemas.openxmlformats.org/officeDocument/2006/relationships/vmlDrawing" Target="../drawings/vmlDrawing61.vml"/><Relationship Id="rId5" Type="http://schemas.openxmlformats.org/officeDocument/2006/relationships/image" Target="../media/image193.emf"/><Relationship Id="rId4" Type="http://schemas.openxmlformats.org/officeDocument/2006/relationships/oleObject" Target="../embeddings/oleObject195.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6.xml"/><Relationship Id="rId1" Type="http://schemas.openxmlformats.org/officeDocument/2006/relationships/vmlDrawing" Target="../drawings/vmlDrawing62.vml"/><Relationship Id="rId5" Type="http://schemas.openxmlformats.org/officeDocument/2006/relationships/image" Target="../media/image189.jpeg"/><Relationship Id="rId4" Type="http://schemas.openxmlformats.org/officeDocument/2006/relationships/image" Target="../media/image195.w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99.bin"/><Relationship Id="rId3" Type="http://schemas.openxmlformats.org/officeDocument/2006/relationships/oleObject" Target="../embeddings/oleObject197.bin"/><Relationship Id="rId7" Type="http://schemas.openxmlformats.org/officeDocument/2006/relationships/image" Target="../media/image189.jpeg"/><Relationship Id="rId2" Type="http://schemas.openxmlformats.org/officeDocument/2006/relationships/slideLayout" Target="../slideLayouts/slideLayout6.xml"/><Relationship Id="rId1" Type="http://schemas.openxmlformats.org/officeDocument/2006/relationships/vmlDrawing" Target="../drawings/vmlDrawing63.vml"/><Relationship Id="rId6" Type="http://schemas.openxmlformats.org/officeDocument/2006/relationships/image" Target="../media/image195.wmf"/><Relationship Id="rId11" Type="http://schemas.openxmlformats.org/officeDocument/2006/relationships/image" Target="../media/image198.wmf"/><Relationship Id="rId5" Type="http://schemas.openxmlformats.org/officeDocument/2006/relationships/oleObject" Target="../embeddings/oleObject198.bin"/><Relationship Id="rId10" Type="http://schemas.openxmlformats.org/officeDocument/2006/relationships/oleObject" Target="../embeddings/oleObject200.bin"/><Relationship Id="rId4" Type="http://schemas.openxmlformats.org/officeDocument/2006/relationships/image" Target="../media/image196.wmf"/><Relationship Id="rId9" Type="http://schemas.openxmlformats.org/officeDocument/2006/relationships/image" Target="../media/image197.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12.xml"/><Relationship Id="rId1" Type="http://schemas.openxmlformats.org/officeDocument/2006/relationships/vmlDrawing" Target="../drawings/vmlDrawing64.vml"/><Relationship Id="rId5" Type="http://schemas.openxmlformats.org/officeDocument/2006/relationships/image" Target="../media/image200.jpeg"/><Relationship Id="rId4" Type="http://schemas.openxmlformats.org/officeDocument/2006/relationships/image" Target="../media/image199.wmf"/></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80.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202.bin"/><Relationship Id="rId7" Type="http://schemas.openxmlformats.org/officeDocument/2006/relationships/oleObject" Target="../embeddings/oleObject204.bin"/><Relationship Id="rId2" Type="http://schemas.openxmlformats.org/officeDocument/2006/relationships/slideLayout" Target="../slideLayouts/slideLayout6.xml"/><Relationship Id="rId1" Type="http://schemas.openxmlformats.org/officeDocument/2006/relationships/vmlDrawing" Target="../drawings/vmlDrawing65.vml"/><Relationship Id="rId6" Type="http://schemas.openxmlformats.org/officeDocument/2006/relationships/image" Target="../media/image202.wmf"/><Relationship Id="rId5" Type="http://schemas.openxmlformats.org/officeDocument/2006/relationships/oleObject" Target="../embeddings/oleObject203.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205.bin"/></Relationships>
</file>

<file path=ppt/slides/_rels/slide81.xml.rels><?xml version="1.0" encoding="UTF-8" standalone="yes"?>
<Relationships xmlns="http://schemas.openxmlformats.org/package/2006/relationships"><Relationship Id="rId8" Type="http://schemas.openxmlformats.org/officeDocument/2006/relationships/image" Target="../media/image207.e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6.xml"/><Relationship Id="rId1" Type="http://schemas.openxmlformats.org/officeDocument/2006/relationships/vmlDrawing" Target="../drawings/vmlDrawing66.vml"/><Relationship Id="rId6" Type="http://schemas.openxmlformats.org/officeDocument/2006/relationships/image" Target="../media/image206.emf"/><Relationship Id="rId5" Type="http://schemas.openxmlformats.org/officeDocument/2006/relationships/oleObject" Target="../embeddings/oleObject207.bin"/><Relationship Id="rId10" Type="http://schemas.openxmlformats.org/officeDocument/2006/relationships/image" Target="../media/image204.wmf"/><Relationship Id="rId4" Type="http://schemas.openxmlformats.org/officeDocument/2006/relationships/image" Target="../media/image205.emf"/><Relationship Id="rId9" Type="http://schemas.openxmlformats.org/officeDocument/2006/relationships/oleObject" Target="../embeddings/oleObject209.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212.bin"/><Relationship Id="rId3" Type="http://schemas.openxmlformats.org/officeDocument/2006/relationships/oleObject" Target="../embeddings/oleObject210.bin"/><Relationship Id="rId7" Type="http://schemas.openxmlformats.org/officeDocument/2006/relationships/image" Target="../media/image209.png"/><Relationship Id="rId2" Type="http://schemas.openxmlformats.org/officeDocument/2006/relationships/slideLayout" Target="../slideLayouts/slideLayout6.xml"/><Relationship Id="rId1" Type="http://schemas.openxmlformats.org/officeDocument/2006/relationships/vmlDrawing" Target="../drawings/vmlDrawing67.vml"/><Relationship Id="rId6" Type="http://schemas.openxmlformats.org/officeDocument/2006/relationships/image" Target="../media/image211.emf"/><Relationship Id="rId11" Type="http://schemas.openxmlformats.org/officeDocument/2006/relationships/image" Target="../media/image213.emf"/><Relationship Id="rId5" Type="http://schemas.openxmlformats.org/officeDocument/2006/relationships/oleObject" Target="../embeddings/oleObject211.bin"/><Relationship Id="rId10" Type="http://schemas.openxmlformats.org/officeDocument/2006/relationships/oleObject" Target="../embeddings/oleObject213.bin"/><Relationship Id="rId4" Type="http://schemas.openxmlformats.org/officeDocument/2006/relationships/image" Target="../media/image210.emf"/><Relationship Id="rId9" Type="http://schemas.openxmlformats.org/officeDocument/2006/relationships/image" Target="../media/image212.emf"/></Relationships>
</file>

<file path=ppt/slides/_rels/slide86.xml.rels><?xml version="1.0" encoding="UTF-8" standalone="yes"?>
<Relationships xmlns="http://schemas.openxmlformats.org/package/2006/relationships"><Relationship Id="rId8" Type="http://schemas.openxmlformats.org/officeDocument/2006/relationships/image" Target="../media/image216.emf"/><Relationship Id="rId13" Type="http://schemas.openxmlformats.org/officeDocument/2006/relationships/image" Target="../media/image217.wmf"/><Relationship Id="rId3" Type="http://schemas.openxmlformats.org/officeDocument/2006/relationships/oleObject" Target="../embeddings/oleObject214.bin"/><Relationship Id="rId7" Type="http://schemas.openxmlformats.org/officeDocument/2006/relationships/oleObject" Target="../embeddings/oleObject216.bin"/><Relationship Id="rId12" Type="http://schemas.openxmlformats.org/officeDocument/2006/relationships/oleObject" Target="../embeddings/oleObject218.bin"/><Relationship Id="rId2" Type="http://schemas.openxmlformats.org/officeDocument/2006/relationships/slideLayout" Target="../slideLayouts/slideLayout6.xml"/><Relationship Id="rId1" Type="http://schemas.openxmlformats.org/officeDocument/2006/relationships/vmlDrawing" Target="../drawings/vmlDrawing68.vml"/><Relationship Id="rId6" Type="http://schemas.openxmlformats.org/officeDocument/2006/relationships/image" Target="../media/image215.emf"/><Relationship Id="rId11" Type="http://schemas.openxmlformats.org/officeDocument/2006/relationships/image" Target="../media/image209.png"/><Relationship Id="rId5" Type="http://schemas.openxmlformats.org/officeDocument/2006/relationships/oleObject" Target="../embeddings/oleObject215.bin"/><Relationship Id="rId10" Type="http://schemas.openxmlformats.org/officeDocument/2006/relationships/image" Target="../media/image210.emf"/><Relationship Id="rId4" Type="http://schemas.openxmlformats.org/officeDocument/2006/relationships/image" Target="../media/image214.wmf"/><Relationship Id="rId9" Type="http://schemas.openxmlformats.org/officeDocument/2006/relationships/oleObject" Target="../embeddings/oleObject217.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6.xml"/><Relationship Id="rId1" Type="http://schemas.openxmlformats.org/officeDocument/2006/relationships/vmlDrawing" Target="../drawings/vmlDrawing69.vml"/><Relationship Id="rId4" Type="http://schemas.openxmlformats.org/officeDocument/2006/relationships/image" Target="../media/image178.wmf"/></Relationships>
</file>

<file path=ppt/slides/_rels/slide91.xml.rels><?xml version="1.0" encoding="UTF-8" standalone="yes"?>
<Relationships xmlns="http://schemas.openxmlformats.org/package/2006/relationships"><Relationship Id="rId8" Type="http://schemas.openxmlformats.org/officeDocument/2006/relationships/image" Target="../media/image221.emf"/><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23.emf"/><Relationship Id="rId2" Type="http://schemas.openxmlformats.org/officeDocument/2006/relationships/slideLayout" Target="../slideLayouts/slideLayout6.xml"/><Relationship Id="rId1" Type="http://schemas.openxmlformats.org/officeDocument/2006/relationships/vmlDrawing" Target="../drawings/vmlDrawing70.vml"/><Relationship Id="rId6" Type="http://schemas.openxmlformats.org/officeDocument/2006/relationships/image" Target="../media/image220.emf"/><Relationship Id="rId11" Type="http://schemas.openxmlformats.org/officeDocument/2006/relationships/oleObject" Target="../embeddings/oleObject224.bin"/><Relationship Id="rId5" Type="http://schemas.openxmlformats.org/officeDocument/2006/relationships/oleObject" Target="../embeddings/oleObject221.bin"/><Relationship Id="rId10" Type="http://schemas.openxmlformats.org/officeDocument/2006/relationships/image" Target="../media/image222.emf"/><Relationship Id="rId4" Type="http://schemas.openxmlformats.org/officeDocument/2006/relationships/image" Target="../media/image219.wmf"/><Relationship Id="rId9" Type="http://schemas.openxmlformats.org/officeDocument/2006/relationships/oleObject" Target="../embeddings/oleObject223.bin"/></Relationships>
</file>

<file path=ppt/slides/_rels/slide92.x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6.xml"/><Relationship Id="rId1" Type="http://schemas.openxmlformats.org/officeDocument/2006/relationships/vmlDrawing" Target="../drawings/vmlDrawing71.vml"/><Relationship Id="rId6" Type="http://schemas.openxmlformats.org/officeDocument/2006/relationships/image" Target="../media/image225.wmf"/><Relationship Id="rId5" Type="http://schemas.openxmlformats.org/officeDocument/2006/relationships/oleObject" Target="../embeddings/oleObject226.bin"/><Relationship Id="rId4" Type="http://schemas.openxmlformats.org/officeDocument/2006/relationships/image" Target="../media/image224.wmf"/></Relationships>
</file>

<file path=ppt/slides/_rels/slide93.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33.bin"/><Relationship Id="rId18" Type="http://schemas.openxmlformats.org/officeDocument/2006/relationships/image" Target="../media/image234.wmf"/><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231.wmf"/><Relationship Id="rId17" Type="http://schemas.openxmlformats.org/officeDocument/2006/relationships/oleObject" Target="../embeddings/oleObject235.bin"/><Relationship Id="rId2" Type="http://schemas.openxmlformats.org/officeDocument/2006/relationships/slideLayout" Target="../slideLayouts/slideLayout6.xml"/><Relationship Id="rId16" Type="http://schemas.openxmlformats.org/officeDocument/2006/relationships/image" Target="../media/image233.wmf"/><Relationship Id="rId1" Type="http://schemas.openxmlformats.org/officeDocument/2006/relationships/vmlDrawing" Target="../drawings/vmlDrawing72.vml"/><Relationship Id="rId6" Type="http://schemas.openxmlformats.org/officeDocument/2006/relationships/image" Target="../media/image228.w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34.bin"/><Relationship Id="rId10" Type="http://schemas.openxmlformats.org/officeDocument/2006/relationships/image" Target="../media/image230.wmf"/><Relationship Id="rId4" Type="http://schemas.openxmlformats.org/officeDocument/2006/relationships/image" Target="../media/image227.wmf"/><Relationship Id="rId9" Type="http://schemas.openxmlformats.org/officeDocument/2006/relationships/oleObject" Target="../embeddings/oleObject231.bin"/><Relationship Id="rId14" Type="http://schemas.openxmlformats.org/officeDocument/2006/relationships/image" Target="../media/image232.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36.bin"/><Relationship Id="rId2" Type="http://schemas.openxmlformats.org/officeDocument/2006/relationships/slideLayout" Target="../slideLayouts/slideLayout6.xml"/><Relationship Id="rId1" Type="http://schemas.openxmlformats.org/officeDocument/2006/relationships/vmlDrawing" Target="../drawings/vmlDrawing73.vml"/><Relationship Id="rId6" Type="http://schemas.openxmlformats.org/officeDocument/2006/relationships/image" Target="../media/image236.wmf"/><Relationship Id="rId5" Type="http://schemas.openxmlformats.org/officeDocument/2006/relationships/oleObject" Target="../embeddings/oleObject237.bin"/><Relationship Id="rId4" Type="http://schemas.openxmlformats.org/officeDocument/2006/relationships/image" Target="../media/image235.wmf"/></Relationships>
</file>

<file path=ppt/slides/_rels/slide95.xml.rels><?xml version="1.0" encoding="UTF-8" standalone="yes"?>
<Relationships xmlns="http://schemas.openxmlformats.org/package/2006/relationships"><Relationship Id="rId8" Type="http://schemas.openxmlformats.org/officeDocument/2006/relationships/image" Target="../media/image238.wmf"/><Relationship Id="rId3" Type="http://schemas.openxmlformats.org/officeDocument/2006/relationships/oleObject" Target="../embeddings/oleObject238.bin"/><Relationship Id="rId7" Type="http://schemas.openxmlformats.org/officeDocument/2006/relationships/oleObject" Target="../embeddings/oleObject240.bin"/><Relationship Id="rId2" Type="http://schemas.openxmlformats.org/officeDocument/2006/relationships/slideLayout" Target="../slideLayouts/slideLayout6.xml"/><Relationship Id="rId1" Type="http://schemas.openxmlformats.org/officeDocument/2006/relationships/vmlDrawing" Target="../drawings/vmlDrawing74.vml"/><Relationship Id="rId6" Type="http://schemas.openxmlformats.org/officeDocument/2006/relationships/image" Target="../media/image237.wmf"/><Relationship Id="rId5" Type="http://schemas.openxmlformats.org/officeDocument/2006/relationships/oleObject" Target="../embeddings/oleObject239.bin"/><Relationship Id="rId10" Type="http://schemas.openxmlformats.org/officeDocument/2006/relationships/image" Target="../media/image239.wmf"/><Relationship Id="rId4" Type="http://schemas.openxmlformats.org/officeDocument/2006/relationships/image" Target="../media/image235.wmf"/><Relationship Id="rId9" Type="http://schemas.openxmlformats.org/officeDocument/2006/relationships/oleObject" Target="../embeddings/oleObject241.bin"/></Relationships>
</file>

<file path=ppt/slides/_rels/slide96.x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oleObject" Target="../embeddings/oleObject242.bin"/><Relationship Id="rId7" Type="http://schemas.openxmlformats.org/officeDocument/2006/relationships/oleObject" Target="../embeddings/oleObject244.bin"/><Relationship Id="rId2" Type="http://schemas.openxmlformats.org/officeDocument/2006/relationships/slideLayout" Target="../slideLayouts/slideLayout6.xml"/><Relationship Id="rId1" Type="http://schemas.openxmlformats.org/officeDocument/2006/relationships/vmlDrawing" Target="../drawings/vmlDrawing75.vml"/><Relationship Id="rId6" Type="http://schemas.openxmlformats.org/officeDocument/2006/relationships/image" Target="../media/image240.wmf"/><Relationship Id="rId5" Type="http://schemas.openxmlformats.org/officeDocument/2006/relationships/oleObject" Target="../embeddings/oleObject243.bin"/><Relationship Id="rId10" Type="http://schemas.openxmlformats.org/officeDocument/2006/relationships/image" Target="../media/image242.wmf"/><Relationship Id="rId4" Type="http://schemas.openxmlformats.org/officeDocument/2006/relationships/image" Target="../media/image236.wmf"/><Relationship Id="rId9" Type="http://schemas.openxmlformats.org/officeDocument/2006/relationships/oleObject" Target="../embeddings/oleObject245.bin"/></Relationships>
</file>

<file path=ppt/slides/_rels/slide97.x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oleObject" Target="../embeddings/oleObject251.bin"/><Relationship Id="rId18" Type="http://schemas.openxmlformats.org/officeDocument/2006/relationships/image" Target="../media/image236.wmf"/><Relationship Id="rId3" Type="http://schemas.openxmlformats.org/officeDocument/2006/relationships/oleObject" Target="../embeddings/oleObject246.bin"/><Relationship Id="rId7" Type="http://schemas.openxmlformats.org/officeDocument/2006/relationships/oleObject" Target="../embeddings/oleObject248.bin"/><Relationship Id="rId12" Type="http://schemas.openxmlformats.org/officeDocument/2006/relationships/image" Target="../media/image241.wmf"/><Relationship Id="rId17" Type="http://schemas.openxmlformats.org/officeDocument/2006/relationships/oleObject" Target="../embeddings/oleObject253.bin"/><Relationship Id="rId2" Type="http://schemas.openxmlformats.org/officeDocument/2006/relationships/slideLayout" Target="../slideLayouts/slideLayout6.xml"/><Relationship Id="rId16" Type="http://schemas.openxmlformats.org/officeDocument/2006/relationships/image" Target="../media/image235.wmf"/><Relationship Id="rId1" Type="http://schemas.openxmlformats.org/officeDocument/2006/relationships/vmlDrawing" Target="../drawings/vmlDrawing76.vml"/><Relationship Id="rId6" Type="http://schemas.openxmlformats.org/officeDocument/2006/relationships/image" Target="../media/image238.wmf"/><Relationship Id="rId11" Type="http://schemas.openxmlformats.org/officeDocument/2006/relationships/oleObject" Target="../embeddings/oleObject250.bin"/><Relationship Id="rId5" Type="http://schemas.openxmlformats.org/officeDocument/2006/relationships/oleObject" Target="../embeddings/oleObject247.bin"/><Relationship Id="rId15" Type="http://schemas.openxmlformats.org/officeDocument/2006/relationships/oleObject" Target="../embeddings/oleObject252.bin"/><Relationship Id="rId10" Type="http://schemas.openxmlformats.org/officeDocument/2006/relationships/image" Target="../media/image240.wmf"/><Relationship Id="rId4" Type="http://schemas.openxmlformats.org/officeDocument/2006/relationships/image" Target="../media/image237.wmf"/><Relationship Id="rId9" Type="http://schemas.openxmlformats.org/officeDocument/2006/relationships/oleObject" Target="../embeddings/oleObject249.bin"/><Relationship Id="rId14" Type="http://schemas.openxmlformats.org/officeDocument/2006/relationships/image" Target="../media/image242.wmf"/></Relationships>
</file>

<file path=ppt/slides/_rels/slide98.x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oleObject" Target="../embeddings/oleObject254.bin"/><Relationship Id="rId7" Type="http://schemas.openxmlformats.org/officeDocument/2006/relationships/oleObject" Target="../embeddings/oleObject256.bin"/><Relationship Id="rId2" Type="http://schemas.openxmlformats.org/officeDocument/2006/relationships/slideLayout" Target="../slideLayouts/slideLayout6.xml"/><Relationship Id="rId1" Type="http://schemas.openxmlformats.org/officeDocument/2006/relationships/vmlDrawing" Target="../drawings/vmlDrawing77.vml"/><Relationship Id="rId6" Type="http://schemas.openxmlformats.org/officeDocument/2006/relationships/image" Target="../media/image244.wmf"/><Relationship Id="rId5" Type="http://schemas.openxmlformats.org/officeDocument/2006/relationships/oleObject" Target="../embeddings/oleObject255.bin"/><Relationship Id="rId10" Type="http://schemas.openxmlformats.org/officeDocument/2006/relationships/image" Target="../media/image236.wmf"/><Relationship Id="rId4" Type="http://schemas.openxmlformats.org/officeDocument/2006/relationships/image" Target="../media/image243.wmf"/><Relationship Id="rId9" Type="http://schemas.openxmlformats.org/officeDocument/2006/relationships/oleObject" Target="../embeddings/oleObject257.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4"/>
          <p:cNvSpPr>
            <a:spLocks noGrp="1"/>
          </p:cNvSpPr>
          <p:nvPr>
            <p:ph type="title"/>
          </p:nvPr>
        </p:nvSpPr>
        <p:spPr>
          <a:xfrm>
            <a:off x="304800" y="381000"/>
            <a:ext cx="8540750" cy="1143000"/>
          </a:xfrm>
        </p:spPr>
        <p:txBody>
          <a:bodyPr/>
          <a:lstStyle/>
          <a:p>
            <a:pPr eaLnBrk="1" hangingPunct="1"/>
            <a:r>
              <a:rPr lang="zh-CN" altLang="en-US" sz="4000" b="1" dirty="0" smtClean="0">
                <a:solidFill>
                  <a:srgbClr val="000066"/>
                </a:solidFill>
              </a:rPr>
              <a:t>第</a:t>
            </a:r>
            <a:r>
              <a:rPr lang="en-US" altLang="zh-CN" sz="4000" b="1" dirty="0" smtClean="0">
                <a:solidFill>
                  <a:srgbClr val="000066"/>
                </a:solidFill>
              </a:rPr>
              <a:t>5</a:t>
            </a:r>
            <a:r>
              <a:rPr lang="zh-CN" altLang="en-US" sz="4000" b="1" dirty="0" smtClean="0">
                <a:solidFill>
                  <a:srgbClr val="000066"/>
                </a:solidFill>
              </a:rPr>
              <a:t>章  </a:t>
            </a:r>
            <a:r>
              <a:rPr lang="zh-CN" altLang="en-US" sz="4000" b="1" dirty="0" smtClean="0">
                <a:solidFill>
                  <a:srgbClr val="000066"/>
                </a:solidFill>
                <a:latin typeface="楷体" panose="02010609060101010101" pitchFamily="49" charset="-122"/>
                <a:ea typeface="楷体" panose="02010609060101010101" pitchFamily="49" charset="-122"/>
              </a:rPr>
              <a:t>振幅调制</a:t>
            </a:r>
            <a:r>
              <a:rPr lang="zh-CN" altLang="en-US" sz="4000" b="1" dirty="0" smtClean="0">
                <a:solidFill>
                  <a:srgbClr val="000066"/>
                </a:solidFill>
              </a:rPr>
              <a:t>、解调与混频电路</a:t>
            </a:r>
          </a:p>
        </p:txBody>
      </p:sp>
      <p:sp>
        <p:nvSpPr>
          <p:cNvPr id="86019" name="内容占位符 5"/>
          <p:cNvSpPr>
            <a:spLocks noGrp="1"/>
          </p:cNvSpPr>
          <p:nvPr>
            <p:ph idx="1"/>
          </p:nvPr>
        </p:nvSpPr>
        <p:spPr>
          <a:xfrm>
            <a:off x="228600" y="1600200"/>
            <a:ext cx="8540750" cy="3886200"/>
          </a:xfrm>
        </p:spPr>
        <p:txBody>
          <a:bodyPr/>
          <a:lstStyle/>
          <a:p>
            <a:pPr eaLnBrk="1" hangingPunct="1">
              <a:lnSpc>
                <a:spcPct val="120000"/>
              </a:lnSpc>
            </a:pPr>
            <a:r>
              <a:rPr lang="zh-CN" altLang="en-US" sz="2600" b="1" dirty="0" smtClean="0">
                <a:solidFill>
                  <a:srgbClr val="000066"/>
                </a:solidFill>
                <a:latin typeface="楷体" panose="02010609060101010101" pitchFamily="49" charset="-122"/>
                <a:ea typeface="楷体" panose="02010609060101010101" pitchFamily="49" charset="-122"/>
              </a:rPr>
              <a:t>调制、解调与混频在通信电路起何作用？处于发射机和接收机什么位置？</a:t>
            </a:r>
          </a:p>
          <a:p>
            <a:pPr eaLnBrk="1" hangingPunct="1">
              <a:lnSpc>
                <a:spcPct val="120000"/>
              </a:lnSpc>
            </a:pPr>
            <a:r>
              <a:rPr lang="zh-CN" altLang="en-US" sz="2600" b="1" dirty="0" smtClean="0">
                <a:solidFill>
                  <a:srgbClr val="000066"/>
                </a:solidFill>
                <a:latin typeface="楷体" panose="02010609060101010101" pitchFamily="49" charset="-122"/>
                <a:ea typeface="楷体" panose="02010609060101010101" pitchFamily="49" charset="-122"/>
              </a:rPr>
              <a:t>振幅调制、解调与混频电路的输入和输出信号频谱有何特点？</a:t>
            </a:r>
          </a:p>
          <a:p>
            <a:pPr eaLnBrk="1" hangingPunct="1">
              <a:lnSpc>
                <a:spcPct val="120000"/>
              </a:lnSpc>
            </a:pPr>
            <a:r>
              <a:rPr lang="zh-CN" altLang="en-US" sz="2600" b="1" dirty="0" smtClean="0">
                <a:solidFill>
                  <a:srgbClr val="000066"/>
                </a:solidFill>
                <a:latin typeface="楷体" panose="02010609060101010101" pitchFamily="49" charset="-122"/>
                <a:ea typeface="楷体" panose="02010609060101010101" pitchFamily="49" charset="-122"/>
              </a:rPr>
              <a:t>振幅调制、解调与混频电路如何构成？有哪些类型？</a:t>
            </a:r>
          </a:p>
          <a:p>
            <a:pPr eaLnBrk="1" hangingPunct="1">
              <a:lnSpc>
                <a:spcPct val="120000"/>
              </a:lnSpc>
            </a:pPr>
            <a:r>
              <a:rPr lang="zh-CN" altLang="en-US" sz="2600" b="1" dirty="0" smtClean="0">
                <a:solidFill>
                  <a:srgbClr val="000066"/>
                </a:solidFill>
                <a:latin typeface="楷体" panose="02010609060101010101" pitchFamily="49" charset="-122"/>
                <a:ea typeface="楷体" panose="02010609060101010101" pitchFamily="49" charset="-122"/>
              </a:rPr>
              <a:t>如何分析振幅调制、解调与混频电路？有哪些性能参数？如何计算？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3" name="Object 3"/>
          <p:cNvGraphicFramePr>
            <a:graphicFrameLocks noChangeAspect="1"/>
          </p:cNvGraphicFramePr>
          <p:nvPr/>
        </p:nvGraphicFramePr>
        <p:xfrm>
          <a:off x="762000" y="2819400"/>
          <a:ext cx="3635375" cy="474663"/>
        </p:xfrm>
        <a:graphic>
          <a:graphicData uri="http://schemas.openxmlformats.org/presentationml/2006/ole">
            <mc:AlternateContent xmlns:mc="http://schemas.openxmlformats.org/markup-compatibility/2006">
              <mc:Choice xmlns:v="urn:schemas-microsoft-com:vml" Requires="v">
                <p:oleObj spid="_x0000_s6526" name="Equation" r:id="rId3" imgW="1688760" imgH="228600" progId="Equation.DSMT4">
                  <p:embed/>
                </p:oleObj>
              </mc:Choice>
              <mc:Fallback>
                <p:oleObj name="Equation" r:id="rId3" imgW="168876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363537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990600" y="4038600"/>
            <a:ext cx="1655763" cy="792163"/>
            <a:chOff x="567" y="2478"/>
            <a:chExt cx="1179" cy="589"/>
          </a:xfrm>
        </p:grpSpPr>
        <p:sp>
          <p:nvSpPr>
            <p:cNvPr id="6167" name="AutoShape 5"/>
            <p:cNvSpPr>
              <a:spLocks noChangeArrowheads="1"/>
            </p:cNvSpPr>
            <p:nvPr/>
          </p:nvSpPr>
          <p:spPr bwMode="auto">
            <a:xfrm>
              <a:off x="567" y="2478"/>
              <a:ext cx="1179" cy="589"/>
            </a:xfrm>
            <a:prstGeom prst="roundRect">
              <a:avLst>
                <a:gd name="adj" fmla="val 16667"/>
              </a:avLst>
            </a:prstGeom>
            <a:solidFill>
              <a:schemeClr val="bg1"/>
            </a:solidFill>
            <a:ln w="9525">
              <a:solidFill>
                <a:srgbClr val="FF6600"/>
              </a:solidFill>
              <a:round/>
              <a:headEnd/>
              <a:tailEnd/>
            </a:ln>
          </p:spPr>
          <p:txBody>
            <a:bodyPr wrap="none" anchor="ctr"/>
            <a:lstStyle/>
            <a:p>
              <a:pPr>
                <a:spcBef>
                  <a:spcPct val="50000"/>
                </a:spcBef>
              </a:pPr>
              <a:endParaRPr lang="zh-CN" altLang="en-US"/>
            </a:p>
          </p:txBody>
        </p:sp>
        <p:graphicFrame>
          <p:nvGraphicFramePr>
            <p:cNvPr id="6155" name="Object 6"/>
            <p:cNvGraphicFramePr>
              <a:graphicFrameLocks noChangeAspect="1"/>
            </p:cNvGraphicFramePr>
            <p:nvPr/>
          </p:nvGraphicFramePr>
          <p:xfrm>
            <a:off x="639" y="2568"/>
            <a:ext cx="1006" cy="445"/>
          </p:xfrm>
          <a:graphic>
            <a:graphicData uri="http://schemas.openxmlformats.org/presentationml/2006/ole">
              <mc:AlternateContent xmlns:mc="http://schemas.openxmlformats.org/markup-compatibility/2006">
                <mc:Choice xmlns:v="urn:schemas-microsoft-com:vml" Requires="v">
                  <p:oleObj spid="_x0000_s6527" name="Equation" r:id="rId5" imgW="698400" imgH="228600" progId="Equation.DSMT4">
                    <p:embed/>
                  </p:oleObj>
                </mc:Choice>
                <mc:Fallback>
                  <p:oleObj name="Equation" r:id="rId5" imgW="6984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 y="2568"/>
                          <a:ext cx="1006" cy="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407" name="AutoShape 7"/>
          <p:cNvSpPr>
            <a:spLocks noChangeArrowheads="1"/>
          </p:cNvSpPr>
          <p:nvPr/>
        </p:nvSpPr>
        <p:spPr bwMode="auto">
          <a:xfrm>
            <a:off x="2819400" y="5334000"/>
            <a:ext cx="2016125" cy="504825"/>
          </a:xfrm>
          <a:prstGeom prst="wedgeRectCallout">
            <a:avLst>
              <a:gd name="adj1" fmla="val 71102"/>
              <a:gd name="adj2" fmla="val 5032"/>
            </a:avLst>
          </a:prstGeom>
          <a:solidFill>
            <a:schemeClr val="bg1"/>
          </a:solidFill>
          <a:ln w="25400">
            <a:solidFill>
              <a:srgbClr val="FFCC00"/>
            </a:solidFill>
            <a:miter lim="800000"/>
            <a:headEnd/>
            <a:tailEnd/>
          </a:ln>
        </p:spPr>
        <p:txBody>
          <a:bodyPr/>
          <a:lstStyle/>
          <a:p>
            <a:pPr algn="ctr"/>
            <a:r>
              <a:rPr kumimoji="0" lang="zh-CN" altLang="en-US">
                <a:solidFill>
                  <a:schemeClr val="hlink"/>
                </a:solidFill>
                <a:latin typeface="Book Antiqua" pitchFamily="18" charset="0"/>
              </a:rPr>
              <a:t>过调幅失真</a:t>
            </a:r>
          </a:p>
        </p:txBody>
      </p:sp>
      <p:grpSp>
        <p:nvGrpSpPr>
          <p:cNvPr id="3" name="Group 8"/>
          <p:cNvGrpSpPr>
            <a:grpSpLocks/>
          </p:cNvGrpSpPr>
          <p:nvPr/>
        </p:nvGrpSpPr>
        <p:grpSpPr bwMode="auto">
          <a:xfrm>
            <a:off x="4787900" y="0"/>
            <a:ext cx="3816350" cy="6858000"/>
            <a:chOff x="3016" y="0"/>
            <a:chExt cx="2404" cy="4320"/>
          </a:xfrm>
        </p:grpSpPr>
        <p:grpSp>
          <p:nvGrpSpPr>
            <p:cNvPr id="6164" name="Group 9"/>
            <p:cNvGrpSpPr>
              <a:grpSpLocks/>
            </p:cNvGrpSpPr>
            <p:nvPr/>
          </p:nvGrpSpPr>
          <p:grpSpPr bwMode="auto">
            <a:xfrm>
              <a:off x="3152" y="0"/>
              <a:ext cx="2268" cy="4320"/>
              <a:chOff x="3198" y="119"/>
              <a:chExt cx="2222" cy="4201"/>
            </a:xfrm>
          </p:grpSpPr>
          <p:graphicFrame>
            <p:nvGraphicFramePr>
              <p:cNvPr id="6153" name="Object 10"/>
              <p:cNvGraphicFramePr>
                <a:graphicFrameLocks noChangeAspect="1"/>
              </p:cNvGraphicFramePr>
              <p:nvPr/>
            </p:nvGraphicFramePr>
            <p:xfrm>
              <a:off x="3198" y="119"/>
              <a:ext cx="2222" cy="2222"/>
            </p:xfrm>
            <a:graphic>
              <a:graphicData uri="http://schemas.openxmlformats.org/presentationml/2006/ole">
                <mc:AlternateContent xmlns:mc="http://schemas.openxmlformats.org/markup-compatibility/2006">
                  <mc:Choice xmlns:v="urn:schemas-microsoft-com:vml" Requires="v">
                    <p:oleObj spid="_x0000_s6528" name="位图图像" r:id="rId7" imgW="5742857" imgH="5742857" progId="PBrush">
                      <p:embed/>
                    </p:oleObj>
                  </mc:Choice>
                  <mc:Fallback>
                    <p:oleObj name="位图图像" r:id="rId7" imgW="5742857" imgH="5742857" progId="PBrush">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 y="119"/>
                            <a:ext cx="2222" cy="2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4" name="Object 11"/>
              <p:cNvGraphicFramePr>
                <a:graphicFrameLocks noChangeAspect="1"/>
              </p:cNvGraphicFramePr>
              <p:nvPr/>
            </p:nvGraphicFramePr>
            <p:xfrm>
              <a:off x="3334" y="2303"/>
              <a:ext cx="2016" cy="2017"/>
            </p:xfrm>
            <a:graphic>
              <a:graphicData uri="http://schemas.openxmlformats.org/presentationml/2006/ole">
                <mc:AlternateContent xmlns:mc="http://schemas.openxmlformats.org/markup-compatibility/2006">
                  <mc:Choice xmlns:v="urn:schemas-microsoft-com:vml" Requires="v">
                    <p:oleObj spid="_x0000_s6529" name="位图图像" r:id="rId9" imgW="5257143" imgH="6485714" progId="PBrush">
                      <p:embed/>
                    </p:oleObj>
                  </mc:Choice>
                  <mc:Fallback>
                    <p:oleObj name="位图图像" r:id="rId9" imgW="5257143" imgH="6485714" progId="PBrush">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4" y="2303"/>
                            <a:ext cx="2016" cy="20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165" name="Rectangle 12"/>
            <p:cNvSpPr>
              <a:spLocks noChangeArrowheads="1"/>
            </p:cNvSpPr>
            <p:nvPr/>
          </p:nvSpPr>
          <p:spPr bwMode="auto">
            <a:xfrm>
              <a:off x="3107" y="1480"/>
              <a:ext cx="272" cy="136"/>
            </a:xfrm>
            <a:prstGeom prst="rect">
              <a:avLst/>
            </a:prstGeom>
            <a:solidFill>
              <a:schemeClr val="bg1"/>
            </a:solidFill>
            <a:ln w="12700">
              <a:solidFill>
                <a:schemeClr val="bg1"/>
              </a:solidFill>
              <a:miter lim="800000"/>
              <a:headEnd/>
              <a:tailEnd/>
            </a:ln>
          </p:spPr>
          <p:txBody>
            <a:bodyPr wrap="none" lIns="90000" tIns="46800" rIns="90000" bIns="46800" anchor="ctr"/>
            <a:lstStyle/>
            <a:p>
              <a:pPr>
                <a:spcBef>
                  <a:spcPct val="50000"/>
                </a:spcBef>
              </a:pPr>
              <a:endParaRPr lang="zh-CN" altLang="en-US"/>
            </a:p>
          </p:txBody>
        </p:sp>
        <p:sp>
          <p:nvSpPr>
            <p:cNvPr id="6166" name="Rectangle 13"/>
            <p:cNvSpPr>
              <a:spLocks noChangeArrowheads="1"/>
            </p:cNvSpPr>
            <p:nvPr/>
          </p:nvSpPr>
          <p:spPr bwMode="auto">
            <a:xfrm>
              <a:off x="3016" y="1661"/>
              <a:ext cx="272" cy="90"/>
            </a:xfrm>
            <a:prstGeom prst="rect">
              <a:avLst/>
            </a:prstGeom>
            <a:solidFill>
              <a:schemeClr val="bg1"/>
            </a:solidFill>
            <a:ln w="12700">
              <a:solidFill>
                <a:schemeClr val="bg1"/>
              </a:solidFill>
              <a:miter lim="800000"/>
              <a:headEnd/>
              <a:tailEnd/>
            </a:ln>
          </p:spPr>
          <p:txBody>
            <a:bodyPr wrap="none" lIns="90000" tIns="46800" rIns="90000" bIns="46800" anchor="ctr"/>
            <a:lstStyle/>
            <a:p>
              <a:pPr>
                <a:spcBef>
                  <a:spcPct val="50000"/>
                </a:spcBef>
              </a:pPr>
              <a:endParaRPr lang="zh-CN" altLang="en-US"/>
            </a:p>
          </p:txBody>
        </p:sp>
        <p:graphicFrame>
          <p:nvGraphicFramePr>
            <p:cNvPr id="6151" name="Object 14"/>
            <p:cNvGraphicFramePr>
              <a:graphicFrameLocks noChangeAspect="1"/>
            </p:cNvGraphicFramePr>
            <p:nvPr/>
          </p:nvGraphicFramePr>
          <p:xfrm>
            <a:off x="3061" y="1480"/>
            <a:ext cx="363" cy="192"/>
          </p:xfrm>
          <a:graphic>
            <a:graphicData uri="http://schemas.openxmlformats.org/presentationml/2006/ole">
              <mc:AlternateContent xmlns:mc="http://schemas.openxmlformats.org/markup-compatibility/2006">
                <mc:Choice xmlns:v="urn:schemas-microsoft-com:vml" Requires="v">
                  <p:oleObj spid="_x0000_s6530" name="公式" r:id="rId11" imgW="457200" imgH="241200" progId="Equation.3">
                    <p:embed/>
                  </p:oleObj>
                </mc:Choice>
                <mc:Fallback>
                  <p:oleObj name="公式" r:id="rId11" imgW="457200" imgH="2412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 y="1480"/>
                          <a:ext cx="363"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15"/>
            <p:cNvGraphicFramePr>
              <a:graphicFrameLocks noChangeAspect="1"/>
            </p:cNvGraphicFramePr>
            <p:nvPr/>
          </p:nvGraphicFramePr>
          <p:xfrm>
            <a:off x="3107" y="1661"/>
            <a:ext cx="202" cy="192"/>
          </p:xfrm>
          <a:graphic>
            <a:graphicData uri="http://schemas.openxmlformats.org/presentationml/2006/ole">
              <mc:AlternateContent xmlns:mc="http://schemas.openxmlformats.org/markup-compatibility/2006">
                <mc:Choice xmlns:v="urn:schemas-microsoft-com:vml" Requires="v">
                  <p:oleObj spid="_x0000_s6531" name="公式" r:id="rId13" imgW="253800" imgH="241200" progId="Equation.3">
                    <p:embed/>
                  </p:oleObj>
                </mc:Choice>
                <mc:Fallback>
                  <p:oleObj name="公式" r:id="rId13" imgW="253800" imgH="2412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07" y="1661"/>
                          <a:ext cx="20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2416" name="Object 16"/>
          <p:cNvGraphicFramePr>
            <a:graphicFrameLocks noChangeAspect="1"/>
          </p:cNvGraphicFramePr>
          <p:nvPr/>
        </p:nvGraphicFramePr>
        <p:xfrm>
          <a:off x="6248400" y="2057400"/>
          <a:ext cx="1314450" cy="622300"/>
        </p:xfrm>
        <a:graphic>
          <a:graphicData uri="http://schemas.openxmlformats.org/presentationml/2006/ole">
            <mc:AlternateContent xmlns:mc="http://schemas.openxmlformats.org/markup-compatibility/2006">
              <mc:Choice xmlns:v="urn:schemas-microsoft-com:vml" Requires="v">
                <p:oleObj spid="_x0000_s6532" name="Equation" r:id="rId15" imgW="482400" imgH="228600" progId="Equation.DSMT4">
                  <p:embed/>
                </p:oleObj>
              </mc:Choice>
              <mc:Fallback>
                <p:oleObj name="Equation" r:id="rId15" imgW="482400" imgH="2286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2057400"/>
                        <a:ext cx="13144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17" name="Object 17"/>
          <p:cNvGraphicFramePr>
            <a:graphicFrameLocks noChangeAspect="1"/>
          </p:cNvGraphicFramePr>
          <p:nvPr/>
        </p:nvGraphicFramePr>
        <p:xfrm>
          <a:off x="6324600" y="3657600"/>
          <a:ext cx="1187450" cy="561975"/>
        </p:xfrm>
        <a:graphic>
          <a:graphicData uri="http://schemas.openxmlformats.org/presentationml/2006/ole">
            <mc:AlternateContent xmlns:mc="http://schemas.openxmlformats.org/markup-compatibility/2006">
              <mc:Choice xmlns:v="urn:schemas-microsoft-com:vml" Requires="v">
                <p:oleObj spid="_x0000_s6533" name="Equation" r:id="rId17" imgW="482400" imgH="228600" progId="Equation.DSMT4">
                  <p:embed/>
                </p:oleObj>
              </mc:Choice>
              <mc:Fallback>
                <p:oleObj name="Equation" r:id="rId17" imgW="482400" imgH="228600"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4600" y="3657600"/>
                        <a:ext cx="118745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18" name="Object 18"/>
          <p:cNvGraphicFramePr>
            <a:graphicFrameLocks noChangeAspect="1"/>
          </p:cNvGraphicFramePr>
          <p:nvPr/>
        </p:nvGraphicFramePr>
        <p:xfrm>
          <a:off x="6324600" y="5257800"/>
          <a:ext cx="1069975" cy="506413"/>
        </p:xfrm>
        <a:graphic>
          <a:graphicData uri="http://schemas.openxmlformats.org/presentationml/2006/ole">
            <mc:AlternateContent xmlns:mc="http://schemas.openxmlformats.org/markup-compatibility/2006">
              <mc:Choice xmlns:v="urn:schemas-microsoft-com:vml" Requires="v">
                <p:oleObj spid="_x0000_s6534" name="Equation" r:id="rId19" imgW="482400" imgH="228600" progId="Equation.DSMT4">
                  <p:embed/>
                </p:oleObj>
              </mc:Choice>
              <mc:Fallback>
                <p:oleObj name="Equation" r:id="rId19" imgW="482400" imgH="228600" progId="Equation.DSMT4">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24600" y="5257800"/>
                        <a:ext cx="106997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19" name="Text Box 19"/>
          <p:cNvSpPr txBox="1">
            <a:spLocks noChangeArrowheads="1"/>
          </p:cNvSpPr>
          <p:nvPr/>
        </p:nvSpPr>
        <p:spPr bwMode="auto">
          <a:xfrm>
            <a:off x="250825" y="2133600"/>
            <a:ext cx="1712913" cy="457200"/>
          </a:xfrm>
          <a:prstGeom prst="rect">
            <a:avLst/>
          </a:prstGeom>
          <a:noFill/>
          <a:ln w="12700">
            <a:noFill/>
            <a:miter lim="800000"/>
            <a:headEnd/>
            <a:tailEnd/>
          </a:ln>
        </p:spPr>
        <p:txBody>
          <a:bodyPr wrap="none" lIns="90000" tIns="46800" rIns="90000" bIns="46800">
            <a:spAutoFit/>
          </a:bodyPr>
          <a:lstStyle/>
          <a:p>
            <a:r>
              <a:rPr kumimoji="0" lang="zh-CN" altLang="en-US">
                <a:solidFill>
                  <a:srgbClr val="040408"/>
                </a:solidFill>
                <a:latin typeface="Book Antiqua" pitchFamily="18" charset="0"/>
              </a:rPr>
              <a:t>包络函数：</a:t>
            </a:r>
          </a:p>
        </p:txBody>
      </p:sp>
      <p:graphicFrame>
        <p:nvGraphicFramePr>
          <p:cNvPr id="102420" name="Object 20"/>
          <p:cNvGraphicFramePr>
            <a:graphicFrameLocks noChangeAspect="1"/>
          </p:cNvGraphicFramePr>
          <p:nvPr/>
        </p:nvGraphicFramePr>
        <p:xfrm>
          <a:off x="261938" y="1143000"/>
          <a:ext cx="4478337" cy="482600"/>
        </p:xfrm>
        <a:graphic>
          <a:graphicData uri="http://schemas.openxmlformats.org/presentationml/2006/ole">
            <mc:AlternateContent xmlns:mc="http://schemas.openxmlformats.org/markup-compatibility/2006">
              <mc:Choice xmlns:v="urn:schemas-microsoft-com:vml" Requires="v">
                <p:oleObj spid="_x0000_s6535" name="Equation" r:id="rId21" imgW="1993680" imgH="228600" progId="Equation.DSMT4">
                  <p:embed/>
                </p:oleObj>
              </mc:Choice>
              <mc:Fallback>
                <p:oleObj name="Equation" r:id="rId21" imgW="1993680" imgH="228600" progId="Equation.DSMT4">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1938" y="1143000"/>
                        <a:ext cx="447833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24"/>
          <p:cNvGrpSpPr>
            <a:grpSpLocks/>
          </p:cNvGrpSpPr>
          <p:nvPr/>
        </p:nvGrpSpPr>
        <p:grpSpPr bwMode="auto">
          <a:xfrm>
            <a:off x="6376988" y="5740400"/>
            <a:ext cx="831850" cy="508000"/>
            <a:chOff x="6377049" y="5740725"/>
            <a:chExt cx="831273" cy="507675"/>
          </a:xfrm>
        </p:grpSpPr>
        <p:sp>
          <p:nvSpPr>
            <p:cNvPr id="6161" name="任意多边形 21"/>
            <p:cNvSpPr>
              <a:spLocks noChangeArrowheads="1"/>
            </p:cNvSpPr>
            <p:nvPr/>
          </p:nvSpPr>
          <p:spPr bwMode="auto">
            <a:xfrm>
              <a:off x="6377049" y="5985164"/>
              <a:ext cx="807522" cy="217713"/>
            </a:xfrm>
            <a:custGeom>
              <a:avLst/>
              <a:gdLst>
                <a:gd name="T0" fmla="*/ 0 w 807522"/>
                <a:gd name="T1" fmla="*/ 0 h 217713"/>
                <a:gd name="T2" fmla="*/ 415637 w 807522"/>
                <a:gd name="T3" fmla="*/ 213755 h 217713"/>
                <a:gd name="T4" fmla="*/ 807522 w 807522"/>
                <a:gd name="T5" fmla="*/ 23750 h 217713"/>
                <a:gd name="T6" fmla="*/ 807522 w 807522"/>
                <a:gd name="T7" fmla="*/ 23750 h 217713"/>
                <a:gd name="T8" fmla="*/ 0 60000 65536"/>
                <a:gd name="T9" fmla="*/ 0 60000 65536"/>
                <a:gd name="T10" fmla="*/ 0 60000 65536"/>
                <a:gd name="T11" fmla="*/ 0 60000 65536"/>
                <a:gd name="T12" fmla="*/ 0 w 807522"/>
                <a:gd name="T13" fmla="*/ 0 h 217713"/>
                <a:gd name="T14" fmla="*/ 807522 w 807522"/>
                <a:gd name="T15" fmla="*/ 217713 h 217713"/>
              </a:gdLst>
              <a:ahLst/>
              <a:cxnLst>
                <a:cxn ang="T8">
                  <a:pos x="T0" y="T1"/>
                </a:cxn>
                <a:cxn ang="T9">
                  <a:pos x="T2" y="T3"/>
                </a:cxn>
                <a:cxn ang="T10">
                  <a:pos x="T4" y="T5"/>
                </a:cxn>
                <a:cxn ang="T11">
                  <a:pos x="T6" y="T7"/>
                </a:cxn>
              </a:cxnLst>
              <a:rect l="T12" t="T13" r="T14" b="T15"/>
              <a:pathLst>
                <a:path w="807522" h="217713">
                  <a:moveTo>
                    <a:pt x="0" y="0"/>
                  </a:moveTo>
                  <a:cubicBezTo>
                    <a:pt x="140525" y="104898"/>
                    <a:pt x="281050" y="209797"/>
                    <a:pt x="415637" y="213755"/>
                  </a:cubicBezTo>
                  <a:cubicBezTo>
                    <a:pt x="550224" y="217713"/>
                    <a:pt x="807522" y="23750"/>
                    <a:pt x="807522" y="23750"/>
                  </a:cubicBezTo>
                </a:path>
              </a:pathLst>
            </a:custGeom>
            <a:solidFill>
              <a:schemeClr val="bg1"/>
            </a:solidFill>
            <a:ln w="28575" algn="ctr">
              <a:solidFill>
                <a:schemeClr val="tx1"/>
              </a:solidFill>
              <a:prstDash val="dash"/>
              <a:round/>
              <a:headEnd/>
              <a:tailEnd/>
            </a:ln>
          </p:spPr>
          <p:txBody>
            <a:bodyPr wrap="none" anchor="ctr"/>
            <a:lstStyle/>
            <a:p>
              <a:endParaRPr lang="zh-CN" altLang="en-US"/>
            </a:p>
          </p:txBody>
        </p:sp>
        <p:sp>
          <p:nvSpPr>
            <p:cNvPr id="6162" name="任意多边形 22"/>
            <p:cNvSpPr>
              <a:spLocks noChangeArrowheads="1"/>
            </p:cNvSpPr>
            <p:nvPr/>
          </p:nvSpPr>
          <p:spPr bwMode="auto">
            <a:xfrm flipV="1">
              <a:off x="6400800" y="5740725"/>
              <a:ext cx="807522" cy="217713"/>
            </a:xfrm>
            <a:custGeom>
              <a:avLst/>
              <a:gdLst>
                <a:gd name="T0" fmla="*/ 0 w 807522"/>
                <a:gd name="T1" fmla="*/ 0 h 217713"/>
                <a:gd name="T2" fmla="*/ 415637 w 807522"/>
                <a:gd name="T3" fmla="*/ 213755 h 217713"/>
                <a:gd name="T4" fmla="*/ 807522 w 807522"/>
                <a:gd name="T5" fmla="*/ 23750 h 217713"/>
                <a:gd name="T6" fmla="*/ 807522 w 807522"/>
                <a:gd name="T7" fmla="*/ 23750 h 217713"/>
                <a:gd name="T8" fmla="*/ 0 60000 65536"/>
                <a:gd name="T9" fmla="*/ 0 60000 65536"/>
                <a:gd name="T10" fmla="*/ 0 60000 65536"/>
                <a:gd name="T11" fmla="*/ 0 60000 65536"/>
                <a:gd name="T12" fmla="*/ 0 w 807522"/>
                <a:gd name="T13" fmla="*/ 0 h 217713"/>
                <a:gd name="T14" fmla="*/ 807522 w 807522"/>
                <a:gd name="T15" fmla="*/ 217713 h 217713"/>
              </a:gdLst>
              <a:ahLst/>
              <a:cxnLst>
                <a:cxn ang="T8">
                  <a:pos x="T0" y="T1"/>
                </a:cxn>
                <a:cxn ang="T9">
                  <a:pos x="T2" y="T3"/>
                </a:cxn>
                <a:cxn ang="T10">
                  <a:pos x="T4" y="T5"/>
                </a:cxn>
                <a:cxn ang="T11">
                  <a:pos x="T6" y="T7"/>
                </a:cxn>
              </a:cxnLst>
              <a:rect l="T12" t="T13" r="T14" b="T15"/>
              <a:pathLst>
                <a:path w="807522" h="217713">
                  <a:moveTo>
                    <a:pt x="0" y="0"/>
                  </a:moveTo>
                  <a:cubicBezTo>
                    <a:pt x="140525" y="104898"/>
                    <a:pt x="281050" y="209797"/>
                    <a:pt x="415637" y="213755"/>
                  </a:cubicBezTo>
                  <a:cubicBezTo>
                    <a:pt x="550224" y="217713"/>
                    <a:pt x="807522" y="23750"/>
                    <a:pt x="807522" y="23750"/>
                  </a:cubicBezTo>
                </a:path>
              </a:pathLst>
            </a:custGeom>
            <a:solidFill>
              <a:schemeClr val="bg1"/>
            </a:solidFill>
            <a:ln w="28575" algn="ctr">
              <a:solidFill>
                <a:schemeClr val="tx1"/>
              </a:solidFill>
              <a:prstDash val="dash"/>
              <a:round/>
              <a:headEnd/>
              <a:tailEnd/>
            </a:ln>
          </p:spPr>
          <p:txBody>
            <a:bodyPr wrap="none" anchor="ctr"/>
            <a:lstStyle/>
            <a:p>
              <a:endParaRPr lang="zh-CN" altLang="en-US"/>
            </a:p>
          </p:txBody>
        </p:sp>
        <p:sp>
          <p:nvSpPr>
            <p:cNvPr id="6163" name="任意多边形 23"/>
            <p:cNvSpPr>
              <a:spLocks noChangeArrowheads="1"/>
            </p:cNvSpPr>
            <p:nvPr/>
          </p:nvSpPr>
          <p:spPr bwMode="auto">
            <a:xfrm>
              <a:off x="6436426" y="5741719"/>
              <a:ext cx="736270" cy="506681"/>
            </a:xfrm>
            <a:custGeom>
              <a:avLst/>
              <a:gdLst>
                <a:gd name="T0" fmla="*/ 0 w 736270"/>
                <a:gd name="T1" fmla="*/ 195943 h 506681"/>
                <a:gd name="T2" fmla="*/ 83127 w 736270"/>
                <a:gd name="T3" fmla="*/ 350323 h 506681"/>
                <a:gd name="T4" fmla="*/ 142504 w 736270"/>
                <a:gd name="T5" fmla="*/ 77190 h 506681"/>
                <a:gd name="T6" fmla="*/ 190005 w 736270"/>
                <a:gd name="T7" fmla="*/ 409699 h 506681"/>
                <a:gd name="T8" fmla="*/ 285008 w 736270"/>
                <a:gd name="T9" fmla="*/ 29689 h 506681"/>
                <a:gd name="T10" fmla="*/ 368135 w 736270"/>
                <a:gd name="T11" fmla="*/ 504702 h 506681"/>
                <a:gd name="T12" fmla="*/ 439387 w 736270"/>
                <a:gd name="T13" fmla="*/ 17813 h 506681"/>
                <a:gd name="T14" fmla="*/ 522514 w 736270"/>
                <a:gd name="T15" fmla="*/ 397824 h 506681"/>
                <a:gd name="T16" fmla="*/ 593766 w 736270"/>
                <a:gd name="T17" fmla="*/ 100941 h 506681"/>
                <a:gd name="T18" fmla="*/ 653143 w 736270"/>
                <a:gd name="T19" fmla="*/ 314697 h 506681"/>
                <a:gd name="T20" fmla="*/ 736270 w 736270"/>
                <a:gd name="T21" fmla="*/ 172193 h 506681"/>
                <a:gd name="T22" fmla="*/ 736270 w 736270"/>
                <a:gd name="T23" fmla="*/ 172193 h 5066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6270"/>
                <a:gd name="T37" fmla="*/ 0 h 506681"/>
                <a:gd name="T38" fmla="*/ 736270 w 736270"/>
                <a:gd name="T39" fmla="*/ 506681 h 5066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6270" h="506681">
                  <a:moveTo>
                    <a:pt x="0" y="195943"/>
                  </a:moveTo>
                  <a:cubicBezTo>
                    <a:pt x="29688" y="283029"/>
                    <a:pt x="59376" y="370115"/>
                    <a:pt x="83127" y="350323"/>
                  </a:cubicBezTo>
                  <a:cubicBezTo>
                    <a:pt x="106878" y="330531"/>
                    <a:pt x="124691" y="67294"/>
                    <a:pt x="142504" y="77190"/>
                  </a:cubicBezTo>
                  <a:cubicBezTo>
                    <a:pt x="160317" y="87086"/>
                    <a:pt x="166254" y="417616"/>
                    <a:pt x="190005" y="409699"/>
                  </a:cubicBezTo>
                  <a:cubicBezTo>
                    <a:pt x="213756" y="401782"/>
                    <a:pt x="255320" y="13855"/>
                    <a:pt x="285008" y="29689"/>
                  </a:cubicBezTo>
                  <a:cubicBezTo>
                    <a:pt x="314696" y="45523"/>
                    <a:pt x="342405" y="506681"/>
                    <a:pt x="368135" y="504702"/>
                  </a:cubicBezTo>
                  <a:cubicBezTo>
                    <a:pt x="393865" y="502723"/>
                    <a:pt x="413657" y="35626"/>
                    <a:pt x="439387" y="17813"/>
                  </a:cubicBezTo>
                  <a:cubicBezTo>
                    <a:pt x="465117" y="0"/>
                    <a:pt x="496784" y="383969"/>
                    <a:pt x="522514" y="397824"/>
                  </a:cubicBezTo>
                  <a:cubicBezTo>
                    <a:pt x="548244" y="411679"/>
                    <a:pt x="571995" y="114796"/>
                    <a:pt x="593766" y="100941"/>
                  </a:cubicBezTo>
                  <a:cubicBezTo>
                    <a:pt x="615538" y="87087"/>
                    <a:pt x="629392" y="302822"/>
                    <a:pt x="653143" y="314697"/>
                  </a:cubicBezTo>
                  <a:cubicBezTo>
                    <a:pt x="676894" y="326572"/>
                    <a:pt x="736270" y="172193"/>
                    <a:pt x="736270" y="172193"/>
                  </a:cubicBezTo>
                </a:path>
              </a:pathLst>
            </a:custGeom>
            <a:solidFill>
              <a:schemeClr val="bg1"/>
            </a:solidFill>
            <a:ln w="9525" algn="ctr">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0"/>
                                        </p:tgtEl>
                                        <p:attrNameLst>
                                          <p:attrName>style.visibility</p:attrName>
                                        </p:attrNameLst>
                                      </p:cBhvr>
                                      <p:to>
                                        <p:strVal val="visible"/>
                                      </p:to>
                                    </p:set>
                                    <p:animEffect transition="in" filter="blinds(horizontal)">
                                      <p:cBhvr>
                                        <p:cTn id="7" dur="500"/>
                                        <p:tgtEl>
                                          <p:spTgt spid="1024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03"/>
                                        </p:tgtEl>
                                        <p:attrNameLst>
                                          <p:attrName>style.visibility</p:attrName>
                                        </p:attrNameLst>
                                      </p:cBhvr>
                                      <p:to>
                                        <p:strVal val="visible"/>
                                      </p:to>
                                    </p:set>
                                    <p:animEffect transition="in" filter="blinds(horizontal)">
                                      <p:cBhvr>
                                        <p:cTn id="12" dur="500"/>
                                        <p:tgtEl>
                                          <p:spTgt spid="1024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2419"/>
                                        </p:tgtEl>
                                        <p:attrNameLst>
                                          <p:attrName>style.visibility</p:attrName>
                                        </p:attrNameLst>
                                      </p:cBhvr>
                                      <p:to>
                                        <p:strVal val="visible"/>
                                      </p:to>
                                    </p:set>
                                    <p:animEffect transition="in" filter="blinds(horizontal)">
                                      <p:cBhvr>
                                        <p:cTn id="15" dur="500"/>
                                        <p:tgtEl>
                                          <p:spTgt spid="1024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2416"/>
                                        </p:tgtEl>
                                        <p:attrNameLst>
                                          <p:attrName>style.visibility</p:attrName>
                                        </p:attrNameLst>
                                      </p:cBhvr>
                                      <p:to>
                                        <p:strVal val="visible"/>
                                      </p:to>
                                    </p:set>
                                    <p:animEffect transition="in" filter="blinds(horizontal)">
                                      <p:cBhvr>
                                        <p:cTn id="30" dur="500"/>
                                        <p:tgtEl>
                                          <p:spTgt spid="1024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2417"/>
                                        </p:tgtEl>
                                        <p:attrNameLst>
                                          <p:attrName>style.visibility</p:attrName>
                                        </p:attrNameLst>
                                      </p:cBhvr>
                                      <p:to>
                                        <p:strVal val="visible"/>
                                      </p:to>
                                    </p:set>
                                    <p:animEffect transition="in" filter="blinds(horizontal)">
                                      <p:cBhvr>
                                        <p:cTn id="35" dur="500"/>
                                        <p:tgtEl>
                                          <p:spTgt spid="1024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2418"/>
                                        </p:tgtEl>
                                        <p:attrNameLst>
                                          <p:attrName>style.visibility</p:attrName>
                                        </p:attrNameLst>
                                      </p:cBhvr>
                                      <p:to>
                                        <p:strVal val="visible"/>
                                      </p:to>
                                    </p:set>
                                    <p:animEffect transition="in" filter="wipe(down)">
                                      <p:cBhvr>
                                        <p:cTn id="40" dur="500"/>
                                        <p:tgtEl>
                                          <p:spTgt spid="1024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2407"/>
                                        </p:tgtEl>
                                        <p:attrNameLst>
                                          <p:attrName>style.visibility</p:attrName>
                                        </p:attrNameLst>
                                      </p:cBhvr>
                                      <p:to>
                                        <p:strVal val="visible"/>
                                      </p:to>
                                    </p:set>
                                    <p:animEffect transition="in" filter="wipe(left)">
                                      <p:cBhvr>
                                        <p:cTn id="45" dur="500"/>
                                        <p:tgtEl>
                                          <p:spTgt spid="102407"/>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slide(fromBottom)">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P spid="10241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88" name="Text Box 40"/>
          <p:cNvSpPr txBox="1">
            <a:spLocks noChangeArrowheads="1"/>
          </p:cNvSpPr>
          <p:nvPr/>
        </p:nvSpPr>
        <p:spPr bwMode="auto">
          <a:xfrm>
            <a:off x="1905000" y="6019800"/>
            <a:ext cx="4572000" cy="457200"/>
          </a:xfrm>
          <a:prstGeom prst="rect">
            <a:avLst/>
          </a:prstGeom>
          <a:solidFill>
            <a:schemeClr val="bg1"/>
          </a:solidFill>
          <a:ln w="9525">
            <a:noFill/>
            <a:miter lim="800000"/>
            <a:headEnd/>
            <a:tailEnd/>
          </a:ln>
        </p:spPr>
        <p:txBody>
          <a:bodyPr>
            <a:spAutoFit/>
          </a:bodyPr>
          <a:lstStyle/>
          <a:p>
            <a:r>
              <a:rPr lang="zh-CN" altLang="en-US"/>
              <a:t>晶体管混频电路原理图 </a:t>
            </a:r>
          </a:p>
        </p:txBody>
      </p:sp>
      <p:graphicFrame>
        <p:nvGraphicFramePr>
          <p:cNvPr id="181289" name="Object 41"/>
          <p:cNvGraphicFramePr>
            <a:graphicFrameLocks noChangeAspect="1"/>
          </p:cNvGraphicFramePr>
          <p:nvPr/>
        </p:nvGraphicFramePr>
        <p:xfrm>
          <a:off x="304800" y="1524000"/>
          <a:ext cx="8077200" cy="4249738"/>
        </p:xfrm>
        <a:graphic>
          <a:graphicData uri="http://schemas.openxmlformats.org/presentationml/2006/ole">
            <mc:AlternateContent xmlns:mc="http://schemas.openxmlformats.org/markup-compatibility/2006">
              <mc:Choice xmlns:v="urn:schemas-microsoft-com:vml" Requires="v">
                <p:oleObj spid="_x0000_s69672" name="VISIO" r:id="rId3" imgW="2887560" imgH="1518480" progId="">
                  <p:embed/>
                </p:oleObj>
              </mc:Choice>
              <mc:Fallback>
                <p:oleObj name="VISIO" r:id="rId3" imgW="2887560" imgH="1518480" progId="">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24000"/>
                        <a:ext cx="8077200" cy="424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90" name="AutoShape 42"/>
          <p:cNvSpPr>
            <a:spLocks noChangeArrowheads="1"/>
          </p:cNvSpPr>
          <p:nvPr/>
        </p:nvSpPr>
        <p:spPr bwMode="auto">
          <a:xfrm>
            <a:off x="381000" y="1905000"/>
            <a:ext cx="1219200" cy="914400"/>
          </a:xfrm>
          <a:prstGeom prst="wedgeRoundRectCallout">
            <a:avLst>
              <a:gd name="adj1" fmla="val 42968"/>
              <a:gd name="adj2" fmla="val 127431"/>
              <a:gd name="adj3" fmla="val 16667"/>
            </a:avLst>
          </a:prstGeom>
          <a:noFill/>
          <a:ln w="28575">
            <a:solidFill>
              <a:srgbClr val="000066"/>
            </a:solidFill>
            <a:prstDash val="dash"/>
            <a:miter lim="800000"/>
            <a:headEnd/>
            <a:tailEnd/>
          </a:ln>
        </p:spPr>
        <p:txBody>
          <a:bodyPr/>
          <a:lstStyle/>
          <a:p>
            <a:pPr algn="ctr"/>
            <a:r>
              <a:rPr lang="zh-CN" altLang="en-US"/>
              <a:t>高频已调波</a:t>
            </a:r>
          </a:p>
        </p:txBody>
      </p:sp>
      <p:sp>
        <p:nvSpPr>
          <p:cNvPr id="181291" name="AutoShape 43"/>
          <p:cNvSpPr>
            <a:spLocks noChangeArrowheads="1"/>
          </p:cNvSpPr>
          <p:nvPr/>
        </p:nvSpPr>
        <p:spPr bwMode="auto">
          <a:xfrm>
            <a:off x="1143000" y="5257800"/>
            <a:ext cx="1219200" cy="609600"/>
          </a:xfrm>
          <a:prstGeom prst="wedgeRoundRectCallout">
            <a:avLst>
              <a:gd name="adj1" fmla="val 98176"/>
              <a:gd name="adj2" fmla="val -73440"/>
              <a:gd name="adj3" fmla="val 16667"/>
            </a:avLst>
          </a:prstGeom>
          <a:noFill/>
          <a:ln w="28575">
            <a:solidFill>
              <a:schemeClr val="tx1"/>
            </a:solidFill>
            <a:prstDash val="dash"/>
            <a:miter lim="800000"/>
            <a:headEnd/>
            <a:tailEnd/>
          </a:ln>
        </p:spPr>
        <p:txBody>
          <a:bodyPr/>
          <a:lstStyle/>
          <a:p>
            <a:pPr algn="ctr"/>
            <a:r>
              <a:rPr lang="zh-CN" altLang="en-US"/>
              <a:t>本振</a:t>
            </a:r>
          </a:p>
        </p:txBody>
      </p:sp>
      <p:sp>
        <p:nvSpPr>
          <p:cNvPr id="181292" name="AutoShape 44"/>
          <p:cNvSpPr>
            <a:spLocks noChangeArrowheads="1"/>
          </p:cNvSpPr>
          <p:nvPr/>
        </p:nvSpPr>
        <p:spPr bwMode="auto">
          <a:xfrm>
            <a:off x="6858000" y="3505200"/>
            <a:ext cx="1219200" cy="914400"/>
          </a:xfrm>
          <a:prstGeom prst="wedgeRoundRectCallout">
            <a:avLst>
              <a:gd name="adj1" fmla="val -89324"/>
              <a:gd name="adj2" fmla="val -112847"/>
              <a:gd name="adj3" fmla="val 16667"/>
            </a:avLst>
          </a:prstGeom>
          <a:noFill/>
          <a:ln w="28575">
            <a:solidFill>
              <a:srgbClr val="000066"/>
            </a:solidFill>
            <a:prstDash val="dash"/>
            <a:miter lim="800000"/>
            <a:headEnd/>
            <a:tailEnd/>
          </a:ln>
        </p:spPr>
        <p:txBody>
          <a:bodyPr/>
          <a:lstStyle/>
          <a:p>
            <a:pPr algn="ctr"/>
            <a:r>
              <a:rPr lang="zh-CN" altLang="en-US"/>
              <a:t>中频已调波</a:t>
            </a:r>
          </a:p>
        </p:txBody>
      </p:sp>
      <p:sp>
        <p:nvSpPr>
          <p:cNvPr id="181293" name="Text Box 45"/>
          <p:cNvSpPr txBox="1">
            <a:spLocks noChangeArrowheads="1"/>
          </p:cNvSpPr>
          <p:nvPr/>
        </p:nvSpPr>
        <p:spPr bwMode="auto">
          <a:xfrm>
            <a:off x="228600" y="228600"/>
            <a:ext cx="4464050" cy="519113"/>
          </a:xfrm>
          <a:prstGeom prst="rect">
            <a:avLst/>
          </a:prstGeom>
          <a:noFill/>
          <a:ln w="19050">
            <a:noFill/>
            <a:miter lim="800000"/>
            <a:headEnd/>
            <a:tailEnd type="none" w="med" len="lg"/>
          </a:ln>
        </p:spPr>
        <p:txBody>
          <a:bodyPr>
            <a:spAutoFit/>
          </a:bodyPr>
          <a:lstStyle/>
          <a:p>
            <a:pPr>
              <a:buFont typeface="Wingdings" pitchFamily="2" charset="2"/>
              <a:buChar char="u"/>
            </a:pPr>
            <a:r>
              <a:rPr kumimoji="0" lang="zh-CN" altLang="en-US" sz="2800">
                <a:latin typeface="宋体" pitchFamily="2" charset="-122"/>
              </a:rPr>
              <a:t>晶体管混频电路</a:t>
            </a:r>
          </a:p>
        </p:txBody>
      </p:sp>
      <p:sp>
        <p:nvSpPr>
          <p:cNvPr id="2" name="AutoShape 42"/>
          <p:cNvSpPr>
            <a:spLocks noChangeArrowheads="1"/>
          </p:cNvSpPr>
          <p:nvPr/>
        </p:nvSpPr>
        <p:spPr bwMode="auto">
          <a:xfrm>
            <a:off x="2286000" y="1066800"/>
            <a:ext cx="1905000" cy="533400"/>
          </a:xfrm>
          <a:prstGeom prst="wedgeRoundRectCallout">
            <a:avLst>
              <a:gd name="adj1" fmla="val -59000"/>
              <a:gd name="adj2" fmla="val 435417"/>
              <a:gd name="adj3" fmla="val 16667"/>
            </a:avLst>
          </a:prstGeom>
          <a:noFill/>
          <a:ln w="28575">
            <a:solidFill>
              <a:srgbClr val="000066"/>
            </a:solidFill>
            <a:prstDash val="dash"/>
            <a:miter lim="800000"/>
            <a:headEnd/>
            <a:tailEnd/>
          </a:ln>
        </p:spPr>
        <p:txBody>
          <a:bodyPr/>
          <a:lstStyle/>
          <a:p>
            <a:pPr algn="ctr"/>
            <a:r>
              <a:rPr lang="zh-CN" altLang="en-US"/>
              <a:t>调谐于</a:t>
            </a:r>
            <a:r>
              <a:rPr lang="en-US" altLang="zh-CN"/>
              <a:t>ω</a:t>
            </a:r>
            <a:r>
              <a:rPr lang="en-US" altLang="zh-CN" baseline="-25000"/>
              <a:t>c</a:t>
            </a:r>
          </a:p>
        </p:txBody>
      </p:sp>
      <p:sp>
        <p:nvSpPr>
          <p:cNvPr id="3" name="AutoShape 42"/>
          <p:cNvSpPr>
            <a:spLocks noChangeArrowheads="1"/>
          </p:cNvSpPr>
          <p:nvPr/>
        </p:nvSpPr>
        <p:spPr bwMode="auto">
          <a:xfrm>
            <a:off x="6400800" y="381000"/>
            <a:ext cx="1905000" cy="533400"/>
          </a:xfrm>
          <a:prstGeom prst="wedgeRoundRectCallout">
            <a:avLst>
              <a:gd name="adj1" fmla="val -59000"/>
              <a:gd name="adj2" fmla="val 435417"/>
              <a:gd name="adj3" fmla="val 16667"/>
            </a:avLst>
          </a:prstGeom>
          <a:noFill/>
          <a:ln w="28575">
            <a:solidFill>
              <a:srgbClr val="000066"/>
            </a:solidFill>
            <a:prstDash val="dash"/>
            <a:miter lim="800000"/>
            <a:headEnd/>
            <a:tailEnd/>
          </a:ln>
        </p:spPr>
        <p:txBody>
          <a:bodyPr/>
          <a:lstStyle/>
          <a:p>
            <a:pPr algn="ctr"/>
            <a:r>
              <a:rPr lang="zh-CN" altLang="en-US"/>
              <a:t>调谐于</a:t>
            </a:r>
            <a:r>
              <a:rPr lang="en-US" altLang="zh-CN"/>
              <a:t>?</a:t>
            </a:r>
            <a:endParaRPr lang="en-US" altLang="zh-CN" baseline="-25000"/>
          </a:p>
        </p:txBody>
      </p:sp>
      <p:sp>
        <p:nvSpPr>
          <p:cNvPr id="4" name="AutoShape 42"/>
          <p:cNvSpPr>
            <a:spLocks noChangeArrowheads="1"/>
          </p:cNvSpPr>
          <p:nvPr/>
        </p:nvSpPr>
        <p:spPr bwMode="auto">
          <a:xfrm>
            <a:off x="6400800" y="355600"/>
            <a:ext cx="1905000" cy="533400"/>
          </a:xfrm>
          <a:prstGeom prst="wedgeRoundRectCallout">
            <a:avLst>
              <a:gd name="adj1" fmla="val -63333"/>
              <a:gd name="adj2" fmla="val 464583"/>
              <a:gd name="adj3" fmla="val 16667"/>
            </a:avLst>
          </a:prstGeom>
          <a:solidFill>
            <a:schemeClr val="bg1"/>
          </a:solidFill>
          <a:ln w="28575">
            <a:solidFill>
              <a:srgbClr val="000066"/>
            </a:solidFill>
            <a:prstDash val="dash"/>
            <a:miter lim="800000"/>
            <a:headEnd/>
            <a:tailEnd/>
          </a:ln>
        </p:spPr>
        <p:txBody>
          <a:bodyPr/>
          <a:lstStyle/>
          <a:p>
            <a:pPr algn="ctr"/>
            <a:r>
              <a:rPr lang="zh-CN" altLang="en-US" sz="2800">
                <a:solidFill>
                  <a:srgbClr val="FF0000"/>
                </a:solidFill>
              </a:rPr>
              <a:t>调谐于</a:t>
            </a:r>
            <a:r>
              <a:rPr lang="en-US" altLang="zh-CN" sz="2800">
                <a:solidFill>
                  <a:srgbClr val="FF0000"/>
                </a:solidFill>
              </a:rPr>
              <a:t>ω</a:t>
            </a:r>
            <a:r>
              <a:rPr lang="en-US" altLang="zh-CN" sz="2800" baseline="-25000">
                <a:solidFill>
                  <a:srgbClr val="FF0000"/>
                </a:solidFill>
              </a:rPr>
              <a:t>I</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93"/>
                                        </p:tgtEl>
                                        <p:attrNameLst>
                                          <p:attrName>style.visibility</p:attrName>
                                        </p:attrNameLst>
                                      </p:cBhvr>
                                      <p:to>
                                        <p:strVal val="visible"/>
                                      </p:to>
                                    </p:set>
                                    <p:animEffect transition="in" filter="blinds(horizontal)">
                                      <p:cBhvr>
                                        <p:cTn id="7" dur="500"/>
                                        <p:tgtEl>
                                          <p:spTgt spid="1812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1289"/>
                                        </p:tgtEl>
                                        <p:attrNameLst>
                                          <p:attrName>style.visibility</p:attrName>
                                        </p:attrNameLst>
                                      </p:cBhvr>
                                      <p:to>
                                        <p:strVal val="visible"/>
                                      </p:to>
                                    </p:set>
                                    <p:animEffect transition="in" filter="blinds(horizontal)">
                                      <p:cBhvr>
                                        <p:cTn id="12" dur="500"/>
                                        <p:tgtEl>
                                          <p:spTgt spid="1812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1288"/>
                                        </p:tgtEl>
                                        <p:attrNameLst>
                                          <p:attrName>style.visibility</p:attrName>
                                        </p:attrNameLst>
                                      </p:cBhvr>
                                      <p:to>
                                        <p:strVal val="visible"/>
                                      </p:to>
                                    </p:set>
                                    <p:animEffect transition="in" filter="blinds(horizontal)">
                                      <p:cBhvr>
                                        <p:cTn id="17" dur="500"/>
                                        <p:tgtEl>
                                          <p:spTgt spid="18128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8129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8129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8129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
                                            <p:bg/>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nodeType="clickEffect">
                                  <p:stCondLst>
                                    <p:cond delay="0"/>
                                  </p:stCondLst>
                                  <p:childTnLst>
                                    <p:animEffect transition="out" filter="blinds(horizontal)">
                                      <p:cBhvr>
                                        <p:cTn id="43" dur="500"/>
                                        <p:tgtEl>
                                          <p:spTgt spid="3">
                                            <p:txEl>
                                              <p:pRg st="0" end="0"/>
                                            </p:txEl>
                                          </p:spTgt>
                                        </p:tgtEl>
                                      </p:cBhvr>
                                    </p:animEffect>
                                    <p:set>
                                      <p:cBhvr>
                                        <p:cTn id="4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linds(horizontal)">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88" grpId="0" animBg="1"/>
      <p:bldP spid="181290" grpId="0" animBg="1" autoUpdateAnimBg="0"/>
      <p:bldP spid="181291" grpId="0" animBg="1" autoUpdateAnimBg="0"/>
      <p:bldP spid="181292" grpId="0" animBg="1" autoUpdateAnimBg="0"/>
      <p:bldP spid="181293" grpId="0"/>
      <p:bldP spid="2" grpId="0" animBg="1" autoUpdateAnimBg="0"/>
      <p:bldP spid="3" grpId="0" build="allAtOnce" animBg="1" autoUpdateAnimBg="0"/>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22" name="Object 2"/>
          <p:cNvGraphicFramePr>
            <a:graphicFrameLocks noChangeAspect="1"/>
          </p:cNvGraphicFramePr>
          <p:nvPr/>
        </p:nvGraphicFramePr>
        <p:xfrm>
          <a:off x="533400" y="5873750"/>
          <a:ext cx="7696200" cy="603250"/>
        </p:xfrm>
        <a:graphic>
          <a:graphicData uri="http://schemas.openxmlformats.org/presentationml/2006/ole">
            <mc:AlternateContent xmlns:mc="http://schemas.openxmlformats.org/markup-compatibility/2006">
              <mc:Choice xmlns:v="urn:schemas-microsoft-com:vml" Requires="v">
                <p:oleObj spid="_x0000_s70962" name="Equation" r:id="rId3" imgW="2920680" imgH="228600" progId="">
                  <p:embed/>
                </p:oleObj>
              </mc:Choice>
              <mc:Fallback>
                <p:oleObj name="Equation" r:id="rId3" imgW="2920680" imgH="228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873750"/>
                        <a:ext cx="76962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8" name="Object 8"/>
          <p:cNvGraphicFramePr>
            <a:graphicFrameLocks noChangeAspect="1"/>
          </p:cNvGraphicFramePr>
          <p:nvPr/>
        </p:nvGraphicFramePr>
        <p:xfrm>
          <a:off x="762000" y="3663950"/>
          <a:ext cx="3200400" cy="628650"/>
        </p:xfrm>
        <a:graphic>
          <a:graphicData uri="http://schemas.openxmlformats.org/presentationml/2006/ole">
            <mc:AlternateContent xmlns:mc="http://schemas.openxmlformats.org/markup-compatibility/2006">
              <mc:Choice xmlns:v="urn:schemas-microsoft-com:vml" Requires="v">
                <p:oleObj spid="_x0000_s70963" name="Equation" r:id="rId5" imgW="1168200" imgH="228600" progId="">
                  <p:embed/>
                </p:oleObj>
              </mc:Choice>
              <mc:Fallback>
                <p:oleObj name="Equation" r:id="rId5" imgW="1168200" imgH="2286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63950"/>
                        <a:ext cx="32004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32" name="Text Box 12"/>
          <p:cNvSpPr txBox="1">
            <a:spLocks noChangeArrowheads="1"/>
          </p:cNvSpPr>
          <p:nvPr/>
        </p:nvSpPr>
        <p:spPr bwMode="auto">
          <a:xfrm>
            <a:off x="457200" y="5035550"/>
            <a:ext cx="7775575" cy="639763"/>
          </a:xfrm>
          <a:prstGeom prst="rect">
            <a:avLst/>
          </a:prstGeom>
          <a:noFill/>
          <a:ln w="19050">
            <a:noFill/>
            <a:miter lim="800000"/>
            <a:headEnd/>
            <a:tailEnd type="none" w="med" len="lg"/>
          </a:ln>
        </p:spPr>
        <p:txBody>
          <a:bodyPr>
            <a:spAutoFit/>
          </a:bodyPr>
          <a:lstStyle/>
          <a:p>
            <a:pPr>
              <a:lnSpc>
                <a:spcPct val="150000"/>
              </a:lnSpc>
            </a:pPr>
            <a:r>
              <a:rPr kumimoji="0" lang="zh-CN" altLang="en-US">
                <a:latin typeface="Book Antiqua" pitchFamily="18" charset="0"/>
              </a:rPr>
              <a:t>利用傅里叶级数展开得</a:t>
            </a:r>
            <a:r>
              <a:rPr kumimoji="0" lang="en-US" altLang="zh-CN">
                <a:latin typeface="Book Antiqua" pitchFamily="18" charset="0"/>
              </a:rPr>
              <a:t>:</a:t>
            </a:r>
          </a:p>
        </p:txBody>
      </p:sp>
      <p:grpSp>
        <p:nvGrpSpPr>
          <p:cNvPr id="2" name="Group 34"/>
          <p:cNvGrpSpPr>
            <a:grpSpLocks/>
          </p:cNvGrpSpPr>
          <p:nvPr/>
        </p:nvGrpSpPr>
        <p:grpSpPr bwMode="auto">
          <a:xfrm>
            <a:off x="685800" y="4343400"/>
            <a:ext cx="6862763" cy="646113"/>
            <a:chOff x="429" y="2348"/>
            <a:chExt cx="4323" cy="407"/>
          </a:xfrm>
        </p:grpSpPr>
        <p:graphicFrame>
          <p:nvGraphicFramePr>
            <p:cNvPr id="70663" name="Object 18"/>
            <p:cNvGraphicFramePr>
              <a:graphicFrameLocks noChangeAspect="1"/>
            </p:cNvGraphicFramePr>
            <p:nvPr/>
          </p:nvGraphicFramePr>
          <p:xfrm>
            <a:off x="1205" y="2412"/>
            <a:ext cx="496" cy="285"/>
          </p:xfrm>
          <a:graphic>
            <a:graphicData uri="http://schemas.openxmlformats.org/presentationml/2006/ole">
              <mc:AlternateContent xmlns:mc="http://schemas.openxmlformats.org/markup-compatibility/2006">
                <mc:Choice xmlns:v="urn:schemas-microsoft-com:vml" Requires="v">
                  <p:oleObj spid="_x0000_s70964" name="Equation" r:id="rId7" imgW="304560" imgH="203040" progId="">
                    <p:embed/>
                  </p:oleObj>
                </mc:Choice>
                <mc:Fallback>
                  <p:oleObj name="Equation" r:id="rId7" imgW="304560" imgH="203040" progId="">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 y="2412"/>
                          <a:ext cx="496"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4" name="Text Box 19"/>
            <p:cNvSpPr txBox="1">
              <a:spLocks noChangeArrowheads="1"/>
            </p:cNvSpPr>
            <p:nvPr/>
          </p:nvSpPr>
          <p:spPr bwMode="auto">
            <a:xfrm>
              <a:off x="862" y="2352"/>
              <a:ext cx="3890" cy="403"/>
            </a:xfrm>
            <a:prstGeom prst="rect">
              <a:avLst/>
            </a:prstGeom>
            <a:noFill/>
            <a:ln w="19050">
              <a:noFill/>
              <a:miter lim="800000"/>
              <a:headEnd/>
              <a:tailEnd type="none" w="med" len="lg"/>
            </a:ln>
          </p:spPr>
          <p:txBody>
            <a:bodyPr>
              <a:spAutoFit/>
            </a:bodyPr>
            <a:lstStyle/>
            <a:p>
              <a:pPr>
                <a:lnSpc>
                  <a:spcPct val="150000"/>
                </a:lnSpc>
              </a:pPr>
              <a:r>
                <a:rPr kumimoji="0" lang="zh-CN" altLang="en-US" dirty="0">
                  <a:latin typeface="Book Antiqua" pitchFamily="18" charset="0"/>
                </a:rPr>
                <a:t>和             都是受         控制的非线性函数</a:t>
              </a:r>
            </a:p>
          </p:txBody>
        </p:sp>
        <p:graphicFrame>
          <p:nvGraphicFramePr>
            <p:cNvPr id="70664" name="Object 20"/>
            <p:cNvGraphicFramePr>
              <a:graphicFrameLocks noChangeAspect="1"/>
            </p:cNvGraphicFramePr>
            <p:nvPr>
              <p:extLst>
                <p:ext uri="{D42A27DB-BD31-4B8C-83A1-F6EECF244321}">
                  <p14:modId xmlns:p14="http://schemas.microsoft.com/office/powerpoint/2010/main" val="3453924409"/>
                </p:ext>
              </p:extLst>
            </p:nvPr>
          </p:nvGraphicFramePr>
          <p:xfrm>
            <a:off x="2328" y="2348"/>
            <a:ext cx="350" cy="398"/>
          </p:xfrm>
          <a:graphic>
            <a:graphicData uri="http://schemas.openxmlformats.org/presentationml/2006/ole">
              <mc:AlternateContent xmlns:mc="http://schemas.openxmlformats.org/markup-compatibility/2006">
                <mc:Choice xmlns:v="urn:schemas-microsoft-com:vml" Requires="v">
                  <p:oleObj spid="_x0000_s70965" name="公式" r:id="rId9" imgW="190440" imgH="215640" progId="">
                    <p:embed/>
                  </p:oleObj>
                </mc:Choice>
                <mc:Fallback>
                  <p:oleObj name="公式" r:id="rId9" imgW="190440" imgH="215640" progId="">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8" y="2348"/>
                          <a:ext cx="350"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5" name="Object 21"/>
            <p:cNvGraphicFramePr>
              <a:graphicFrameLocks noChangeAspect="1"/>
            </p:cNvGraphicFramePr>
            <p:nvPr/>
          </p:nvGraphicFramePr>
          <p:xfrm>
            <a:off x="429" y="2429"/>
            <a:ext cx="486" cy="277"/>
          </p:xfrm>
          <a:graphic>
            <a:graphicData uri="http://schemas.openxmlformats.org/presentationml/2006/ole">
              <mc:AlternateContent xmlns:mc="http://schemas.openxmlformats.org/markup-compatibility/2006">
                <mc:Choice xmlns:v="urn:schemas-microsoft-com:vml" Requires="v">
                  <p:oleObj spid="_x0000_s70966" name="Equation" r:id="rId11" imgW="406080" imgH="228600" progId="">
                    <p:embed/>
                  </p:oleObj>
                </mc:Choice>
                <mc:Fallback>
                  <p:oleObj name="Equation" r:id="rId11" imgW="406080" imgH="228600" progId="">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 y="2429"/>
                          <a:ext cx="486"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4342" name="Text Box 22"/>
          <p:cNvSpPr txBox="1">
            <a:spLocks noChangeArrowheads="1"/>
          </p:cNvSpPr>
          <p:nvPr/>
        </p:nvSpPr>
        <p:spPr bwMode="auto">
          <a:xfrm>
            <a:off x="457200" y="3054350"/>
            <a:ext cx="6553200" cy="519113"/>
          </a:xfrm>
          <a:prstGeom prst="rect">
            <a:avLst/>
          </a:prstGeom>
          <a:noFill/>
          <a:ln w="9525" algn="ctr">
            <a:noFill/>
            <a:miter lim="800000"/>
            <a:headEnd/>
            <a:tailEnd/>
          </a:ln>
        </p:spPr>
        <p:txBody>
          <a:bodyPr>
            <a:spAutoFit/>
          </a:bodyPr>
          <a:lstStyle/>
          <a:p>
            <a:pPr>
              <a:spcBef>
                <a:spcPct val="50000"/>
              </a:spcBef>
            </a:pPr>
            <a:r>
              <a:rPr lang="zh-CN" altLang="en-US"/>
              <a:t>晶体管工作在</a:t>
            </a:r>
            <a:r>
              <a:rPr lang="zh-CN" altLang="en-US" sz="2800">
                <a:solidFill>
                  <a:schemeClr val="hlink"/>
                </a:solidFill>
              </a:rPr>
              <a:t>线性时变</a:t>
            </a:r>
            <a:r>
              <a:rPr lang="zh-CN" altLang="en-US"/>
              <a:t>工作状态</a:t>
            </a:r>
          </a:p>
        </p:txBody>
      </p:sp>
      <p:grpSp>
        <p:nvGrpSpPr>
          <p:cNvPr id="70669" name="Group 26"/>
          <p:cNvGrpSpPr>
            <a:grpSpLocks/>
          </p:cNvGrpSpPr>
          <p:nvPr/>
        </p:nvGrpSpPr>
        <p:grpSpPr bwMode="auto">
          <a:xfrm>
            <a:off x="685800" y="304800"/>
            <a:ext cx="5029200" cy="609600"/>
            <a:chOff x="368" y="981"/>
            <a:chExt cx="2693" cy="305"/>
          </a:xfrm>
        </p:grpSpPr>
        <p:sp>
          <p:nvSpPr>
            <p:cNvPr id="70673" name="Rectangle 27"/>
            <p:cNvSpPr>
              <a:spLocks noChangeArrowheads="1"/>
            </p:cNvSpPr>
            <p:nvPr/>
          </p:nvSpPr>
          <p:spPr bwMode="auto">
            <a:xfrm>
              <a:off x="1565" y="1026"/>
              <a:ext cx="1496" cy="183"/>
            </a:xfrm>
            <a:prstGeom prst="rect">
              <a:avLst/>
            </a:prstGeom>
            <a:noFill/>
            <a:ln w="9525">
              <a:noFill/>
              <a:miter lim="800000"/>
              <a:headEnd/>
              <a:tailEnd/>
            </a:ln>
          </p:spPr>
          <p:txBody>
            <a:bodyPr lIns="0" tIns="0" rIns="0" bIns="0">
              <a:spAutoFit/>
            </a:bodyPr>
            <a:lstStyle/>
            <a:p>
              <a:r>
                <a:rPr kumimoji="0" lang="zh-CN" altLang="en-US">
                  <a:latin typeface="宋体-方正超大字符集" pitchFamily="65" charset="-122"/>
                </a:rPr>
                <a:t>（输入高频信号）</a:t>
              </a:r>
              <a:endParaRPr kumimoji="0" lang="zh-CN" altLang="en-US"/>
            </a:p>
          </p:txBody>
        </p:sp>
        <p:graphicFrame>
          <p:nvGraphicFramePr>
            <p:cNvPr id="70662" name="Object 28"/>
            <p:cNvGraphicFramePr>
              <a:graphicFrameLocks noChangeAspect="1"/>
            </p:cNvGraphicFramePr>
            <p:nvPr/>
          </p:nvGraphicFramePr>
          <p:xfrm>
            <a:off x="368" y="981"/>
            <a:ext cx="1304" cy="305"/>
          </p:xfrm>
          <a:graphic>
            <a:graphicData uri="http://schemas.openxmlformats.org/presentationml/2006/ole">
              <mc:AlternateContent xmlns:mc="http://schemas.openxmlformats.org/markup-compatibility/2006">
                <mc:Choice xmlns:v="urn:schemas-microsoft-com:vml" Requires="v">
                  <p:oleObj spid="_x0000_s70967" name="Equation" r:id="rId13" imgW="977760" imgH="228600" progId="">
                    <p:embed/>
                  </p:oleObj>
                </mc:Choice>
                <mc:Fallback>
                  <p:oleObj name="Equation" r:id="rId13" imgW="977760" imgH="228600" progId="">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8" y="981"/>
                          <a:ext cx="1304"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0670" name="Group 29"/>
          <p:cNvGrpSpPr>
            <a:grpSpLocks/>
          </p:cNvGrpSpPr>
          <p:nvPr/>
        </p:nvGrpSpPr>
        <p:grpSpPr bwMode="auto">
          <a:xfrm>
            <a:off x="838200" y="990600"/>
            <a:ext cx="4419600" cy="533400"/>
            <a:chOff x="233" y="1480"/>
            <a:chExt cx="2783" cy="286"/>
          </a:xfrm>
        </p:grpSpPr>
        <p:sp>
          <p:nvSpPr>
            <p:cNvPr id="70672" name="Rectangle 30"/>
            <p:cNvSpPr>
              <a:spLocks noChangeArrowheads="1"/>
            </p:cNvSpPr>
            <p:nvPr/>
          </p:nvSpPr>
          <p:spPr bwMode="auto">
            <a:xfrm>
              <a:off x="1429" y="1525"/>
              <a:ext cx="1587" cy="196"/>
            </a:xfrm>
            <a:prstGeom prst="rect">
              <a:avLst/>
            </a:prstGeom>
            <a:noFill/>
            <a:ln w="9525">
              <a:noFill/>
              <a:miter lim="800000"/>
              <a:headEnd/>
              <a:tailEnd/>
            </a:ln>
          </p:spPr>
          <p:txBody>
            <a:bodyPr lIns="0" tIns="0" rIns="0" bIns="0">
              <a:spAutoFit/>
            </a:bodyPr>
            <a:lstStyle/>
            <a:p>
              <a:r>
                <a:rPr kumimoji="0" lang="zh-CN" altLang="en-US">
                  <a:latin typeface="宋体-方正超大字符集" pitchFamily="65" charset="-122"/>
                </a:rPr>
                <a:t>（本地振荡信号）</a:t>
              </a:r>
              <a:endParaRPr kumimoji="0" lang="zh-CN" altLang="en-US"/>
            </a:p>
          </p:txBody>
        </p:sp>
        <p:graphicFrame>
          <p:nvGraphicFramePr>
            <p:cNvPr id="70661" name="Object 31"/>
            <p:cNvGraphicFramePr>
              <a:graphicFrameLocks noChangeAspect="1"/>
            </p:cNvGraphicFramePr>
            <p:nvPr/>
          </p:nvGraphicFramePr>
          <p:xfrm>
            <a:off x="233" y="1480"/>
            <a:ext cx="1302" cy="286"/>
          </p:xfrm>
          <a:graphic>
            <a:graphicData uri="http://schemas.openxmlformats.org/presentationml/2006/ole">
              <mc:AlternateContent xmlns:mc="http://schemas.openxmlformats.org/markup-compatibility/2006">
                <mc:Choice xmlns:v="urn:schemas-microsoft-com:vml" Requires="v">
                  <p:oleObj spid="_x0000_s70968" name="Equation" r:id="rId15" imgW="1041120" imgH="228600" progId="">
                    <p:embed/>
                  </p:oleObj>
                </mc:Choice>
                <mc:Fallback>
                  <p:oleObj name="Equation" r:id="rId15" imgW="1041120" imgH="228600" progId="">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 y="1480"/>
                          <a:ext cx="1302"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7162" name="Object 10"/>
          <p:cNvGraphicFramePr>
            <a:graphicFrameLocks noChangeAspect="1"/>
          </p:cNvGraphicFramePr>
          <p:nvPr/>
        </p:nvGraphicFramePr>
        <p:xfrm>
          <a:off x="2667000" y="1752600"/>
          <a:ext cx="4567238" cy="1038225"/>
        </p:xfrm>
        <a:graphic>
          <a:graphicData uri="http://schemas.openxmlformats.org/presentationml/2006/ole">
            <mc:AlternateContent xmlns:mc="http://schemas.openxmlformats.org/markup-compatibility/2006">
              <mc:Choice xmlns:v="urn:schemas-microsoft-com:vml" Requires="v">
                <p:oleObj spid="_x0000_s70969" name="公式" r:id="rId17" imgW="2120760" imgH="482400" progId="Equation.3">
                  <p:embed/>
                </p:oleObj>
              </mc:Choice>
              <mc:Fallback>
                <p:oleObj name="公式" r:id="rId17" imgW="2120760" imgH="4824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1752600"/>
                        <a:ext cx="4567238"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4" name="Text Box 24"/>
          <p:cNvSpPr txBox="1">
            <a:spLocks noChangeArrowheads="1"/>
          </p:cNvSpPr>
          <p:nvPr/>
        </p:nvSpPr>
        <p:spPr bwMode="auto">
          <a:xfrm>
            <a:off x="381000" y="2057400"/>
            <a:ext cx="1752600" cy="457200"/>
          </a:xfrm>
          <a:prstGeom prst="rect">
            <a:avLst/>
          </a:prstGeom>
          <a:noFill/>
          <a:ln w="9525">
            <a:noFill/>
            <a:miter lim="800000"/>
            <a:headEnd/>
            <a:tailEnd/>
          </a:ln>
        </p:spPr>
        <p:txBody>
          <a:bodyPr>
            <a:spAutoFit/>
          </a:bodyPr>
          <a:lstStyle/>
          <a:p>
            <a:pPr>
              <a:spcBef>
                <a:spcPct val="50000"/>
              </a:spcBef>
            </a:pPr>
            <a:r>
              <a:rPr lang="zh-CN" altLang="en-US"/>
              <a:t>工作条件：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4"/>
                                        </p:tgtEl>
                                        <p:attrNameLst>
                                          <p:attrName>style.visibility</p:attrName>
                                        </p:attrNameLst>
                                      </p:cBhvr>
                                      <p:to>
                                        <p:strVal val="visible"/>
                                      </p:to>
                                    </p:set>
                                    <p:animEffect transition="in" filter="blinds(horizontal)">
                                      <p:cBhvr>
                                        <p:cTn id="7" dur="500"/>
                                        <p:tgtEl>
                                          <p:spTgt spid="614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7162"/>
                                        </p:tgtEl>
                                        <p:attrNameLst>
                                          <p:attrName>style.visibility</p:attrName>
                                        </p:attrNameLst>
                                      </p:cBhvr>
                                      <p:to>
                                        <p:strVal val="visible"/>
                                      </p:to>
                                    </p:set>
                                    <p:animEffect transition="in" filter="blinds(horizontal)">
                                      <p:cBhvr>
                                        <p:cTn id="12" dur="500"/>
                                        <p:tgtEl>
                                          <p:spTgt spid="1771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42"/>
                                        </p:tgtEl>
                                        <p:attrNameLst>
                                          <p:attrName>style.visibility</p:attrName>
                                        </p:attrNameLst>
                                      </p:cBhvr>
                                      <p:to>
                                        <p:strVal val="visible"/>
                                      </p:to>
                                    </p:set>
                                    <p:animEffect transition="in" filter="blinds(horizontal)">
                                      <p:cBhvr>
                                        <p:cTn id="17" dur="500"/>
                                        <p:tgtEl>
                                          <p:spTgt spid="1843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28"/>
                                        </p:tgtEl>
                                        <p:attrNameLst>
                                          <p:attrName>style.visibility</p:attrName>
                                        </p:attrNameLst>
                                      </p:cBhvr>
                                      <p:to>
                                        <p:strVal val="visible"/>
                                      </p:to>
                                    </p:set>
                                    <p:animEffect transition="in" filter="blinds(horizontal)">
                                      <p:cBhvr>
                                        <p:cTn id="22" dur="500"/>
                                        <p:tgtEl>
                                          <p:spTgt spid="1843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332"/>
                                        </p:tgtEl>
                                        <p:attrNameLst>
                                          <p:attrName>style.visibility</p:attrName>
                                        </p:attrNameLst>
                                      </p:cBhvr>
                                      <p:to>
                                        <p:strVal val="visible"/>
                                      </p:to>
                                    </p:set>
                                    <p:animEffect transition="in" filter="blinds(horizontal)">
                                      <p:cBhvr>
                                        <p:cTn id="32" dur="500"/>
                                        <p:tgtEl>
                                          <p:spTgt spid="18433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4322"/>
                                        </p:tgtEl>
                                        <p:attrNameLst>
                                          <p:attrName>style.visibility</p:attrName>
                                        </p:attrNameLst>
                                      </p:cBhvr>
                                      <p:to>
                                        <p:strVal val="visible"/>
                                      </p:to>
                                    </p:set>
                                    <p:animEffect transition="in" filter="blinds(horizontal)">
                                      <p:cBhvr>
                                        <p:cTn id="37" dur="500"/>
                                        <p:tgtEl>
                                          <p:spTgt spid="18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2" grpId="0"/>
      <p:bldP spid="184342" grpId="0"/>
      <p:bldP spid="6146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Text Box 4"/>
          <p:cNvSpPr txBox="1">
            <a:spLocks noChangeArrowheads="1"/>
          </p:cNvSpPr>
          <p:nvPr/>
        </p:nvSpPr>
        <p:spPr bwMode="auto">
          <a:xfrm>
            <a:off x="457200" y="2971800"/>
            <a:ext cx="6767513" cy="457200"/>
          </a:xfrm>
          <a:prstGeom prst="rect">
            <a:avLst/>
          </a:prstGeom>
          <a:noFill/>
          <a:ln w="19050">
            <a:noFill/>
            <a:miter lim="800000"/>
            <a:headEnd/>
            <a:tailEnd type="none" w="med" len="lg"/>
          </a:ln>
        </p:spPr>
        <p:txBody>
          <a:bodyPr>
            <a:spAutoFit/>
          </a:bodyPr>
          <a:lstStyle/>
          <a:p>
            <a:r>
              <a:rPr kumimoji="0" lang="zh-CN" altLang="en-US">
                <a:latin typeface="Book Antiqua" pitchFamily="18" charset="0"/>
              </a:rPr>
              <a:t>经集电极滤波回路滤波后得到中频电流 </a:t>
            </a:r>
            <a:r>
              <a:rPr kumimoji="0" lang="en-US" altLang="zh-CN" i="1"/>
              <a:t>i </a:t>
            </a:r>
            <a:r>
              <a:rPr kumimoji="0" lang="en-US" altLang="zh-CN" baseline="-25000">
                <a:latin typeface="Book Antiqua" pitchFamily="18" charset="0"/>
              </a:rPr>
              <a:t>I</a:t>
            </a:r>
          </a:p>
        </p:txBody>
      </p:sp>
      <p:graphicFrame>
        <p:nvGraphicFramePr>
          <p:cNvPr id="280585" name="Object 9"/>
          <p:cNvGraphicFramePr>
            <a:graphicFrameLocks noChangeAspect="1"/>
          </p:cNvGraphicFramePr>
          <p:nvPr/>
        </p:nvGraphicFramePr>
        <p:xfrm>
          <a:off x="228600" y="4648200"/>
          <a:ext cx="381000" cy="493486"/>
        </p:xfrm>
        <a:graphic>
          <a:graphicData uri="http://schemas.openxmlformats.org/presentationml/2006/ole">
            <mc:AlternateContent xmlns:mc="http://schemas.openxmlformats.org/markup-compatibility/2006">
              <mc:Choice xmlns:v="urn:schemas-microsoft-com:vml" Requires="v">
                <p:oleObj spid="_x0000_s71834" name="Equation" r:id="rId3" imgW="177480" imgH="228600" progId="">
                  <p:embed/>
                </p:oleObj>
              </mc:Choice>
              <mc:Fallback>
                <p:oleObj name="Equation" r:id="rId3" imgW="177480" imgH="2286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648200"/>
                        <a:ext cx="381000" cy="493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86" name="Text Box 10"/>
          <p:cNvSpPr txBox="1">
            <a:spLocks noChangeArrowheads="1"/>
          </p:cNvSpPr>
          <p:nvPr/>
        </p:nvSpPr>
        <p:spPr bwMode="auto">
          <a:xfrm>
            <a:off x="685800" y="4648200"/>
            <a:ext cx="2438400" cy="457200"/>
          </a:xfrm>
          <a:prstGeom prst="rect">
            <a:avLst/>
          </a:prstGeom>
          <a:noFill/>
          <a:ln w="19050">
            <a:noFill/>
            <a:miter lim="800000"/>
            <a:headEnd/>
            <a:tailEnd type="none" w="med" len="lg"/>
          </a:ln>
        </p:spPr>
        <p:txBody>
          <a:bodyPr>
            <a:spAutoFit/>
          </a:bodyPr>
          <a:lstStyle/>
          <a:p>
            <a:r>
              <a:rPr kumimoji="0" lang="zh-CN" altLang="en-US">
                <a:solidFill>
                  <a:srgbClr val="000000"/>
                </a:solidFill>
                <a:latin typeface="Book Antiqua" pitchFamily="18" charset="0"/>
              </a:rPr>
              <a:t>称为变频跨导</a:t>
            </a:r>
            <a:endParaRPr kumimoji="0" lang="en-US" altLang="zh-CN">
              <a:solidFill>
                <a:srgbClr val="000000"/>
              </a:solidFill>
            </a:endParaRPr>
          </a:p>
        </p:txBody>
      </p:sp>
      <p:graphicFrame>
        <p:nvGraphicFramePr>
          <p:cNvPr id="71683" name="Object 11"/>
          <p:cNvGraphicFramePr>
            <a:graphicFrameLocks noChangeAspect="1"/>
          </p:cNvGraphicFramePr>
          <p:nvPr/>
        </p:nvGraphicFramePr>
        <p:xfrm>
          <a:off x="533400" y="533400"/>
          <a:ext cx="7848600" cy="615950"/>
        </p:xfrm>
        <a:graphic>
          <a:graphicData uri="http://schemas.openxmlformats.org/presentationml/2006/ole">
            <mc:AlternateContent xmlns:mc="http://schemas.openxmlformats.org/markup-compatibility/2006">
              <mc:Choice xmlns:v="urn:schemas-microsoft-com:vml" Requires="v">
                <p:oleObj spid="_x0000_s71835" name="Equation" r:id="rId5" imgW="2920680" imgH="228600" progId="">
                  <p:embed/>
                </p:oleObj>
              </mc:Choice>
              <mc:Fallback>
                <p:oleObj name="Equation" r:id="rId5" imgW="2920680" imgH="22860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33400"/>
                        <a:ext cx="78486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0588" name="Object 12"/>
          <p:cNvGraphicFramePr>
            <a:graphicFrameLocks noChangeAspect="1"/>
          </p:cNvGraphicFramePr>
          <p:nvPr/>
        </p:nvGraphicFramePr>
        <p:xfrm>
          <a:off x="762000" y="1295400"/>
          <a:ext cx="6781800" cy="1570038"/>
        </p:xfrm>
        <a:graphic>
          <a:graphicData uri="http://schemas.openxmlformats.org/presentationml/2006/ole">
            <mc:AlternateContent xmlns:mc="http://schemas.openxmlformats.org/markup-compatibility/2006">
              <mc:Choice xmlns:v="urn:schemas-microsoft-com:vml" Requires="v">
                <p:oleObj spid="_x0000_s71836" name="公式" r:id="rId7" imgW="2743200" imgH="634680" progId="">
                  <p:embed/>
                </p:oleObj>
              </mc:Choice>
              <mc:Fallback>
                <p:oleObj name="公式" r:id="rId7" imgW="2743200" imgH="634680" progId="">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1295400"/>
                        <a:ext cx="6781800" cy="157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89" name="Rectangle 13"/>
          <p:cNvSpPr>
            <a:spLocks noChangeArrowheads="1"/>
          </p:cNvSpPr>
          <p:nvPr/>
        </p:nvSpPr>
        <p:spPr bwMode="auto">
          <a:xfrm>
            <a:off x="2209800" y="2133600"/>
            <a:ext cx="2057400" cy="485775"/>
          </a:xfrm>
          <a:prstGeom prst="rect">
            <a:avLst/>
          </a:prstGeom>
          <a:noFill/>
          <a:ln w="28575" algn="ctr">
            <a:solidFill>
              <a:srgbClr val="FF0000"/>
            </a:solidFill>
            <a:prstDash val="dash"/>
            <a:miter lim="800000"/>
            <a:headEnd/>
            <a:tailEnd/>
          </a:ln>
        </p:spPr>
        <p:txBody>
          <a:bodyPr anchor="ctr">
            <a:spAutoFit/>
          </a:bodyPr>
          <a:lstStyle/>
          <a:p>
            <a:pPr>
              <a:spcBef>
                <a:spcPct val="50000"/>
              </a:spcBef>
            </a:pPr>
            <a:endParaRPr lang="zh-CN" altLang="en-US"/>
          </a:p>
        </p:txBody>
      </p:sp>
      <p:graphicFrame>
        <p:nvGraphicFramePr>
          <p:cNvPr id="280591" name="Object 15"/>
          <p:cNvGraphicFramePr>
            <a:graphicFrameLocks noChangeAspect="1"/>
          </p:cNvGraphicFramePr>
          <p:nvPr/>
        </p:nvGraphicFramePr>
        <p:xfrm>
          <a:off x="381000" y="3429000"/>
          <a:ext cx="6934200" cy="1096963"/>
        </p:xfrm>
        <a:graphic>
          <a:graphicData uri="http://schemas.openxmlformats.org/presentationml/2006/ole">
            <mc:AlternateContent xmlns:mc="http://schemas.openxmlformats.org/markup-compatibility/2006">
              <mc:Choice xmlns:v="urn:schemas-microsoft-com:vml" Requires="v">
                <p:oleObj spid="_x0000_s71837" name="公式" r:id="rId9" imgW="2489040" imgH="393480" progId="">
                  <p:embed/>
                </p:oleObj>
              </mc:Choice>
              <mc:Fallback>
                <p:oleObj name="公式" r:id="rId9" imgW="2489040" imgH="393480" progId="">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3429000"/>
                        <a:ext cx="6934200"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92" name="Text Box 16"/>
          <p:cNvSpPr txBox="1">
            <a:spLocks noChangeArrowheads="1"/>
          </p:cNvSpPr>
          <p:nvPr/>
        </p:nvSpPr>
        <p:spPr bwMode="auto">
          <a:xfrm>
            <a:off x="3581400" y="4495800"/>
            <a:ext cx="3505200" cy="457200"/>
          </a:xfrm>
          <a:prstGeom prst="rect">
            <a:avLst/>
          </a:prstGeom>
          <a:noFill/>
          <a:ln w="9525" algn="ctr">
            <a:noFill/>
            <a:miter lim="800000"/>
            <a:headEnd/>
            <a:tailEnd/>
          </a:ln>
        </p:spPr>
        <p:txBody>
          <a:bodyPr>
            <a:spAutoFit/>
          </a:bodyPr>
          <a:lstStyle/>
          <a:p>
            <a:pPr>
              <a:spcBef>
                <a:spcPct val="50000"/>
              </a:spcBef>
            </a:pPr>
            <a:r>
              <a:rPr lang="zh-CN" altLang="en-US"/>
              <a:t>特点：</a:t>
            </a:r>
          </a:p>
        </p:txBody>
      </p:sp>
      <p:sp>
        <p:nvSpPr>
          <p:cNvPr id="280593" name="Text Box 17"/>
          <p:cNvSpPr txBox="1">
            <a:spLocks noChangeArrowheads="1"/>
          </p:cNvSpPr>
          <p:nvPr/>
        </p:nvSpPr>
        <p:spPr bwMode="auto">
          <a:xfrm>
            <a:off x="3581400" y="5105400"/>
            <a:ext cx="3505200" cy="457200"/>
          </a:xfrm>
          <a:prstGeom prst="rect">
            <a:avLst/>
          </a:prstGeom>
          <a:noFill/>
          <a:ln w="9525" algn="ctr">
            <a:noFill/>
            <a:miter lim="800000"/>
            <a:headEnd/>
            <a:tailEnd/>
          </a:ln>
        </p:spPr>
        <p:txBody>
          <a:bodyPr>
            <a:spAutoFit/>
          </a:bodyPr>
          <a:lstStyle/>
          <a:p>
            <a:pPr>
              <a:spcBef>
                <a:spcPct val="50000"/>
              </a:spcBef>
              <a:buFont typeface="Wingdings" pitchFamily="2" charset="2"/>
              <a:buChar char="u"/>
            </a:pPr>
            <a:r>
              <a:rPr lang="zh-CN" altLang="en-US">
                <a:solidFill>
                  <a:srgbClr val="FF0000"/>
                </a:solidFill>
              </a:rPr>
              <a:t>具有混频增益</a:t>
            </a:r>
          </a:p>
        </p:txBody>
      </p:sp>
      <p:sp>
        <p:nvSpPr>
          <p:cNvPr id="280594" name="Text Box 18"/>
          <p:cNvSpPr txBox="1">
            <a:spLocks noChangeArrowheads="1"/>
          </p:cNvSpPr>
          <p:nvPr/>
        </p:nvSpPr>
        <p:spPr bwMode="auto">
          <a:xfrm>
            <a:off x="3581400" y="5867400"/>
            <a:ext cx="3505200" cy="457200"/>
          </a:xfrm>
          <a:prstGeom prst="rect">
            <a:avLst/>
          </a:prstGeom>
          <a:noFill/>
          <a:ln w="9525" algn="ctr">
            <a:noFill/>
            <a:miter lim="800000"/>
            <a:headEnd/>
            <a:tailEnd/>
          </a:ln>
        </p:spPr>
        <p:txBody>
          <a:bodyPr>
            <a:spAutoFit/>
          </a:bodyPr>
          <a:lstStyle/>
          <a:p>
            <a:pPr>
              <a:spcBef>
                <a:spcPct val="50000"/>
              </a:spcBef>
              <a:buFont typeface="Wingdings" pitchFamily="2" charset="2"/>
              <a:buChar char="u"/>
            </a:pPr>
            <a:r>
              <a:rPr lang="zh-CN" altLang="en-US">
                <a:solidFill>
                  <a:srgbClr val="FF0000"/>
                </a:solidFill>
              </a:rPr>
              <a:t>本振泄漏大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0588"/>
                                        </p:tgtEl>
                                        <p:attrNameLst>
                                          <p:attrName>style.visibility</p:attrName>
                                        </p:attrNameLst>
                                      </p:cBhvr>
                                      <p:to>
                                        <p:strVal val="visible"/>
                                      </p:to>
                                    </p:set>
                                    <p:animEffect transition="in" filter="blinds(horizontal)">
                                      <p:cBhvr>
                                        <p:cTn id="7" dur="500"/>
                                        <p:tgtEl>
                                          <p:spTgt spid="280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0589"/>
                                        </p:tgtEl>
                                        <p:attrNameLst>
                                          <p:attrName>style.visibility</p:attrName>
                                        </p:attrNameLst>
                                      </p:cBhvr>
                                      <p:to>
                                        <p:strVal val="visible"/>
                                      </p:to>
                                    </p:set>
                                    <p:animEffect transition="in" filter="blinds(horizontal)">
                                      <p:cBhvr>
                                        <p:cTn id="12" dur="500"/>
                                        <p:tgtEl>
                                          <p:spTgt spid="2805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0580"/>
                                        </p:tgtEl>
                                        <p:attrNameLst>
                                          <p:attrName>style.visibility</p:attrName>
                                        </p:attrNameLst>
                                      </p:cBhvr>
                                      <p:to>
                                        <p:strVal val="visible"/>
                                      </p:to>
                                    </p:set>
                                    <p:animEffect transition="in" filter="wipe(left)">
                                      <p:cBhvr>
                                        <p:cTn id="17" dur="500"/>
                                        <p:tgtEl>
                                          <p:spTgt spid="2805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0591"/>
                                        </p:tgtEl>
                                        <p:attrNameLst>
                                          <p:attrName>style.visibility</p:attrName>
                                        </p:attrNameLst>
                                      </p:cBhvr>
                                      <p:to>
                                        <p:strVal val="visible"/>
                                      </p:to>
                                    </p:set>
                                    <p:animEffect transition="in" filter="blinds(horizontal)">
                                      <p:cBhvr>
                                        <p:cTn id="22" dur="500"/>
                                        <p:tgtEl>
                                          <p:spTgt spid="2805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0585"/>
                                        </p:tgtEl>
                                        <p:attrNameLst>
                                          <p:attrName>style.visibility</p:attrName>
                                        </p:attrNameLst>
                                      </p:cBhvr>
                                      <p:to>
                                        <p:strVal val="visible"/>
                                      </p:to>
                                    </p:set>
                                    <p:animEffect transition="in" filter="wipe(left)">
                                      <p:cBhvr>
                                        <p:cTn id="27" dur="500"/>
                                        <p:tgtEl>
                                          <p:spTgt spid="28058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0586"/>
                                        </p:tgtEl>
                                        <p:attrNameLst>
                                          <p:attrName>style.visibility</p:attrName>
                                        </p:attrNameLst>
                                      </p:cBhvr>
                                      <p:to>
                                        <p:strVal val="visible"/>
                                      </p:to>
                                    </p:set>
                                    <p:animEffect transition="in" filter="wipe(left)">
                                      <p:cBhvr>
                                        <p:cTn id="30" dur="500"/>
                                        <p:tgtEl>
                                          <p:spTgt spid="28058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0592"/>
                                        </p:tgtEl>
                                        <p:attrNameLst>
                                          <p:attrName>style.visibility</p:attrName>
                                        </p:attrNameLst>
                                      </p:cBhvr>
                                      <p:to>
                                        <p:strVal val="visible"/>
                                      </p:to>
                                    </p:set>
                                    <p:animEffect transition="in" filter="blinds(horizontal)">
                                      <p:cBhvr>
                                        <p:cTn id="35" dur="500"/>
                                        <p:tgtEl>
                                          <p:spTgt spid="28059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80593"/>
                                        </p:tgtEl>
                                        <p:attrNameLst>
                                          <p:attrName>style.visibility</p:attrName>
                                        </p:attrNameLst>
                                      </p:cBhvr>
                                      <p:to>
                                        <p:strVal val="visible"/>
                                      </p:to>
                                    </p:set>
                                    <p:animEffect transition="in" filter="blinds(horizontal)">
                                      <p:cBhvr>
                                        <p:cTn id="40" dur="500"/>
                                        <p:tgtEl>
                                          <p:spTgt spid="28059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80594"/>
                                        </p:tgtEl>
                                        <p:attrNameLst>
                                          <p:attrName>style.visibility</p:attrName>
                                        </p:attrNameLst>
                                      </p:cBhvr>
                                      <p:to>
                                        <p:strVal val="visible"/>
                                      </p:to>
                                    </p:set>
                                    <p:animEffect transition="in" filter="blinds(horizontal)">
                                      <p:cBhvr>
                                        <p:cTn id="45" dur="500"/>
                                        <p:tgtEl>
                                          <p:spTgt spid="28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p:bldP spid="280586" grpId="0"/>
      <p:bldP spid="280589" grpId="0" animBg="1"/>
      <p:bldP spid="280592" grpId="0"/>
      <p:bldP spid="280593" grpId="0"/>
      <p:bldP spid="28059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rrowheads="1"/>
          </p:cNvSpPr>
          <p:nvPr>
            <p:ph type="body" sz="half" idx="4294967295"/>
          </p:nvPr>
        </p:nvSpPr>
        <p:spPr>
          <a:xfrm>
            <a:off x="323850" y="1628775"/>
            <a:ext cx="4392613" cy="792163"/>
          </a:xfrm>
        </p:spPr>
        <p:txBody>
          <a:bodyPr/>
          <a:lstStyle/>
          <a:p>
            <a:pPr marL="609600" indent="-609600">
              <a:buFont typeface="Wingdings" pitchFamily="2" charset="2"/>
              <a:buNone/>
            </a:pPr>
            <a:r>
              <a:rPr lang="zh-CN" altLang="en-US" sz="2800" b="1" smtClean="0">
                <a:solidFill>
                  <a:srgbClr val="000066"/>
                </a:solidFill>
                <a:latin typeface="宋体" pitchFamily="2" charset="-122"/>
              </a:rPr>
              <a:t>（</a:t>
            </a:r>
            <a:r>
              <a:rPr lang="en-US" altLang="zh-CN" sz="2800" b="1" smtClean="0">
                <a:solidFill>
                  <a:srgbClr val="000066"/>
                </a:solidFill>
                <a:latin typeface="宋体" pitchFamily="2" charset="-122"/>
              </a:rPr>
              <a:t>1</a:t>
            </a:r>
            <a:r>
              <a:rPr lang="zh-CN" altLang="en-US" sz="2800" b="1" smtClean="0">
                <a:solidFill>
                  <a:srgbClr val="000066"/>
                </a:solidFill>
                <a:latin typeface="宋体" pitchFamily="2" charset="-122"/>
              </a:rPr>
              <a:t>）二极管平衡混频器 </a:t>
            </a:r>
          </a:p>
        </p:txBody>
      </p:sp>
      <p:sp>
        <p:nvSpPr>
          <p:cNvPr id="193539" name="Text Box 3"/>
          <p:cNvSpPr txBox="1">
            <a:spLocks noChangeArrowheads="1"/>
          </p:cNvSpPr>
          <p:nvPr/>
        </p:nvSpPr>
        <p:spPr bwMode="auto">
          <a:xfrm>
            <a:off x="539750" y="3141663"/>
            <a:ext cx="2032000" cy="519112"/>
          </a:xfrm>
          <a:prstGeom prst="rect">
            <a:avLst/>
          </a:prstGeom>
          <a:noFill/>
          <a:ln w="9525">
            <a:noFill/>
            <a:miter lim="800000"/>
            <a:headEnd/>
            <a:tailEnd/>
          </a:ln>
        </p:spPr>
        <p:txBody>
          <a:bodyPr>
            <a:spAutoFit/>
          </a:bodyPr>
          <a:lstStyle/>
          <a:p>
            <a:pPr>
              <a:spcBef>
                <a:spcPct val="50000"/>
              </a:spcBef>
            </a:pPr>
            <a:r>
              <a:rPr lang="en-US" altLang="zh-CN" sz="2800" i="1"/>
              <a:t>U</a:t>
            </a:r>
            <a:r>
              <a:rPr lang="en-US" altLang="zh-CN" sz="2800" baseline="-25000"/>
              <a:t>Lm</a:t>
            </a:r>
            <a:r>
              <a:rPr lang="en-US" altLang="zh-CN" sz="2800"/>
              <a:t>&gt;&gt;</a:t>
            </a:r>
            <a:r>
              <a:rPr lang="en-US" altLang="zh-CN" sz="2800" i="1"/>
              <a:t>U</a:t>
            </a:r>
            <a:r>
              <a:rPr lang="en-US" altLang="zh-CN" sz="2800" baseline="-25000"/>
              <a:t>Sm</a:t>
            </a:r>
          </a:p>
        </p:txBody>
      </p:sp>
      <p:sp>
        <p:nvSpPr>
          <p:cNvPr id="110596" name="Text Box 5"/>
          <p:cNvSpPr txBox="1">
            <a:spLocks noChangeArrowheads="1"/>
          </p:cNvSpPr>
          <p:nvPr/>
        </p:nvSpPr>
        <p:spPr bwMode="auto">
          <a:xfrm>
            <a:off x="611188" y="473075"/>
            <a:ext cx="6911975" cy="579438"/>
          </a:xfrm>
          <a:prstGeom prst="rect">
            <a:avLst/>
          </a:prstGeom>
          <a:noFill/>
          <a:ln w="19050">
            <a:noFill/>
            <a:miter lim="800000"/>
            <a:headEnd/>
            <a:tailEnd type="none" w="med" len="lg"/>
          </a:ln>
        </p:spPr>
        <p:txBody>
          <a:bodyPr>
            <a:spAutoFit/>
          </a:bodyPr>
          <a:lstStyle/>
          <a:p>
            <a:pPr>
              <a:buFont typeface="Wingdings" pitchFamily="2" charset="2"/>
              <a:buChar char="u"/>
            </a:pPr>
            <a:r>
              <a:rPr kumimoji="0" lang="zh-CN" altLang="en-US" sz="3200">
                <a:latin typeface="宋体" pitchFamily="2" charset="-122"/>
              </a:rPr>
              <a:t>二极管混频器</a:t>
            </a:r>
          </a:p>
        </p:txBody>
      </p:sp>
      <p:pic>
        <p:nvPicPr>
          <p:cNvPr id="193543" name="Picture 7" descr="5"/>
          <p:cNvPicPr>
            <a:picLocks noChangeAspect="1" noChangeArrowheads="1"/>
          </p:cNvPicPr>
          <p:nvPr/>
        </p:nvPicPr>
        <p:blipFill>
          <a:blip r:embed="rId2" cstate="print"/>
          <a:srcRect/>
          <a:stretch>
            <a:fillRect/>
          </a:stretch>
        </p:blipFill>
        <p:spPr bwMode="auto">
          <a:xfrm>
            <a:off x="2438400" y="2514600"/>
            <a:ext cx="5257800" cy="35067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Effect transition="in" filter="wipe(left)">
                                      <p:cBhvr>
                                        <p:cTn id="7" dur="500"/>
                                        <p:tgtEl>
                                          <p:spTgt spid="193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3543"/>
                                        </p:tgtEl>
                                        <p:attrNameLst>
                                          <p:attrName>style.visibility</p:attrName>
                                        </p:attrNameLst>
                                      </p:cBhvr>
                                      <p:to>
                                        <p:strVal val="visible"/>
                                      </p:to>
                                    </p:set>
                                    <p:animEffect transition="in" filter="blinds(horizontal)">
                                      <p:cBhvr>
                                        <p:cTn id="12" dur="500"/>
                                        <p:tgtEl>
                                          <p:spTgt spid="1935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3539"/>
                                        </p:tgtEl>
                                        <p:attrNameLst>
                                          <p:attrName>style.visibility</p:attrName>
                                        </p:attrNameLst>
                                      </p:cBhvr>
                                      <p:to>
                                        <p:strVal val="visible"/>
                                      </p:to>
                                    </p:set>
                                    <p:animEffect transition="in" filter="wipe(up)">
                                      <p:cBhvr>
                                        <p:cTn id="17" dur="500"/>
                                        <p:tgtEl>
                                          <p:spTgt spid="193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p:bldP spid="19353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65" name="Object 5"/>
          <p:cNvGraphicFramePr>
            <a:graphicFrameLocks noChangeAspect="1"/>
          </p:cNvGraphicFramePr>
          <p:nvPr/>
        </p:nvGraphicFramePr>
        <p:xfrm>
          <a:off x="609600" y="5029200"/>
          <a:ext cx="4953000" cy="747713"/>
        </p:xfrm>
        <a:graphic>
          <a:graphicData uri="http://schemas.openxmlformats.org/presentationml/2006/ole">
            <mc:AlternateContent xmlns:mc="http://schemas.openxmlformats.org/markup-compatibility/2006">
              <mc:Choice xmlns:v="urn:schemas-microsoft-com:vml" Requires="v">
                <p:oleObj spid="_x0000_s72858" name="公式" r:id="rId3" imgW="1625400" imgH="228600" progId="">
                  <p:embed/>
                </p:oleObj>
              </mc:Choice>
              <mc:Fallback>
                <p:oleObj name="公式" r:id="rId3" imgW="1625400" imgH="228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029200"/>
                        <a:ext cx="49530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2710" name="Picture 10" descr="5"/>
          <p:cNvPicPr>
            <a:picLocks noChangeAspect="1" noChangeArrowheads="1"/>
          </p:cNvPicPr>
          <p:nvPr/>
        </p:nvPicPr>
        <p:blipFill>
          <a:blip r:embed="rId5" cstate="print"/>
          <a:srcRect/>
          <a:stretch>
            <a:fillRect/>
          </a:stretch>
        </p:blipFill>
        <p:spPr bwMode="auto">
          <a:xfrm>
            <a:off x="304800" y="228600"/>
            <a:ext cx="3505200" cy="2338388"/>
          </a:xfrm>
          <a:prstGeom prst="rect">
            <a:avLst/>
          </a:prstGeom>
          <a:noFill/>
          <a:ln w="9525">
            <a:noFill/>
            <a:miter lim="800000"/>
            <a:headEnd/>
            <a:tailEnd/>
          </a:ln>
        </p:spPr>
      </p:pic>
      <p:graphicFrame>
        <p:nvGraphicFramePr>
          <p:cNvPr id="194575" name="Object 15"/>
          <p:cNvGraphicFramePr>
            <a:graphicFrameLocks noChangeAspect="1"/>
          </p:cNvGraphicFramePr>
          <p:nvPr/>
        </p:nvGraphicFramePr>
        <p:xfrm>
          <a:off x="685800" y="3124200"/>
          <a:ext cx="4419600" cy="754063"/>
        </p:xfrm>
        <a:graphic>
          <a:graphicData uri="http://schemas.openxmlformats.org/presentationml/2006/ole">
            <mc:AlternateContent xmlns:mc="http://schemas.openxmlformats.org/markup-compatibility/2006">
              <mc:Choice xmlns:v="urn:schemas-microsoft-com:vml" Requires="v">
                <p:oleObj spid="_x0000_s72859" name="公式" r:id="rId6" imgW="1447560" imgH="228600" progId="">
                  <p:embed/>
                </p:oleObj>
              </mc:Choice>
              <mc:Fallback>
                <p:oleObj name="公式" r:id="rId6" imgW="1447560" imgH="228600" progId="">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124200"/>
                        <a:ext cx="441960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77" name="Object 17"/>
          <p:cNvGraphicFramePr>
            <a:graphicFrameLocks noChangeAspect="1"/>
          </p:cNvGraphicFramePr>
          <p:nvPr/>
        </p:nvGraphicFramePr>
        <p:xfrm>
          <a:off x="685800" y="4038600"/>
          <a:ext cx="4495800" cy="703263"/>
        </p:xfrm>
        <a:graphic>
          <a:graphicData uri="http://schemas.openxmlformats.org/presentationml/2006/ole">
            <mc:AlternateContent xmlns:mc="http://schemas.openxmlformats.org/markup-compatibility/2006">
              <mc:Choice xmlns:v="urn:schemas-microsoft-com:vml" Requires="v">
                <p:oleObj spid="_x0000_s72860" name="公式" r:id="rId8" imgW="1511280" imgH="228600" progId="">
                  <p:embed/>
                </p:oleObj>
              </mc:Choice>
              <mc:Fallback>
                <p:oleObj name="公式" r:id="rId8" imgW="1511280" imgH="228600" progId="">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4038600"/>
                        <a:ext cx="44958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78" name="Object 18"/>
          <p:cNvGraphicFramePr>
            <a:graphicFrameLocks noGrp="1" noChangeAspect="1"/>
          </p:cNvGraphicFramePr>
          <p:nvPr>
            <p:ph/>
          </p:nvPr>
        </p:nvGraphicFramePr>
        <p:xfrm>
          <a:off x="4724400" y="0"/>
          <a:ext cx="4419600" cy="3000375"/>
        </p:xfrm>
        <a:graphic>
          <a:graphicData uri="http://schemas.openxmlformats.org/presentationml/2006/ole">
            <mc:AlternateContent xmlns:mc="http://schemas.openxmlformats.org/markup-compatibility/2006">
              <mc:Choice xmlns:v="urn:schemas-microsoft-com:vml" Requires="v">
                <p:oleObj spid="_x0000_s72861" name="图片" r:id="rId10" imgW="3886200" imgH="2638440" progId="">
                  <p:embed/>
                </p:oleObj>
              </mc:Choice>
              <mc:Fallback>
                <p:oleObj name="图片" r:id="rId10" imgW="3886200" imgH="2638440" progId="">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0"/>
                        <a:ext cx="4419600" cy="300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80" name="AutoShape 20"/>
          <p:cNvSpPr>
            <a:spLocks noChangeArrowheads="1"/>
          </p:cNvSpPr>
          <p:nvPr/>
        </p:nvSpPr>
        <p:spPr bwMode="auto">
          <a:xfrm>
            <a:off x="4038600" y="914400"/>
            <a:ext cx="609600" cy="609600"/>
          </a:xfrm>
          <a:prstGeom prst="rightArrow">
            <a:avLst>
              <a:gd name="adj1" fmla="val 50000"/>
              <a:gd name="adj2" fmla="val 25000"/>
            </a:avLst>
          </a:prstGeom>
          <a:solidFill>
            <a:srgbClr val="000066"/>
          </a:solidFill>
          <a:ln w="9525" algn="ctr">
            <a:noFill/>
            <a:miter lim="800000"/>
            <a:headEnd/>
            <a:tailEnd/>
          </a:ln>
        </p:spPr>
        <p:txBody>
          <a:bodyPr wrap="none" anchor="ctr">
            <a:spAutoFit/>
          </a:bodyPr>
          <a:lstStyle/>
          <a:p>
            <a:pPr>
              <a:spcBef>
                <a:spcPct val="50000"/>
              </a:spcBef>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80"/>
                                        </p:tgtEl>
                                        <p:attrNameLst>
                                          <p:attrName>style.visibility</p:attrName>
                                        </p:attrNameLst>
                                      </p:cBhvr>
                                      <p:to>
                                        <p:strVal val="visible"/>
                                      </p:to>
                                    </p:set>
                                    <p:animEffect transition="in" filter="blinds(horizontal)">
                                      <p:cBhvr>
                                        <p:cTn id="7" dur="500"/>
                                        <p:tgtEl>
                                          <p:spTgt spid="194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78"/>
                                        </p:tgtEl>
                                        <p:attrNameLst>
                                          <p:attrName>style.visibility</p:attrName>
                                        </p:attrNameLst>
                                      </p:cBhvr>
                                      <p:to>
                                        <p:strVal val="visible"/>
                                      </p:to>
                                    </p:set>
                                    <p:animEffect transition="in" filter="blinds(horizontal)">
                                      <p:cBhvr>
                                        <p:cTn id="12" dur="500"/>
                                        <p:tgtEl>
                                          <p:spTgt spid="1945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75"/>
                                        </p:tgtEl>
                                        <p:attrNameLst>
                                          <p:attrName>style.visibility</p:attrName>
                                        </p:attrNameLst>
                                      </p:cBhvr>
                                      <p:to>
                                        <p:strVal val="visible"/>
                                      </p:to>
                                    </p:set>
                                    <p:animEffect transition="in" filter="blinds(horizontal)">
                                      <p:cBhvr>
                                        <p:cTn id="17" dur="500"/>
                                        <p:tgtEl>
                                          <p:spTgt spid="1945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77"/>
                                        </p:tgtEl>
                                        <p:attrNameLst>
                                          <p:attrName>style.visibility</p:attrName>
                                        </p:attrNameLst>
                                      </p:cBhvr>
                                      <p:to>
                                        <p:strVal val="visible"/>
                                      </p:to>
                                    </p:set>
                                    <p:animEffect transition="in" filter="blinds(horizontal)">
                                      <p:cBhvr>
                                        <p:cTn id="22" dur="500"/>
                                        <p:tgtEl>
                                          <p:spTgt spid="1945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565"/>
                                        </p:tgtEl>
                                        <p:attrNameLst>
                                          <p:attrName>style.visibility</p:attrName>
                                        </p:attrNameLst>
                                      </p:cBhvr>
                                      <p:to>
                                        <p:strVal val="visible"/>
                                      </p:to>
                                    </p:set>
                                    <p:animEffect transition="in" filter="blinds(horizontal)">
                                      <p:cBhvr>
                                        <p:cTn id="27"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14"/>
          <p:cNvGraphicFramePr>
            <a:graphicFrameLocks noGrp="1" noChangeAspect="1"/>
          </p:cNvGraphicFramePr>
          <p:nvPr>
            <p:ph/>
          </p:nvPr>
        </p:nvGraphicFramePr>
        <p:xfrm>
          <a:off x="909638" y="1600200"/>
          <a:ext cx="4846637" cy="646113"/>
        </p:xfrm>
        <a:graphic>
          <a:graphicData uri="http://schemas.openxmlformats.org/presentationml/2006/ole">
            <mc:AlternateContent xmlns:mc="http://schemas.openxmlformats.org/markup-compatibility/2006">
              <mc:Choice xmlns:v="urn:schemas-microsoft-com:vml" Requires="v">
                <p:oleObj spid="_x0000_s73923" name="公式" r:id="rId3" imgW="1714320" imgH="228600" progId="">
                  <p:embed/>
                </p:oleObj>
              </mc:Choice>
              <mc:Fallback>
                <p:oleObj name="公式" r:id="rId3" imgW="1714320" imgH="228600"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8" y="1600200"/>
                        <a:ext cx="4846637"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16"/>
          <p:cNvGraphicFramePr>
            <a:graphicFrameLocks noChangeAspect="1"/>
          </p:cNvGraphicFramePr>
          <p:nvPr/>
        </p:nvGraphicFramePr>
        <p:xfrm>
          <a:off x="1143000" y="2514600"/>
          <a:ext cx="4344988" cy="646113"/>
        </p:xfrm>
        <a:graphic>
          <a:graphicData uri="http://schemas.openxmlformats.org/presentationml/2006/ole">
            <mc:AlternateContent xmlns:mc="http://schemas.openxmlformats.org/markup-compatibility/2006">
              <mc:Choice xmlns:v="urn:schemas-microsoft-com:vml" Requires="v">
                <p:oleObj spid="_x0000_s73924" name="公式" r:id="rId5" imgW="1536480" imgH="228600" progId="">
                  <p:embed/>
                </p:oleObj>
              </mc:Choice>
              <mc:Fallback>
                <p:oleObj name="公式" r:id="rId5" imgW="1536480" imgH="228600" progId="">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514600"/>
                        <a:ext cx="4344988"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03" name="AutoShape 19"/>
          <p:cNvSpPr>
            <a:spLocks noChangeArrowheads="1"/>
          </p:cNvSpPr>
          <p:nvPr/>
        </p:nvSpPr>
        <p:spPr bwMode="auto">
          <a:xfrm>
            <a:off x="6248400" y="1066800"/>
            <a:ext cx="2895600" cy="1219200"/>
          </a:xfrm>
          <a:prstGeom prst="wedgeRoundRectCallout">
            <a:avLst>
              <a:gd name="adj1" fmla="val -135963"/>
              <a:gd name="adj2" fmla="val 82815"/>
              <a:gd name="adj3" fmla="val 16667"/>
            </a:avLst>
          </a:prstGeom>
          <a:noFill/>
          <a:ln w="28575" algn="ctr">
            <a:solidFill>
              <a:srgbClr val="FF00FF"/>
            </a:solidFill>
            <a:prstDash val="dash"/>
            <a:miter lim="800000"/>
            <a:headEnd/>
            <a:tailEnd/>
          </a:ln>
        </p:spPr>
        <p:txBody>
          <a:bodyPr lIns="0" tIns="0" rIns="0" bIns="0"/>
          <a:lstStyle/>
          <a:p>
            <a:pPr algn="ctr">
              <a:spcBef>
                <a:spcPct val="50000"/>
              </a:spcBef>
            </a:pPr>
            <a:r>
              <a:rPr lang="en-US" altLang="zh-CN" sz="2800">
                <a:solidFill>
                  <a:srgbClr val="FF0000"/>
                </a:solidFill>
              </a:rPr>
              <a:t>ω</a:t>
            </a:r>
            <a:r>
              <a:rPr lang="en-US" altLang="zh-CN" sz="2800" baseline="-25000">
                <a:solidFill>
                  <a:srgbClr val="FF0000"/>
                </a:solidFill>
              </a:rPr>
              <a:t>C</a:t>
            </a:r>
            <a:r>
              <a:rPr lang="zh-CN" altLang="en-US" sz="2800">
                <a:solidFill>
                  <a:srgbClr val="FF0000"/>
                </a:solidFill>
              </a:rPr>
              <a:t>，</a:t>
            </a:r>
          </a:p>
          <a:p>
            <a:pPr algn="ctr">
              <a:spcBef>
                <a:spcPct val="50000"/>
              </a:spcBef>
            </a:pPr>
            <a:r>
              <a:rPr lang="zh-CN" altLang="en-US" sz="2800">
                <a:solidFill>
                  <a:srgbClr val="FF0000"/>
                </a:solidFill>
              </a:rPr>
              <a:t>（</a:t>
            </a:r>
            <a:r>
              <a:rPr lang="en-US" altLang="zh-CN" sz="2800">
                <a:solidFill>
                  <a:srgbClr val="FF0000"/>
                </a:solidFill>
              </a:rPr>
              <a:t>2n-1)ω</a:t>
            </a:r>
            <a:r>
              <a:rPr lang="en-US" altLang="zh-CN" sz="2800" baseline="-25000">
                <a:solidFill>
                  <a:srgbClr val="FF0000"/>
                </a:solidFill>
              </a:rPr>
              <a:t>L</a:t>
            </a:r>
            <a:r>
              <a:rPr lang="en-US" altLang="zh-CN" sz="2800">
                <a:solidFill>
                  <a:srgbClr val="FF0000"/>
                </a:solidFill>
              </a:rPr>
              <a:t>±</a:t>
            </a:r>
            <a:r>
              <a:rPr lang="en-US" altLang="zh-CN" sz="2800" baseline="-25000">
                <a:solidFill>
                  <a:srgbClr val="FF0000"/>
                </a:solidFill>
              </a:rPr>
              <a:t> </a:t>
            </a:r>
            <a:r>
              <a:rPr lang="en-US" altLang="zh-CN" sz="2800">
                <a:solidFill>
                  <a:srgbClr val="FF0000"/>
                </a:solidFill>
              </a:rPr>
              <a:t>ω</a:t>
            </a:r>
            <a:r>
              <a:rPr lang="en-US" altLang="zh-CN" sz="2800" baseline="-25000">
                <a:solidFill>
                  <a:srgbClr val="FF0000"/>
                </a:solidFill>
              </a:rPr>
              <a:t>C</a:t>
            </a:r>
          </a:p>
        </p:txBody>
      </p:sp>
      <p:graphicFrame>
        <p:nvGraphicFramePr>
          <p:cNvPr id="73732" name="Object 13"/>
          <p:cNvGraphicFramePr>
            <a:graphicFrameLocks noChangeAspect="1"/>
          </p:cNvGraphicFramePr>
          <p:nvPr/>
        </p:nvGraphicFramePr>
        <p:xfrm>
          <a:off x="685800" y="533400"/>
          <a:ext cx="2836863" cy="646113"/>
        </p:xfrm>
        <a:graphic>
          <a:graphicData uri="http://schemas.openxmlformats.org/presentationml/2006/ole">
            <mc:AlternateContent xmlns:mc="http://schemas.openxmlformats.org/markup-compatibility/2006">
              <mc:Choice xmlns:v="urn:schemas-microsoft-com:vml" Requires="v">
                <p:oleObj spid="_x0000_s73925" name="公式" r:id="rId7" imgW="1002960" imgH="228600" progId="Equation.3">
                  <p:embed/>
                </p:oleObj>
              </mc:Choice>
              <mc:Fallback>
                <p:oleObj name="公式" r:id="rId7" imgW="100296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533400"/>
                        <a:ext cx="2836863"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3" name="Object 5"/>
          <p:cNvGraphicFramePr>
            <a:graphicFrameLocks noChangeAspect="1"/>
          </p:cNvGraphicFramePr>
          <p:nvPr/>
        </p:nvGraphicFramePr>
        <p:xfrm>
          <a:off x="3962400" y="533400"/>
          <a:ext cx="2944813" cy="646113"/>
        </p:xfrm>
        <a:graphic>
          <a:graphicData uri="http://schemas.openxmlformats.org/presentationml/2006/ole">
            <mc:AlternateContent xmlns:mc="http://schemas.openxmlformats.org/markup-compatibility/2006">
              <mc:Choice xmlns:v="urn:schemas-microsoft-com:vml" Requires="v">
                <p:oleObj spid="_x0000_s73926" name="公式" r:id="rId9" imgW="1041120" imgH="228600" progId="Equation.3">
                  <p:embed/>
                </p:oleObj>
              </mc:Choice>
              <mc:Fallback>
                <p:oleObj name="公式" r:id="rId9" imgW="104112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533400"/>
                        <a:ext cx="2944813"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7" name="Rectangle 15"/>
          <p:cNvSpPr>
            <a:spLocks noChangeArrowheads="1"/>
          </p:cNvSpPr>
          <p:nvPr/>
        </p:nvSpPr>
        <p:spPr bwMode="auto">
          <a:xfrm>
            <a:off x="1600200" y="2438400"/>
            <a:ext cx="4038600" cy="990600"/>
          </a:xfrm>
          <a:prstGeom prst="rect">
            <a:avLst/>
          </a:prstGeom>
          <a:noFill/>
          <a:ln w="28575">
            <a:solidFill>
              <a:srgbClr val="FF0000"/>
            </a:solidFill>
            <a:prstDash val="dash"/>
            <a:miter lim="800000"/>
            <a:headEnd/>
            <a:tailEnd/>
          </a:ln>
        </p:spPr>
        <p:txBody>
          <a:bodyPr wrap="none" anchor="ctr"/>
          <a:lstStyle/>
          <a:p>
            <a:endParaRPr lang="zh-CN" altLang="en-US"/>
          </a:p>
        </p:txBody>
      </p:sp>
      <p:sp>
        <p:nvSpPr>
          <p:cNvPr id="19" name="Rectangle 3"/>
          <p:cNvSpPr>
            <a:spLocks noChangeArrowheads="1"/>
          </p:cNvSpPr>
          <p:nvPr/>
        </p:nvSpPr>
        <p:spPr bwMode="auto">
          <a:xfrm>
            <a:off x="552450" y="3733800"/>
            <a:ext cx="8591550" cy="590931"/>
          </a:xfrm>
          <a:prstGeom prst="rect">
            <a:avLst/>
          </a:prstGeom>
          <a:noFill/>
          <a:ln w="9525">
            <a:noFill/>
            <a:miter lim="800000"/>
            <a:headEnd/>
            <a:tailEnd/>
          </a:ln>
        </p:spPr>
        <p:txBody>
          <a:bodyPr>
            <a:spAutoFit/>
          </a:bodyPr>
          <a:lstStyle/>
          <a:p>
            <a:pPr>
              <a:lnSpc>
                <a:spcPct val="135000"/>
              </a:lnSpc>
              <a:buClr>
                <a:schemeClr val="folHlink"/>
              </a:buClr>
              <a:buFont typeface="Wingdings" pitchFamily="2" charset="2"/>
              <a:buChar char="Ø"/>
            </a:pPr>
            <a:r>
              <a:rPr lang="zh-CN" altLang="en-US" i="1" dirty="0">
                <a:latin typeface="Book Antiqua" pitchFamily="18" charset="0"/>
              </a:rPr>
              <a:t>  </a:t>
            </a:r>
            <a:r>
              <a:rPr lang="en-US" altLang="zh-CN" i="1" dirty="0" err="1">
                <a:latin typeface="Book Antiqua" pitchFamily="18" charset="0"/>
              </a:rPr>
              <a:t>i</a:t>
            </a:r>
            <a:r>
              <a:rPr lang="en-US" altLang="zh-CN" i="1" dirty="0">
                <a:latin typeface="Book Antiqua" pitchFamily="18" charset="0"/>
              </a:rPr>
              <a:t> </a:t>
            </a:r>
            <a:r>
              <a:rPr lang="zh-CN" altLang="en-US" dirty="0">
                <a:latin typeface="Book Antiqua" pitchFamily="18" charset="0"/>
              </a:rPr>
              <a:t>经</a:t>
            </a:r>
            <a:r>
              <a:rPr lang="en-US" altLang="zh-CN" i="1" dirty="0" smtClean="0"/>
              <a:t>LC</a:t>
            </a:r>
            <a:r>
              <a:rPr lang="zh-CN" altLang="en-US" dirty="0" smtClean="0">
                <a:latin typeface="Book Antiqua" pitchFamily="18" charset="0"/>
              </a:rPr>
              <a:t>中</a:t>
            </a:r>
            <a:r>
              <a:rPr lang="zh-CN" altLang="en-US" dirty="0">
                <a:latin typeface="Book Antiqua" pitchFamily="18" charset="0"/>
              </a:rPr>
              <a:t>频带通滤波</a:t>
            </a:r>
            <a:r>
              <a:rPr lang="zh-CN" altLang="en-US" dirty="0" smtClean="0">
                <a:latin typeface="Book Antiqua" pitchFamily="18" charset="0"/>
              </a:rPr>
              <a:t>器</a:t>
            </a:r>
            <a:endParaRPr lang="zh-CN" altLang="en-US" dirty="0">
              <a:latin typeface="Book Antiqua" pitchFamily="18" charset="0"/>
            </a:endParaRPr>
          </a:p>
        </p:txBody>
      </p:sp>
      <p:sp>
        <p:nvSpPr>
          <p:cNvPr id="20" name="Rectangle 3"/>
          <p:cNvSpPr>
            <a:spLocks noChangeArrowheads="1"/>
          </p:cNvSpPr>
          <p:nvPr/>
        </p:nvSpPr>
        <p:spPr bwMode="auto">
          <a:xfrm>
            <a:off x="533400" y="4419600"/>
            <a:ext cx="2343150" cy="590931"/>
          </a:xfrm>
          <a:prstGeom prst="rect">
            <a:avLst/>
          </a:prstGeom>
          <a:noFill/>
          <a:ln w="9525">
            <a:noFill/>
            <a:miter lim="800000"/>
            <a:headEnd/>
            <a:tailEnd/>
          </a:ln>
        </p:spPr>
        <p:txBody>
          <a:bodyPr wrap="square">
            <a:spAutoFit/>
          </a:bodyPr>
          <a:lstStyle/>
          <a:p>
            <a:pPr>
              <a:lnSpc>
                <a:spcPct val="135000"/>
              </a:lnSpc>
              <a:buClr>
                <a:schemeClr val="folHlink"/>
              </a:buClr>
            </a:pPr>
            <a:r>
              <a:rPr lang="zh-CN" altLang="en-US" dirty="0" smtClean="0">
                <a:latin typeface="Book Antiqua" pitchFamily="18" charset="0"/>
              </a:rPr>
              <a:t>中</a:t>
            </a:r>
            <a:r>
              <a:rPr lang="zh-CN" altLang="en-US" dirty="0">
                <a:latin typeface="Book Antiqua" pitchFamily="18" charset="0"/>
              </a:rPr>
              <a:t>心频</a:t>
            </a:r>
            <a:r>
              <a:rPr lang="zh-CN" altLang="en-US" dirty="0" smtClean="0">
                <a:latin typeface="Book Antiqua" pitchFamily="18" charset="0"/>
              </a:rPr>
              <a:t>率</a:t>
            </a:r>
            <a:endParaRPr lang="zh-CN" altLang="en-US" dirty="0">
              <a:latin typeface="Book Antiqua" pitchFamily="18" charset="0"/>
            </a:endParaRPr>
          </a:p>
        </p:txBody>
      </p:sp>
      <p:graphicFrame>
        <p:nvGraphicFramePr>
          <p:cNvPr id="73737" name="Object 6"/>
          <p:cNvGraphicFramePr>
            <a:graphicFrameLocks noChangeAspect="1"/>
          </p:cNvGraphicFramePr>
          <p:nvPr/>
        </p:nvGraphicFramePr>
        <p:xfrm>
          <a:off x="2971800" y="4343400"/>
          <a:ext cx="2495550" cy="609600"/>
        </p:xfrm>
        <a:graphic>
          <a:graphicData uri="http://schemas.openxmlformats.org/presentationml/2006/ole">
            <mc:AlternateContent xmlns:mc="http://schemas.openxmlformats.org/markup-compatibility/2006">
              <mc:Choice xmlns:v="urn:schemas-microsoft-com:vml" Requires="v">
                <p:oleObj spid="_x0000_s73927" name="公式" r:id="rId11" imgW="850680" imgH="228600" progId="">
                  <p:embed/>
                </p:oleObj>
              </mc:Choice>
              <mc:Fallback>
                <p:oleObj name="公式" r:id="rId11" imgW="850680" imgH="228600" progId="">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4343400"/>
                        <a:ext cx="24955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
          <p:cNvSpPr>
            <a:spLocks noChangeArrowheads="1"/>
          </p:cNvSpPr>
          <p:nvPr/>
        </p:nvSpPr>
        <p:spPr bwMode="auto">
          <a:xfrm>
            <a:off x="685800" y="5181600"/>
            <a:ext cx="1504950" cy="590931"/>
          </a:xfrm>
          <a:prstGeom prst="rect">
            <a:avLst/>
          </a:prstGeom>
          <a:noFill/>
          <a:ln w="9525">
            <a:noFill/>
            <a:miter lim="800000"/>
            <a:headEnd/>
            <a:tailEnd/>
          </a:ln>
        </p:spPr>
        <p:txBody>
          <a:bodyPr wrap="square">
            <a:spAutoFit/>
          </a:bodyPr>
          <a:lstStyle/>
          <a:p>
            <a:pPr>
              <a:lnSpc>
                <a:spcPct val="135000"/>
              </a:lnSpc>
              <a:buClr>
                <a:schemeClr val="folHlink"/>
              </a:buClr>
            </a:pPr>
            <a:r>
              <a:rPr lang="zh-CN" altLang="en-US" dirty="0" smtClean="0">
                <a:latin typeface="Book Antiqua" pitchFamily="18" charset="0"/>
              </a:rPr>
              <a:t>带宽</a:t>
            </a:r>
            <a:endParaRPr lang="zh-CN" altLang="en-US" dirty="0">
              <a:latin typeface="Book Antiqua" pitchFamily="18" charset="0"/>
            </a:endParaRPr>
          </a:p>
        </p:txBody>
      </p:sp>
      <p:sp>
        <p:nvSpPr>
          <p:cNvPr id="23" name="Text Box 4"/>
          <p:cNvSpPr txBox="1">
            <a:spLocks noChangeArrowheads="1"/>
          </p:cNvSpPr>
          <p:nvPr/>
        </p:nvSpPr>
        <p:spPr bwMode="auto">
          <a:xfrm>
            <a:off x="2133600" y="5105400"/>
            <a:ext cx="4419600" cy="523220"/>
          </a:xfrm>
          <a:prstGeom prst="rect">
            <a:avLst/>
          </a:prstGeom>
          <a:noFill/>
          <a:ln w="9525">
            <a:noFill/>
            <a:miter lim="800000"/>
            <a:headEnd/>
            <a:tailEnd/>
          </a:ln>
        </p:spPr>
        <p:txBody>
          <a:bodyPr wrap="square">
            <a:spAutoFit/>
          </a:bodyPr>
          <a:lstStyle/>
          <a:p>
            <a:r>
              <a:rPr lang="en-US" altLang="zh-CN" i="1" dirty="0" smtClean="0"/>
              <a:t>BW</a:t>
            </a:r>
            <a:r>
              <a:rPr lang="en-US" altLang="zh-CN" baseline="-25000" dirty="0" smtClean="0"/>
              <a:t>3dB</a:t>
            </a:r>
            <a:r>
              <a:rPr lang="en-US" altLang="zh-CN" dirty="0" smtClean="0"/>
              <a:t>=2</a:t>
            </a:r>
            <a:r>
              <a:rPr lang="en-US" altLang="zh-CN" sz="2800" dirty="0" smtClean="0"/>
              <a:t>Ω</a:t>
            </a:r>
            <a:r>
              <a:rPr lang="zh-CN" altLang="en-US" sz="2800" dirty="0" smtClean="0"/>
              <a:t>（</a:t>
            </a:r>
            <a:r>
              <a:rPr lang="en-US" altLang="zh-CN" sz="2800" dirty="0" smtClean="0"/>
              <a:t>AM,DSB)</a:t>
            </a:r>
            <a:endParaRPr lang="en-US" altLang="zh-CN" sz="2800" dirty="0"/>
          </a:p>
        </p:txBody>
      </p:sp>
      <p:sp>
        <p:nvSpPr>
          <p:cNvPr id="24" name="Rectangle 8"/>
          <p:cNvSpPr>
            <a:spLocks noChangeArrowheads="1"/>
          </p:cNvSpPr>
          <p:nvPr/>
        </p:nvSpPr>
        <p:spPr bwMode="auto">
          <a:xfrm>
            <a:off x="609600" y="5943600"/>
            <a:ext cx="2665413" cy="579438"/>
          </a:xfrm>
          <a:prstGeom prst="rect">
            <a:avLst/>
          </a:prstGeom>
          <a:noFill/>
          <a:ln w="9525">
            <a:noFill/>
            <a:miter lim="800000"/>
            <a:headEnd/>
            <a:tailEnd/>
          </a:ln>
        </p:spPr>
        <p:txBody>
          <a:bodyPr>
            <a:spAutoFit/>
          </a:bodyPr>
          <a:lstStyle/>
          <a:p>
            <a:pPr>
              <a:buClr>
                <a:schemeClr val="folHlink"/>
              </a:buClr>
              <a:buFont typeface="Wingdings" pitchFamily="2" charset="2"/>
              <a:buChar char="Ø"/>
            </a:pPr>
            <a:r>
              <a:rPr lang="zh-CN" altLang="en-US" sz="3200" dirty="0">
                <a:solidFill>
                  <a:srgbClr val="FF0000"/>
                </a:solidFill>
                <a:latin typeface="Book Antiqua" pitchFamily="18" charset="0"/>
              </a:rPr>
              <a:t>  实现混频</a:t>
            </a:r>
          </a:p>
        </p:txBody>
      </p:sp>
      <p:sp>
        <p:nvSpPr>
          <p:cNvPr id="25" name="Text Box 4"/>
          <p:cNvSpPr txBox="1">
            <a:spLocks noChangeArrowheads="1"/>
          </p:cNvSpPr>
          <p:nvPr/>
        </p:nvSpPr>
        <p:spPr bwMode="auto">
          <a:xfrm>
            <a:off x="6096000" y="5029200"/>
            <a:ext cx="2590799" cy="523220"/>
          </a:xfrm>
          <a:prstGeom prst="rect">
            <a:avLst/>
          </a:prstGeom>
          <a:noFill/>
          <a:ln w="9525">
            <a:noFill/>
            <a:miter lim="800000"/>
            <a:headEnd/>
            <a:tailEnd/>
          </a:ln>
        </p:spPr>
        <p:txBody>
          <a:bodyPr wrap="square">
            <a:spAutoFit/>
          </a:bodyPr>
          <a:lstStyle/>
          <a:p>
            <a:r>
              <a:rPr lang="en-US" altLang="zh-CN" i="1" dirty="0" smtClean="0"/>
              <a:t>BW</a:t>
            </a:r>
            <a:r>
              <a:rPr lang="en-US" altLang="zh-CN" baseline="-25000" dirty="0" smtClean="0"/>
              <a:t>3dB</a:t>
            </a:r>
            <a:r>
              <a:rPr lang="en-US" altLang="zh-CN" dirty="0" smtClean="0"/>
              <a:t>=</a:t>
            </a:r>
            <a:r>
              <a:rPr lang="en-US" altLang="zh-CN" sz="2800" dirty="0" smtClean="0"/>
              <a:t>Ω(SSB)</a:t>
            </a:r>
            <a:endParaRPr lang="en-US" altLang="zh-CN"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blinds(horizontal)">
                                      <p:cBhvr>
                                        <p:cTn id="12" dur="500"/>
                                        <p:tgtEl>
                                          <p:spTgt spid="645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27"/>
                                        </p:tgtEl>
                                        <p:attrNameLst>
                                          <p:attrName>style.visibility</p:attrName>
                                        </p:attrNameLst>
                                      </p:cBhvr>
                                      <p:to>
                                        <p:strVal val="visible"/>
                                      </p:to>
                                    </p:set>
                                    <p:animEffect transition="in" filter="blinds(horizontal)">
                                      <p:cBhvr>
                                        <p:cTn id="17" dur="500"/>
                                        <p:tgtEl>
                                          <p:spTgt spid="645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5603"/>
                                        </p:tgtEl>
                                        <p:attrNameLst>
                                          <p:attrName>style.visibility</p:attrName>
                                        </p:attrNameLst>
                                      </p:cBhvr>
                                      <p:to>
                                        <p:strVal val="visible"/>
                                      </p:to>
                                    </p:set>
                                    <p:animEffect transition="in" filter="blinds(horizontal)">
                                      <p:cBhvr>
                                        <p:cTn id="22" dur="500"/>
                                        <p:tgtEl>
                                          <p:spTgt spid="19560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737"/>
                                        </p:tgtEl>
                                        <p:attrNameLst>
                                          <p:attrName>style.visibility</p:attrName>
                                        </p:attrNameLst>
                                      </p:cBhvr>
                                      <p:to>
                                        <p:strVal val="visible"/>
                                      </p:to>
                                    </p:set>
                                    <p:animEffect transition="in" filter="blinds(horizontal)">
                                      <p:cBhvr>
                                        <p:cTn id="37" dur="500"/>
                                        <p:tgtEl>
                                          <p:spTgt spid="737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linds(horizontal)">
                                      <p:cBhvr>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3" grpId="0" animBg="1"/>
      <p:bldP spid="64527" grpId="0" animBg="1"/>
      <p:bldP spid="19" grpId="0"/>
      <p:bldP spid="20" grpId="0"/>
      <p:bldP spid="22" grpId="0"/>
      <p:bldP spid="23" grpId="0"/>
      <p:bldP spid="24" grpId="0"/>
      <p:bldP spid="2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a:xfrm>
            <a:off x="381000" y="457200"/>
            <a:ext cx="8540750" cy="1143000"/>
          </a:xfrm>
        </p:spPr>
        <p:txBody>
          <a:bodyPr/>
          <a:lstStyle/>
          <a:p>
            <a:pPr algn="l">
              <a:buFont typeface="Wingdings" pitchFamily="2" charset="2"/>
              <a:buChar char="u"/>
            </a:pPr>
            <a:r>
              <a:rPr lang="zh-CN" altLang="en-US" sz="3200" b="1" smtClean="0">
                <a:solidFill>
                  <a:srgbClr val="000066"/>
                </a:solidFill>
                <a:latin typeface="宋体" pitchFamily="2" charset="-122"/>
              </a:rPr>
              <a:t>集成混频器</a:t>
            </a:r>
          </a:p>
        </p:txBody>
      </p:sp>
      <p:pic>
        <p:nvPicPr>
          <p:cNvPr id="196611" name="Picture 3" descr="图片3"/>
          <p:cNvPicPr>
            <a:picLocks noGrp="1" noChangeAspect="1" noChangeArrowheads="1"/>
          </p:cNvPicPr>
          <p:nvPr>
            <p:ph sz="quarter" idx="3"/>
          </p:nvPr>
        </p:nvPicPr>
        <p:blipFill>
          <a:blip r:embed="rId2" cstate="print"/>
          <a:srcRect/>
          <a:stretch>
            <a:fillRect/>
          </a:stretch>
        </p:blipFill>
        <p:spPr>
          <a:xfrm>
            <a:off x="838200" y="2209800"/>
            <a:ext cx="7359650" cy="2614613"/>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6611"/>
                                        </p:tgtEl>
                                        <p:attrNameLst>
                                          <p:attrName>style.visibility</p:attrName>
                                        </p:attrNameLst>
                                      </p:cBhvr>
                                      <p:to>
                                        <p:strVal val="visible"/>
                                      </p:to>
                                    </p:set>
                                    <p:animEffect transition="in" filter="blinds(horizontal)">
                                      <p:cBhvr>
                                        <p:cTn id="7" dur="500"/>
                                        <p:tgtEl>
                                          <p:spTgt spid="19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ChangeArrowheads="1"/>
          </p:cNvSpPr>
          <p:nvPr/>
        </p:nvSpPr>
        <p:spPr bwMode="auto">
          <a:xfrm>
            <a:off x="468313" y="333375"/>
            <a:ext cx="7772400" cy="836613"/>
          </a:xfrm>
          <a:prstGeom prst="rect">
            <a:avLst/>
          </a:prstGeom>
          <a:noFill/>
          <a:ln w="9525">
            <a:noFill/>
            <a:miter lim="800000"/>
            <a:headEnd/>
            <a:tailEnd/>
          </a:ln>
        </p:spPr>
        <p:txBody>
          <a:bodyPr anchor="ctr"/>
          <a:lstStyle/>
          <a:p>
            <a:pPr eaLnBrk="0" hangingPunct="0"/>
            <a:r>
              <a:rPr kumimoji="0" lang="en-US" altLang="zh-CN" sz="3200">
                <a:latin typeface="宋体" pitchFamily="2" charset="-122"/>
              </a:rPr>
              <a:t> 5.4.2  </a:t>
            </a:r>
            <a:r>
              <a:rPr kumimoji="0" lang="zh-CN" altLang="en-US" sz="3200">
                <a:latin typeface="宋体" pitchFamily="2" charset="-122"/>
              </a:rPr>
              <a:t>混频干扰</a:t>
            </a:r>
          </a:p>
        </p:txBody>
      </p:sp>
      <p:sp>
        <p:nvSpPr>
          <p:cNvPr id="200726" name="Text Box 22"/>
          <p:cNvSpPr txBox="1">
            <a:spLocks noChangeArrowheads="1"/>
          </p:cNvSpPr>
          <p:nvPr/>
        </p:nvSpPr>
        <p:spPr bwMode="auto">
          <a:xfrm>
            <a:off x="152400" y="4191000"/>
            <a:ext cx="7696200" cy="457200"/>
          </a:xfrm>
          <a:prstGeom prst="rect">
            <a:avLst/>
          </a:prstGeom>
          <a:noFill/>
          <a:ln w="9525" algn="ctr">
            <a:noFill/>
            <a:miter lim="800000"/>
            <a:headEnd/>
            <a:tailEnd/>
          </a:ln>
        </p:spPr>
        <p:txBody>
          <a:bodyPr>
            <a:spAutoFit/>
          </a:bodyPr>
          <a:lstStyle/>
          <a:p>
            <a:pPr>
              <a:spcBef>
                <a:spcPct val="50000"/>
              </a:spcBef>
              <a:buFont typeface="Wingdings" pitchFamily="2" charset="2"/>
              <a:buChar char="u"/>
            </a:pPr>
            <a:r>
              <a:rPr lang="zh-CN" altLang="en-US"/>
              <a:t>组合频率成分在中频附近，会严重影响接收效果</a:t>
            </a:r>
          </a:p>
        </p:txBody>
      </p:sp>
      <p:graphicFrame>
        <p:nvGraphicFramePr>
          <p:cNvPr id="200727" name="Object 23"/>
          <p:cNvGraphicFramePr>
            <a:graphicFrameLocks noChangeAspect="1"/>
          </p:cNvGraphicFramePr>
          <p:nvPr/>
        </p:nvGraphicFramePr>
        <p:xfrm>
          <a:off x="1295400" y="1295400"/>
          <a:ext cx="6858000" cy="1808163"/>
        </p:xfrm>
        <a:graphic>
          <a:graphicData uri="http://schemas.openxmlformats.org/presentationml/2006/ole">
            <mc:AlternateContent xmlns:mc="http://schemas.openxmlformats.org/markup-compatibility/2006">
              <mc:Choice xmlns:v="urn:schemas-microsoft-com:vml" Requires="v">
                <p:oleObj spid="_x0000_s74830" name="图片" r:id="rId3" imgW="4915080" imgH="1295280" progId="">
                  <p:embed/>
                </p:oleObj>
              </mc:Choice>
              <mc:Fallback>
                <p:oleObj name="图片" r:id="rId3" imgW="4915080" imgH="1295280" progId="">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295400"/>
                        <a:ext cx="6858000" cy="180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8" name="AutoShape 24"/>
          <p:cNvSpPr>
            <a:spLocks noChangeArrowheads="1"/>
          </p:cNvSpPr>
          <p:nvPr/>
        </p:nvSpPr>
        <p:spPr bwMode="auto">
          <a:xfrm>
            <a:off x="4114800" y="304800"/>
            <a:ext cx="2743200" cy="1600200"/>
          </a:xfrm>
          <a:prstGeom prst="wedgeRoundRectCallout">
            <a:avLst>
              <a:gd name="adj1" fmla="val -43750"/>
              <a:gd name="adj2" fmla="val 70000"/>
              <a:gd name="adj3" fmla="val 16667"/>
            </a:avLst>
          </a:prstGeom>
          <a:noFill/>
          <a:ln w="9525" algn="ctr">
            <a:noFill/>
            <a:miter lim="800000"/>
            <a:headEnd/>
            <a:tailEnd/>
          </a:ln>
        </p:spPr>
        <p:txBody>
          <a:bodyPr/>
          <a:lstStyle/>
          <a:p>
            <a:pPr algn="ctr">
              <a:spcBef>
                <a:spcPct val="50000"/>
              </a:spcBef>
            </a:pPr>
            <a:endParaRPr lang="zh-CN" altLang="en-US"/>
          </a:p>
        </p:txBody>
      </p:sp>
      <p:graphicFrame>
        <p:nvGraphicFramePr>
          <p:cNvPr id="200729" name="Object 25"/>
          <p:cNvGraphicFramePr>
            <a:graphicFrameLocks noChangeAspect="1"/>
          </p:cNvGraphicFramePr>
          <p:nvPr/>
        </p:nvGraphicFramePr>
        <p:xfrm>
          <a:off x="3263900" y="838200"/>
          <a:ext cx="3089275" cy="646113"/>
        </p:xfrm>
        <a:graphic>
          <a:graphicData uri="http://schemas.openxmlformats.org/presentationml/2006/ole">
            <mc:AlternateContent xmlns:mc="http://schemas.openxmlformats.org/markup-compatibility/2006">
              <mc:Choice xmlns:v="urn:schemas-microsoft-com:vml" Requires="v">
                <p:oleObj spid="_x0000_s74831" name="公式" r:id="rId5" imgW="1091880" imgH="228600" progId="">
                  <p:embed/>
                </p:oleObj>
              </mc:Choice>
              <mc:Fallback>
                <p:oleObj name="公式" r:id="rId5" imgW="1091880" imgH="228600" progId="">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3900" y="838200"/>
                        <a:ext cx="3089275"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30" name="AutoShape 26"/>
          <p:cNvSpPr>
            <a:spLocks noChangeArrowheads="1"/>
          </p:cNvSpPr>
          <p:nvPr/>
        </p:nvSpPr>
        <p:spPr bwMode="auto">
          <a:xfrm>
            <a:off x="4548990" y="1264492"/>
            <a:ext cx="304800" cy="762000"/>
          </a:xfrm>
          <a:prstGeom prst="upArrow">
            <a:avLst>
              <a:gd name="adj1" fmla="val 50000"/>
              <a:gd name="adj2" fmla="val 62500"/>
            </a:avLst>
          </a:prstGeom>
          <a:noFill/>
          <a:ln w="28575" algn="ctr">
            <a:solidFill>
              <a:srgbClr val="000066"/>
            </a:solidFill>
            <a:prstDash val="dash"/>
            <a:miter lim="800000"/>
            <a:headEnd/>
            <a:tailEnd/>
          </a:ln>
        </p:spPr>
        <p:txBody>
          <a:bodyPr wrap="none" anchor="ctr">
            <a:spAutoFit/>
          </a:bodyPr>
          <a:lstStyle/>
          <a:p>
            <a:pPr>
              <a:spcBef>
                <a:spcPct val="5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0727"/>
                                        </p:tgtEl>
                                        <p:attrNameLst>
                                          <p:attrName>style.visibility</p:attrName>
                                        </p:attrNameLst>
                                      </p:cBhvr>
                                      <p:to>
                                        <p:strVal val="visible"/>
                                      </p:to>
                                    </p:set>
                                    <p:animEffect transition="in" filter="blinds(horizontal)">
                                      <p:cBhvr>
                                        <p:cTn id="7" dur="500"/>
                                        <p:tgtEl>
                                          <p:spTgt spid="2007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0730"/>
                                        </p:tgtEl>
                                        <p:attrNameLst>
                                          <p:attrName>style.visibility</p:attrName>
                                        </p:attrNameLst>
                                      </p:cBhvr>
                                      <p:to>
                                        <p:strVal val="visible"/>
                                      </p:to>
                                    </p:set>
                                    <p:animEffect transition="in" filter="blinds(horizontal)">
                                      <p:cBhvr>
                                        <p:cTn id="12" dur="500"/>
                                        <p:tgtEl>
                                          <p:spTgt spid="2007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0729"/>
                                        </p:tgtEl>
                                        <p:attrNameLst>
                                          <p:attrName>style.visibility</p:attrName>
                                        </p:attrNameLst>
                                      </p:cBhvr>
                                      <p:to>
                                        <p:strVal val="visible"/>
                                      </p:to>
                                    </p:set>
                                    <p:animEffect transition="in" filter="blinds(horizontal)">
                                      <p:cBhvr>
                                        <p:cTn id="17" dur="500"/>
                                        <p:tgtEl>
                                          <p:spTgt spid="2007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0726"/>
                                        </p:tgtEl>
                                        <p:attrNameLst>
                                          <p:attrName>style.visibility</p:attrName>
                                        </p:attrNameLst>
                                      </p:cBhvr>
                                      <p:to>
                                        <p:strVal val="visible"/>
                                      </p:to>
                                    </p:set>
                                    <p:animEffect transition="in" filter="blinds(horizontal)">
                                      <p:cBhvr>
                                        <p:cTn id="22" dur="500"/>
                                        <p:tgtEl>
                                          <p:spTgt spid="20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6" grpId="0"/>
      <p:bldP spid="20073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539750" y="836613"/>
            <a:ext cx="3398838" cy="519112"/>
          </a:xfrm>
          <a:prstGeom prst="rect">
            <a:avLst/>
          </a:prstGeom>
          <a:noFill/>
          <a:ln w="19050">
            <a:noFill/>
            <a:miter lim="800000"/>
            <a:headEnd/>
            <a:tailEnd type="none" w="med" len="lg"/>
          </a:ln>
        </p:spPr>
        <p:txBody>
          <a:bodyPr wrap="none">
            <a:spAutoFit/>
          </a:bodyPr>
          <a:lstStyle/>
          <a:p>
            <a:r>
              <a:rPr kumimoji="0" lang="zh-CN" altLang="en-US" sz="2800">
                <a:latin typeface="Book Antiqua" pitchFamily="18" charset="0"/>
              </a:rPr>
              <a:t>组合频率干扰的种类</a:t>
            </a:r>
          </a:p>
        </p:txBody>
      </p:sp>
      <p:sp>
        <p:nvSpPr>
          <p:cNvPr id="201731" name="Text Box 3"/>
          <p:cNvSpPr txBox="1">
            <a:spLocks noChangeArrowheads="1"/>
          </p:cNvSpPr>
          <p:nvPr/>
        </p:nvSpPr>
        <p:spPr bwMode="auto">
          <a:xfrm>
            <a:off x="611188" y="1844675"/>
            <a:ext cx="7002462" cy="457200"/>
          </a:xfrm>
          <a:prstGeom prst="rect">
            <a:avLst/>
          </a:prstGeom>
          <a:noFill/>
          <a:ln w="19050">
            <a:noFill/>
            <a:miter lim="800000"/>
            <a:headEnd/>
            <a:tailEnd type="none" w="med" len="lg"/>
          </a:ln>
        </p:spPr>
        <p:txBody>
          <a:bodyPr>
            <a:spAutoFit/>
          </a:bodyPr>
          <a:lstStyle/>
          <a:p>
            <a:r>
              <a:rPr kumimoji="0" lang="en-US" altLang="zh-CN">
                <a:latin typeface="Book Antiqua" pitchFamily="18" charset="0"/>
              </a:rPr>
              <a:t>(1) </a:t>
            </a:r>
            <a:r>
              <a:rPr kumimoji="0" lang="zh-CN" altLang="en-US">
                <a:latin typeface="Book Antiqua" pitchFamily="18" charset="0"/>
              </a:rPr>
              <a:t>信号与本振的自身组合干扰：</a:t>
            </a:r>
            <a:r>
              <a:rPr kumimoji="0" lang="zh-CN" altLang="en-US">
                <a:solidFill>
                  <a:srgbClr val="FF0000"/>
                </a:solidFill>
                <a:latin typeface="Book Antiqua" pitchFamily="18" charset="0"/>
              </a:rPr>
              <a:t>干扰哨声</a:t>
            </a:r>
          </a:p>
        </p:txBody>
      </p:sp>
      <p:sp>
        <p:nvSpPr>
          <p:cNvPr id="201732" name="Text Box 4"/>
          <p:cNvSpPr txBox="1">
            <a:spLocks noChangeArrowheads="1"/>
          </p:cNvSpPr>
          <p:nvPr/>
        </p:nvSpPr>
        <p:spPr bwMode="auto">
          <a:xfrm>
            <a:off x="611188" y="2636838"/>
            <a:ext cx="8074025" cy="457200"/>
          </a:xfrm>
          <a:prstGeom prst="rect">
            <a:avLst/>
          </a:prstGeom>
          <a:noFill/>
          <a:ln w="19050">
            <a:noFill/>
            <a:miter lim="800000"/>
            <a:headEnd/>
            <a:tailEnd type="none" w="med" len="lg"/>
          </a:ln>
        </p:spPr>
        <p:txBody>
          <a:bodyPr>
            <a:spAutoFit/>
          </a:bodyPr>
          <a:lstStyle/>
          <a:p>
            <a:r>
              <a:rPr kumimoji="0" lang="en-US" altLang="zh-CN">
                <a:latin typeface="Book Antiqua" pitchFamily="18" charset="0"/>
              </a:rPr>
              <a:t>(2) </a:t>
            </a:r>
            <a:r>
              <a:rPr kumimoji="0" lang="zh-CN" altLang="en-US">
                <a:latin typeface="Book Antiqua" pitchFamily="18" charset="0"/>
              </a:rPr>
              <a:t>外来干扰与本振的组合干扰：</a:t>
            </a:r>
            <a:r>
              <a:rPr kumimoji="0" lang="zh-CN" altLang="en-US">
                <a:solidFill>
                  <a:srgbClr val="FF0000"/>
                </a:solidFill>
                <a:latin typeface="Book Antiqua" pitchFamily="18" charset="0"/>
              </a:rPr>
              <a:t>寄生通道干扰</a:t>
            </a:r>
          </a:p>
        </p:txBody>
      </p:sp>
      <p:sp>
        <p:nvSpPr>
          <p:cNvPr id="201733" name="Text Box 5"/>
          <p:cNvSpPr txBox="1">
            <a:spLocks noChangeArrowheads="1"/>
          </p:cNvSpPr>
          <p:nvPr/>
        </p:nvSpPr>
        <p:spPr bwMode="auto">
          <a:xfrm>
            <a:off x="609600" y="3505200"/>
            <a:ext cx="9145588" cy="457200"/>
          </a:xfrm>
          <a:prstGeom prst="rect">
            <a:avLst/>
          </a:prstGeom>
          <a:noFill/>
          <a:ln w="19050">
            <a:noFill/>
            <a:miter lim="800000"/>
            <a:headEnd/>
            <a:tailEnd type="none" w="med" len="lg"/>
          </a:ln>
        </p:spPr>
        <p:txBody>
          <a:bodyPr>
            <a:spAutoFit/>
          </a:bodyPr>
          <a:lstStyle/>
          <a:p>
            <a:r>
              <a:rPr kumimoji="0" lang="en-US" altLang="zh-CN">
                <a:latin typeface="Book Antiqua" pitchFamily="18" charset="0"/>
              </a:rPr>
              <a:t>(3) </a:t>
            </a:r>
            <a:r>
              <a:rPr kumimoji="0" lang="zh-CN" altLang="en-US">
                <a:latin typeface="Book Antiqua" pitchFamily="18" charset="0"/>
              </a:rPr>
              <a:t>信号和外来干扰、本振产生的组合干扰：</a:t>
            </a:r>
            <a:r>
              <a:rPr kumimoji="0" lang="zh-CN" altLang="en-US">
                <a:solidFill>
                  <a:srgbClr val="FF0000"/>
                </a:solidFill>
                <a:latin typeface="Book Antiqua" pitchFamily="18" charset="0"/>
              </a:rPr>
              <a:t>交调干扰</a:t>
            </a:r>
          </a:p>
        </p:txBody>
      </p:sp>
      <p:sp>
        <p:nvSpPr>
          <p:cNvPr id="201734" name="Text Box 6"/>
          <p:cNvSpPr txBox="1">
            <a:spLocks noChangeArrowheads="1"/>
          </p:cNvSpPr>
          <p:nvPr/>
        </p:nvSpPr>
        <p:spPr bwMode="auto">
          <a:xfrm>
            <a:off x="611188" y="4292600"/>
            <a:ext cx="8699500" cy="457200"/>
          </a:xfrm>
          <a:prstGeom prst="rect">
            <a:avLst/>
          </a:prstGeom>
          <a:noFill/>
          <a:ln w="19050">
            <a:noFill/>
            <a:miter lim="800000"/>
            <a:headEnd/>
            <a:tailEnd type="none" w="med" len="lg"/>
          </a:ln>
        </p:spPr>
        <p:txBody>
          <a:bodyPr>
            <a:spAutoFit/>
          </a:bodyPr>
          <a:lstStyle/>
          <a:p>
            <a:r>
              <a:rPr kumimoji="0" lang="en-US" altLang="zh-CN">
                <a:latin typeface="Book Antiqua" pitchFamily="18" charset="0"/>
              </a:rPr>
              <a:t>(4)</a:t>
            </a:r>
            <a:r>
              <a:rPr kumimoji="0" lang="zh-CN" altLang="en-US">
                <a:latin typeface="Book Antiqua" pitchFamily="18" charset="0"/>
              </a:rPr>
              <a:t>两个外来干扰和本振产生的组合干扰：</a:t>
            </a:r>
            <a:r>
              <a:rPr kumimoji="0" lang="zh-CN" altLang="en-US">
                <a:solidFill>
                  <a:srgbClr val="FF0000"/>
                </a:solidFill>
                <a:latin typeface="Book Antiqua" pitchFamily="18" charset="0"/>
              </a:rPr>
              <a:t>互调干扰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1"/>
                                        </p:tgtEl>
                                        <p:attrNameLst>
                                          <p:attrName>style.visibility</p:attrName>
                                        </p:attrNameLst>
                                      </p:cBhvr>
                                      <p:to>
                                        <p:strVal val="visible"/>
                                      </p:to>
                                    </p:set>
                                    <p:animEffect transition="in" filter="wipe(left)">
                                      <p:cBhvr>
                                        <p:cTn id="7" dur="500"/>
                                        <p:tgtEl>
                                          <p:spTgt spid="2017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2"/>
                                        </p:tgtEl>
                                        <p:attrNameLst>
                                          <p:attrName>style.visibility</p:attrName>
                                        </p:attrNameLst>
                                      </p:cBhvr>
                                      <p:to>
                                        <p:strVal val="visible"/>
                                      </p:to>
                                    </p:set>
                                    <p:animEffect transition="in" filter="wipe(left)">
                                      <p:cBhvr>
                                        <p:cTn id="12" dur="500"/>
                                        <p:tgtEl>
                                          <p:spTgt spid="2017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3"/>
                                        </p:tgtEl>
                                        <p:attrNameLst>
                                          <p:attrName>style.visibility</p:attrName>
                                        </p:attrNameLst>
                                      </p:cBhvr>
                                      <p:to>
                                        <p:strVal val="visible"/>
                                      </p:to>
                                    </p:set>
                                    <p:animEffect transition="in" filter="wipe(left)">
                                      <p:cBhvr>
                                        <p:cTn id="17" dur="500"/>
                                        <p:tgtEl>
                                          <p:spTgt spid="2017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4"/>
                                        </p:tgtEl>
                                        <p:attrNameLst>
                                          <p:attrName>style.visibility</p:attrName>
                                        </p:attrNameLst>
                                      </p:cBhvr>
                                      <p:to>
                                        <p:strVal val="visible"/>
                                      </p:to>
                                    </p:set>
                                    <p:animEffect transition="in" filter="wipe(left)">
                                      <p:cBhvr>
                                        <p:cTn id="22" dur="500"/>
                                        <p:tgtEl>
                                          <p:spTgt spid="201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p:bldP spid="201732" grpId="0"/>
      <p:bldP spid="201733" grpId="0"/>
      <p:bldP spid="20173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3"/>
          <p:cNvSpPr txBox="1">
            <a:spLocks noChangeArrowheads="1"/>
          </p:cNvSpPr>
          <p:nvPr/>
        </p:nvSpPr>
        <p:spPr bwMode="auto">
          <a:xfrm>
            <a:off x="376238" y="115888"/>
            <a:ext cx="184150" cy="457200"/>
          </a:xfrm>
          <a:prstGeom prst="rect">
            <a:avLst/>
          </a:prstGeom>
          <a:noFill/>
          <a:ln w="19050">
            <a:noFill/>
            <a:miter lim="800000"/>
            <a:headEnd/>
            <a:tailEnd type="none" w="med" len="lg"/>
          </a:ln>
        </p:spPr>
        <p:txBody>
          <a:bodyPr wrap="none">
            <a:spAutoFit/>
          </a:bodyPr>
          <a:lstStyle/>
          <a:p>
            <a:endParaRPr kumimoji="0" lang="zh-CN" altLang="en-US"/>
          </a:p>
        </p:txBody>
      </p:sp>
      <p:sp>
        <p:nvSpPr>
          <p:cNvPr id="75782" name="Text Box 4"/>
          <p:cNvSpPr txBox="1">
            <a:spLocks noChangeArrowheads="1"/>
          </p:cNvSpPr>
          <p:nvPr/>
        </p:nvSpPr>
        <p:spPr bwMode="auto">
          <a:xfrm>
            <a:off x="381000" y="304800"/>
            <a:ext cx="7704138" cy="519113"/>
          </a:xfrm>
          <a:prstGeom prst="rect">
            <a:avLst/>
          </a:prstGeom>
          <a:noFill/>
          <a:ln w="19050">
            <a:noFill/>
            <a:miter lim="800000"/>
            <a:headEnd/>
            <a:tailEnd type="none" w="med" len="lg"/>
          </a:ln>
        </p:spPr>
        <p:txBody>
          <a:bodyPr>
            <a:spAutoFit/>
          </a:bodyPr>
          <a:lstStyle/>
          <a:p>
            <a:r>
              <a:rPr kumimoji="0" lang="en-US" altLang="zh-CN" sz="2800"/>
              <a:t>1. </a:t>
            </a:r>
            <a:r>
              <a:rPr kumimoji="0" lang="zh-CN" altLang="en-US" sz="2800"/>
              <a:t>信号与本振的自身</a:t>
            </a:r>
            <a:r>
              <a:rPr kumimoji="0" lang="zh-CN" altLang="en-US" sz="2800" u="sng"/>
              <a:t>组合干扰</a:t>
            </a:r>
            <a:r>
              <a:rPr kumimoji="0" lang="zh-CN" altLang="en-US" sz="2800"/>
              <a:t>（干扰哨声）</a:t>
            </a:r>
          </a:p>
        </p:txBody>
      </p:sp>
      <p:grpSp>
        <p:nvGrpSpPr>
          <p:cNvPr id="2" name="Group 5"/>
          <p:cNvGrpSpPr>
            <a:grpSpLocks/>
          </p:cNvGrpSpPr>
          <p:nvPr/>
        </p:nvGrpSpPr>
        <p:grpSpPr bwMode="auto">
          <a:xfrm>
            <a:off x="152400" y="3733800"/>
            <a:ext cx="5922963" cy="481013"/>
            <a:chOff x="385" y="2659"/>
            <a:chExt cx="3731" cy="303"/>
          </a:xfrm>
        </p:grpSpPr>
        <p:sp>
          <p:nvSpPr>
            <p:cNvPr id="75786" name="Text Box 6"/>
            <p:cNvSpPr txBox="1">
              <a:spLocks noChangeArrowheads="1"/>
            </p:cNvSpPr>
            <p:nvPr/>
          </p:nvSpPr>
          <p:spPr bwMode="auto">
            <a:xfrm>
              <a:off x="385" y="2659"/>
              <a:ext cx="1660" cy="288"/>
            </a:xfrm>
            <a:prstGeom prst="rect">
              <a:avLst/>
            </a:prstGeom>
            <a:noFill/>
            <a:ln w="19050">
              <a:noFill/>
              <a:miter lim="800000"/>
              <a:headEnd/>
              <a:tailEnd type="none" w="med" len="lg"/>
            </a:ln>
          </p:spPr>
          <p:txBody>
            <a:bodyPr wrap="none">
              <a:spAutoFit/>
            </a:bodyPr>
            <a:lstStyle/>
            <a:p>
              <a:r>
                <a:rPr kumimoji="0" lang="zh-CN" altLang="en-US"/>
                <a:t>有用的中频信号是</a:t>
              </a:r>
            </a:p>
          </p:txBody>
        </p:sp>
        <p:graphicFrame>
          <p:nvGraphicFramePr>
            <p:cNvPr id="75780" name="Object 7"/>
            <p:cNvGraphicFramePr>
              <a:graphicFrameLocks noChangeAspect="1"/>
            </p:cNvGraphicFramePr>
            <p:nvPr/>
          </p:nvGraphicFramePr>
          <p:xfrm>
            <a:off x="2018" y="2659"/>
            <a:ext cx="2098" cy="303"/>
          </p:xfrm>
          <a:graphic>
            <a:graphicData uri="http://schemas.openxmlformats.org/presentationml/2006/ole">
              <mc:AlternateContent xmlns:mc="http://schemas.openxmlformats.org/markup-compatibility/2006">
                <mc:Choice xmlns:v="urn:schemas-microsoft-com:vml" Requires="v">
                  <p:oleObj spid="_x0000_s75892" name="Equation" r:id="rId3" imgW="1587240" imgH="228600" progId="">
                    <p:embed/>
                  </p:oleObj>
                </mc:Choice>
                <mc:Fallback>
                  <p:oleObj name="Equation" r:id="rId3" imgW="1587240" imgH="2286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2659"/>
                          <a:ext cx="2098"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2760" name="Text Box 8"/>
          <p:cNvSpPr txBox="1">
            <a:spLocks noChangeArrowheads="1"/>
          </p:cNvSpPr>
          <p:nvPr/>
        </p:nvSpPr>
        <p:spPr bwMode="auto">
          <a:xfrm>
            <a:off x="685800" y="4953000"/>
            <a:ext cx="8712200" cy="457200"/>
          </a:xfrm>
          <a:prstGeom prst="rect">
            <a:avLst/>
          </a:prstGeom>
          <a:noFill/>
          <a:ln w="19050">
            <a:noFill/>
            <a:miter lim="800000"/>
            <a:headEnd/>
            <a:tailEnd type="none" w="med" len="lg"/>
          </a:ln>
        </p:spPr>
        <p:txBody>
          <a:bodyPr>
            <a:spAutoFit/>
          </a:bodyPr>
          <a:lstStyle/>
          <a:p>
            <a:r>
              <a:rPr kumimoji="0" lang="zh-CN" altLang="en-US"/>
              <a:t>某些接近中频的分量，经放大，形成干扰，称干扰哨声。</a:t>
            </a:r>
          </a:p>
        </p:txBody>
      </p:sp>
      <p:graphicFrame>
        <p:nvGraphicFramePr>
          <p:cNvPr id="202802" name="Object 50"/>
          <p:cNvGraphicFramePr>
            <a:graphicFrameLocks noChangeAspect="1"/>
          </p:cNvGraphicFramePr>
          <p:nvPr/>
        </p:nvGraphicFramePr>
        <p:xfrm>
          <a:off x="4191000" y="838200"/>
          <a:ext cx="1939925" cy="646113"/>
        </p:xfrm>
        <a:graphic>
          <a:graphicData uri="http://schemas.openxmlformats.org/presentationml/2006/ole">
            <mc:AlternateContent xmlns:mc="http://schemas.openxmlformats.org/markup-compatibility/2006">
              <mc:Choice xmlns:v="urn:schemas-microsoft-com:vml" Requires="v">
                <p:oleObj spid="_x0000_s75893" name="公式" r:id="rId5" imgW="685800" imgH="228600" progId="">
                  <p:embed/>
                </p:oleObj>
              </mc:Choice>
              <mc:Fallback>
                <p:oleObj name="公式" r:id="rId5" imgW="685800" imgH="228600" progId="">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838200"/>
                        <a:ext cx="1939925"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51"/>
          <p:cNvGraphicFramePr>
            <a:graphicFrameLocks noChangeAspect="1"/>
          </p:cNvGraphicFramePr>
          <p:nvPr/>
        </p:nvGraphicFramePr>
        <p:xfrm>
          <a:off x="762000" y="1676400"/>
          <a:ext cx="6858000" cy="1608138"/>
        </p:xfrm>
        <a:graphic>
          <a:graphicData uri="http://schemas.openxmlformats.org/presentationml/2006/ole">
            <mc:AlternateContent xmlns:mc="http://schemas.openxmlformats.org/markup-compatibility/2006">
              <mc:Choice xmlns:v="urn:schemas-microsoft-com:vml" Requires="v">
                <p:oleObj spid="_x0000_s75894" name="图片" r:id="rId7" imgW="4915080" imgH="1152360" progId="">
                  <p:embed/>
                </p:oleObj>
              </mc:Choice>
              <mc:Fallback>
                <p:oleObj name="图片" r:id="rId7" imgW="4915080" imgH="1152360" progId="">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1676400"/>
                        <a:ext cx="6858000" cy="160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4" name="AutoShape 52"/>
          <p:cNvSpPr>
            <a:spLocks noChangeArrowheads="1"/>
          </p:cNvSpPr>
          <p:nvPr/>
        </p:nvSpPr>
        <p:spPr bwMode="auto">
          <a:xfrm>
            <a:off x="4114800" y="1371600"/>
            <a:ext cx="304800" cy="762000"/>
          </a:xfrm>
          <a:prstGeom prst="upArrow">
            <a:avLst>
              <a:gd name="adj1" fmla="val 50000"/>
              <a:gd name="adj2" fmla="val 62500"/>
            </a:avLst>
          </a:prstGeom>
          <a:noFill/>
          <a:ln w="28575" algn="ctr">
            <a:solidFill>
              <a:srgbClr val="000066"/>
            </a:solidFill>
            <a:prstDash val="dash"/>
            <a:miter lim="800000"/>
            <a:headEnd/>
            <a:tailEnd/>
          </a:ln>
        </p:spPr>
        <p:txBody>
          <a:bodyPr wrap="none" anchor="ctr">
            <a:spAutoFit/>
          </a:bodyPr>
          <a:lstStyle/>
          <a:p>
            <a:pPr>
              <a:spcBef>
                <a:spcPct val="5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804"/>
                                        </p:tgtEl>
                                        <p:attrNameLst>
                                          <p:attrName>style.visibility</p:attrName>
                                        </p:attrNameLst>
                                      </p:cBhvr>
                                      <p:to>
                                        <p:strVal val="visible"/>
                                      </p:to>
                                    </p:set>
                                    <p:animEffect transition="in" filter="blinds(horizontal)">
                                      <p:cBhvr>
                                        <p:cTn id="7" dur="500"/>
                                        <p:tgtEl>
                                          <p:spTgt spid="2028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2802"/>
                                        </p:tgtEl>
                                        <p:attrNameLst>
                                          <p:attrName>style.visibility</p:attrName>
                                        </p:attrNameLst>
                                      </p:cBhvr>
                                      <p:to>
                                        <p:strVal val="visible"/>
                                      </p:to>
                                    </p:set>
                                    <p:animEffect transition="in" filter="blinds(horizontal)">
                                      <p:cBhvr>
                                        <p:cTn id="12" dur="500"/>
                                        <p:tgtEl>
                                          <p:spTgt spid="2028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2760"/>
                                        </p:tgtEl>
                                        <p:attrNameLst>
                                          <p:attrName>style.visibility</p:attrName>
                                        </p:attrNameLst>
                                      </p:cBhvr>
                                      <p:to>
                                        <p:strVal val="visible"/>
                                      </p:to>
                                    </p:set>
                                    <p:animEffect transition="in" filter="blinds(horizontal)">
                                      <p:cBhvr>
                                        <p:cTn id="22" dur="500"/>
                                        <p:tgtEl>
                                          <p:spTgt spid="202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0" grpId="0"/>
      <p:bldP spid="2028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9" name="Object 5"/>
          <p:cNvGraphicFramePr>
            <a:graphicFrameLocks noChangeAspect="1"/>
          </p:cNvGraphicFramePr>
          <p:nvPr/>
        </p:nvGraphicFramePr>
        <p:xfrm>
          <a:off x="533400" y="3581400"/>
          <a:ext cx="2733675" cy="450850"/>
        </p:xfrm>
        <a:graphic>
          <a:graphicData uri="http://schemas.openxmlformats.org/presentationml/2006/ole">
            <mc:AlternateContent xmlns:mc="http://schemas.openxmlformats.org/markup-compatibility/2006">
              <mc:Choice xmlns:v="urn:schemas-microsoft-com:vml" Requires="v">
                <p:oleObj spid="_x0000_s7398" name="Equation" r:id="rId3" imgW="1333440" imgH="228600" progId="Equation.DSMT4">
                  <p:embed/>
                </p:oleObj>
              </mc:Choice>
              <mc:Fallback>
                <p:oleObj name="Equation" r:id="rId3" imgW="133344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81400"/>
                        <a:ext cx="273367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4" name="Object 10"/>
          <p:cNvGraphicFramePr>
            <a:graphicFrameLocks noChangeAspect="1"/>
          </p:cNvGraphicFramePr>
          <p:nvPr/>
        </p:nvGraphicFramePr>
        <p:xfrm>
          <a:off x="3733800" y="3581400"/>
          <a:ext cx="2628900" cy="452438"/>
        </p:xfrm>
        <a:graphic>
          <a:graphicData uri="http://schemas.openxmlformats.org/presentationml/2006/ole">
            <mc:AlternateContent xmlns:mc="http://schemas.openxmlformats.org/markup-compatibility/2006">
              <mc:Choice xmlns:v="urn:schemas-microsoft-com:vml" Requires="v">
                <p:oleObj spid="_x0000_s7399" name="Equation" r:id="rId5" imgW="1282680" imgH="228600" progId="Equation.DSMT4">
                  <p:embed/>
                </p:oleObj>
              </mc:Choice>
              <mc:Fallback>
                <p:oleObj name="Equation" r:id="rId5" imgW="128268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581400"/>
                        <a:ext cx="26289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16"/>
          <p:cNvGraphicFramePr>
            <a:graphicFrameLocks noChangeAspect="1"/>
          </p:cNvGraphicFramePr>
          <p:nvPr/>
        </p:nvGraphicFramePr>
        <p:xfrm>
          <a:off x="914400" y="381000"/>
          <a:ext cx="6400800" cy="2998788"/>
        </p:xfrm>
        <a:graphic>
          <a:graphicData uri="http://schemas.openxmlformats.org/presentationml/2006/ole">
            <mc:AlternateContent xmlns:mc="http://schemas.openxmlformats.org/markup-compatibility/2006">
              <mc:Choice xmlns:v="urn:schemas-microsoft-com:vml" Requires="v">
                <p:oleObj spid="_x0000_s7400" name="Picture" r:id="rId7" imgW="4457880" imgH="2400480" progId="">
                  <p:embed/>
                </p:oleObj>
              </mc:Choice>
              <mc:Fallback>
                <p:oleObj name="Picture" r:id="rId7" imgW="4457880" imgH="2400480" progId="">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81000"/>
                        <a:ext cx="6400800" cy="299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42" name="Object 18"/>
          <p:cNvGraphicFramePr>
            <a:graphicFrameLocks noChangeAspect="1"/>
          </p:cNvGraphicFramePr>
          <p:nvPr/>
        </p:nvGraphicFramePr>
        <p:xfrm>
          <a:off x="304800" y="5181600"/>
          <a:ext cx="7478713" cy="1054100"/>
        </p:xfrm>
        <a:graphic>
          <a:graphicData uri="http://schemas.openxmlformats.org/presentationml/2006/ole">
            <mc:AlternateContent xmlns:mc="http://schemas.openxmlformats.org/markup-compatibility/2006">
              <mc:Choice xmlns:v="urn:schemas-microsoft-com:vml" Requires="v">
                <p:oleObj spid="_x0000_s7401" name="Equation" r:id="rId9" imgW="3060360" imgH="431640" progId="">
                  <p:embed/>
                </p:oleObj>
              </mc:Choice>
              <mc:Fallback>
                <p:oleObj name="Equation" r:id="rId9" imgW="3060360" imgH="431640" progId="">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5181600"/>
                        <a:ext cx="7478713"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990600" y="533400"/>
            <a:ext cx="1143000" cy="457200"/>
          </a:xfrm>
          <a:prstGeom prst="rect">
            <a:avLst/>
          </a:prstGeom>
          <a:noFill/>
          <a:ln w="38100">
            <a:solidFill>
              <a:schemeClr val="accent6"/>
            </a:solidFill>
            <a:prstDash val="dash"/>
          </a:ln>
        </p:spPr>
        <p:txBody>
          <a:bodyPr>
            <a:spAutoFit/>
          </a:bodyPr>
          <a:lstStyle/>
          <a:p>
            <a:pPr>
              <a:defRPr/>
            </a:pPr>
            <a:endParaRPr lang="zh-CN" altLang="en-US" dirty="0"/>
          </a:p>
        </p:txBody>
      </p:sp>
      <p:sp>
        <p:nvSpPr>
          <p:cNvPr id="12" name="TextBox 11"/>
          <p:cNvSpPr txBox="1"/>
          <p:nvPr/>
        </p:nvSpPr>
        <p:spPr>
          <a:xfrm>
            <a:off x="1066800" y="1447800"/>
            <a:ext cx="1143000" cy="457200"/>
          </a:xfrm>
          <a:prstGeom prst="rect">
            <a:avLst/>
          </a:prstGeom>
          <a:noFill/>
          <a:ln w="38100">
            <a:solidFill>
              <a:schemeClr val="accent6"/>
            </a:solidFill>
            <a:prstDash val="dash"/>
          </a:ln>
        </p:spPr>
        <p:txBody>
          <a:bodyPr>
            <a:spAutoFit/>
          </a:bodyPr>
          <a:lstStyle/>
          <a:p>
            <a:pPr>
              <a:defRPr/>
            </a:pPr>
            <a:endParaRPr lang="zh-CN" altLang="en-US" dirty="0"/>
          </a:p>
        </p:txBody>
      </p:sp>
      <p:graphicFrame>
        <p:nvGraphicFramePr>
          <p:cNvPr id="2" name="Object 14"/>
          <p:cNvGraphicFramePr>
            <a:graphicFrameLocks noChangeAspect="1"/>
          </p:cNvGraphicFramePr>
          <p:nvPr/>
        </p:nvGraphicFramePr>
        <p:xfrm>
          <a:off x="457200" y="4267200"/>
          <a:ext cx="3151188" cy="450850"/>
        </p:xfrm>
        <a:graphic>
          <a:graphicData uri="http://schemas.openxmlformats.org/presentationml/2006/ole">
            <mc:AlternateContent xmlns:mc="http://schemas.openxmlformats.org/markup-compatibility/2006">
              <mc:Choice xmlns:v="urn:schemas-microsoft-com:vml" Requires="v">
                <p:oleObj spid="_x0000_s7402" name="Equation" r:id="rId11" imgW="1536480" imgH="228600" progId="Equation.DSMT4">
                  <p:embed/>
                </p:oleObj>
              </mc:Choice>
              <mc:Fallback>
                <p:oleObj name="Equation" r:id="rId11" imgW="1536480" imgH="2286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4267200"/>
                        <a:ext cx="31511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5"/>
          <p:cNvGraphicFramePr>
            <a:graphicFrameLocks noChangeAspect="1"/>
          </p:cNvGraphicFramePr>
          <p:nvPr/>
        </p:nvGraphicFramePr>
        <p:xfrm>
          <a:off x="3810000" y="4267200"/>
          <a:ext cx="2813050" cy="450850"/>
        </p:xfrm>
        <a:graphic>
          <a:graphicData uri="http://schemas.openxmlformats.org/presentationml/2006/ole">
            <mc:AlternateContent xmlns:mc="http://schemas.openxmlformats.org/markup-compatibility/2006">
              <mc:Choice xmlns:v="urn:schemas-microsoft-com:vml" Requires="v">
                <p:oleObj spid="_x0000_s7403" name="Equation" r:id="rId13" imgW="1371600" imgH="228600" progId="Equation.DSMT4">
                  <p:embed/>
                </p:oleObj>
              </mc:Choice>
              <mc:Fallback>
                <p:oleObj name="Equation" r:id="rId13" imgW="1371600" imgH="2286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0" y="4267200"/>
                        <a:ext cx="28130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wipe(left)">
                                      <p:cBhvr>
                                        <p:cTn id="12" dur="500"/>
                                        <p:tgtEl>
                                          <p:spTgt spid="1034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434"/>
                                        </p:tgtEl>
                                        <p:attrNameLst>
                                          <p:attrName>style.visibility</p:attrName>
                                        </p:attrNameLst>
                                      </p:cBhvr>
                                      <p:to>
                                        <p:strVal val="visible"/>
                                      </p:to>
                                    </p:set>
                                    <p:animEffect transition="in" filter="wipe(left)">
                                      <p:cBhvr>
                                        <p:cTn id="22" dur="500"/>
                                        <p:tgtEl>
                                          <p:spTgt spid="1034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3442"/>
                                        </p:tgtEl>
                                        <p:attrNameLst>
                                          <p:attrName>style.visibility</p:attrName>
                                        </p:attrNameLst>
                                      </p:cBhvr>
                                      <p:to>
                                        <p:strVal val="visible"/>
                                      </p:to>
                                    </p:set>
                                    <p:animEffect transition="in" filter="blinds(horizontal)">
                                      <p:cBhvr>
                                        <p:cTn id="37" dur="500"/>
                                        <p:tgtEl>
                                          <p:spTgt spid="103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Text Box 4"/>
          <p:cNvSpPr txBox="1">
            <a:spLocks noChangeArrowheads="1"/>
          </p:cNvSpPr>
          <p:nvPr/>
        </p:nvSpPr>
        <p:spPr bwMode="auto">
          <a:xfrm>
            <a:off x="381000" y="609600"/>
            <a:ext cx="7848600" cy="1098550"/>
          </a:xfrm>
          <a:prstGeom prst="rect">
            <a:avLst/>
          </a:prstGeom>
          <a:noFill/>
          <a:ln w="9525">
            <a:noFill/>
            <a:miter lim="800000"/>
            <a:headEnd/>
            <a:tailEnd/>
          </a:ln>
        </p:spPr>
        <p:txBody>
          <a:bodyPr>
            <a:spAutoFit/>
          </a:bodyPr>
          <a:lstStyle/>
          <a:p>
            <a:pPr algn="just">
              <a:lnSpc>
                <a:spcPct val="138000"/>
              </a:lnSpc>
              <a:spcBef>
                <a:spcPct val="50000"/>
              </a:spcBef>
            </a:pPr>
            <a:r>
              <a:rPr lang="zh-CN" altLang="en-US"/>
              <a:t>例如</a:t>
            </a:r>
            <a:r>
              <a:rPr lang="en-US" altLang="zh-CN"/>
              <a:t>, </a:t>
            </a:r>
            <a:r>
              <a:rPr lang="zh-CN" altLang="en-US"/>
              <a:t>当</a:t>
            </a:r>
            <a:r>
              <a:rPr lang="en-US" altLang="zh-CN" i="1"/>
              <a:t>f</a:t>
            </a:r>
            <a:r>
              <a:rPr lang="en-US" altLang="zh-CN" baseline="-25000"/>
              <a:t>c</a:t>
            </a:r>
            <a:r>
              <a:rPr lang="en-US" altLang="zh-CN"/>
              <a:t>=931 kHz, </a:t>
            </a:r>
            <a:r>
              <a:rPr lang="en-US" altLang="zh-CN" i="1"/>
              <a:t>f</a:t>
            </a:r>
            <a:r>
              <a:rPr lang="en-US" altLang="zh-CN" baseline="-25000"/>
              <a:t>L</a:t>
            </a:r>
            <a:r>
              <a:rPr lang="en-US" altLang="zh-CN"/>
              <a:t>=1396 kHz, </a:t>
            </a:r>
            <a:r>
              <a:rPr lang="en-US" altLang="zh-CN" i="1"/>
              <a:t>f</a:t>
            </a:r>
            <a:r>
              <a:rPr lang="en-US" altLang="zh-CN" baseline="-25000"/>
              <a:t>I</a:t>
            </a:r>
            <a:r>
              <a:rPr lang="en-US" altLang="zh-CN"/>
              <a:t>=465kHz</a:t>
            </a:r>
            <a:r>
              <a:rPr lang="zh-CN" altLang="en-US"/>
              <a:t>时</a:t>
            </a:r>
            <a:r>
              <a:rPr lang="en-US" altLang="zh-CN"/>
              <a:t>, </a:t>
            </a:r>
            <a:r>
              <a:rPr lang="zh-CN" altLang="en-US"/>
              <a:t>对应于</a:t>
            </a:r>
            <a:r>
              <a:rPr lang="en-US" altLang="zh-CN" i="1"/>
              <a:t>p</a:t>
            </a:r>
            <a:r>
              <a:rPr lang="en-US" altLang="zh-CN"/>
              <a:t>=1, </a:t>
            </a:r>
            <a:r>
              <a:rPr lang="en-US" altLang="zh-CN" i="1"/>
              <a:t>q</a:t>
            </a:r>
            <a:r>
              <a:rPr lang="en-US" altLang="zh-CN"/>
              <a:t>=2</a:t>
            </a:r>
            <a:r>
              <a:rPr lang="zh-CN" altLang="en-US"/>
              <a:t>的组合频率分量为</a:t>
            </a:r>
            <a:r>
              <a:rPr lang="en-US" altLang="zh-CN"/>
              <a:t>:</a:t>
            </a:r>
          </a:p>
        </p:txBody>
      </p:sp>
      <p:sp>
        <p:nvSpPr>
          <p:cNvPr id="267269" name="Text Box 5"/>
          <p:cNvSpPr txBox="1">
            <a:spLocks noChangeArrowheads="1"/>
          </p:cNvSpPr>
          <p:nvPr/>
        </p:nvSpPr>
        <p:spPr bwMode="auto">
          <a:xfrm>
            <a:off x="304800" y="3581400"/>
            <a:ext cx="8686800" cy="1735138"/>
          </a:xfrm>
          <a:prstGeom prst="rect">
            <a:avLst/>
          </a:prstGeom>
          <a:noFill/>
          <a:ln w="9525">
            <a:noFill/>
            <a:miter lim="800000"/>
            <a:headEnd/>
            <a:tailEnd/>
          </a:ln>
        </p:spPr>
        <p:txBody>
          <a:bodyPr>
            <a:spAutoFit/>
          </a:bodyPr>
          <a:lstStyle/>
          <a:p>
            <a:pPr algn="just">
              <a:lnSpc>
                <a:spcPct val="150000"/>
              </a:lnSpc>
              <a:spcBef>
                <a:spcPct val="50000"/>
              </a:spcBef>
            </a:pPr>
            <a:r>
              <a:rPr lang="zh-CN" altLang="en-US"/>
              <a:t>   </a:t>
            </a:r>
            <a:r>
              <a:rPr lang="en-US" altLang="zh-CN"/>
              <a:t>466 kHz</a:t>
            </a:r>
            <a:r>
              <a:rPr lang="zh-CN" altLang="en-US"/>
              <a:t>的无用频率分量在通过中放后</a:t>
            </a:r>
            <a:r>
              <a:rPr lang="en-US" altLang="zh-CN"/>
              <a:t>, </a:t>
            </a:r>
            <a:r>
              <a:rPr lang="zh-CN" altLang="en-US"/>
              <a:t>与中频为</a:t>
            </a:r>
            <a:r>
              <a:rPr lang="en-US" altLang="zh-CN"/>
              <a:t>465 kHz</a:t>
            </a:r>
            <a:r>
              <a:rPr lang="zh-CN" altLang="en-US"/>
              <a:t>的调幅信号一起进入检波器中的非线性器件</a:t>
            </a:r>
            <a:r>
              <a:rPr lang="en-US" altLang="zh-CN"/>
              <a:t>, </a:t>
            </a:r>
            <a:r>
              <a:rPr lang="zh-CN" altLang="en-US"/>
              <a:t>会产生</a:t>
            </a:r>
            <a:r>
              <a:rPr lang="en-US" altLang="zh-CN"/>
              <a:t>1kHz</a:t>
            </a:r>
            <a:r>
              <a:rPr lang="zh-CN" altLang="en-US"/>
              <a:t>的差拍干扰</a:t>
            </a:r>
            <a:r>
              <a:rPr lang="en-US" altLang="zh-CN"/>
              <a:t>, </a:t>
            </a:r>
            <a:r>
              <a:rPr lang="zh-CN" altLang="en-US"/>
              <a:t>经扬声器输出后类似于哨声</a:t>
            </a:r>
            <a:r>
              <a:rPr lang="en-US" altLang="zh-CN"/>
              <a:t>, </a:t>
            </a:r>
            <a:r>
              <a:rPr lang="zh-CN" altLang="en-US"/>
              <a:t>故称这种干扰为干扰哨声。             </a:t>
            </a:r>
          </a:p>
        </p:txBody>
      </p:sp>
      <p:sp>
        <p:nvSpPr>
          <p:cNvPr id="267270" name="Text Box 6"/>
          <p:cNvSpPr txBox="1">
            <a:spLocks noChangeArrowheads="1"/>
          </p:cNvSpPr>
          <p:nvPr/>
        </p:nvSpPr>
        <p:spPr bwMode="auto">
          <a:xfrm>
            <a:off x="381000" y="2209800"/>
            <a:ext cx="7772400" cy="457200"/>
          </a:xfrm>
          <a:prstGeom prst="rect">
            <a:avLst/>
          </a:prstGeom>
          <a:noFill/>
          <a:ln w="9525" algn="ctr">
            <a:noFill/>
            <a:miter lim="800000"/>
            <a:headEnd/>
            <a:tailEnd/>
          </a:ln>
        </p:spPr>
        <p:txBody>
          <a:bodyPr>
            <a:spAutoFit/>
          </a:bodyPr>
          <a:lstStyle/>
          <a:p>
            <a:pPr>
              <a:spcBef>
                <a:spcPct val="50000"/>
              </a:spcBef>
            </a:pPr>
            <a:r>
              <a:rPr lang="en-US" altLang="zh-CN"/>
              <a:t>|1396-2×931|=466kHz=465kHz+1kHz</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Effect transition="in" filter="blinds(horizontal)">
                                      <p:cBhvr>
                                        <p:cTn id="7" dur="500"/>
                                        <p:tgtEl>
                                          <p:spTgt spid="2672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7270"/>
                                        </p:tgtEl>
                                        <p:attrNameLst>
                                          <p:attrName>style.visibility</p:attrName>
                                        </p:attrNameLst>
                                      </p:cBhvr>
                                      <p:to>
                                        <p:strVal val="visible"/>
                                      </p:to>
                                    </p:set>
                                    <p:animEffect transition="in" filter="blinds(horizontal)">
                                      <p:cBhvr>
                                        <p:cTn id="12" dur="500"/>
                                        <p:tgtEl>
                                          <p:spTgt spid="2672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7269"/>
                                        </p:tgtEl>
                                        <p:attrNameLst>
                                          <p:attrName>style.visibility</p:attrName>
                                        </p:attrNameLst>
                                      </p:cBhvr>
                                      <p:to>
                                        <p:strVal val="visible"/>
                                      </p:to>
                                    </p:set>
                                    <p:animEffect transition="in" filter="blinds(horizontal)">
                                      <p:cBhvr>
                                        <p:cTn id="17" dur="500"/>
                                        <p:tgtEl>
                                          <p:spTgt spid="267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P spid="267269" grpId="0"/>
      <p:bldP spid="26727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684213" y="549275"/>
            <a:ext cx="3384550" cy="519113"/>
          </a:xfrm>
          <a:prstGeom prst="rect">
            <a:avLst/>
          </a:prstGeom>
          <a:noFill/>
          <a:ln w="19050">
            <a:noFill/>
            <a:miter lim="800000"/>
            <a:headEnd/>
            <a:tailEnd type="none" w="med" len="lg"/>
          </a:ln>
        </p:spPr>
        <p:txBody>
          <a:bodyPr wrap="none">
            <a:spAutoFit/>
          </a:bodyPr>
          <a:lstStyle/>
          <a:p>
            <a:r>
              <a:rPr kumimoji="0" lang="zh-CN" altLang="en-US" sz="2800">
                <a:latin typeface="Book Antiqua" pitchFamily="18" charset="0"/>
                <a:ea typeface="华文新魏" pitchFamily="2" charset="-122"/>
              </a:rPr>
              <a:t>抑制干扰哨声的方法</a:t>
            </a:r>
          </a:p>
        </p:txBody>
      </p:sp>
      <p:sp>
        <p:nvSpPr>
          <p:cNvPr id="206851" name="Text Box 3"/>
          <p:cNvSpPr txBox="1">
            <a:spLocks noChangeArrowheads="1"/>
          </p:cNvSpPr>
          <p:nvPr/>
        </p:nvSpPr>
        <p:spPr bwMode="auto">
          <a:xfrm>
            <a:off x="0" y="1524000"/>
            <a:ext cx="9144000" cy="604838"/>
          </a:xfrm>
          <a:prstGeom prst="rect">
            <a:avLst/>
          </a:prstGeom>
          <a:noFill/>
          <a:ln w="19050">
            <a:noFill/>
            <a:miter lim="800000"/>
            <a:headEnd/>
            <a:tailEnd type="none" w="med" len="lg"/>
          </a:ln>
        </p:spPr>
        <p:txBody>
          <a:bodyPr>
            <a:spAutoFit/>
          </a:bodyPr>
          <a:lstStyle/>
          <a:p>
            <a:pPr marL="457200" indent="-457200">
              <a:lnSpc>
                <a:spcPct val="120000"/>
              </a:lnSpc>
            </a:pPr>
            <a:r>
              <a:rPr kumimoji="0" lang="zh-CN" altLang="en-US">
                <a:latin typeface="宋体" pitchFamily="2" charset="-122"/>
              </a:rPr>
              <a:t>  </a:t>
            </a:r>
            <a:r>
              <a:rPr kumimoji="0" lang="en-US" altLang="zh-CN">
                <a:latin typeface="宋体" pitchFamily="2" charset="-122"/>
              </a:rPr>
              <a:t>(</a:t>
            </a:r>
            <a:r>
              <a:rPr kumimoji="0" lang="en-US" altLang="zh-CN" sz="2800">
                <a:latin typeface="宋体" pitchFamily="2" charset="-122"/>
              </a:rPr>
              <a:t>1) </a:t>
            </a:r>
            <a:r>
              <a:rPr kumimoji="0" lang="zh-CN" altLang="en-US" sz="2800">
                <a:latin typeface="宋体" pitchFamily="2" charset="-122"/>
              </a:rPr>
              <a:t>合理选择中频数值，中频要选在工作波段之外。</a:t>
            </a:r>
            <a:endParaRPr kumimoji="0" lang="zh-CN" altLang="en-US">
              <a:latin typeface="宋体" pitchFamily="2" charset="-122"/>
            </a:endParaRPr>
          </a:p>
        </p:txBody>
      </p:sp>
      <p:sp>
        <p:nvSpPr>
          <p:cNvPr id="206852" name="Text Box 4"/>
          <p:cNvSpPr txBox="1">
            <a:spLocks noChangeArrowheads="1"/>
          </p:cNvSpPr>
          <p:nvPr/>
        </p:nvSpPr>
        <p:spPr bwMode="auto">
          <a:xfrm>
            <a:off x="381000" y="2895600"/>
            <a:ext cx="5419725" cy="519113"/>
          </a:xfrm>
          <a:prstGeom prst="rect">
            <a:avLst/>
          </a:prstGeom>
          <a:noFill/>
          <a:ln w="19050">
            <a:noFill/>
            <a:miter lim="800000"/>
            <a:headEnd/>
            <a:tailEnd type="none" w="med" len="lg"/>
          </a:ln>
        </p:spPr>
        <p:txBody>
          <a:bodyPr>
            <a:spAutoFit/>
          </a:bodyPr>
          <a:lstStyle/>
          <a:p>
            <a:r>
              <a:rPr kumimoji="0" lang="en-US" altLang="zh-CN" sz="2800">
                <a:latin typeface="宋体" pitchFamily="2" charset="-122"/>
              </a:rPr>
              <a:t>(2)</a:t>
            </a:r>
            <a:r>
              <a:rPr kumimoji="0" lang="zh-CN" altLang="en-US" sz="2800">
                <a:latin typeface="宋体" pitchFamily="2" charset="-122"/>
              </a:rPr>
              <a:t>采用合理的电路形式。</a:t>
            </a:r>
          </a:p>
        </p:txBody>
      </p:sp>
      <p:sp>
        <p:nvSpPr>
          <p:cNvPr id="206854" name="Text Box 6"/>
          <p:cNvSpPr txBox="1">
            <a:spLocks noChangeArrowheads="1"/>
          </p:cNvSpPr>
          <p:nvPr/>
        </p:nvSpPr>
        <p:spPr bwMode="auto">
          <a:xfrm>
            <a:off x="0" y="4191000"/>
            <a:ext cx="8642350" cy="968375"/>
          </a:xfrm>
          <a:prstGeom prst="rect">
            <a:avLst/>
          </a:prstGeom>
          <a:noFill/>
          <a:ln w="19050">
            <a:noFill/>
            <a:miter lim="800000"/>
            <a:headEnd/>
            <a:tailEnd type="none" w="med" len="lg"/>
          </a:ln>
        </p:spPr>
        <p:txBody>
          <a:bodyPr>
            <a:spAutoFit/>
          </a:bodyPr>
          <a:lstStyle/>
          <a:p>
            <a:pPr indent="538163">
              <a:lnSpc>
                <a:spcPct val="120000"/>
              </a:lnSpc>
            </a:pPr>
            <a:r>
              <a:rPr kumimoji="0" lang="zh-CN" altLang="en-US">
                <a:latin typeface="宋体" pitchFamily="2" charset="-122"/>
              </a:rPr>
              <a:t>如平衡电路、环形电路、乘法器等，从电路上抵消一些组合频率干扰。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1"/>
                                        </p:tgtEl>
                                        <p:attrNameLst>
                                          <p:attrName>style.visibility</p:attrName>
                                        </p:attrNameLst>
                                      </p:cBhvr>
                                      <p:to>
                                        <p:strVal val="visible"/>
                                      </p:to>
                                    </p:set>
                                    <p:animEffect transition="in" filter="wipe(left)">
                                      <p:cBhvr>
                                        <p:cTn id="7" dur="500"/>
                                        <p:tgtEl>
                                          <p:spTgt spid="2068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852"/>
                                        </p:tgtEl>
                                        <p:attrNameLst>
                                          <p:attrName>style.visibility</p:attrName>
                                        </p:attrNameLst>
                                      </p:cBhvr>
                                      <p:to>
                                        <p:strVal val="visible"/>
                                      </p:to>
                                    </p:set>
                                    <p:animEffect transition="in" filter="blinds(horizontal)">
                                      <p:cBhvr>
                                        <p:cTn id="12" dur="500"/>
                                        <p:tgtEl>
                                          <p:spTgt spid="2068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4"/>
                                        </p:tgtEl>
                                        <p:attrNameLst>
                                          <p:attrName>style.visibility</p:attrName>
                                        </p:attrNameLst>
                                      </p:cBhvr>
                                      <p:to>
                                        <p:strVal val="visible"/>
                                      </p:to>
                                    </p:set>
                                    <p:animEffect transition="in" filter="wipe(left)">
                                      <p:cBhvr>
                                        <p:cTn id="17" dur="500"/>
                                        <p:tgtEl>
                                          <p:spTgt spid="20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p:bldP spid="206852" grpId="0"/>
      <p:bldP spid="20685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2"/>
          <p:cNvSpPr txBox="1">
            <a:spLocks noChangeArrowheads="1"/>
          </p:cNvSpPr>
          <p:nvPr/>
        </p:nvSpPr>
        <p:spPr bwMode="auto">
          <a:xfrm>
            <a:off x="395288" y="476250"/>
            <a:ext cx="8748712" cy="519113"/>
          </a:xfrm>
          <a:prstGeom prst="rect">
            <a:avLst/>
          </a:prstGeom>
          <a:noFill/>
          <a:ln w="19050">
            <a:noFill/>
            <a:miter lim="800000"/>
            <a:headEnd/>
            <a:tailEnd type="none" w="med" len="lg"/>
          </a:ln>
        </p:spPr>
        <p:txBody>
          <a:bodyPr>
            <a:spAutoFit/>
          </a:bodyPr>
          <a:lstStyle/>
          <a:p>
            <a:r>
              <a:rPr kumimoji="0" lang="en-US" altLang="zh-CN" sz="2800"/>
              <a:t>2. </a:t>
            </a:r>
            <a:r>
              <a:rPr kumimoji="0" lang="zh-CN" altLang="en-US" sz="2800"/>
              <a:t>外来信号与本振的组合干扰（寄生通道干扰）</a:t>
            </a:r>
          </a:p>
        </p:txBody>
      </p:sp>
      <p:sp>
        <p:nvSpPr>
          <p:cNvPr id="207898" name="Text Box 26"/>
          <p:cNvSpPr txBox="1">
            <a:spLocks noChangeArrowheads="1"/>
          </p:cNvSpPr>
          <p:nvPr/>
        </p:nvSpPr>
        <p:spPr bwMode="auto">
          <a:xfrm>
            <a:off x="0" y="4038600"/>
            <a:ext cx="9145588" cy="822325"/>
          </a:xfrm>
          <a:prstGeom prst="rect">
            <a:avLst/>
          </a:prstGeom>
          <a:noFill/>
          <a:ln w="19050">
            <a:noFill/>
            <a:miter lim="800000"/>
            <a:headEnd/>
            <a:tailEnd type="none" w="med" len="lg"/>
          </a:ln>
        </p:spPr>
        <p:txBody>
          <a:bodyPr>
            <a:spAutoFit/>
          </a:bodyPr>
          <a:lstStyle/>
          <a:p>
            <a:pPr indent="268288"/>
            <a:r>
              <a:rPr kumimoji="0" lang="zh-CN" altLang="en-US"/>
              <a:t>这种干扰是指外来干扰电压与本振电压由于混频器的非线性形成的假中频。</a:t>
            </a:r>
          </a:p>
        </p:txBody>
      </p:sp>
      <p:graphicFrame>
        <p:nvGraphicFramePr>
          <p:cNvPr id="207899" name="Object 27"/>
          <p:cNvGraphicFramePr>
            <a:graphicFrameLocks noChangeAspect="1"/>
          </p:cNvGraphicFramePr>
          <p:nvPr>
            <p:extLst>
              <p:ext uri="{D42A27DB-BD31-4B8C-83A1-F6EECF244321}">
                <p14:modId xmlns:p14="http://schemas.microsoft.com/office/powerpoint/2010/main" val="1359875833"/>
              </p:ext>
            </p:extLst>
          </p:nvPr>
        </p:nvGraphicFramePr>
        <p:xfrm>
          <a:off x="3814763" y="1160463"/>
          <a:ext cx="2119312" cy="609600"/>
        </p:xfrm>
        <a:graphic>
          <a:graphicData uri="http://schemas.openxmlformats.org/presentationml/2006/ole">
            <mc:AlternateContent xmlns:mc="http://schemas.openxmlformats.org/markup-compatibility/2006">
              <mc:Choice xmlns:v="urn:schemas-microsoft-com:vml" Requires="v">
                <p:oleObj spid="_x0000_s76878" name="公式" r:id="rId3" imgW="749160" imgH="215640" progId="">
                  <p:embed/>
                </p:oleObj>
              </mc:Choice>
              <mc:Fallback>
                <p:oleObj name="公式" r:id="rId3" imgW="749160" imgH="21564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63" y="1160463"/>
                        <a:ext cx="211931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28"/>
          <p:cNvGraphicFramePr>
            <a:graphicFrameLocks noChangeAspect="1"/>
          </p:cNvGraphicFramePr>
          <p:nvPr/>
        </p:nvGraphicFramePr>
        <p:xfrm>
          <a:off x="533400" y="1749425"/>
          <a:ext cx="6897688" cy="1741488"/>
        </p:xfrm>
        <a:graphic>
          <a:graphicData uri="http://schemas.openxmlformats.org/presentationml/2006/ole">
            <mc:AlternateContent xmlns:mc="http://schemas.openxmlformats.org/markup-compatibility/2006">
              <mc:Choice xmlns:v="urn:schemas-microsoft-com:vml" Requires="v">
                <p:oleObj spid="_x0000_s76879" name="图片" r:id="rId5" imgW="4943520" imgH="1247760" progId="">
                  <p:embed/>
                </p:oleObj>
              </mc:Choice>
              <mc:Fallback>
                <p:oleObj name="图片" r:id="rId5" imgW="4943520" imgH="1247760" progId="">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749425"/>
                        <a:ext cx="6897688" cy="174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901" name="AutoShape 29"/>
          <p:cNvSpPr>
            <a:spLocks noChangeArrowheads="1"/>
          </p:cNvSpPr>
          <p:nvPr/>
        </p:nvSpPr>
        <p:spPr bwMode="auto">
          <a:xfrm>
            <a:off x="3886200" y="1571625"/>
            <a:ext cx="304800" cy="762000"/>
          </a:xfrm>
          <a:prstGeom prst="upArrow">
            <a:avLst>
              <a:gd name="adj1" fmla="val 50000"/>
              <a:gd name="adj2" fmla="val 62500"/>
            </a:avLst>
          </a:prstGeom>
          <a:noFill/>
          <a:ln w="28575" algn="ctr">
            <a:solidFill>
              <a:srgbClr val="000066"/>
            </a:solidFill>
            <a:prstDash val="dash"/>
            <a:miter lim="800000"/>
            <a:headEnd/>
            <a:tailEnd/>
          </a:ln>
        </p:spPr>
        <p:txBody>
          <a:bodyPr wrap="none" anchor="ctr">
            <a:spAutoFit/>
          </a:bodyPr>
          <a:lstStyle/>
          <a:p>
            <a:pPr>
              <a:spcBef>
                <a:spcPct val="5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901"/>
                                        </p:tgtEl>
                                        <p:attrNameLst>
                                          <p:attrName>style.visibility</p:attrName>
                                        </p:attrNameLst>
                                      </p:cBhvr>
                                      <p:to>
                                        <p:strVal val="visible"/>
                                      </p:to>
                                    </p:set>
                                    <p:animEffect transition="in" filter="blinds(horizontal)">
                                      <p:cBhvr>
                                        <p:cTn id="7" dur="500"/>
                                        <p:tgtEl>
                                          <p:spTgt spid="2079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7899"/>
                                        </p:tgtEl>
                                        <p:attrNameLst>
                                          <p:attrName>style.visibility</p:attrName>
                                        </p:attrNameLst>
                                      </p:cBhvr>
                                      <p:to>
                                        <p:strVal val="visible"/>
                                      </p:to>
                                    </p:set>
                                    <p:animEffect transition="in" filter="blinds(horizontal)">
                                      <p:cBhvr>
                                        <p:cTn id="12" dur="500"/>
                                        <p:tgtEl>
                                          <p:spTgt spid="2078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898"/>
                                        </p:tgtEl>
                                        <p:attrNameLst>
                                          <p:attrName>style.visibility</p:attrName>
                                        </p:attrNameLst>
                                      </p:cBhvr>
                                      <p:to>
                                        <p:strVal val="visible"/>
                                      </p:to>
                                    </p:set>
                                    <p:animEffect transition="in" filter="blinds(horizontal)">
                                      <p:cBhvr>
                                        <p:cTn id="17" dur="500"/>
                                        <p:tgtEl>
                                          <p:spTgt spid="20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98" grpId="0"/>
      <p:bldP spid="207901"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539750" y="3200400"/>
            <a:ext cx="2971800" cy="1117600"/>
          </a:xfrm>
          <a:prstGeom prst="rect">
            <a:avLst/>
          </a:prstGeom>
          <a:noFill/>
          <a:ln w="19050">
            <a:noFill/>
            <a:miter lim="800000"/>
            <a:headEnd/>
            <a:tailEnd type="none" w="med" len="lg"/>
          </a:ln>
        </p:spPr>
        <p:txBody>
          <a:bodyPr>
            <a:spAutoFit/>
          </a:bodyPr>
          <a:lstStyle/>
          <a:p>
            <a:pPr>
              <a:lnSpc>
                <a:spcPct val="140000"/>
              </a:lnSpc>
            </a:pPr>
            <a:r>
              <a:rPr kumimoji="0" lang="en-US" altLang="zh-CN" sz="2800">
                <a:latin typeface="宋体" pitchFamily="2" charset="-122"/>
              </a:rPr>
              <a:t>⑴  </a:t>
            </a:r>
            <a:r>
              <a:rPr kumimoji="0" lang="zh-CN" altLang="en-US" sz="2800">
                <a:latin typeface="宋体" pitchFamily="2" charset="-122"/>
              </a:rPr>
              <a:t>中频干扰</a:t>
            </a:r>
          </a:p>
          <a:p>
            <a:endParaRPr kumimoji="0" lang="zh-CN" altLang="en-US" sz="2800">
              <a:latin typeface="宋体" pitchFamily="2" charset="-122"/>
            </a:endParaRPr>
          </a:p>
        </p:txBody>
      </p:sp>
      <p:grpSp>
        <p:nvGrpSpPr>
          <p:cNvPr id="2" name="Group 13"/>
          <p:cNvGrpSpPr>
            <a:grpSpLocks/>
          </p:cNvGrpSpPr>
          <p:nvPr/>
        </p:nvGrpSpPr>
        <p:grpSpPr bwMode="auto">
          <a:xfrm>
            <a:off x="0" y="3892550"/>
            <a:ext cx="8748713" cy="1281113"/>
            <a:chOff x="0" y="1440"/>
            <a:chExt cx="5511" cy="807"/>
          </a:xfrm>
        </p:grpSpPr>
        <p:sp>
          <p:nvSpPr>
            <p:cNvPr id="77833" name="Text Box 4"/>
            <p:cNvSpPr txBox="1">
              <a:spLocks noChangeArrowheads="1"/>
            </p:cNvSpPr>
            <p:nvPr/>
          </p:nvSpPr>
          <p:spPr bwMode="auto">
            <a:xfrm>
              <a:off x="0" y="1440"/>
              <a:ext cx="5511" cy="807"/>
            </a:xfrm>
            <a:prstGeom prst="rect">
              <a:avLst/>
            </a:prstGeom>
            <a:noFill/>
            <a:ln w="19050">
              <a:noFill/>
              <a:miter lim="800000"/>
              <a:headEnd/>
              <a:tailEnd type="none" w="med" len="lg"/>
            </a:ln>
          </p:spPr>
          <p:txBody>
            <a:bodyPr>
              <a:spAutoFit/>
            </a:bodyPr>
            <a:lstStyle/>
            <a:p>
              <a:pPr indent="363538">
                <a:lnSpc>
                  <a:spcPct val="150000"/>
                </a:lnSpc>
              </a:pPr>
              <a:r>
                <a:rPr kumimoji="0" lang="zh-CN" altLang="en-US">
                  <a:latin typeface="宋体" pitchFamily="2" charset="-122"/>
                </a:rPr>
                <a:t>当             时，          ，</a:t>
              </a:r>
              <a:r>
                <a:rPr kumimoji="0" lang="zh-CN" altLang="en-US" sz="2800">
                  <a:latin typeface="宋体" pitchFamily="2" charset="-122"/>
                </a:rPr>
                <a:t>中频干扰</a:t>
              </a:r>
            </a:p>
            <a:p>
              <a:pPr indent="363538">
                <a:lnSpc>
                  <a:spcPct val="150000"/>
                </a:lnSpc>
              </a:pPr>
              <a:r>
                <a:rPr kumimoji="0" lang="zh-CN" altLang="en-US">
                  <a:latin typeface="宋体" pitchFamily="2" charset="-122"/>
                </a:rPr>
                <a:t>相当于一个一阶的强干扰。</a:t>
              </a:r>
              <a:endParaRPr kumimoji="0" lang="en-US" altLang="zh-CN">
                <a:latin typeface="宋体" pitchFamily="2" charset="-122"/>
              </a:endParaRPr>
            </a:p>
          </p:txBody>
        </p:sp>
        <p:graphicFrame>
          <p:nvGraphicFramePr>
            <p:cNvPr id="77826" name="Object 5"/>
            <p:cNvGraphicFramePr>
              <a:graphicFrameLocks noChangeAspect="1"/>
            </p:cNvGraphicFramePr>
            <p:nvPr/>
          </p:nvGraphicFramePr>
          <p:xfrm>
            <a:off x="2241" y="1632"/>
            <a:ext cx="631" cy="265"/>
          </p:xfrm>
          <a:graphic>
            <a:graphicData uri="http://schemas.openxmlformats.org/presentationml/2006/ole">
              <mc:AlternateContent xmlns:mc="http://schemas.openxmlformats.org/markup-compatibility/2006">
                <mc:Choice xmlns:v="urn:schemas-microsoft-com:vml" Requires="v">
                  <p:oleObj spid="_x0000_s77906" name="公式" r:id="rId3" imgW="482400" imgH="215640" progId="">
                    <p:embed/>
                  </p:oleObj>
                </mc:Choice>
                <mc:Fallback>
                  <p:oleObj name="公式" r:id="rId3" imgW="482400" imgH="2156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 y="1632"/>
                          <a:ext cx="631"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6"/>
            <p:cNvGraphicFramePr>
              <a:graphicFrameLocks noChangeAspect="1"/>
            </p:cNvGraphicFramePr>
            <p:nvPr/>
          </p:nvGraphicFramePr>
          <p:xfrm>
            <a:off x="480" y="1632"/>
            <a:ext cx="1153" cy="271"/>
          </p:xfrm>
          <a:graphic>
            <a:graphicData uri="http://schemas.openxmlformats.org/presentationml/2006/ole">
              <mc:AlternateContent xmlns:mc="http://schemas.openxmlformats.org/markup-compatibility/2006">
                <mc:Choice xmlns:v="urn:schemas-microsoft-com:vml" Requires="v">
                  <p:oleObj spid="_x0000_s77907" name="公式" r:id="rId5" imgW="812520" imgH="203040" progId="">
                    <p:embed/>
                  </p:oleObj>
                </mc:Choice>
                <mc:Fallback>
                  <p:oleObj name="公式" r:id="rId5" imgW="812520" imgH="20304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632"/>
                          <a:ext cx="1153"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9927" name="Text Box 7"/>
          <p:cNvSpPr txBox="1">
            <a:spLocks noChangeArrowheads="1"/>
          </p:cNvSpPr>
          <p:nvPr/>
        </p:nvSpPr>
        <p:spPr bwMode="auto">
          <a:xfrm>
            <a:off x="381000" y="5340350"/>
            <a:ext cx="4681538" cy="690563"/>
          </a:xfrm>
          <a:prstGeom prst="rect">
            <a:avLst/>
          </a:prstGeom>
          <a:noFill/>
          <a:ln w="19050">
            <a:noFill/>
            <a:miter lim="800000"/>
            <a:headEnd/>
            <a:tailEnd type="none" w="med" len="lg"/>
          </a:ln>
        </p:spPr>
        <p:txBody>
          <a:bodyPr>
            <a:spAutoFit/>
          </a:bodyPr>
          <a:lstStyle/>
          <a:p>
            <a:pPr>
              <a:lnSpc>
                <a:spcPct val="140000"/>
              </a:lnSpc>
            </a:pPr>
            <a:r>
              <a:rPr kumimoji="0" lang="zh-CN" altLang="en-US" sz="2800">
                <a:latin typeface="宋体" pitchFamily="2" charset="-122"/>
              </a:rPr>
              <a:t>抑制中频干扰的方法：</a:t>
            </a:r>
          </a:p>
        </p:txBody>
      </p:sp>
      <p:sp>
        <p:nvSpPr>
          <p:cNvPr id="209928" name="Text Box 8"/>
          <p:cNvSpPr txBox="1">
            <a:spLocks noChangeArrowheads="1"/>
          </p:cNvSpPr>
          <p:nvPr/>
        </p:nvSpPr>
        <p:spPr bwMode="auto">
          <a:xfrm>
            <a:off x="228600" y="6102350"/>
            <a:ext cx="7529513" cy="603250"/>
          </a:xfrm>
          <a:prstGeom prst="rect">
            <a:avLst/>
          </a:prstGeom>
          <a:noFill/>
          <a:ln w="19050">
            <a:noFill/>
            <a:miter lim="800000"/>
            <a:headEnd/>
            <a:tailEnd type="none" w="med" len="lg"/>
          </a:ln>
        </p:spPr>
        <p:txBody>
          <a:bodyPr>
            <a:spAutoFit/>
          </a:bodyPr>
          <a:lstStyle/>
          <a:p>
            <a:pPr indent="268288">
              <a:lnSpc>
                <a:spcPct val="140000"/>
              </a:lnSpc>
            </a:pPr>
            <a:r>
              <a:rPr kumimoji="0" lang="zh-CN" altLang="en-US">
                <a:latin typeface="宋体" pitchFamily="2" charset="-122"/>
              </a:rPr>
              <a:t>中频选在载频范围外</a:t>
            </a:r>
          </a:p>
        </p:txBody>
      </p:sp>
      <p:sp>
        <p:nvSpPr>
          <p:cNvPr id="209932" name="Text Box 12"/>
          <p:cNvSpPr txBox="1">
            <a:spLocks noChangeArrowheads="1"/>
          </p:cNvSpPr>
          <p:nvPr/>
        </p:nvSpPr>
        <p:spPr bwMode="auto">
          <a:xfrm>
            <a:off x="327295" y="2390775"/>
            <a:ext cx="8388350" cy="690563"/>
          </a:xfrm>
          <a:prstGeom prst="rect">
            <a:avLst/>
          </a:prstGeom>
          <a:noFill/>
          <a:ln w="19050">
            <a:noFill/>
            <a:miter lim="800000"/>
            <a:headEnd/>
            <a:tailEnd type="none" w="med" len="lg"/>
          </a:ln>
        </p:spPr>
        <p:txBody>
          <a:bodyPr>
            <a:spAutoFit/>
          </a:bodyPr>
          <a:lstStyle/>
          <a:p>
            <a:pPr>
              <a:lnSpc>
                <a:spcPct val="140000"/>
              </a:lnSpc>
            </a:pPr>
            <a:r>
              <a:rPr kumimoji="0" lang="zh-CN" altLang="en-US" dirty="0">
                <a:latin typeface="宋体" pitchFamily="2" charset="-122"/>
              </a:rPr>
              <a:t>在这类干扰中主要有，</a:t>
            </a:r>
            <a:r>
              <a:rPr kumimoji="0" lang="zh-CN" altLang="en-US" sz="2800" dirty="0">
                <a:latin typeface="宋体" pitchFamily="2" charset="-122"/>
              </a:rPr>
              <a:t>中频干扰和镜像频率干扰</a:t>
            </a:r>
            <a:r>
              <a:rPr kumimoji="0" lang="zh-CN" altLang="en-US" dirty="0">
                <a:latin typeface="宋体" pitchFamily="2" charset="-122"/>
              </a:rPr>
              <a:t>。</a:t>
            </a:r>
          </a:p>
        </p:txBody>
      </p:sp>
      <p:graphicFrame>
        <p:nvGraphicFramePr>
          <p:cNvPr id="10" name="Object 27"/>
          <p:cNvGraphicFramePr>
            <a:graphicFrameLocks noChangeAspect="1"/>
          </p:cNvGraphicFramePr>
          <p:nvPr>
            <p:extLst>
              <p:ext uri="{D42A27DB-BD31-4B8C-83A1-F6EECF244321}">
                <p14:modId xmlns:p14="http://schemas.microsoft.com/office/powerpoint/2010/main" val="3272565904"/>
              </p:ext>
            </p:extLst>
          </p:nvPr>
        </p:nvGraphicFramePr>
        <p:xfrm>
          <a:off x="3805298" y="-137737"/>
          <a:ext cx="2119312" cy="609600"/>
        </p:xfrm>
        <a:graphic>
          <a:graphicData uri="http://schemas.openxmlformats.org/presentationml/2006/ole">
            <mc:AlternateContent xmlns:mc="http://schemas.openxmlformats.org/markup-compatibility/2006">
              <mc:Choice xmlns:v="urn:schemas-microsoft-com:vml" Requires="v">
                <p:oleObj spid="_x0000_s77908" name="公式" r:id="rId7" imgW="749160" imgH="215640" progId="">
                  <p:embed/>
                </p:oleObj>
              </mc:Choice>
              <mc:Fallback>
                <p:oleObj name="公式" r:id="rId7" imgW="749160" imgH="215640" progId="">
                  <p:embed/>
                  <p:pic>
                    <p:nvPicPr>
                      <p:cNvPr id="207899"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5298" y="-137737"/>
                        <a:ext cx="211931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8"/>
          <p:cNvGraphicFramePr>
            <a:graphicFrameLocks noChangeAspect="1"/>
          </p:cNvGraphicFramePr>
          <p:nvPr>
            <p:extLst>
              <p:ext uri="{D42A27DB-BD31-4B8C-83A1-F6EECF244321}">
                <p14:modId xmlns:p14="http://schemas.microsoft.com/office/powerpoint/2010/main" val="1640539428"/>
              </p:ext>
            </p:extLst>
          </p:nvPr>
        </p:nvGraphicFramePr>
        <p:xfrm>
          <a:off x="523935" y="451225"/>
          <a:ext cx="6897688" cy="1741488"/>
        </p:xfrm>
        <a:graphic>
          <a:graphicData uri="http://schemas.openxmlformats.org/presentationml/2006/ole">
            <mc:AlternateContent xmlns:mc="http://schemas.openxmlformats.org/markup-compatibility/2006">
              <mc:Choice xmlns:v="urn:schemas-microsoft-com:vml" Requires="v">
                <p:oleObj spid="_x0000_s77909" name="图片" r:id="rId9" imgW="4943520" imgH="1247760" progId="">
                  <p:embed/>
                </p:oleObj>
              </mc:Choice>
              <mc:Fallback>
                <p:oleObj name="图片" r:id="rId9" imgW="4943520" imgH="1247760" progId="">
                  <p:embed/>
                  <p:pic>
                    <p:nvPicPr>
                      <p:cNvPr id="76803"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935" y="451225"/>
                        <a:ext cx="6897688" cy="174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29"/>
          <p:cNvSpPr>
            <a:spLocks noChangeArrowheads="1"/>
          </p:cNvSpPr>
          <p:nvPr/>
        </p:nvSpPr>
        <p:spPr bwMode="auto">
          <a:xfrm>
            <a:off x="3876735" y="273425"/>
            <a:ext cx="304800" cy="762000"/>
          </a:xfrm>
          <a:prstGeom prst="upArrow">
            <a:avLst>
              <a:gd name="adj1" fmla="val 50000"/>
              <a:gd name="adj2" fmla="val 62500"/>
            </a:avLst>
          </a:prstGeom>
          <a:noFill/>
          <a:ln w="28575" algn="ctr">
            <a:solidFill>
              <a:srgbClr val="000066"/>
            </a:solidFill>
            <a:prstDash val="dash"/>
            <a:miter lim="800000"/>
            <a:headEnd/>
            <a:tailEnd/>
          </a:ln>
        </p:spPr>
        <p:txBody>
          <a:bodyPr wrap="none" anchor="ctr">
            <a:spAutoFit/>
          </a:bodyPr>
          <a:lstStyle/>
          <a:p>
            <a:pPr>
              <a:spcBef>
                <a:spcPct val="5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32"/>
                                        </p:tgtEl>
                                        <p:attrNameLst>
                                          <p:attrName>style.visibility</p:attrName>
                                        </p:attrNameLst>
                                      </p:cBhvr>
                                      <p:to>
                                        <p:strVal val="visible"/>
                                      </p:to>
                                    </p:set>
                                    <p:animEffect transition="in" filter="wipe(left)">
                                      <p:cBhvr>
                                        <p:cTn id="7" dur="500"/>
                                        <p:tgtEl>
                                          <p:spTgt spid="2099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2"/>
                                        </p:tgtEl>
                                        <p:attrNameLst>
                                          <p:attrName>style.visibility</p:attrName>
                                        </p:attrNameLst>
                                      </p:cBhvr>
                                      <p:to>
                                        <p:strVal val="visible"/>
                                      </p:to>
                                    </p:set>
                                    <p:animEffect transition="in" filter="blinds(horizontal)">
                                      <p:cBhvr>
                                        <p:cTn id="12" dur="500"/>
                                        <p:tgtEl>
                                          <p:spTgt spid="2099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9927"/>
                                        </p:tgtEl>
                                        <p:attrNameLst>
                                          <p:attrName>style.visibility</p:attrName>
                                        </p:attrNameLst>
                                      </p:cBhvr>
                                      <p:to>
                                        <p:strVal val="visible"/>
                                      </p:to>
                                    </p:set>
                                    <p:animEffect transition="in" filter="wipe(left)">
                                      <p:cBhvr>
                                        <p:cTn id="22" dur="500"/>
                                        <p:tgtEl>
                                          <p:spTgt spid="2099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9928"/>
                                        </p:tgtEl>
                                        <p:attrNameLst>
                                          <p:attrName>style.visibility</p:attrName>
                                        </p:attrNameLst>
                                      </p:cBhvr>
                                      <p:to>
                                        <p:strVal val="visible"/>
                                      </p:to>
                                    </p:set>
                                    <p:animEffect transition="in" filter="wipe(left)">
                                      <p:cBhvr>
                                        <p:cTn id="27" dur="500"/>
                                        <p:tgtEl>
                                          <p:spTgt spid="209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P spid="209927" grpId="0"/>
      <p:bldP spid="209928" grpId="0"/>
      <p:bldP spid="20993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8" name="Text Box 2"/>
          <p:cNvSpPr txBox="1">
            <a:spLocks noChangeArrowheads="1"/>
          </p:cNvSpPr>
          <p:nvPr/>
        </p:nvSpPr>
        <p:spPr bwMode="auto">
          <a:xfrm>
            <a:off x="250825" y="2031948"/>
            <a:ext cx="3671888" cy="519112"/>
          </a:xfrm>
          <a:prstGeom prst="rect">
            <a:avLst/>
          </a:prstGeom>
          <a:noFill/>
          <a:ln w="19050">
            <a:noFill/>
            <a:miter lim="800000"/>
            <a:headEnd/>
            <a:tailEnd type="none" w="med" len="lg"/>
          </a:ln>
        </p:spPr>
        <p:txBody>
          <a:bodyPr>
            <a:spAutoFit/>
          </a:bodyPr>
          <a:lstStyle/>
          <a:p>
            <a:r>
              <a:rPr kumimoji="0" lang="en-US" altLang="zh-CN" sz="2800" dirty="0">
                <a:latin typeface="华文新魏" pitchFamily="2" charset="-122"/>
                <a:ea typeface="华文新魏" pitchFamily="2" charset="-122"/>
              </a:rPr>
              <a:t>⑵  </a:t>
            </a:r>
            <a:r>
              <a:rPr kumimoji="0" lang="zh-CN" altLang="en-US" sz="2800" dirty="0">
                <a:latin typeface="华文新魏" pitchFamily="2" charset="-122"/>
                <a:ea typeface="华文新魏" pitchFamily="2" charset="-122"/>
              </a:rPr>
              <a:t>镜频干扰</a:t>
            </a:r>
          </a:p>
        </p:txBody>
      </p:sp>
      <p:grpSp>
        <p:nvGrpSpPr>
          <p:cNvPr id="2" name="Group 3"/>
          <p:cNvGrpSpPr>
            <a:grpSpLocks/>
          </p:cNvGrpSpPr>
          <p:nvPr/>
        </p:nvGrpSpPr>
        <p:grpSpPr bwMode="auto">
          <a:xfrm>
            <a:off x="990600" y="4021137"/>
            <a:ext cx="6913563" cy="2779713"/>
            <a:chOff x="533" y="2317"/>
            <a:chExt cx="4636" cy="1930"/>
          </a:xfrm>
        </p:grpSpPr>
        <p:sp>
          <p:nvSpPr>
            <p:cNvPr id="78863" name="Line 4"/>
            <p:cNvSpPr>
              <a:spLocks noChangeShapeType="1"/>
            </p:cNvSpPr>
            <p:nvPr/>
          </p:nvSpPr>
          <p:spPr bwMode="auto">
            <a:xfrm flipV="1">
              <a:off x="657" y="2523"/>
              <a:ext cx="0" cy="1089"/>
            </a:xfrm>
            <a:prstGeom prst="line">
              <a:avLst/>
            </a:prstGeom>
            <a:noFill/>
            <a:ln w="19050">
              <a:solidFill>
                <a:schemeClr val="tx1"/>
              </a:solidFill>
              <a:round/>
              <a:headEnd/>
              <a:tailEnd type="triangle" w="med" len="lg"/>
            </a:ln>
          </p:spPr>
          <p:txBody>
            <a:bodyPr/>
            <a:lstStyle/>
            <a:p>
              <a:endParaRPr lang="zh-CN" altLang="en-US"/>
            </a:p>
          </p:txBody>
        </p:sp>
        <p:sp>
          <p:nvSpPr>
            <p:cNvPr id="78864" name="Line 5"/>
            <p:cNvSpPr>
              <a:spLocks noChangeShapeType="1"/>
            </p:cNvSpPr>
            <p:nvPr/>
          </p:nvSpPr>
          <p:spPr bwMode="auto">
            <a:xfrm>
              <a:off x="657" y="3612"/>
              <a:ext cx="4264" cy="0"/>
            </a:xfrm>
            <a:prstGeom prst="line">
              <a:avLst/>
            </a:prstGeom>
            <a:noFill/>
            <a:ln w="19050">
              <a:solidFill>
                <a:schemeClr val="tx1"/>
              </a:solidFill>
              <a:round/>
              <a:headEnd/>
              <a:tailEnd type="triangle" w="med" len="lg"/>
            </a:ln>
          </p:spPr>
          <p:txBody>
            <a:bodyPr/>
            <a:lstStyle/>
            <a:p>
              <a:endParaRPr lang="zh-CN" altLang="en-US"/>
            </a:p>
          </p:txBody>
        </p:sp>
        <p:sp>
          <p:nvSpPr>
            <p:cNvPr id="78865" name="Line 6"/>
            <p:cNvSpPr>
              <a:spLocks noChangeShapeType="1"/>
            </p:cNvSpPr>
            <p:nvPr/>
          </p:nvSpPr>
          <p:spPr bwMode="auto">
            <a:xfrm flipV="1">
              <a:off x="2653" y="2796"/>
              <a:ext cx="0" cy="816"/>
            </a:xfrm>
            <a:prstGeom prst="line">
              <a:avLst/>
            </a:prstGeom>
            <a:noFill/>
            <a:ln w="28575">
              <a:solidFill>
                <a:schemeClr val="tx1"/>
              </a:solidFill>
              <a:round/>
              <a:headEnd/>
              <a:tailEnd type="none" w="med" len="lg"/>
            </a:ln>
          </p:spPr>
          <p:txBody>
            <a:bodyPr/>
            <a:lstStyle/>
            <a:p>
              <a:endParaRPr lang="zh-CN" altLang="en-US"/>
            </a:p>
          </p:txBody>
        </p:sp>
        <p:sp>
          <p:nvSpPr>
            <p:cNvPr id="78866" name="Line 7"/>
            <p:cNvSpPr>
              <a:spLocks noChangeShapeType="1"/>
            </p:cNvSpPr>
            <p:nvPr/>
          </p:nvSpPr>
          <p:spPr bwMode="auto">
            <a:xfrm flipV="1">
              <a:off x="1791" y="2932"/>
              <a:ext cx="0" cy="680"/>
            </a:xfrm>
            <a:prstGeom prst="line">
              <a:avLst/>
            </a:prstGeom>
            <a:noFill/>
            <a:ln w="28575">
              <a:solidFill>
                <a:schemeClr val="tx1"/>
              </a:solidFill>
              <a:round/>
              <a:headEnd/>
              <a:tailEnd type="none" w="med" len="lg"/>
            </a:ln>
          </p:spPr>
          <p:txBody>
            <a:bodyPr/>
            <a:lstStyle/>
            <a:p>
              <a:endParaRPr lang="zh-CN" altLang="en-US"/>
            </a:p>
          </p:txBody>
        </p:sp>
        <p:sp>
          <p:nvSpPr>
            <p:cNvPr id="78867" name="Line 8"/>
            <p:cNvSpPr>
              <a:spLocks noChangeShapeType="1"/>
            </p:cNvSpPr>
            <p:nvPr/>
          </p:nvSpPr>
          <p:spPr bwMode="auto">
            <a:xfrm flipV="1">
              <a:off x="3515" y="3068"/>
              <a:ext cx="0" cy="544"/>
            </a:xfrm>
            <a:prstGeom prst="line">
              <a:avLst/>
            </a:prstGeom>
            <a:noFill/>
            <a:ln w="28575">
              <a:solidFill>
                <a:schemeClr val="tx1"/>
              </a:solidFill>
              <a:round/>
              <a:headEnd/>
              <a:tailEnd type="none" w="med" len="lg"/>
            </a:ln>
          </p:spPr>
          <p:txBody>
            <a:bodyPr/>
            <a:lstStyle/>
            <a:p>
              <a:endParaRPr lang="zh-CN" altLang="en-US"/>
            </a:p>
          </p:txBody>
        </p:sp>
        <p:sp>
          <p:nvSpPr>
            <p:cNvPr id="78868" name="Line 9"/>
            <p:cNvSpPr>
              <a:spLocks noChangeShapeType="1"/>
            </p:cNvSpPr>
            <p:nvPr/>
          </p:nvSpPr>
          <p:spPr bwMode="auto">
            <a:xfrm>
              <a:off x="1791" y="3203"/>
              <a:ext cx="862" cy="0"/>
            </a:xfrm>
            <a:prstGeom prst="line">
              <a:avLst/>
            </a:prstGeom>
            <a:noFill/>
            <a:ln w="12700">
              <a:solidFill>
                <a:schemeClr val="tx1"/>
              </a:solidFill>
              <a:round/>
              <a:headEnd type="triangle" w="med" len="lg"/>
              <a:tailEnd type="triangle" w="med" len="lg"/>
            </a:ln>
          </p:spPr>
          <p:txBody>
            <a:bodyPr/>
            <a:lstStyle/>
            <a:p>
              <a:endParaRPr lang="zh-CN" altLang="en-US"/>
            </a:p>
          </p:txBody>
        </p:sp>
        <p:sp>
          <p:nvSpPr>
            <p:cNvPr id="78869" name="Line 10"/>
            <p:cNvSpPr>
              <a:spLocks noChangeShapeType="1"/>
            </p:cNvSpPr>
            <p:nvPr/>
          </p:nvSpPr>
          <p:spPr bwMode="auto">
            <a:xfrm>
              <a:off x="2653" y="3203"/>
              <a:ext cx="862" cy="0"/>
            </a:xfrm>
            <a:prstGeom prst="line">
              <a:avLst/>
            </a:prstGeom>
            <a:noFill/>
            <a:ln w="12700">
              <a:solidFill>
                <a:schemeClr val="tx1"/>
              </a:solidFill>
              <a:round/>
              <a:headEnd type="triangle" w="med" len="lg"/>
              <a:tailEnd type="triangle" w="med" len="lg"/>
            </a:ln>
          </p:spPr>
          <p:txBody>
            <a:bodyPr/>
            <a:lstStyle/>
            <a:p>
              <a:endParaRPr lang="zh-CN" altLang="en-US"/>
            </a:p>
          </p:txBody>
        </p:sp>
        <p:sp>
          <p:nvSpPr>
            <p:cNvPr id="78870" name="Text Box 11"/>
            <p:cNvSpPr txBox="1">
              <a:spLocks noChangeArrowheads="1"/>
            </p:cNvSpPr>
            <p:nvPr/>
          </p:nvSpPr>
          <p:spPr bwMode="auto">
            <a:xfrm>
              <a:off x="645" y="2317"/>
              <a:ext cx="941" cy="317"/>
            </a:xfrm>
            <a:prstGeom prst="rect">
              <a:avLst/>
            </a:prstGeom>
            <a:noFill/>
            <a:ln w="19050">
              <a:noFill/>
              <a:miter lim="800000"/>
              <a:headEnd/>
              <a:tailEnd type="none" w="med" len="lg"/>
            </a:ln>
          </p:spPr>
          <p:txBody>
            <a:bodyPr wrap="none">
              <a:spAutoFit/>
            </a:bodyPr>
            <a:lstStyle/>
            <a:p>
              <a:r>
                <a:rPr kumimoji="0" lang="zh-CN" altLang="en-US" dirty="0">
                  <a:ea typeface="华文新魏" pitchFamily="2" charset="-122"/>
                </a:rPr>
                <a:t>信号频率</a:t>
              </a:r>
            </a:p>
          </p:txBody>
        </p:sp>
        <p:graphicFrame>
          <p:nvGraphicFramePr>
            <p:cNvPr id="78851" name="Object 12"/>
            <p:cNvGraphicFramePr>
              <a:graphicFrameLocks noChangeAspect="1"/>
            </p:cNvGraphicFramePr>
            <p:nvPr/>
          </p:nvGraphicFramePr>
          <p:xfrm>
            <a:off x="3416" y="3657"/>
            <a:ext cx="281" cy="281"/>
          </p:xfrm>
          <a:graphic>
            <a:graphicData uri="http://schemas.openxmlformats.org/presentationml/2006/ole">
              <mc:AlternateContent xmlns:mc="http://schemas.openxmlformats.org/markup-compatibility/2006">
                <mc:Choice xmlns:v="urn:schemas-microsoft-com:vml" Requires="v">
                  <p:oleObj spid="_x0000_s79158" name="Equation" r:id="rId3" imgW="228600" imgH="228600" progId="">
                    <p:embed/>
                  </p:oleObj>
                </mc:Choice>
                <mc:Fallback>
                  <p:oleObj name="Equation" r:id="rId3" imgW="228600" imgH="228600"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 y="3657"/>
                          <a:ext cx="281"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2" name="Object 13"/>
            <p:cNvGraphicFramePr>
              <a:graphicFrameLocks noChangeAspect="1"/>
            </p:cNvGraphicFramePr>
            <p:nvPr/>
          </p:nvGraphicFramePr>
          <p:xfrm>
            <a:off x="1694" y="3612"/>
            <a:ext cx="217" cy="281"/>
          </p:xfrm>
          <a:graphic>
            <a:graphicData uri="http://schemas.openxmlformats.org/presentationml/2006/ole">
              <mc:AlternateContent xmlns:mc="http://schemas.openxmlformats.org/markup-compatibility/2006">
                <mc:Choice xmlns:v="urn:schemas-microsoft-com:vml" Requires="v">
                  <p:oleObj spid="_x0000_s79159" name="Equation" r:id="rId5" imgW="177480" imgH="228600" progId="">
                    <p:embed/>
                  </p:oleObj>
                </mc:Choice>
                <mc:Fallback>
                  <p:oleObj name="Equation" r:id="rId5" imgW="177480" imgH="228600" progId="">
                    <p:embed/>
                    <p:pic>
                      <p:nvPicPr>
                        <p:cNvPr id="0" name="Object 1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4" y="3612"/>
                          <a:ext cx="21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78853" name="Object 14"/>
            <p:cNvGraphicFramePr>
              <a:graphicFrameLocks noChangeAspect="1"/>
            </p:cNvGraphicFramePr>
            <p:nvPr/>
          </p:nvGraphicFramePr>
          <p:xfrm>
            <a:off x="2547" y="3612"/>
            <a:ext cx="249" cy="281"/>
          </p:xfrm>
          <a:graphic>
            <a:graphicData uri="http://schemas.openxmlformats.org/presentationml/2006/ole">
              <mc:AlternateContent xmlns:mc="http://schemas.openxmlformats.org/markup-compatibility/2006">
                <mc:Choice xmlns:v="urn:schemas-microsoft-com:vml" Requires="v">
                  <p:oleObj spid="_x0000_s79160" name="Equation" r:id="rId7" imgW="203040" imgH="228600" progId="">
                    <p:embed/>
                  </p:oleObj>
                </mc:Choice>
                <mc:Fallback>
                  <p:oleObj name="Equation" r:id="rId7" imgW="203040" imgH="228600" progId="">
                    <p:embed/>
                    <p:pic>
                      <p:nvPicPr>
                        <p:cNvPr id="0" name="Object 14"/>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7" y="3612"/>
                          <a:ext cx="24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78854" name="Object 15"/>
            <p:cNvGraphicFramePr>
              <a:graphicFrameLocks noChangeAspect="1"/>
            </p:cNvGraphicFramePr>
            <p:nvPr/>
          </p:nvGraphicFramePr>
          <p:xfrm>
            <a:off x="2057" y="2886"/>
            <a:ext cx="217" cy="281"/>
          </p:xfrm>
          <a:graphic>
            <a:graphicData uri="http://schemas.openxmlformats.org/presentationml/2006/ole">
              <mc:AlternateContent xmlns:mc="http://schemas.openxmlformats.org/markup-compatibility/2006">
                <mc:Choice xmlns:v="urn:schemas-microsoft-com:vml" Requires="v">
                  <p:oleObj spid="_x0000_s79161" name="Equation" r:id="rId9" imgW="177480" imgH="228600" progId="">
                    <p:embed/>
                  </p:oleObj>
                </mc:Choice>
                <mc:Fallback>
                  <p:oleObj name="Equation" r:id="rId9" imgW="177480" imgH="228600" progId="">
                    <p:embed/>
                    <p:pic>
                      <p:nvPicPr>
                        <p:cNvPr id="0" name="Object 15"/>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 y="2886"/>
                          <a:ext cx="21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78855" name="Object 16"/>
            <p:cNvGraphicFramePr>
              <a:graphicFrameLocks noChangeAspect="1"/>
            </p:cNvGraphicFramePr>
            <p:nvPr/>
          </p:nvGraphicFramePr>
          <p:xfrm>
            <a:off x="3016" y="2886"/>
            <a:ext cx="218" cy="281"/>
          </p:xfrm>
          <a:graphic>
            <a:graphicData uri="http://schemas.openxmlformats.org/presentationml/2006/ole">
              <mc:AlternateContent xmlns:mc="http://schemas.openxmlformats.org/markup-compatibility/2006">
                <mc:Choice xmlns:v="urn:schemas-microsoft-com:vml" Requires="v">
                  <p:oleObj spid="_x0000_s79162" name="Equation" r:id="rId11" imgW="177480" imgH="228600" progId="">
                    <p:embed/>
                  </p:oleObj>
                </mc:Choice>
                <mc:Fallback>
                  <p:oleObj name="Equation" r:id="rId11" imgW="177480" imgH="228600" progId="">
                    <p:embed/>
                    <p:pic>
                      <p:nvPicPr>
                        <p:cNvPr id="0" name="Object 16"/>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6" y="2886"/>
                          <a:ext cx="21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78856" name="Object 17"/>
            <p:cNvGraphicFramePr>
              <a:graphicFrameLocks noChangeAspect="1"/>
            </p:cNvGraphicFramePr>
            <p:nvPr/>
          </p:nvGraphicFramePr>
          <p:xfrm>
            <a:off x="4968" y="3628"/>
            <a:ext cx="201" cy="249"/>
          </p:xfrm>
          <a:graphic>
            <a:graphicData uri="http://schemas.openxmlformats.org/presentationml/2006/ole">
              <mc:AlternateContent xmlns:mc="http://schemas.openxmlformats.org/markup-compatibility/2006">
                <mc:Choice xmlns:v="urn:schemas-microsoft-com:vml" Requires="v">
                  <p:oleObj spid="_x0000_s79163" name="Equation" r:id="rId13" imgW="164880" imgH="203040" progId="">
                    <p:embed/>
                  </p:oleObj>
                </mc:Choice>
                <mc:Fallback>
                  <p:oleObj name="Equation" r:id="rId13" imgW="164880" imgH="203040" progId="">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8" y="3628"/>
                          <a:ext cx="201"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7" name="Object 18"/>
            <p:cNvGraphicFramePr>
              <a:graphicFrameLocks noChangeAspect="1"/>
            </p:cNvGraphicFramePr>
            <p:nvPr/>
          </p:nvGraphicFramePr>
          <p:xfrm>
            <a:off x="533" y="3612"/>
            <a:ext cx="124" cy="195"/>
          </p:xfrm>
          <a:graphic>
            <a:graphicData uri="http://schemas.openxmlformats.org/presentationml/2006/ole">
              <mc:AlternateContent xmlns:mc="http://schemas.openxmlformats.org/markup-compatibility/2006">
                <mc:Choice xmlns:v="urn:schemas-microsoft-com:vml" Requires="v">
                  <p:oleObj spid="_x0000_s79164" name="Equation" r:id="rId15" imgW="126720" imgH="177480" progId="">
                    <p:embed/>
                  </p:oleObj>
                </mc:Choice>
                <mc:Fallback>
                  <p:oleObj name="Equation" r:id="rId15" imgW="126720" imgH="177480" progId="">
                    <p:embed/>
                    <p:pic>
                      <p:nvPicPr>
                        <p:cNvPr id="0" name="Object 18"/>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 y="3612"/>
                          <a:ext cx="12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78871" name="Text Box 19"/>
            <p:cNvSpPr txBox="1">
              <a:spLocks noChangeArrowheads="1"/>
            </p:cNvSpPr>
            <p:nvPr/>
          </p:nvSpPr>
          <p:spPr bwMode="auto">
            <a:xfrm>
              <a:off x="1745" y="3929"/>
              <a:ext cx="1963" cy="318"/>
            </a:xfrm>
            <a:prstGeom prst="rect">
              <a:avLst/>
            </a:prstGeom>
            <a:noFill/>
            <a:ln w="19050">
              <a:noFill/>
              <a:miter lim="800000"/>
              <a:headEnd/>
              <a:tailEnd type="none" w="med" len="lg"/>
            </a:ln>
          </p:spPr>
          <p:txBody>
            <a:bodyPr wrap="none">
              <a:spAutoFit/>
            </a:bodyPr>
            <a:lstStyle/>
            <a:p>
              <a:r>
                <a:rPr kumimoji="0" lang="zh-CN" altLang="en-US">
                  <a:ea typeface="华文新魏" pitchFamily="2" charset="-122"/>
                </a:rPr>
                <a:t>镜频干扰的频率关系</a:t>
              </a:r>
            </a:p>
          </p:txBody>
        </p:sp>
      </p:grpSp>
      <p:grpSp>
        <p:nvGrpSpPr>
          <p:cNvPr id="78861" name="Group 30"/>
          <p:cNvGrpSpPr>
            <a:grpSpLocks/>
          </p:cNvGrpSpPr>
          <p:nvPr/>
        </p:nvGrpSpPr>
        <p:grpSpPr bwMode="auto">
          <a:xfrm>
            <a:off x="0" y="2497137"/>
            <a:ext cx="8839200" cy="1516063"/>
            <a:chOff x="0" y="672"/>
            <a:chExt cx="5568" cy="955"/>
          </a:xfrm>
        </p:grpSpPr>
        <p:sp>
          <p:nvSpPr>
            <p:cNvPr id="78862" name="Text Box 21"/>
            <p:cNvSpPr txBox="1">
              <a:spLocks noChangeArrowheads="1"/>
            </p:cNvSpPr>
            <p:nvPr/>
          </p:nvSpPr>
          <p:spPr bwMode="auto">
            <a:xfrm>
              <a:off x="0" y="672"/>
              <a:ext cx="5568" cy="955"/>
            </a:xfrm>
            <a:prstGeom prst="rect">
              <a:avLst/>
            </a:prstGeom>
            <a:noFill/>
            <a:ln w="19050">
              <a:noFill/>
              <a:miter lim="800000"/>
              <a:headEnd/>
              <a:tailEnd type="none" w="med" len="lg"/>
            </a:ln>
          </p:spPr>
          <p:txBody>
            <a:bodyPr>
              <a:spAutoFit/>
            </a:bodyPr>
            <a:lstStyle/>
            <a:p>
              <a:pPr>
                <a:lnSpc>
                  <a:spcPct val="130000"/>
                </a:lnSpc>
              </a:pPr>
              <a:r>
                <a:rPr kumimoji="0" lang="zh-CN" altLang="en-US" dirty="0"/>
                <a:t>         当                       时， 将会听到干扰电台的声音</a:t>
              </a:r>
              <a:r>
                <a:rPr kumimoji="0" lang="en-US" altLang="zh-CN" dirty="0"/>
                <a:t>  </a:t>
              </a:r>
              <a:r>
                <a:rPr kumimoji="0" lang="zh-CN" altLang="en-US" dirty="0"/>
                <a:t>。由于 </a:t>
              </a:r>
              <a:r>
                <a:rPr kumimoji="0" lang="en-US" altLang="zh-CN" dirty="0" err="1"/>
                <a:t>f</a:t>
              </a:r>
              <a:r>
                <a:rPr kumimoji="0" lang="en-US" altLang="zh-CN" baseline="-25000" dirty="0" err="1"/>
                <a:t>M</a:t>
              </a:r>
              <a:r>
                <a:rPr kumimoji="0" lang="en-US" altLang="zh-CN" dirty="0"/>
                <a:t>  </a:t>
              </a:r>
              <a:r>
                <a:rPr kumimoji="0" lang="zh-CN" altLang="en-US" dirty="0"/>
                <a:t>和 </a:t>
              </a:r>
              <a:r>
                <a:rPr kumimoji="0" lang="en-US" altLang="zh-CN" dirty="0"/>
                <a:t>f</a:t>
              </a:r>
              <a:r>
                <a:rPr kumimoji="0" lang="en-US" altLang="zh-CN" baseline="-25000" dirty="0"/>
                <a:t>c</a:t>
              </a:r>
              <a:r>
                <a:rPr kumimoji="0" lang="en-US" altLang="zh-CN" dirty="0"/>
                <a:t> </a:t>
              </a:r>
              <a:r>
                <a:rPr kumimoji="0" lang="zh-CN" altLang="en-US" dirty="0"/>
                <a:t>对称地位于</a:t>
              </a:r>
              <a:r>
                <a:rPr kumimoji="0" lang="en-US" altLang="zh-CN" dirty="0" err="1"/>
                <a:t>f</a:t>
              </a:r>
              <a:r>
                <a:rPr kumimoji="0" lang="en-US" altLang="zh-CN" baseline="-25000" dirty="0" err="1"/>
                <a:t>L</a:t>
              </a:r>
              <a:r>
                <a:rPr kumimoji="0" lang="zh-CN" altLang="en-US" dirty="0"/>
                <a:t>两侧，呈镜像关系，称这种干扰为镜像频率干扰。</a:t>
              </a:r>
              <a:endParaRPr kumimoji="0" lang="en-US" altLang="zh-CN" dirty="0"/>
            </a:p>
          </p:txBody>
        </p:sp>
        <p:graphicFrame>
          <p:nvGraphicFramePr>
            <p:cNvPr id="78850" name="Object 29"/>
            <p:cNvGraphicFramePr>
              <a:graphicFrameLocks noChangeAspect="1"/>
            </p:cNvGraphicFramePr>
            <p:nvPr/>
          </p:nvGraphicFramePr>
          <p:xfrm>
            <a:off x="672" y="728"/>
            <a:ext cx="1056" cy="285"/>
          </p:xfrm>
          <a:graphic>
            <a:graphicData uri="http://schemas.openxmlformats.org/presentationml/2006/ole">
              <mc:AlternateContent xmlns:mc="http://schemas.openxmlformats.org/markup-compatibility/2006">
                <mc:Choice xmlns:v="urn:schemas-microsoft-com:vml" Requires="v">
                  <p:oleObj spid="_x0000_s79165" name="公式" r:id="rId17" imgW="799920" imgH="215640" progId="">
                    <p:embed/>
                  </p:oleObj>
                </mc:Choice>
                <mc:Fallback>
                  <p:oleObj name="公式" r:id="rId17" imgW="799920" imgH="215640" progId="">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 y="728"/>
                          <a:ext cx="1056"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 name="Object 28"/>
          <p:cNvGraphicFramePr>
            <a:graphicFrameLocks noChangeAspect="1"/>
          </p:cNvGraphicFramePr>
          <p:nvPr>
            <p:extLst>
              <p:ext uri="{D42A27DB-BD31-4B8C-83A1-F6EECF244321}">
                <p14:modId xmlns:p14="http://schemas.microsoft.com/office/powerpoint/2010/main" val="3216911371"/>
              </p:ext>
            </p:extLst>
          </p:nvPr>
        </p:nvGraphicFramePr>
        <p:xfrm>
          <a:off x="703264" y="515092"/>
          <a:ext cx="6897688" cy="1741488"/>
        </p:xfrm>
        <a:graphic>
          <a:graphicData uri="http://schemas.openxmlformats.org/presentationml/2006/ole">
            <mc:AlternateContent xmlns:mc="http://schemas.openxmlformats.org/markup-compatibility/2006">
              <mc:Choice xmlns:v="urn:schemas-microsoft-com:vml" Requires="v">
                <p:oleObj spid="_x0000_s79166" name="图片" r:id="rId19" imgW="4943520" imgH="1247760" progId="">
                  <p:embed/>
                </p:oleObj>
              </mc:Choice>
              <mc:Fallback>
                <p:oleObj name="图片" r:id="rId19" imgW="4943520" imgH="1247760" progId="">
                  <p:embed/>
                  <p:pic>
                    <p:nvPicPr>
                      <p:cNvPr id="11"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264" y="515092"/>
                        <a:ext cx="6897688" cy="174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2944581"/>
              </p:ext>
            </p:extLst>
          </p:nvPr>
        </p:nvGraphicFramePr>
        <p:xfrm>
          <a:off x="3465513" y="69850"/>
          <a:ext cx="2535237" cy="531813"/>
        </p:xfrm>
        <a:graphic>
          <a:graphicData uri="http://schemas.openxmlformats.org/presentationml/2006/ole">
            <mc:AlternateContent xmlns:mc="http://schemas.openxmlformats.org/markup-compatibility/2006">
              <mc:Choice xmlns:v="urn:schemas-microsoft-com:vml" Requires="v">
                <p:oleObj spid="_x0000_s79167" name="公式" r:id="rId21" imgW="1091880" imgH="228600" progId="Equation.3">
                  <p:embed/>
                </p:oleObj>
              </mc:Choice>
              <mc:Fallback>
                <p:oleObj name="公式" r:id="rId21" imgW="1091880" imgH="228600" progId="Equation.3">
                  <p:embed/>
                  <p:pic>
                    <p:nvPicPr>
                      <p:cNvPr id="0" name=""/>
                      <p:cNvPicPr/>
                      <p:nvPr/>
                    </p:nvPicPr>
                    <p:blipFill>
                      <a:blip r:embed="rId22"/>
                      <a:stretch>
                        <a:fillRect/>
                      </a:stretch>
                    </p:blipFill>
                    <p:spPr>
                      <a:xfrm>
                        <a:off x="3465513" y="69850"/>
                        <a:ext cx="2535237" cy="53181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152400" y="3962400"/>
            <a:ext cx="9736138" cy="968375"/>
          </a:xfrm>
          <a:prstGeom prst="rect">
            <a:avLst/>
          </a:prstGeom>
          <a:noFill/>
          <a:ln w="19050">
            <a:noFill/>
            <a:miter lim="800000"/>
            <a:headEnd/>
            <a:tailEnd type="none" w="med" len="lg"/>
          </a:ln>
        </p:spPr>
        <p:txBody>
          <a:bodyPr>
            <a:spAutoFit/>
          </a:bodyPr>
          <a:lstStyle/>
          <a:p>
            <a:pPr>
              <a:lnSpc>
                <a:spcPct val="120000"/>
              </a:lnSpc>
            </a:pPr>
            <a:r>
              <a:rPr kumimoji="0" lang="zh-CN" altLang="en-US" dirty="0">
                <a:latin typeface="宋体" pitchFamily="2" charset="-122"/>
              </a:rPr>
              <a:t>例：当收听</a:t>
            </a:r>
            <a:r>
              <a:rPr kumimoji="0" lang="en-US" altLang="zh-CN" dirty="0">
                <a:latin typeface="宋体" pitchFamily="2" charset="-122"/>
              </a:rPr>
              <a:t>580kHZ</a:t>
            </a:r>
            <a:r>
              <a:rPr kumimoji="0" lang="zh-CN" altLang="en-US" dirty="0">
                <a:latin typeface="宋体" pitchFamily="2" charset="-122"/>
              </a:rPr>
              <a:t>的信号时，还有一个</a:t>
            </a:r>
            <a:r>
              <a:rPr kumimoji="0" lang="en-US" altLang="zh-CN" dirty="0">
                <a:latin typeface="宋体" pitchFamily="2" charset="-122"/>
              </a:rPr>
              <a:t>1510kHZ</a:t>
            </a:r>
            <a:r>
              <a:rPr kumimoji="0" lang="zh-CN" altLang="en-US" dirty="0">
                <a:latin typeface="宋体" pitchFamily="2" charset="-122"/>
              </a:rPr>
              <a:t>的信也作用在</a:t>
            </a:r>
          </a:p>
          <a:p>
            <a:pPr>
              <a:lnSpc>
                <a:spcPct val="120000"/>
              </a:lnSpc>
            </a:pPr>
            <a:r>
              <a:rPr kumimoji="0" lang="zh-CN" altLang="en-US" dirty="0">
                <a:latin typeface="宋体" pitchFamily="2" charset="-122"/>
              </a:rPr>
              <a:t>混频器的输入端，可以同时听到两个电台的声音，是什么干扰？</a:t>
            </a:r>
          </a:p>
        </p:txBody>
      </p:sp>
      <p:grpSp>
        <p:nvGrpSpPr>
          <p:cNvPr id="4" name="Group 3"/>
          <p:cNvGrpSpPr>
            <a:grpSpLocks/>
          </p:cNvGrpSpPr>
          <p:nvPr/>
        </p:nvGrpSpPr>
        <p:grpSpPr bwMode="auto">
          <a:xfrm>
            <a:off x="1399209" y="152400"/>
            <a:ext cx="6913563" cy="2779713"/>
            <a:chOff x="533" y="2317"/>
            <a:chExt cx="4636" cy="1930"/>
          </a:xfrm>
        </p:grpSpPr>
        <p:sp>
          <p:nvSpPr>
            <p:cNvPr id="5" name="Line 4"/>
            <p:cNvSpPr>
              <a:spLocks noChangeShapeType="1"/>
            </p:cNvSpPr>
            <p:nvPr/>
          </p:nvSpPr>
          <p:spPr bwMode="auto">
            <a:xfrm flipV="1">
              <a:off x="657" y="2523"/>
              <a:ext cx="0" cy="1089"/>
            </a:xfrm>
            <a:prstGeom prst="line">
              <a:avLst/>
            </a:prstGeom>
            <a:noFill/>
            <a:ln w="19050">
              <a:solidFill>
                <a:schemeClr val="tx1"/>
              </a:solidFill>
              <a:round/>
              <a:headEnd/>
              <a:tailEnd type="triangle" w="med" len="lg"/>
            </a:ln>
          </p:spPr>
          <p:txBody>
            <a:bodyPr/>
            <a:lstStyle/>
            <a:p>
              <a:endParaRPr lang="zh-CN" altLang="en-US"/>
            </a:p>
          </p:txBody>
        </p:sp>
        <p:sp>
          <p:nvSpPr>
            <p:cNvPr id="6" name="Line 5"/>
            <p:cNvSpPr>
              <a:spLocks noChangeShapeType="1"/>
            </p:cNvSpPr>
            <p:nvPr/>
          </p:nvSpPr>
          <p:spPr bwMode="auto">
            <a:xfrm>
              <a:off x="657" y="3612"/>
              <a:ext cx="4264" cy="0"/>
            </a:xfrm>
            <a:prstGeom prst="line">
              <a:avLst/>
            </a:prstGeom>
            <a:noFill/>
            <a:ln w="19050">
              <a:solidFill>
                <a:schemeClr val="tx1"/>
              </a:solidFill>
              <a:round/>
              <a:headEnd/>
              <a:tailEnd type="triangle" w="med" len="lg"/>
            </a:ln>
          </p:spPr>
          <p:txBody>
            <a:bodyPr/>
            <a:lstStyle/>
            <a:p>
              <a:endParaRPr lang="zh-CN" altLang="en-US"/>
            </a:p>
          </p:txBody>
        </p:sp>
        <p:sp>
          <p:nvSpPr>
            <p:cNvPr id="7" name="Line 6"/>
            <p:cNvSpPr>
              <a:spLocks noChangeShapeType="1"/>
            </p:cNvSpPr>
            <p:nvPr/>
          </p:nvSpPr>
          <p:spPr bwMode="auto">
            <a:xfrm flipV="1">
              <a:off x="2653" y="2796"/>
              <a:ext cx="0" cy="816"/>
            </a:xfrm>
            <a:prstGeom prst="line">
              <a:avLst/>
            </a:prstGeom>
            <a:noFill/>
            <a:ln w="28575">
              <a:solidFill>
                <a:schemeClr val="tx1"/>
              </a:solidFill>
              <a:round/>
              <a:headEnd/>
              <a:tailEnd type="none" w="med" len="lg"/>
            </a:ln>
          </p:spPr>
          <p:txBody>
            <a:bodyPr/>
            <a:lstStyle/>
            <a:p>
              <a:endParaRPr lang="zh-CN" altLang="en-US"/>
            </a:p>
          </p:txBody>
        </p:sp>
        <p:sp>
          <p:nvSpPr>
            <p:cNvPr id="8" name="Line 7"/>
            <p:cNvSpPr>
              <a:spLocks noChangeShapeType="1"/>
            </p:cNvSpPr>
            <p:nvPr/>
          </p:nvSpPr>
          <p:spPr bwMode="auto">
            <a:xfrm flipV="1">
              <a:off x="1791" y="2932"/>
              <a:ext cx="0" cy="680"/>
            </a:xfrm>
            <a:prstGeom prst="line">
              <a:avLst/>
            </a:prstGeom>
            <a:noFill/>
            <a:ln w="28575">
              <a:solidFill>
                <a:schemeClr val="tx1"/>
              </a:solidFill>
              <a:round/>
              <a:headEnd/>
              <a:tailEnd type="none" w="med" len="lg"/>
            </a:ln>
          </p:spPr>
          <p:txBody>
            <a:bodyPr/>
            <a:lstStyle/>
            <a:p>
              <a:endParaRPr lang="zh-CN" altLang="en-US"/>
            </a:p>
          </p:txBody>
        </p:sp>
        <p:sp>
          <p:nvSpPr>
            <p:cNvPr id="9" name="Line 8"/>
            <p:cNvSpPr>
              <a:spLocks noChangeShapeType="1"/>
            </p:cNvSpPr>
            <p:nvPr/>
          </p:nvSpPr>
          <p:spPr bwMode="auto">
            <a:xfrm flipV="1">
              <a:off x="3515" y="3068"/>
              <a:ext cx="0" cy="544"/>
            </a:xfrm>
            <a:prstGeom prst="line">
              <a:avLst/>
            </a:prstGeom>
            <a:noFill/>
            <a:ln w="28575">
              <a:solidFill>
                <a:schemeClr val="tx1"/>
              </a:solidFill>
              <a:round/>
              <a:headEnd/>
              <a:tailEnd type="none" w="med" len="lg"/>
            </a:ln>
          </p:spPr>
          <p:txBody>
            <a:bodyPr/>
            <a:lstStyle/>
            <a:p>
              <a:endParaRPr lang="zh-CN" altLang="en-US"/>
            </a:p>
          </p:txBody>
        </p:sp>
        <p:sp>
          <p:nvSpPr>
            <p:cNvPr id="10" name="Line 9"/>
            <p:cNvSpPr>
              <a:spLocks noChangeShapeType="1"/>
            </p:cNvSpPr>
            <p:nvPr/>
          </p:nvSpPr>
          <p:spPr bwMode="auto">
            <a:xfrm>
              <a:off x="1791" y="3203"/>
              <a:ext cx="862" cy="0"/>
            </a:xfrm>
            <a:prstGeom prst="line">
              <a:avLst/>
            </a:prstGeom>
            <a:noFill/>
            <a:ln w="12700">
              <a:solidFill>
                <a:schemeClr val="tx1"/>
              </a:solidFill>
              <a:round/>
              <a:headEnd type="triangle" w="med" len="lg"/>
              <a:tailEnd type="triangle" w="med" len="lg"/>
            </a:ln>
          </p:spPr>
          <p:txBody>
            <a:bodyPr/>
            <a:lstStyle/>
            <a:p>
              <a:endParaRPr lang="zh-CN" altLang="en-US"/>
            </a:p>
          </p:txBody>
        </p:sp>
        <p:sp>
          <p:nvSpPr>
            <p:cNvPr id="11" name="Line 10"/>
            <p:cNvSpPr>
              <a:spLocks noChangeShapeType="1"/>
            </p:cNvSpPr>
            <p:nvPr/>
          </p:nvSpPr>
          <p:spPr bwMode="auto">
            <a:xfrm>
              <a:off x="2653" y="3203"/>
              <a:ext cx="862" cy="0"/>
            </a:xfrm>
            <a:prstGeom prst="line">
              <a:avLst/>
            </a:prstGeom>
            <a:noFill/>
            <a:ln w="12700">
              <a:solidFill>
                <a:schemeClr val="tx1"/>
              </a:solidFill>
              <a:round/>
              <a:headEnd type="triangle" w="med" len="lg"/>
              <a:tailEnd type="triangle" w="med" len="lg"/>
            </a:ln>
          </p:spPr>
          <p:txBody>
            <a:bodyPr/>
            <a:lstStyle/>
            <a:p>
              <a:endParaRPr lang="zh-CN" altLang="en-US"/>
            </a:p>
          </p:txBody>
        </p:sp>
        <p:sp>
          <p:nvSpPr>
            <p:cNvPr id="12" name="Text Box 11"/>
            <p:cNvSpPr txBox="1">
              <a:spLocks noChangeArrowheads="1"/>
            </p:cNvSpPr>
            <p:nvPr/>
          </p:nvSpPr>
          <p:spPr bwMode="auto">
            <a:xfrm>
              <a:off x="645" y="2317"/>
              <a:ext cx="941" cy="317"/>
            </a:xfrm>
            <a:prstGeom prst="rect">
              <a:avLst/>
            </a:prstGeom>
            <a:noFill/>
            <a:ln w="19050">
              <a:noFill/>
              <a:miter lim="800000"/>
              <a:headEnd/>
              <a:tailEnd type="none" w="med" len="lg"/>
            </a:ln>
          </p:spPr>
          <p:txBody>
            <a:bodyPr wrap="none">
              <a:spAutoFit/>
            </a:bodyPr>
            <a:lstStyle/>
            <a:p>
              <a:r>
                <a:rPr kumimoji="0" lang="zh-CN" altLang="en-US" dirty="0">
                  <a:ea typeface="华文新魏" pitchFamily="2" charset="-122"/>
                </a:rPr>
                <a:t>信号频率</a:t>
              </a:r>
            </a:p>
          </p:txBody>
        </p:sp>
        <p:graphicFrame>
          <p:nvGraphicFramePr>
            <p:cNvPr id="13" name="Object 12"/>
            <p:cNvGraphicFramePr>
              <a:graphicFrameLocks noChangeAspect="1"/>
            </p:cNvGraphicFramePr>
            <p:nvPr/>
          </p:nvGraphicFramePr>
          <p:xfrm>
            <a:off x="3416" y="3657"/>
            <a:ext cx="281" cy="281"/>
          </p:xfrm>
          <a:graphic>
            <a:graphicData uri="http://schemas.openxmlformats.org/presentationml/2006/ole">
              <mc:AlternateContent xmlns:mc="http://schemas.openxmlformats.org/markup-compatibility/2006">
                <mc:Choice xmlns:v="urn:schemas-microsoft-com:vml" Requires="v">
                  <p:oleObj spid="_x0000_s273424" name="Equation" r:id="rId3" imgW="228600" imgH="228600" progId="">
                    <p:embed/>
                  </p:oleObj>
                </mc:Choice>
                <mc:Fallback>
                  <p:oleObj name="Equation" r:id="rId3" imgW="228600" imgH="228600" progId="">
                    <p:embed/>
                    <p:pic>
                      <p:nvPicPr>
                        <p:cNvPr id="78851"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 y="3657"/>
                          <a:ext cx="281"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1694" y="3612"/>
            <a:ext cx="217" cy="281"/>
          </p:xfrm>
          <a:graphic>
            <a:graphicData uri="http://schemas.openxmlformats.org/presentationml/2006/ole">
              <mc:AlternateContent xmlns:mc="http://schemas.openxmlformats.org/markup-compatibility/2006">
                <mc:Choice xmlns:v="urn:schemas-microsoft-com:vml" Requires="v">
                  <p:oleObj spid="_x0000_s273425" name="Equation" r:id="rId5" imgW="177480" imgH="228600" progId="">
                    <p:embed/>
                  </p:oleObj>
                </mc:Choice>
                <mc:Fallback>
                  <p:oleObj name="Equation" r:id="rId5" imgW="177480" imgH="228600" progId="">
                    <p:embed/>
                    <p:pic>
                      <p:nvPicPr>
                        <p:cNvPr id="78852" name="Object 1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4" y="3612"/>
                          <a:ext cx="21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2547" y="3612"/>
            <a:ext cx="249" cy="281"/>
          </p:xfrm>
          <a:graphic>
            <a:graphicData uri="http://schemas.openxmlformats.org/presentationml/2006/ole">
              <mc:AlternateContent xmlns:mc="http://schemas.openxmlformats.org/markup-compatibility/2006">
                <mc:Choice xmlns:v="urn:schemas-microsoft-com:vml" Requires="v">
                  <p:oleObj spid="_x0000_s273426" name="Equation" r:id="rId7" imgW="203040" imgH="228600" progId="">
                    <p:embed/>
                  </p:oleObj>
                </mc:Choice>
                <mc:Fallback>
                  <p:oleObj name="Equation" r:id="rId7" imgW="203040" imgH="228600" progId="">
                    <p:embed/>
                    <p:pic>
                      <p:nvPicPr>
                        <p:cNvPr id="78853" name="Object 14"/>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7" y="3612"/>
                          <a:ext cx="24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2057" y="2886"/>
            <a:ext cx="217" cy="281"/>
          </p:xfrm>
          <a:graphic>
            <a:graphicData uri="http://schemas.openxmlformats.org/presentationml/2006/ole">
              <mc:AlternateContent xmlns:mc="http://schemas.openxmlformats.org/markup-compatibility/2006">
                <mc:Choice xmlns:v="urn:schemas-microsoft-com:vml" Requires="v">
                  <p:oleObj spid="_x0000_s273427" name="Equation" r:id="rId9" imgW="177480" imgH="228600" progId="">
                    <p:embed/>
                  </p:oleObj>
                </mc:Choice>
                <mc:Fallback>
                  <p:oleObj name="Equation" r:id="rId9" imgW="177480" imgH="228600" progId="">
                    <p:embed/>
                    <p:pic>
                      <p:nvPicPr>
                        <p:cNvPr id="78854" name="Object 15"/>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 y="2886"/>
                          <a:ext cx="21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nvGraphicFramePr>
          <p:xfrm>
            <a:off x="3016" y="2886"/>
            <a:ext cx="218" cy="281"/>
          </p:xfrm>
          <a:graphic>
            <a:graphicData uri="http://schemas.openxmlformats.org/presentationml/2006/ole">
              <mc:AlternateContent xmlns:mc="http://schemas.openxmlformats.org/markup-compatibility/2006">
                <mc:Choice xmlns:v="urn:schemas-microsoft-com:vml" Requires="v">
                  <p:oleObj spid="_x0000_s273428" name="Equation" r:id="rId11" imgW="177480" imgH="228600" progId="">
                    <p:embed/>
                  </p:oleObj>
                </mc:Choice>
                <mc:Fallback>
                  <p:oleObj name="Equation" r:id="rId11" imgW="177480" imgH="228600" progId="">
                    <p:embed/>
                    <p:pic>
                      <p:nvPicPr>
                        <p:cNvPr id="78855" name="Object 16"/>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6" y="2886"/>
                          <a:ext cx="21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nvGraphicFramePr>
          <p:xfrm>
            <a:off x="4968" y="3628"/>
            <a:ext cx="201" cy="249"/>
          </p:xfrm>
          <a:graphic>
            <a:graphicData uri="http://schemas.openxmlformats.org/presentationml/2006/ole">
              <mc:AlternateContent xmlns:mc="http://schemas.openxmlformats.org/markup-compatibility/2006">
                <mc:Choice xmlns:v="urn:schemas-microsoft-com:vml" Requires="v">
                  <p:oleObj spid="_x0000_s273429" name="Equation" r:id="rId13" imgW="164880" imgH="203040" progId="">
                    <p:embed/>
                  </p:oleObj>
                </mc:Choice>
                <mc:Fallback>
                  <p:oleObj name="Equation" r:id="rId13" imgW="164880" imgH="203040" progId="">
                    <p:embed/>
                    <p:pic>
                      <p:nvPicPr>
                        <p:cNvPr id="78856"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8" y="3628"/>
                          <a:ext cx="201"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nvGraphicFramePr>
          <p:xfrm>
            <a:off x="533" y="3612"/>
            <a:ext cx="124" cy="195"/>
          </p:xfrm>
          <a:graphic>
            <a:graphicData uri="http://schemas.openxmlformats.org/presentationml/2006/ole">
              <mc:AlternateContent xmlns:mc="http://schemas.openxmlformats.org/markup-compatibility/2006">
                <mc:Choice xmlns:v="urn:schemas-microsoft-com:vml" Requires="v">
                  <p:oleObj spid="_x0000_s273430" name="Equation" r:id="rId15" imgW="126720" imgH="177480" progId="">
                    <p:embed/>
                  </p:oleObj>
                </mc:Choice>
                <mc:Fallback>
                  <p:oleObj name="Equation" r:id="rId15" imgW="126720" imgH="177480" progId="">
                    <p:embed/>
                    <p:pic>
                      <p:nvPicPr>
                        <p:cNvPr id="78857" name="Object 18"/>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 y="3612"/>
                          <a:ext cx="12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20" name="Text Box 19"/>
            <p:cNvSpPr txBox="1">
              <a:spLocks noChangeArrowheads="1"/>
            </p:cNvSpPr>
            <p:nvPr/>
          </p:nvSpPr>
          <p:spPr bwMode="auto">
            <a:xfrm>
              <a:off x="1745" y="3929"/>
              <a:ext cx="1963" cy="318"/>
            </a:xfrm>
            <a:prstGeom prst="rect">
              <a:avLst/>
            </a:prstGeom>
            <a:noFill/>
            <a:ln w="19050">
              <a:noFill/>
              <a:miter lim="800000"/>
              <a:headEnd/>
              <a:tailEnd type="none" w="med" len="lg"/>
            </a:ln>
          </p:spPr>
          <p:txBody>
            <a:bodyPr wrap="none">
              <a:spAutoFit/>
            </a:bodyPr>
            <a:lstStyle/>
            <a:p>
              <a:r>
                <a:rPr kumimoji="0" lang="zh-CN" altLang="en-US">
                  <a:ea typeface="华文新魏" pitchFamily="2" charset="-122"/>
                </a:rPr>
                <a:t>镜频干扰的频率关系</a:t>
              </a:r>
            </a:p>
          </p:txBody>
        </p:sp>
      </p:grpSp>
    </p:spTree>
    <p:extLst>
      <p:ext uri="{BB962C8B-B14F-4D97-AF65-F5344CB8AC3E}">
        <p14:creationId xmlns:p14="http://schemas.microsoft.com/office/powerpoint/2010/main" val="20588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900113" y="765175"/>
            <a:ext cx="5472112" cy="519113"/>
          </a:xfrm>
          <a:prstGeom prst="rect">
            <a:avLst/>
          </a:prstGeom>
          <a:noFill/>
          <a:ln w="19050">
            <a:noFill/>
            <a:miter lim="800000"/>
            <a:headEnd/>
            <a:tailEnd type="none" w="med" len="lg"/>
          </a:ln>
        </p:spPr>
        <p:txBody>
          <a:bodyPr>
            <a:spAutoFit/>
          </a:bodyPr>
          <a:lstStyle/>
          <a:p>
            <a:r>
              <a:rPr kumimoji="0" lang="zh-CN" altLang="en-US" sz="2800">
                <a:latin typeface="华文新魏" pitchFamily="2" charset="-122"/>
                <a:ea typeface="华文新魏" pitchFamily="2" charset="-122"/>
              </a:rPr>
              <a:t>抑制镜频干扰的方法</a:t>
            </a:r>
          </a:p>
        </p:txBody>
      </p:sp>
      <p:sp>
        <p:nvSpPr>
          <p:cNvPr id="211971" name="Text Box 3"/>
          <p:cNvSpPr txBox="1">
            <a:spLocks noChangeArrowheads="1"/>
          </p:cNvSpPr>
          <p:nvPr/>
        </p:nvSpPr>
        <p:spPr bwMode="auto">
          <a:xfrm>
            <a:off x="0" y="1524000"/>
            <a:ext cx="8915400" cy="1041400"/>
          </a:xfrm>
          <a:prstGeom prst="rect">
            <a:avLst/>
          </a:prstGeom>
          <a:noFill/>
          <a:ln w="19050">
            <a:noFill/>
            <a:miter lim="800000"/>
            <a:headEnd/>
            <a:tailEnd type="none" w="med" len="lg"/>
          </a:ln>
        </p:spPr>
        <p:txBody>
          <a:bodyPr>
            <a:spAutoFit/>
          </a:bodyPr>
          <a:lstStyle/>
          <a:p>
            <a:pPr>
              <a:lnSpc>
                <a:spcPct val="130000"/>
              </a:lnSpc>
            </a:pPr>
            <a:r>
              <a:rPr kumimoji="0" lang="zh-CN" altLang="en-US"/>
              <a:t>        由于混频器对于</a:t>
            </a:r>
            <a:r>
              <a:rPr kumimoji="0" lang="en-US" altLang="zh-CN" i="1"/>
              <a:t>f</a:t>
            </a:r>
            <a:r>
              <a:rPr kumimoji="0" lang="en-US" altLang="zh-CN" baseline="-25000"/>
              <a:t>c</a:t>
            </a:r>
            <a:r>
              <a:rPr kumimoji="0" lang="zh-CN" altLang="en-US"/>
              <a:t>和</a:t>
            </a:r>
            <a:r>
              <a:rPr kumimoji="0" lang="en-US" altLang="zh-CN" i="1"/>
              <a:t>f</a:t>
            </a:r>
            <a:r>
              <a:rPr kumimoji="0" lang="en-US" altLang="zh-CN" baseline="-25000"/>
              <a:t>M</a:t>
            </a:r>
            <a:r>
              <a:rPr kumimoji="0" lang="zh-CN" altLang="en-US"/>
              <a:t>的变频作用都是取差值，所以混频器对镜像干扰无任何抑制作用。</a:t>
            </a:r>
          </a:p>
        </p:txBody>
      </p:sp>
      <p:sp>
        <p:nvSpPr>
          <p:cNvPr id="211972" name="Text Box 4"/>
          <p:cNvSpPr txBox="1">
            <a:spLocks noChangeArrowheads="1"/>
          </p:cNvSpPr>
          <p:nvPr/>
        </p:nvSpPr>
        <p:spPr bwMode="auto">
          <a:xfrm>
            <a:off x="468313" y="2917825"/>
            <a:ext cx="4713287" cy="566738"/>
          </a:xfrm>
          <a:prstGeom prst="rect">
            <a:avLst/>
          </a:prstGeom>
          <a:noFill/>
          <a:ln w="19050">
            <a:noFill/>
            <a:miter lim="800000"/>
            <a:headEnd/>
            <a:tailEnd type="none" w="med" len="lg"/>
          </a:ln>
        </p:spPr>
        <p:txBody>
          <a:bodyPr>
            <a:spAutoFit/>
          </a:bodyPr>
          <a:lstStyle/>
          <a:p>
            <a:pPr>
              <a:lnSpc>
                <a:spcPct val="130000"/>
              </a:lnSpc>
            </a:pPr>
            <a:r>
              <a:rPr kumimoji="0" lang="zh-CN" altLang="en-US">
                <a:latin typeface="Book Antiqua" pitchFamily="18" charset="0"/>
              </a:rPr>
              <a:t>抑制镜频干扰的方法</a:t>
            </a:r>
          </a:p>
        </p:txBody>
      </p:sp>
      <p:sp>
        <p:nvSpPr>
          <p:cNvPr id="211975" name="Text Box 7"/>
          <p:cNvSpPr txBox="1">
            <a:spLocks noChangeArrowheads="1"/>
          </p:cNvSpPr>
          <p:nvPr/>
        </p:nvSpPr>
        <p:spPr bwMode="auto">
          <a:xfrm>
            <a:off x="685800" y="3810000"/>
            <a:ext cx="5638800" cy="457200"/>
          </a:xfrm>
          <a:prstGeom prst="rect">
            <a:avLst/>
          </a:prstGeom>
          <a:noFill/>
          <a:ln w="9525" algn="ctr">
            <a:noFill/>
            <a:miter lim="800000"/>
            <a:headEnd/>
            <a:tailEnd/>
          </a:ln>
        </p:spPr>
        <p:txBody>
          <a:bodyPr>
            <a:spAutoFit/>
          </a:bodyPr>
          <a:lstStyle/>
          <a:p>
            <a:pPr>
              <a:spcBef>
                <a:spcPct val="50000"/>
              </a:spcBef>
              <a:buFont typeface="Wingdings" pitchFamily="2" charset="2"/>
              <a:buChar char="l"/>
            </a:pPr>
            <a:r>
              <a:rPr kumimoji="0" lang="zh-CN" altLang="en-US"/>
              <a:t>提高前端电路的选择性</a:t>
            </a:r>
          </a:p>
        </p:txBody>
      </p:sp>
      <p:sp>
        <p:nvSpPr>
          <p:cNvPr id="211976" name="Text Box 8"/>
          <p:cNvSpPr txBox="1">
            <a:spLocks noChangeArrowheads="1"/>
          </p:cNvSpPr>
          <p:nvPr/>
        </p:nvSpPr>
        <p:spPr bwMode="auto">
          <a:xfrm>
            <a:off x="685800" y="4495800"/>
            <a:ext cx="3810000" cy="457200"/>
          </a:xfrm>
          <a:prstGeom prst="rect">
            <a:avLst/>
          </a:prstGeom>
          <a:noFill/>
          <a:ln w="9525" algn="ctr">
            <a:noFill/>
            <a:miter lim="800000"/>
            <a:headEnd/>
            <a:tailEnd/>
          </a:ln>
        </p:spPr>
        <p:txBody>
          <a:bodyPr>
            <a:spAutoFit/>
          </a:bodyPr>
          <a:lstStyle/>
          <a:p>
            <a:pPr>
              <a:spcBef>
                <a:spcPct val="50000"/>
              </a:spcBef>
              <a:buFont typeface="Wingdings" pitchFamily="2" charset="2"/>
              <a:buChar char="l"/>
            </a:pPr>
            <a:r>
              <a:rPr kumimoji="0" lang="zh-CN" altLang="en-US"/>
              <a:t>选用高中频方案</a:t>
            </a:r>
            <a:endParaRPr lang="zh-CN" altLang="en-US"/>
          </a:p>
        </p:txBody>
      </p:sp>
      <p:sp>
        <p:nvSpPr>
          <p:cNvPr id="211977" name="Text Box 9"/>
          <p:cNvSpPr txBox="1">
            <a:spLocks noChangeArrowheads="1"/>
          </p:cNvSpPr>
          <p:nvPr/>
        </p:nvSpPr>
        <p:spPr bwMode="auto">
          <a:xfrm>
            <a:off x="762000" y="5334000"/>
            <a:ext cx="3124200" cy="457200"/>
          </a:xfrm>
          <a:prstGeom prst="rect">
            <a:avLst/>
          </a:prstGeom>
          <a:noFill/>
          <a:ln w="9525" algn="ctr">
            <a:noFill/>
            <a:miter lim="800000"/>
            <a:headEnd/>
            <a:tailEnd/>
          </a:ln>
        </p:spPr>
        <p:txBody>
          <a:bodyPr>
            <a:spAutoFit/>
          </a:bodyPr>
          <a:lstStyle/>
          <a:p>
            <a:pPr>
              <a:spcBef>
                <a:spcPct val="50000"/>
              </a:spcBef>
              <a:buFont typeface="Wingdings" pitchFamily="2" charset="2"/>
              <a:buChar char="l"/>
            </a:pPr>
            <a:r>
              <a:rPr kumimoji="0" lang="zh-CN" altLang="en-US"/>
              <a:t>二次混频技术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wipe(left)">
                                      <p:cBhvr>
                                        <p:cTn id="7" dur="500"/>
                                        <p:tgtEl>
                                          <p:spTgt spid="2119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2"/>
                                        </p:tgtEl>
                                        <p:attrNameLst>
                                          <p:attrName>style.visibility</p:attrName>
                                        </p:attrNameLst>
                                      </p:cBhvr>
                                      <p:to>
                                        <p:strVal val="visible"/>
                                      </p:to>
                                    </p:set>
                                    <p:animEffect transition="in" filter="wipe(left)">
                                      <p:cBhvr>
                                        <p:cTn id="12" dur="500"/>
                                        <p:tgtEl>
                                          <p:spTgt spid="2119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1975"/>
                                        </p:tgtEl>
                                        <p:attrNameLst>
                                          <p:attrName>style.visibility</p:attrName>
                                        </p:attrNameLst>
                                      </p:cBhvr>
                                      <p:to>
                                        <p:strVal val="visible"/>
                                      </p:to>
                                    </p:set>
                                    <p:animEffect transition="in" filter="blinds(horizontal)">
                                      <p:cBhvr>
                                        <p:cTn id="17" dur="500"/>
                                        <p:tgtEl>
                                          <p:spTgt spid="2119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1976"/>
                                        </p:tgtEl>
                                        <p:attrNameLst>
                                          <p:attrName>style.visibility</p:attrName>
                                        </p:attrNameLst>
                                      </p:cBhvr>
                                      <p:to>
                                        <p:strVal val="visible"/>
                                      </p:to>
                                    </p:set>
                                    <p:animEffect transition="in" filter="blinds(horizontal)">
                                      <p:cBhvr>
                                        <p:cTn id="22" dur="500"/>
                                        <p:tgtEl>
                                          <p:spTgt spid="2119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1977"/>
                                        </p:tgtEl>
                                        <p:attrNameLst>
                                          <p:attrName>style.visibility</p:attrName>
                                        </p:attrNameLst>
                                      </p:cBhvr>
                                      <p:to>
                                        <p:strVal val="visible"/>
                                      </p:to>
                                    </p:set>
                                    <p:animEffect transition="in" filter="blinds(horizontal)">
                                      <p:cBhvr>
                                        <p:cTn id="27" dur="500"/>
                                        <p:tgtEl>
                                          <p:spTgt spid="211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P spid="211972" grpId="0"/>
      <p:bldP spid="211975" grpId="0"/>
      <p:bldP spid="211976" grpId="0"/>
      <p:bldP spid="211977"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Text Box 4"/>
          <p:cNvSpPr txBox="1">
            <a:spLocks noChangeArrowheads="1"/>
          </p:cNvSpPr>
          <p:nvPr/>
        </p:nvSpPr>
        <p:spPr bwMode="auto">
          <a:xfrm>
            <a:off x="76200" y="1371600"/>
            <a:ext cx="9067800" cy="1754326"/>
          </a:xfrm>
          <a:prstGeom prst="rect">
            <a:avLst/>
          </a:prstGeom>
          <a:noFill/>
          <a:ln w="9525" algn="ctr">
            <a:noFill/>
            <a:miter lim="800000"/>
            <a:headEnd/>
            <a:tailEnd/>
          </a:ln>
        </p:spPr>
        <p:txBody>
          <a:bodyPr wrap="square">
            <a:spAutoFit/>
          </a:bodyPr>
          <a:lstStyle/>
          <a:p>
            <a:pPr>
              <a:lnSpc>
                <a:spcPct val="150000"/>
              </a:lnSpc>
              <a:spcBef>
                <a:spcPct val="50000"/>
              </a:spcBef>
            </a:pPr>
            <a:r>
              <a:rPr lang="zh-CN" altLang="en-US" dirty="0"/>
              <a:t>例：对于</a:t>
            </a:r>
            <a:r>
              <a:rPr lang="en-US" altLang="zh-CN" dirty="0"/>
              <a:t>535~1605kHz</a:t>
            </a:r>
            <a:r>
              <a:rPr lang="zh-CN" altLang="en-US" dirty="0"/>
              <a:t>的中波波段，若第一中频</a:t>
            </a:r>
            <a:r>
              <a:rPr lang="en-US" altLang="zh-CN" dirty="0"/>
              <a:t>f</a:t>
            </a:r>
            <a:r>
              <a:rPr lang="en-US" altLang="zh-CN" baseline="-25000" dirty="0"/>
              <a:t>I1</a:t>
            </a:r>
            <a:r>
              <a:rPr lang="zh-CN" altLang="en-US" dirty="0"/>
              <a:t>采用</a:t>
            </a:r>
            <a:r>
              <a:rPr lang="en-US" altLang="zh-CN" dirty="0"/>
              <a:t>1800kHz</a:t>
            </a:r>
            <a:r>
              <a:rPr lang="zh-CN" altLang="en-US" dirty="0"/>
              <a:t>的高中频，第二中频</a:t>
            </a:r>
            <a:r>
              <a:rPr lang="en-US" altLang="zh-CN" dirty="0"/>
              <a:t>f</a:t>
            </a:r>
            <a:r>
              <a:rPr lang="en-US" altLang="zh-CN" baseline="-25000" dirty="0"/>
              <a:t>I2</a:t>
            </a:r>
            <a:r>
              <a:rPr lang="zh-CN" altLang="en-US" dirty="0"/>
              <a:t>为</a:t>
            </a:r>
            <a:r>
              <a:rPr lang="en-US" altLang="zh-CN" dirty="0"/>
              <a:t>465kHz</a:t>
            </a:r>
            <a:r>
              <a:rPr lang="zh-CN" altLang="en-US" dirty="0"/>
              <a:t>，且</a:t>
            </a:r>
            <a:r>
              <a:rPr lang="en-US" altLang="zh-CN" dirty="0"/>
              <a:t>f</a:t>
            </a:r>
            <a:r>
              <a:rPr lang="en-US" altLang="zh-CN" baseline="-25000" dirty="0"/>
              <a:t>L1</a:t>
            </a:r>
            <a:r>
              <a:rPr lang="en-US" altLang="zh-CN" dirty="0"/>
              <a:t>=f</a:t>
            </a:r>
            <a:r>
              <a:rPr lang="en-US" altLang="zh-CN" baseline="-25000" dirty="0"/>
              <a:t>c</a:t>
            </a:r>
            <a:r>
              <a:rPr lang="en-US" altLang="zh-CN" dirty="0"/>
              <a:t>+f</a:t>
            </a:r>
            <a:r>
              <a:rPr lang="en-US" altLang="zh-CN" baseline="-25000" dirty="0"/>
              <a:t>I1</a:t>
            </a:r>
            <a:r>
              <a:rPr lang="zh-CN" altLang="en-US" dirty="0"/>
              <a:t>，</a:t>
            </a:r>
            <a:r>
              <a:rPr lang="en-US" altLang="zh-CN" dirty="0"/>
              <a:t>f</a:t>
            </a:r>
            <a:r>
              <a:rPr lang="en-US" altLang="zh-CN" baseline="-25000" dirty="0"/>
              <a:t>L2</a:t>
            </a:r>
            <a:r>
              <a:rPr lang="en-US" altLang="zh-CN" dirty="0"/>
              <a:t>=f</a:t>
            </a:r>
            <a:r>
              <a:rPr lang="en-US" altLang="zh-CN" baseline="-25000" dirty="0"/>
              <a:t>I1</a:t>
            </a:r>
            <a:r>
              <a:rPr lang="en-US" altLang="zh-CN" dirty="0"/>
              <a:t>+f</a:t>
            </a:r>
            <a:r>
              <a:rPr lang="en-US" altLang="zh-CN" baseline="-25000" dirty="0"/>
              <a:t>I2</a:t>
            </a:r>
            <a:r>
              <a:rPr lang="zh-CN" altLang="en-US" dirty="0"/>
              <a:t>，求出相应的镜频范围，分析能否产生镜频干扰，并写出</a:t>
            </a:r>
            <a:r>
              <a:rPr lang="en-US" altLang="zh-CN" dirty="0"/>
              <a:t>f</a:t>
            </a:r>
            <a:r>
              <a:rPr lang="en-US" altLang="zh-CN" baseline="-25000" dirty="0"/>
              <a:t>L1</a:t>
            </a:r>
            <a:r>
              <a:rPr lang="zh-CN" altLang="en-US" dirty="0"/>
              <a:t>和</a:t>
            </a:r>
            <a:r>
              <a:rPr lang="en-US" altLang="zh-CN" dirty="0"/>
              <a:t>f</a:t>
            </a:r>
            <a:r>
              <a:rPr lang="en-US" altLang="zh-CN" baseline="-25000" dirty="0"/>
              <a:t>L2</a:t>
            </a:r>
            <a:r>
              <a:rPr lang="zh-CN" altLang="en-US" dirty="0"/>
              <a:t>的值。</a:t>
            </a:r>
          </a:p>
        </p:txBody>
      </p:sp>
      <p:sp>
        <p:nvSpPr>
          <p:cNvPr id="116739" name="Text Box 5"/>
          <p:cNvSpPr txBox="1">
            <a:spLocks noChangeArrowheads="1"/>
          </p:cNvSpPr>
          <p:nvPr/>
        </p:nvSpPr>
        <p:spPr bwMode="auto">
          <a:xfrm>
            <a:off x="533400" y="609600"/>
            <a:ext cx="6553200" cy="579438"/>
          </a:xfrm>
          <a:prstGeom prst="rect">
            <a:avLst/>
          </a:prstGeom>
          <a:noFill/>
          <a:ln w="9525" algn="ctr">
            <a:noFill/>
            <a:miter lim="800000"/>
            <a:headEnd/>
            <a:tailEnd/>
          </a:ln>
        </p:spPr>
        <p:txBody>
          <a:bodyPr>
            <a:spAutoFit/>
          </a:bodyPr>
          <a:lstStyle/>
          <a:p>
            <a:pPr>
              <a:spcBef>
                <a:spcPct val="50000"/>
              </a:spcBef>
            </a:pPr>
            <a:r>
              <a:rPr lang="zh-CN" altLang="en-US" sz="3200"/>
              <a:t>高中频方案</a:t>
            </a:r>
          </a:p>
        </p:txBody>
      </p:sp>
      <p:sp>
        <p:nvSpPr>
          <p:cNvPr id="4" name="Text Box 4"/>
          <p:cNvSpPr txBox="1">
            <a:spLocks noChangeArrowheads="1"/>
          </p:cNvSpPr>
          <p:nvPr/>
        </p:nvSpPr>
        <p:spPr bwMode="auto">
          <a:xfrm>
            <a:off x="381000" y="3505200"/>
            <a:ext cx="8763000" cy="579967"/>
          </a:xfrm>
          <a:prstGeom prst="rect">
            <a:avLst/>
          </a:prstGeom>
          <a:noFill/>
          <a:ln w="9525" algn="ctr">
            <a:noFill/>
            <a:miter lim="800000"/>
            <a:headEnd/>
            <a:tailEnd/>
          </a:ln>
        </p:spPr>
        <p:txBody>
          <a:bodyPr>
            <a:spAutoFit/>
          </a:bodyPr>
          <a:lstStyle/>
          <a:p>
            <a:pPr>
              <a:lnSpc>
                <a:spcPct val="150000"/>
              </a:lnSpc>
              <a:spcBef>
                <a:spcPct val="50000"/>
              </a:spcBef>
            </a:pPr>
            <a:r>
              <a:rPr lang="zh-CN" altLang="en-US" dirty="0" smtClean="0"/>
              <a:t>解：</a:t>
            </a:r>
            <a:r>
              <a:rPr lang="en-US" altLang="zh-CN" dirty="0" smtClean="0"/>
              <a:t>f</a:t>
            </a:r>
            <a:r>
              <a:rPr lang="en-US" altLang="zh-CN" baseline="-25000" dirty="0" smtClean="0"/>
              <a:t>L1</a:t>
            </a:r>
            <a:r>
              <a:rPr lang="en-US" altLang="zh-CN" dirty="0" smtClean="0"/>
              <a:t>=f</a:t>
            </a:r>
            <a:r>
              <a:rPr lang="en-US" altLang="zh-CN" baseline="-25000" dirty="0" smtClean="0"/>
              <a:t>c</a:t>
            </a:r>
            <a:r>
              <a:rPr lang="en-US" altLang="zh-CN" dirty="0" smtClean="0"/>
              <a:t>+f</a:t>
            </a:r>
            <a:r>
              <a:rPr lang="en-US" altLang="zh-CN" baseline="-25000" dirty="0" smtClean="0"/>
              <a:t>I1</a:t>
            </a:r>
            <a:r>
              <a:rPr lang="en-US" altLang="zh-CN" dirty="0" smtClean="0"/>
              <a:t>= 535~1605kHz+1800=2335~3405kHz</a:t>
            </a:r>
            <a:endParaRPr lang="zh-CN" altLang="en-US" dirty="0"/>
          </a:p>
        </p:txBody>
      </p:sp>
      <p:sp>
        <p:nvSpPr>
          <p:cNvPr id="5" name="Text Box 4"/>
          <p:cNvSpPr txBox="1">
            <a:spLocks noChangeArrowheads="1"/>
          </p:cNvSpPr>
          <p:nvPr/>
        </p:nvSpPr>
        <p:spPr bwMode="auto">
          <a:xfrm>
            <a:off x="381000" y="4343400"/>
            <a:ext cx="8763000" cy="646331"/>
          </a:xfrm>
          <a:prstGeom prst="rect">
            <a:avLst/>
          </a:prstGeom>
          <a:noFill/>
          <a:ln w="9525" algn="ctr">
            <a:noFill/>
            <a:miter lim="800000"/>
            <a:headEnd/>
            <a:tailEnd/>
          </a:ln>
        </p:spPr>
        <p:txBody>
          <a:bodyPr>
            <a:spAutoFit/>
          </a:bodyPr>
          <a:lstStyle/>
          <a:p>
            <a:pPr>
              <a:lnSpc>
                <a:spcPct val="150000"/>
              </a:lnSpc>
              <a:spcBef>
                <a:spcPct val="50000"/>
              </a:spcBef>
            </a:pPr>
            <a:r>
              <a:rPr lang="zh-CN" altLang="en-US" dirty="0" smtClean="0"/>
              <a:t>镜频：</a:t>
            </a:r>
            <a:r>
              <a:rPr lang="en-US" altLang="zh-CN" dirty="0" err="1" smtClean="0"/>
              <a:t>f</a:t>
            </a:r>
            <a:r>
              <a:rPr lang="en-US" altLang="zh-CN" baseline="-25000" dirty="0" err="1" smtClean="0"/>
              <a:t>n</a:t>
            </a:r>
            <a:r>
              <a:rPr lang="en-US" altLang="zh-CN" dirty="0" smtClean="0"/>
              <a:t>=f</a:t>
            </a:r>
            <a:r>
              <a:rPr lang="en-US" altLang="zh-CN" baseline="-25000" dirty="0" smtClean="0"/>
              <a:t>c</a:t>
            </a:r>
            <a:r>
              <a:rPr lang="en-US" altLang="zh-CN" dirty="0" smtClean="0"/>
              <a:t>+2f</a:t>
            </a:r>
            <a:r>
              <a:rPr lang="en-US" altLang="zh-CN" baseline="-25000" dirty="0" smtClean="0"/>
              <a:t>I1</a:t>
            </a:r>
            <a:r>
              <a:rPr lang="en-US" altLang="zh-CN" dirty="0" smtClean="0"/>
              <a:t>= 535~1605kHz+3600=4135~5205kHz</a:t>
            </a:r>
            <a:endParaRPr lang="zh-CN" altLang="en-US" dirty="0"/>
          </a:p>
        </p:txBody>
      </p:sp>
      <p:sp>
        <p:nvSpPr>
          <p:cNvPr id="7" name="Text Box 4"/>
          <p:cNvSpPr txBox="1">
            <a:spLocks noChangeArrowheads="1"/>
          </p:cNvSpPr>
          <p:nvPr/>
        </p:nvSpPr>
        <p:spPr bwMode="auto">
          <a:xfrm>
            <a:off x="381000" y="5257800"/>
            <a:ext cx="8763000" cy="646331"/>
          </a:xfrm>
          <a:prstGeom prst="rect">
            <a:avLst/>
          </a:prstGeom>
          <a:noFill/>
          <a:ln w="9525" algn="ctr">
            <a:noFill/>
            <a:miter lim="800000"/>
            <a:headEnd/>
            <a:tailEnd/>
          </a:ln>
        </p:spPr>
        <p:txBody>
          <a:bodyPr>
            <a:spAutoFit/>
          </a:bodyPr>
          <a:lstStyle/>
          <a:p>
            <a:pPr>
              <a:lnSpc>
                <a:spcPct val="150000"/>
              </a:lnSpc>
              <a:spcBef>
                <a:spcPct val="50000"/>
              </a:spcBef>
            </a:pPr>
            <a:r>
              <a:rPr lang="en-US" altLang="zh-CN" dirty="0" smtClean="0"/>
              <a:t>f</a:t>
            </a:r>
            <a:r>
              <a:rPr lang="en-US" altLang="zh-CN" baseline="-25000" dirty="0" smtClean="0"/>
              <a:t>L2</a:t>
            </a:r>
            <a:r>
              <a:rPr lang="en-US" altLang="zh-CN" dirty="0" smtClean="0"/>
              <a:t>=f</a:t>
            </a:r>
            <a:r>
              <a:rPr lang="en-US" altLang="zh-CN" baseline="-25000" dirty="0" smtClean="0"/>
              <a:t>I1</a:t>
            </a:r>
            <a:r>
              <a:rPr lang="en-US" altLang="zh-CN" dirty="0" smtClean="0"/>
              <a:t>+f</a:t>
            </a:r>
            <a:r>
              <a:rPr lang="en-US" altLang="zh-CN" baseline="-25000" dirty="0" smtClean="0"/>
              <a:t>I2</a:t>
            </a:r>
            <a:r>
              <a:rPr lang="en-US" altLang="zh-CN" dirty="0" smtClean="0"/>
              <a:t>= 465+1800=2265</a:t>
            </a:r>
            <a:endParaRPr lang="zh-CN" altLang="en-US" dirty="0"/>
          </a:p>
        </p:txBody>
      </p:sp>
      <p:sp>
        <p:nvSpPr>
          <p:cNvPr id="8" name="矩形 7"/>
          <p:cNvSpPr/>
          <p:nvPr/>
        </p:nvSpPr>
        <p:spPr>
          <a:xfrm>
            <a:off x="457200" y="6019800"/>
            <a:ext cx="8847294" cy="461665"/>
          </a:xfrm>
          <a:prstGeom prst="rect">
            <a:avLst/>
          </a:prstGeom>
        </p:spPr>
        <p:txBody>
          <a:bodyPr wrap="none">
            <a:spAutoFit/>
          </a:bodyPr>
          <a:lstStyle/>
          <a:p>
            <a:r>
              <a:rPr lang="zh-CN" altLang="en-US" dirty="0" smtClean="0"/>
              <a:t>不会产生镜频干扰，镜频频率在波段外，可以通过滤波器滤除。</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blinds(horizontal)">
                                      <p:cBhvr>
                                        <p:cTn id="7" dur="500"/>
                                        <p:tgtEl>
                                          <p:spTgt spid="2662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p:bldP spid="4" grpId="0"/>
      <p:bldP spid="5" grpId="0"/>
      <p:bldP spid="7" grpId="0"/>
      <p:bldP spid="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Rot="1" noChangeArrowheads="1"/>
          </p:cNvSpPr>
          <p:nvPr>
            <p:ph type="title"/>
          </p:nvPr>
        </p:nvSpPr>
        <p:spPr>
          <a:xfrm>
            <a:off x="228600" y="304800"/>
            <a:ext cx="8540750" cy="1143000"/>
          </a:xfrm>
        </p:spPr>
        <p:txBody>
          <a:bodyPr/>
          <a:lstStyle/>
          <a:p>
            <a:pPr algn="l"/>
            <a:r>
              <a:rPr lang="zh-CN" altLang="en-US" sz="2800" b="1" smtClean="0">
                <a:solidFill>
                  <a:srgbClr val="000066"/>
                </a:solidFill>
              </a:rPr>
              <a:t>二次混频技术</a:t>
            </a:r>
          </a:p>
        </p:txBody>
      </p:sp>
      <p:graphicFrame>
        <p:nvGraphicFramePr>
          <p:cNvPr id="263174" name="Object 6"/>
          <p:cNvGraphicFramePr>
            <a:graphicFrameLocks noGrp="1" noChangeAspect="1"/>
          </p:cNvGraphicFramePr>
          <p:nvPr>
            <p:ph sz="half" idx="2"/>
          </p:nvPr>
        </p:nvGraphicFramePr>
        <p:xfrm>
          <a:off x="990600" y="2084388"/>
          <a:ext cx="5715000" cy="2106612"/>
        </p:xfrm>
        <a:graphic>
          <a:graphicData uri="http://schemas.openxmlformats.org/presentationml/2006/ole">
            <mc:AlternateContent xmlns:mc="http://schemas.openxmlformats.org/markup-compatibility/2006">
              <mc:Choice xmlns:v="urn:schemas-microsoft-com:vml" Requires="v">
                <p:oleObj spid="_x0000_s79912" name="图片" r:id="rId3" imgW="5038560" imgH="1857240" progId="">
                  <p:embed/>
                </p:oleObj>
              </mc:Choice>
              <mc:Fallback>
                <p:oleObj name="图片" r:id="rId3" imgW="5038560" imgH="18572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084388"/>
                        <a:ext cx="5715000" cy="210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177" name="Text Box 9"/>
          <p:cNvSpPr txBox="1">
            <a:spLocks noChangeArrowheads="1"/>
          </p:cNvSpPr>
          <p:nvPr/>
        </p:nvSpPr>
        <p:spPr bwMode="auto">
          <a:xfrm>
            <a:off x="609600" y="1447800"/>
            <a:ext cx="6172200" cy="457200"/>
          </a:xfrm>
          <a:prstGeom prst="rect">
            <a:avLst/>
          </a:prstGeom>
          <a:noFill/>
          <a:ln w="9525" algn="ctr">
            <a:noFill/>
            <a:miter lim="800000"/>
            <a:headEnd/>
            <a:tailEnd/>
          </a:ln>
        </p:spPr>
        <p:txBody>
          <a:bodyPr>
            <a:spAutoFit/>
          </a:bodyPr>
          <a:lstStyle/>
          <a:p>
            <a:pPr>
              <a:spcBef>
                <a:spcPct val="50000"/>
              </a:spcBef>
            </a:pPr>
            <a:r>
              <a:rPr lang="en-US" altLang="zh-CN"/>
              <a:t>f</a:t>
            </a:r>
            <a:r>
              <a:rPr lang="en-US" altLang="zh-CN" baseline="-25000"/>
              <a:t>c</a:t>
            </a:r>
            <a:r>
              <a:rPr lang="en-US" altLang="zh-CN"/>
              <a:t>:88MHz~108MHz</a:t>
            </a:r>
          </a:p>
        </p:txBody>
      </p:sp>
      <p:sp>
        <p:nvSpPr>
          <p:cNvPr id="263178" name="AutoShape 10"/>
          <p:cNvSpPr>
            <a:spLocks noChangeArrowheads="1"/>
          </p:cNvSpPr>
          <p:nvPr/>
        </p:nvSpPr>
        <p:spPr bwMode="auto">
          <a:xfrm>
            <a:off x="685800" y="4419600"/>
            <a:ext cx="1066800" cy="533400"/>
          </a:xfrm>
          <a:prstGeom prst="wedgeRoundRectCallout">
            <a:avLst>
              <a:gd name="adj1" fmla="val 96875"/>
              <a:gd name="adj2" fmla="val -91370"/>
              <a:gd name="adj3" fmla="val 16667"/>
            </a:avLst>
          </a:prstGeom>
          <a:noFill/>
          <a:ln w="28575" algn="ctr">
            <a:solidFill>
              <a:srgbClr val="000066"/>
            </a:solidFill>
            <a:prstDash val="dash"/>
            <a:miter lim="800000"/>
            <a:headEnd/>
            <a:tailEnd/>
          </a:ln>
        </p:spPr>
        <p:txBody>
          <a:bodyPr/>
          <a:lstStyle/>
          <a:p>
            <a:pPr algn="ctr">
              <a:spcBef>
                <a:spcPct val="50000"/>
              </a:spcBef>
            </a:pPr>
            <a:r>
              <a:rPr lang="en-US" altLang="zh-CN"/>
              <a:t>f</a:t>
            </a:r>
            <a:r>
              <a:rPr lang="en-US" altLang="zh-CN" baseline="-25000"/>
              <a:t>L1</a:t>
            </a:r>
          </a:p>
        </p:txBody>
      </p:sp>
      <p:sp>
        <p:nvSpPr>
          <p:cNvPr id="263179" name="AutoShape 11"/>
          <p:cNvSpPr>
            <a:spLocks noChangeArrowheads="1"/>
          </p:cNvSpPr>
          <p:nvPr/>
        </p:nvSpPr>
        <p:spPr bwMode="auto">
          <a:xfrm>
            <a:off x="3048000" y="4495800"/>
            <a:ext cx="1066800" cy="533400"/>
          </a:xfrm>
          <a:prstGeom prst="wedgeRoundRectCallout">
            <a:avLst>
              <a:gd name="adj1" fmla="val 96875"/>
              <a:gd name="adj2" fmla="val -91370"/>
              <a:gd name="adj3" fmla="val 16667"/>
            </a:avLst>
          </a:prstGeom>
          <a:noFill/>
          <a:ln w="28575" algn="ctr">
            <a:solidFill>
              <a:srgbClr val="000066"/>
            </a:solidFill>
            <a:prstDash val="dash"/>
            <a:miter lim="800000"/>
            <a:headEnd/>
            <a:tailEnd/>
          </a:ln>
        </p:spPr>
        <p:txBody>
          <a:bodyPr/>
          <a:lstStyle/>
          <a:p>
            <a:pPr algn="ctr">
              <a:spcBef>
                <a:spcPct val="50000"/>
              </a:spcBef>
            </a:pPr>
            <a:r>
              <a:rPr lang="en-US" altLang="zh-CN"/>
              <a:t>f</a:t>
            </a:r>
            <a:r>
              <a:rPr lang="en-US" altLang="zh-CN" baseline="-25000"/>
              <a:t>L2</a:t>
            </a:r>
          </a:p>
        </p:txBody>
      </p:sp>
      <p:sp>
        <p:nvSpPr>
          <p:cNvPr id="263180" name="AutoShape 12"/>
          <p:cNvSpPr>
            <a:spLocks noChangeArrowheads="1"/>
          </p:cNvSpPr>
          <p:nvPr/>
        </p:nvSpPr>
        <p:spPr bwMode="auto">
          <a:xfrm>
            <a:off x="3657600" y="304800"/>
            <a:ext cx="2133600" cy="533400"/>
          </a:xfrm>
          <a:prstGeom prst="wedgeRoundRectCallout">
            <a:avLst>
              <a:gd name="adj1" fmla="val -55356"/>
              <a:gd name="adj2" fmla="val 407736"/>
              <a:gd name="adj3" fmla="val 16667"/>
            </a:avLst>
          </a:prstGeom>
          <a:noFill/>
          <a:ln w="28575" algn="ctr">
            <a:solidFill>
              <a:srgbClr val="000066"/>
            </a:solidFill>
            <a:prstDash val="dash"/>
            <a:miter lim="800000"/>
            <a:headEnd/>
            <a:tailEnd/>
          </a:ln>
        </p:spPr>
        <p:txBody>
          <a:bodyPr/>
          <a:lstStyle/>
          <a:p>
            <a:pPr algn="ctr">
              <a:spcBef>
                <a:spcPct val="50000"/>
              </a:spcBef>
            </a:pPr>
            <a:r>
              <a:rPr lang="en-US" altLang="zh-CN"/>
              <a:t>f</a:t>
            </a:r>
            <a:r>
              <a:rPr lang="en-US" altLang="zh-CN" baseline="-25000"/>
              <a:t>I1</a:t>
            </a:r>
            <a:r>
              <a:rPr lang="en-US" altLang="zh-CN"/>
              <a:t>=10.7MHz</a:t>
            </a:r>
          </a:p>
        </p:txBody>
      </p:sp>
      <p:sp>
        <p:nvSpPr>
          <p:cNvPr id="263181" name="AutoShape 13"/>
          <p:cNvSpPr>
            <a:spLocks noChangeArrowheads="1"/>
          </p:cNvSpPr>
          <p:nvPr/>
        </p:nvSpPr>
        <p:spPr bwMode="auto">
          <a:xfrm>
            <a:off x="6172200" y="304800"/>
            <a:ext cx="2133600" cy="533400"/>
          </a:xfrm>
          <a:prstGeom prst="wedgeRoundRectCallout">
            <a:avLst>
              <a:gd name="adj1" fmla="val -98213"/>
              <a:gd name="adj2" fmla="val 407736"/>
              <a:gd name="adj3" fmla="val 16667"/>
            </a:avLst>
          </a:prstGeom>
          <a:noFill/>
          <a:ln w="28575" algn="ctr">
            <a:solidFill>
              <a:srgbClr val="000066"/>
            </a:solidFill>
            <a:prstDash val="dash"/>
            <a:miter lim="800000"/>
            <a:headEnd/>
            <a:tailEnd/>
          </a:ln>
        </p:spPr>
        <p:txBody>
          <a:bodyPr/>
          <a:lstStyle/>
          <a:p>
            <a:pPr algn="ctr">
              <a:spcBef>
                <a:spcPct val="50000"/>
              </a:spcBef>
            </a:pPr>
            <a:r>
              <a:rPr lang="en-US" altLang="zh-CN"/>
              <a:t>f</a:t>
            </a:r>
            <a:r>
              <a:rPr lang="en-US" altLang="zh-CN" baseline="-25000"/>
              <a:t>I2</a:t>
            </a:r>
            <a:r>
              <a:rPr lang="en-US" altLang="zh-CN"/>
              <a:t>=455kHz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3174"/>
                                        </p:tgtEl>
                                        <p:attrNameLst>
                                          <p:attrName>style.visibility</p:attrName>
                                        </p:attrNameLst>
                                      </p:cBhvr>
                                      <p:to>
                                        <p:strVal val="visible"/>
                                      </p:to>
                                    </p:set>
                                    <p:animEffect transition="in" filter="blinds(horizontal)">
                                      <p:cBhvr>
                                        <p:cTn id="7" dur="500"/>
                                        <p:tgtEl>
                                          <p:spTgt spid="2631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3177"/>
                                        </p:tgtEl>
                                        <p:attrNameLst>
                                          <p:attrName>style.visibility</p:attrName>
                                        </p:attrNameLst>
                                      </p:cBhvr>
                                      <p:to>
                                        <p:strVal val="visible"/>
                                      </p:to>
                                    </p:set>
                                    <p:animEffect transition="in" filter="blinds(horizontal)">
                                      <p:cBhvr>
                                        <p:cTn id="12" dur="500"/>
                                        <p:tgtEl>
                                          <p:spTgt spid="2631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3178"/>
                                        </p:tgtEl>
                                        <p:attrNameLst>
                                          <p:attrName>style.visibility</p:attrName>
                                        </p:attrNameLst>
                                      </p:cBhvr>
                                      <p:to>
                                        <p:strVal val="visible"/>
                                      </p:to>
                                    </p:set>
                                    <p:animEffect transition="in" filter="blinds(horizontal)">
                                      <p:cBhvr>
                                        <p:cTn id="17" dur="500"/>
                                        <p:tgtEl>
                                          <p:spTgt spid="2631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3180"/>
                                        </p:tgtEl>
                                        <p:attrNameLst>
                                          <p:attrName>style.visibility</p:attrName>
                                        </p:attrNameLst>
                                      </p:cBhvr>
                                      <p:to>
                                        <p:strVal val="visible"/>
                                      </p:to>
                                    </p:set>
                                    <p:animEffect transition="in" filter="blinds(horizontal)">
                                      <p:cBhvr>
                                        <p:cTn id="22" dur="500"/>
                                        <p:tgtEl>
                                          <p:spTgt spid="2631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3179"/>
                                        </p:tgtEl>
                                        <p:attrNameLst>
                                          <p:attrName>style.visibility</p:attrName>
                                        </p:attrNameLst>
                                      </p:cBhvr>
                                      <p:to>
                                        <p:strVal val="visible"/>
                                      </p:to>
                                    </p:set>
                                    <p:animEffect transition="in" filter="blinds(horizontal)">
                                      <p:cBhvr>
                                        <p:cTn id="27" dur="500"/>
                                        <p:tgtEl>
                                          <p:spTgt spid="26317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3181"/>
                                        </p:tgtEl>
                                        <p:attrNameLst>
                                          <p:attrName>style.visibility</p:attrName>
                                        </p:attrNameLst>
                                      </p:cBhvr>
                                      <p:to>
                                        <p:strVal val="visible"/>
                                      </p:to>
                                    </p:set>
                                    <p:animEffect transition="in" filter="blinds(horizontal)">
                                      <p:cBhvr>
                                        <p:cTn id="32" dur="500"/>
                                        <p:tgtEl>
                                          <p:spTgt spid="263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7" grpId="0"/>
      <p:bldP spid="263178" grpId="0" animBg="1"/>
      <p:bldP spid="263179" grpId="0" animBg="1"/>
      <p:bldP spid="263180" grpId="0" animBg="1"/>
      <p:bldP spid="26318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 Box 4"/>
          <p:cNvSpPr txBox="1">
            <a:spLocks noChangeArrowheads="1"/>
          </p:cNvSpPr>
          <p:nvPr/>
        </p:nvSpPr>
        <p:spPr bwMode="auto">
          <a:xfrm>
            <a:off x="152400" y="457200"/>
            <a:ext cx="9505950" cy="519113"/>
          </a:xfrm>
          <a:prstGeom prst="rect">
            <a:avLst/>
          </a:prstGeom>
          <a:noFill/>
          <a:ln w="19050">
            <a:noFill/>
            <a:miter lim="800000"/>
            <a:headEnd/>
            <a:tailEnd type="none" w="med" len="lg"/>
          </a:ln>
        </p:spPr>
        <p:txBody>
          <a:bodyPr>
            <a:spAutoFit/>
          </a:bodyPr>
          <a:lstStyle/>
          <a:p>
            <a:r>
              <a:rPr kumimoji="0" lang="en-US" altLang="zh-CN" sz="2800">
                <a:latin typeface="华文新魏" pitchFamily="2" charset="-122"/>
                <a:ea typeface="华文新魏" pitchFamily="2" charset="-122"/>
              </a:rPr>
              <a:t>3. </a:t>
            </a:r>
            <a:r>
              <a:rPr kumimoji="0" lang="zh-CN" altLang="en-US" sz="2800">
                <a:latin typeface="华文新魏" pitchFamily="2" charset="-122"/>
                <a:ea typeface="华文新魏" pitchFamily="2" charset="-122"/>
              </a:rPr>
              <a:t>信号和外来干扰、本振产生的组合干扰（交调干扰）</a:t>
            </a:r>
          </a:p>
        </p:txBody>
      </p:sp>
      <p:graphicFrame>
        <p:nvGraphicFramePr>
          <p:cNvPr id="213004" name="Object 12"/>
          <p:cNvGraphicFramePr>
            <a:graphicFrameLocks noChangeAspect="1"/>
          </p:cNvGraphicFramePr>
          <p:nvPr/>
        </p:nvGraphicFramePr>
        <p:xfrm>
          <a:off x="838200" y="1600200"/>
          <a:ext cx="6858000" cy="1808163"/>
        </p:xfrm>
        <a:graphic>
          <a:graphicData uri="http://schemas.openxmlformats.org/presentationml/2006/ole">
            <mc:AlternateContent xmlns:mc="http://schemas.openxmlformats.org/markup-compatibility/2006">
              <mc:Choice xmlns:v="urn:schemas-microsoft-com:vml" Requires="v">
                <p:oleObj spid="_x0000_s81014" name="图片" r:id="rId3" imgW="4915080" imgH="1295280" progId="">
                  <p:embed/>
                </p:oleObj>
              </mc:Choice>
              <mc:Fallback>
                <p:oleObj name="图片" r:id="rId3" imgW="4915080" imgH="1295280"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6858000" cy="180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006" name="Text Box 14"/>
          <p:cNvSpPr txBox="1">
            <a:spLocks noChangeArrowheads="1"/>
          </p:cNvSpPr>
          <p:nvPr/>
        </p:nvSpPr>
        <p:spPr bwMode="auto">
          <a:xfrm>
            <a:off x="304800" y="4038600"/>
            <a:ext cx="4876800" cy="457200"/>
          </a:xfrm>
          <a:prstGeom prst="rect">
            <a:avLst/>
          </a:prstGeom>
          <a:noFill/>
          <a:ln w="9525" algn="ctr">
            <a:noFill/>
            <a:miter lim="800000"/>
            <a:headEnd/>
            <a:tailEnd/>
          </a:ln>
        </p:spPr>
        <p:txBody>
          <a:bodyPr>
            <a:spAutoFit/>
          </a:bodyPr>
          <a:lstStyle/>
          <a:p>
            <a:pPr>
              <a:spcBef>
                <a:spcPct val="50000"/>
              </a:spcBef>
            </a:pPr>
            <a:r>
              <a:rPr lang="zh-CN" altLang="en-US"/>
              <a:t>非线性器件的电压为：</a:t>
            </a:r>
          </a:p>
        </p:txBody>
      </p:sp>
      <p:graphicFrame>
        <p:nvGraphicFramePr>
          <p:cNvPr id="213007" name="Object 15"/>
          <p:cNvGraphicFramePr>
            <a:graphicFrameLocks noChangeAspect="1"/>
          </p:cNvGraphicFramePr>
          <p:nvPr/>
        </p:nvGraphicFramePr>
        <p:xfrm>
          <a:off x="3733800" y="3886200"/>
          <a:ext cx="2838450" cy="646113"/>
        </p:xfrm>
        <a:graphic>
          <a:graphicData uri="http://schemas.openxmlformats.org/presentationml/2006/ole">
            <mc:AlternateContent xmlns:mc="http://schemas.openxmlformats.org/markup-compatibility/2006">
              <mc:Choice xmlns:v="urn:schemas-microsoft-com:vml" Requires="v">
                <p:oleObj spid="_x0000_s81015" name="公式" r:id="rId5" imgW="1002960" imgH="228600" progId="Equation.3">
                  <p:embed/>
                </p:oleObj>
              </mc:Choice>
              <mc:Fallback>
                <p:oleObj name="公式" r:id="rId5" imgW="100296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886200"/>
                        <a:ext cx="283845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008" name="Text Box 16"/>
          <p:cNvSpPr txBox="1">
            <a:spLocks noChangeArrowheads="1"/>
          </p:cNvSpPr>
          <p:nvPr/>
        </p:nvSpPr>
        <p:spPr bwMode="auto">
          <a:xfrm>
            <a:off x="304800" y="4800600"/>
            <a:ext cx="3124200" cy="457200"/>
          </a:xfrm>
          <a:prstGeom prst="rect">
            <a:avLst/>
          </a:prstGeom>
          <a:noFill/>
          <a:ln w="9525" algn="ctr">
            <a:noFill/>
            <a:miter lim="800000"/>
            <a:headEnd/>
            <a:tailEnd/>
          </a:ln>
        </p:spPr>
        <p:txBody>
          <a:bodyPr>
            <a:spAutoFit/>
          </a:bodyPr>
          <a:lstStyle/>
          <a:p>
            <a:pPr>
              <a:spcBef>
                <a:spcPct val="50000"/>
              </a:spcBef>
            </a:pPr>
            <a:r>
              <a:rPr lang="zh-CN" altLang="en-US"/>
              <a:t>四次方会产生：</a:t>
            </a:r>
          </a:p>
        </p:txBody>
      </p:sp>
      <p:graphicFrame>
        <p:nvGraphicFramePr>
          <p:cNvPr id="213009" name="Object 17"/>
          <p:cNvGraphicFramePr>
            <a:graphicFrameLocks noChangeAspect="1"/>
          </p:cNvGraphicFramePr>
          <p:nvPr/>
        </p:nvGraphicFramePr>
        <p:xfrm>
          <a:off x="2730500" y="4689475"/>
          <a:ext cx="5281613" cy="717550"/>
        </p:xfrm>
        <a:graphic>
          <a:graphicData uri="http://schemas.openxmlformats.org/presentationml/2006/ole">
            <mc:AlternateContent xmlns:mc="http://schemas.openxmlformats.org/markup-compatibility/2006">
              <mc:Choice xmlns:v="urn:schemas-microsoft-com:vml" Requires="v">
                <p:oleObj spid="_x0000_s81016" name="公式" r:id="rId7" imgW="1866600" imgH="253800" progId="Equation.3">
                  <p:embed/>
                </p:oleObj>
              </mc:Choice>
              <mc:Fallback>
                <p:oleObj name="公式" r:id="rId7" imgW="1866600" imgH="2538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0500" y="4689475"/>
                        <a:ext cx="5281613"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36512074"/>
              </p:ext>
            </p:extLst>
          </p:nvPr>
        </p:nvGraphicFramePr>
        <p:xfrm>
          <a:off x="3262313" y="1263650"/>
          <a:ext cx="2536825" cy="530225"/>
        </p:xfrm>
        <a:graphic>
          <a:graphicData uri="http://schemas.openxmlformats.org/presentationml/2006/ole">
            <mc:AlternateContent xmlns:mc="http://schemas.openxmlformats.org/markup-compatibility/2006">
              <mc:Choice xmlns:v="urn:schemas-microsoft-com:vml" Requires="v">
                <p:oleObj spid="_x0000_s81017" name="公式" r:id="rId9" imgW="1091880" imgH="228600" progId="Equation.3">
                  <p:embed/>
                </p:oleObj>
              </mc:Choice>
              <mc:Fallback>
                <p:oleObj name="公式" r:id="rId9" imgW="1091880" imgH="228600" progId="Equation.3">
                  <p:embed/>
                  <p:pic>
                    <p:nvPicPr>
                      <p:cNvPr id="3" name="对象 2"/>
                      <p:cNvPicPr/>
                      <p:nvPr/>
                    </p:nvPicPr>
                    <p:blipFill>
                      <a:blip r:embed="rId10"/>
                      <a:stretch>
                        <a:fillRect/>
                      </a:stretch>
                    </p:blipFill>
                    <p:spPr>
                      <a:xfrm>
                        <a:off x="3262313" y="1263650"/>
                        <a:ext cx="2536825" cy="53022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3004"/>
                                        </p:tgtEl>
                                        <p:attrNameLst>
                                          <p:attrName>style.visibility</p:attrName>
                                        </p:attrNameLst>
                                      </p:cBhvr>
                                      <p:to>
                                        <p:strVal val="visible"/>
                                      </p:to>
                                    </p:set>
                                    <p:animEffect transition="in" filter="blinds(horizontal)">
                                      <p:cBhvr>
                                        <p:cTn id="7" dur="500"/>
                                        <p:tgtEl>
                                          <p:spTgt spid="2130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006"/>
                                        </p:tgtEl>
                                        <p:attrNameLst>
                                          <p:attrName>style.visibility</p:attrName>
                                        </p:attrNameLst>
                                      </p:cBhvr>
                                      <p:to>
                                        <p:strVal val="visible"/>
                                      </p:to>
                                    </p:set>
                                    <p:animEffect transition="in" filter="blinds(horizontal)">
                                      <p:cBhvr>
                                        <p:cTn id="12" dur="500"/>
                                        <p:tgtEl>
                                          <p:spTgt spid="2130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3007"/>
                                        </p:tgtEl>
                                        <p:attrNameLst>
                                          <p:attrName>style.visibility</p:attrName>
                                        </p:attrNameLst>
                                      </p:cBhvr>
                                      <p:to>
                                        <p:strVal val="visible"/>
                                      </p:to>
                                    </p:set>
                                    <p:animEffect transition="in" filter="blinds(horizontal)">
                                      <p:cBhvr>
                                        <p:cTn id="17" dur="500"/>
                                        <p:tgtEl>
                                          <p:spTgt spid="2130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3008"/>
                                        </p:tgtEl>
                                        <p:attrNameLst>
                                          <p:attrName>style.visibility</p:attrName>
                                        </p:attrNameLst>
                                      </p:cBhvr>
                                      <p:to>
                                        <p:strVal val="visible"/>
                                      </p:to>
                                    </p:set>
                                    <p:animEffect transition="in" filter="blinds(horizontal)">
                                      <p:cBhvr>
                                        <p:cTn id="22" dur="500"/>
                                        <p:tgtEl>
                                          <p:spTgt spid="2130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3009"/>
                                        </p:tgtEl>
                                        <p:attrNameLst>
                                          <p:attrName>style.visibility</p:attrName>
                                        </p:attrNameLst>
                                      </p:cBhvr>
                                      <p:to>
                                        <p:strVal val="visible"/>
                                      </p:to>
                                    </p:set>
                                    <p:animEffect transition="in" filter="blinds(horizontal)">
                                      <p:cBhvr>
                                        <p:cTn id="27" dur="500"/>
                                        <p:tgtEl>
                                          <p:spTgt spid="213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6" grpId="0"/>
      <p:bldP spid="21300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AutoShape 5"/>
          <p:cNvSpPr>
            <a:spLocks noChangeArrowheads="1"/>
          </p:cNvSpPr>
          <p:nvPr/>
        </p:nvSpPr>
        <p:spPr bwMode="auto">
          <a:xfrm>
            <a:off x="457200" y="3962400"/>
            <a:ext cx="1655763" cy="504825"/>
          </a:xfrm>
          <a:prstGeom prst="wedgeRoundRectCallout">
            <a:avLst>
              <a:gd name="adj1" fmla="val 10500"/>
              <a:gd name="adj2" fmla="val -231403"/>
              <a:gd name="adj3" fmla="val 16667"/>
            </a:avLst>
          </a:prstGeom>
          <a:solidFill>
            <a:schemeClr val="bg1"/>
          </a:solidFill>
          <a:ln w="9525">
            <a:solidFill>
              <a:srgbClr val="FF6600"/>
            </a:solidFill>
            <a:miter lim="800000"/>
            <a:headEnd/>
            <a:tailEnd/>
          </a:ln>
        </p:spPr>
        <p:txBody>
          <a:bodyPr/>
          <a:lstStyle/>
          <a:p>
            <a:r>
              <a:rPr kumimoji="0" lang="zh-CN" altLang="en-US">
                <a:solidFill>
                  <a:srgbClr val="FF0000"/>
                </a:solidFill>
                <a:latin typeface="宋体" pitchFamily="2" charset="-122"/>
              </a:rPr>
              <a:t>载波分量</a:t>
            </a:r>
          </a:p>
        </p:txBody>
      </p:sp>
      <p:sp>
        <p:nvSpPr>
          <p:cNvPr id="104454" name="AutoShape 6"/>
          <p:cNvSpPr>
            <a:spLocks noChangeArrowheads="1"/>
          </p:cNvSpPr>
          <p:nvPr/>
        </p:nvSpPr>
        <p:spPr bwMode="auto">
          <a:xfrm>
            <a:off x="2819400" y="3762375"/>
            <a:ext cx="1944688" cy="504825"/>
          </a:xfrm>
          <a:prstGeom prst="wedgeRoundRectCallout">
            <a:avLst>
              <a:gd name="adj1" fmla="val -21819"/>
              <a:gd name="adj2" fmla="val -204523"/>
              <a:gd name="adj3" fmla="val 16667"/>
            </a:avLst>
          </a:prstGeom>
          <a:solidFill>
            <a:schemeClr val="bg1"/>
          </a:solidFill>
          <a:ln w="9525">
            <a:solidFill>
              <a:srgbClr val="FF6600"/>
            </a:solidFill>
            <a:miter lim="800000"/>
            <a:headEnd/>
            <a:tailEnd/>
          </a:ln>
        </p:spPr>
        <p:txBody>
          <a:bodyPr/>
          <a:lstStyle/>
          <a:p>
            <a:pPr algn="ctr"/>
            <a:r>
              <a:rPr kumimoji="0" lang="zh-CN" altLang="en-US">
                <a:solidFill>
                  <a:srgbClr val="FF0000"/>
                </a:solidFill>
                <a:latin typeface="宋体" pitchFamily="2" charset="-122"/>
              </a:rPr>
              <a:t>上边带分量</a:t>
            </a:r>
          </a:p>
          <a:p>
            <a:pPr algn="ctr"/>
            <a:endParaRPr kumimoji="0" lang="zh-CN" altLang="en-US">
              <a:latin typeface="宋体" pitchFamily="2" charset="-122"/>
            </a:endParaRPr>
          </a:p>
        </p:txBody>
      </p:sp>
      <p:sp>
        <p:nvSpPr>
          <p:cNvPr id="104455" name="AutoShape 7"/>
          <p:cNvSpPr>
            <a:spLocks noChangeArrowheads="1"/>
          </p:cNvSpPr>
          <p:nvPr/>
        </p:nvSpPr>
        <p:spPr bwMode="auto">
          <a:xfrm>
            <a:off x="6019800" y="3609975"/>
            <a:ext cx="1871663" cy="504825"/>
          </a:xfrm>
          <a:prstGeom prst="wedgeRoundRectCallout">
            <a:avLst>
              <a:gd name="adj1" fmla="val -30301"/>
              <a:gd name="adj2" fmla="val -162236"/>
              <a:gd name="adj3" fmla="val 16667"/>
            </a:avLst>
          </a:prstGeom>
          <a:solidFill>
            <a:schemeClr val="bg1"/>
          </a:solidFill>
          <a:ln w="9525">
            <a:solidFill>
              <a:srgbClr val="FF6600"/>
            </a:solidFill>
            <a:miter lim="800000"/>
            <a:headEnd/>
            <a:tailEnd/>
          </a:ln>
        </p:spPr>
        <p:txBody>
          <a:bodyPr/>
          <a:lstStyle/>
          <a:p>
            <a:pPr algn="ctr"/>
            <a:r>
              <a:rPr kumimoji="0" lang="zh-CN" altLang="en-US">
                <a:solidFill>
                  <a:srgbClr val="FF0000"/>
                </a:solidFill>
                <a:latin typeface="宋体" pitchFamily="2" charset="-122"/>
              </a:rPr>
              <a:t>下边带分量</a:t>
            </a:r>
          </a:p>
          <a:p>
            <a:pPr algn="ctr"/>
            <a:endParaRPr kumimoji="0" lang="zh-CN" altLang="en-US">
              <a:latin typeface="宋体" pitchFamily="2" charset="-122"/>
            </a:endParaRPr>
          </a:p>
        </p:txBody>
      </p:sp>
      <p:sp>
        <p:nvSpPr>
          <p:cNvPr id="8199" name="Rectangle 32"/>
          <p:cNvSpPr>
            <a:spLocks noChangeArrowheads="1"/>
          </p:cNvSpPr>
          <p:nvPr/>
        </p:nvSpPr>
        <p:spPr bwMode="auto">
          <a:xfrm>
            <a:off x="0" y="914400"/>
            <a:ext cx="5334000" cy="647700"/>
          </a:xfrm>
          <a:prstGeom prst="rect">
            <a:avLst/>
          </a:prstGeom>
          <a:noFill/>
          <a:ln w="9525">
            <a:noFill/>
            <a:miter lim="800000"/>
            <a:headEnd/>
            <a:tailEnd/>
          </a:ln>
        </p:spPr>
        <p:txBody>
          <a:bodyPr anchor="ctr"/>
          <a:lstStyle/>
          <a:p>
            <a:pPr eaLnBrk="0" hangingPunct="0"/>
            <a:r>
              <a:rPr kumimoji="0" lang="en-US" altLang="zh-CN">
                <a:latin typeface="宋体" pitchFamily="2" charset="-122"/>
              </a:rPr>
              <a:t>      3. AM</a:t>
            </a:r>
            <a:r>
              <a:rPr kumimoji="0" lang="zh-CN" altLang="en-US">
                <a:latin typeface="宋体" pitchFamily="2" charset="-122"/>
              </a:rPr>
              <a:t>调幅波的频谱及带宽</a:t>
            </a:r>
          </a:p>
        </p:txBody>
      </p:sp>
      <p:graphicFrame>
        <p:nvGraphicFramePr>
          <p:cNvPr id="108559" name="Object 15"/>
          <p:cNvGraphicFramePr>
            <a:graphicFrameLocks noChangeAspect="1"/>
          </p:cNvGraphicFramePr>
          <p:nvPr/>
        </p:nvGraphicFramePr>
        <p:xfrm>
          <a:off x="762000" y="1752600"/>
          <a:ext cx="5641975" cy="598488"/>
        </p:xfrm>
        <a:graphic>
          <a:graphicData uri="http://schemas.openxmlformats.org/presentationml/2006/ole">
            <mc:AlternateContent xmlns:mc="http://schemas.openxmlformats.org/markup-compatibility/2006">
              <mc:Choice xmlns:v="urn:schemas-microsoft-com:vml" Requires="v">
                <p:oleObj spid="_x0000_s8270" name="Equation" r:id="rId3" imgW="2158920" imgH="228600" progId="">
                  <p:embed/>
                </p:oleObj>
              </mc:Choice>
              <mc:Fallback>
                <p:oleObj name="Equation" r:id="rId3" imgW="2158920" imgH="228600" progId="">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5641975"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9" name="Object 12"/>
          <p:cNvGraphicFramePr>
            <a:graphicFrameLocks noChangeAspect="1"/>
          </p:cNvGraphicFramePr>
          <p:nvPr/>
        </p:nvGraphicFramePr>
        <p:xfrm>
          <a:off x="762000" y="2438400"/>
          <a:ext cx="7086600" cy="833438"/>
        </p:xfrm>
        <a:graphic>
          <a:graphicData uri="http://schemas.openxmlformats.org/presentationml/2006/ole">
            <mc:AlternateContent xmlns:mc="http://schemas.openxmlformats.org/markup-compatibility/2006">
              <mc:Choice xmlns:v="urn:schemas-microsoft-com:vml" Requires="v">
                <p:oleObj spid="_x0000_s8271" name="Equation" r:id="rId5" imgW="3568680" imgH="393480" progId="">
                  <p:embed/>
                </p:oleObj>
              </mc:Choice>
              <mc:Fallback>
                <p:oleObj name="Equation" r:id="rId5" imgW="3568680" imgH="39348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438400"/>
                        <a:ext cx="708660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9"/>
                                        </p:tgtEl>
                                        <p:attrNameLst>
                                          <p:attrName>style.visibility</p:attrName>
                                        </p:attrNameLst>
                                      </p:cBhvr>
                                      <p:to>
                                        <p:strVal val="visible"/>
                                      </p:to>
                                    </p:set>
                                    <p:animEffect transition="in" filter="blinds(horizontal)">
                                      <p:cBhvr>
                                        <p:cTn id="7" dur="500"/>
                                        <p:tgtEl>
                                          <p:spTgt spid="61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linds(horizontal)">
                                      <p:cBhvr>
                                        <p:cTn id="12" dur="500"/>
                                        <p:tgtEl>
                                          <p:spTgt spid="1044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Effect transition="in" filter="blinds(horizontal)">
                                      <p:cBhvr>
                                        <p:cTn id="17" dur="500"/>
                                        <p:tgtEl>
                                          <p:spTgt spid="1044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455"/>
                                        </p:tgtEl>
                                        <p:attrNameLst>
                                          <p:attrName>style.visibility</p:attrName>
                                        </p:attrNameLst>
                                      </p:cBhvr>
                                      <p:to>
                                        <p:strVal val="visible"/>
                                      </p:to>
                                    </p:set>
                                    <p:animEffect transition="in" filter="blinds(horizontal)">
                                      <p:cBhvr>
                                        <p:cTn id="22"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54" grpId="0" animBg="1"/>
      <p:bldP spid="10445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4" name="Text Box 6"/>
          <p:cNvSpPr txBox="1">
            <a:spLocks noChangeArrowheads="1"/>
          </p:cNvSpPr>
          <p:nvPr/>
        </p:nvSpPr>
        <p:spPr bwMode="auto">
          <a:xfrm>
            <a:off x="228600" y="1981200"/>
            <a:ext cx="8458200" cy="823913"/>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None/>
            </a:pPr>
            <a:r>
              <a:rPr lang="zh-CN" altLang="en-US" sz="3200"/>
              <a:t>交调干扰有两个特点</a:t>
            </a:r>
            <a:endParaRPr lang="en-US" altLang="zh-CN" sz="3200"/>
          </a:p>
        </p:txBody>
      </p:sp>
      <p:graphicFrame>
        <p:nvGraphicFramePr>
          <p:cNvPr id="268296" name="Object 8"/>
          <p:cNvGraphicFramePr>
            <a:graphicFrameLocks noChangeAspect="1"/>
          </p:cNvGraphicFramePr>
          <p:nvPr/>
        </p:nvGraphicFramePr>
        <p:xfrm>
          <a:off x="520700" y="803275"/>
          <a:ext cx="5281613" cy="717550"/>
        </p:xfrm>
        <a:graphic>
          <a:graphicData uri="http://schemas.openxmlformats.org/presentationml/2006/ole">
            <mc:AlternateContent xmlns:mc="http://schemas.openxmlformats.org/markup-compatibility/2006">
              <mc:Choice xmlns:v="urn:schemas-microsoft-com:vml" Requires="v">
                <p:oleObj spid="_x0000_s81960" name="公式" r:id="rId3" imgW="1866600" imgH="253800" progId="Equation.3">
                  <p:embed/>
                </p:oleObj>
              </mc:Choice>
              <mc:Fallback>
                <p:oleObj name="公式" r:id="rId3" imgW="1866600" imgH="253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803275"/>
                        <a:ext cx="5281613"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8297" name="Text Box 9"/>
          <p:cNvSpPr txBox="1">
            <a:spLocks noChangeArrowheads="1"/>
          </p:cNvSpPr>
          <p:nvPr/>
        </p:nvSpPr>
        <p:spPr bwMode="auto">
          <a:xfrm>
            <a:off x="228600" y="2971800"/>
            <a:ext cx="8458200" cy="639763"/>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Char char="Ø"/>
            </a:pPr>
            <a:r>
              <a:rPr lang="zh-CN" altLang="en-US"/>
              <a:t>当信号消失</a:t>
            </a:r>
            <a:r>
              <a:rPr lang="en-US" altLang="zh-CN"/>
              <a:t>, </a:t>
            </a:r>
            <a:r>
              <a:rPr lang="zh-CN" altLang="en-US"/>
              <a:t>即</a:t>
            </a:r>
            <a:r>
              <a:rPr lang="en-US" altLang="zh-CN" i="1"/>
              <a:t>u</a:t>
            </a:r>
            <a:r>
              <a:rPr lang="en-US" altLang="zh-CN" baseline="-25000"/>
              <a:t>s</a:t>
            </a:r>
            <a:r>
              <a:rPr lang="en-US" altLang="zh-CN"/>
              <a:t>=0, </a:t>
            </a:r>
            <a:r>
              <a:rPr lang="zh-CN" altLang="en-US"/>
              <a:t>则它也消失；</a:t>
            </a:r>
            <a:endParaRPr lang="en-US" altLang="zh-CN"/>
          </a:p>
        </p:txBody>
      </p:sp>
      <p:sp>
        <p:nvSpPr>
          <p:cNvPr id="268299" name="Text Box 11"/>
          <p:cNvSpPr txBox="1">
            <a:spLocks noChangeArrowheads="1"/>
          </p:cNvSpPr>
          <p:nvPr/>
        </p:nvSpPr>
        <p:spPr bwMode="auto">
          <a:xfrm>
            <a:off x="228600" y="4114800"/>
            <a:ext cx="8458200" cy="1187450"/>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Char char="Ø"/>
            </a:pPr>
            <a:r>
              <a:rPr lang="zh-CN" altLang="en-US"/>
              <a:t>能否产生交调干扰与外来干扰的频率无关</a:t>
            </a:r>
            <a:r>
              <a:rPr lang="en-US" altLang="zh-CN"/>
              <a:t>, </a:t>
            </a:r>
            <a:r>
              <a:rPr lang="zh-CN" altLang="en-US"/>
              <a:t>只取决于此外来干扰能否顺利通过混频电路之前的选频网络。</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8296"/>
                                        </p:tgtEl>
                                        <p:attrNameLst>
                                          <p:attrName>style.visibility</p:attrName>
                                        </p:attrNameLst>
                                      </p:cBhvr>
                                      <p:to>
                                        <p:strVal val="visible"/>
                                      </p:to>
                                    </p:set>
                                    <p:animEffect transition="in" filter="blinds(horizontal)">
                                      <p:cBhvr>
                                        <p:cTn id="7" dur="500"/>
                                        <p:tgtEl>
                                          <p:spTgt spid="2682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8294"/>
                                        </p:tgtEl>
                                        <p:attrNameLst>
                                          <p:attrName>style.visibility</p:attrName>
                                        </p:attrNameLst>
                                      </p:cBhvr>
                                      <p:to>
                                        <p:strVal val="visible"/>
                                      </p:to>
                                    </p:set>
                                    <p:animEffect transition="in" filter="blinds(horizontal)">
                                      <p:cBhvr>
                                        <p:cTn id="12" dur="500"/>
                                        <p:tgtEl>
                                          <p:spTgt spid="2682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8297"/>
                                        </p:tgtEl>
                                        <p:attrNameLst>
                                          <p:attrName>style.visibility</p:attrName>
                                        </p:attrNameLst>
                                      </p:cBhvr>
                                      <p:to>
                                        <p:strVal val="visible"/>
                                      </p:to>
                                    </p:set>
                                    <p:animEffect transition="in" filter="blinds(horizontal)">
                                      <p:cBhvr>
                                        <p:cTn id="17" dur="500"/>
                                        <p:tgtEl>
                                          <p:spTgt spid="2682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8299"/>
                                        </p:tgtEl>
                                        <p:attrNameLst>
                                          <p:attrName>style.visibility</p:attrName>
                                        </p:attrNameLst>
                                      </p:cBhvr>
                                      <p:to>
                                        <p:strVal val="visible"/>
                                      </p:to>
                                    </p:set>
                                    <p:animEffect transition="in" filter="blinds(horizontal)">
                                      <p:cBhvr>
                                        <p:cTn id="22" dur="500"/>
                                        <p:tgtEl>
                                          <p:spTgt spid="268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4" grpId="0"/>
      <p:bldP spid="268297" grpId="0"/>
      <p:bldP spid="268299"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323850" y="765175"/>
            <a:ext cx="8820150" cy="519113"/>
          </a:xfrm>
          <a:prstGeom prst="rect">
            <a:avLst/>
          </a:prstGeom>
          <a:noFill/>
          <a:ln w="19050">
            <a:noFill/>
            <a:miter lim="800000"/>
            <a:headEnd/>
            <a:tailEnd type="none" w="med" len="lg"/>
          </a:ln>
        </p:spPr>
        <p:txBody>
          <a:bodyPr>
            <a:spAutoFit/>
          </a:bodyPr>
          <a:lstStyle/>
          <a:p>
            <a:r>
              <a:rPr kumimoji="0" lang="en-US" altLang="zh-CN" sz="2800"/>
              <a:t>4.</a:t>
            </a:r>
            <a:r>
              <a:rPr kumimoji="0" lang="zh-CN" altLang="en-US" sz="2800"/>
              <a:t>两个外来干扰和本振产生的组合干扰（互调干扰）</a:t>
            </a:r>
          </a:p>
        </p:txBody>
      </p:sp>
      <p:graphicFrame>
        <p:nvGraphicFramePr>
          <p:cNvPr id="214022" name="Object 6"/>
          <p:cNvGraphicFramePr>
            <a:graphicFrameLocks noChangeAspect="1"/>
          </p:cNvGraphicFramePr>
          <p:nvPr/>
        </p:nvGraphicFramePr>
        <p:xfrm>
          <a:off x="1143000" y="1447800"/>
          <a:ext cx="7070725" cy="1808163"/>
        </p:xfrm>
        <a:graphic>
          <a:graphicData uri="http://schemas.openxmlformats.org/presentationml/2006/ole">
            <mc:AlternateContent xmlns:mc="http://schemas.openxmlformats.org/markup-compatibility/2006">
              <mc:Choice xmlns:v="urn:schemas-microsoft-com:vml" Requires="v">
                <p:oleObj spid="_x0000_s83022" name="图片" r:id="rId3" imgW="5067360" imgH="1295280" progId="">
                  <p:embed/>
                </p:oleObj>
              </mc:Choice>
              <mc:Fallback>
                <p:oleObj name="图片" r:id="rId3" imgW="5067360" imgH="129528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47800"/>
                        <a:ext cx="7070725" cy="180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3" name="Text Box 7"/>
          <p:cNvSpPr txBox="1">
            <a:spLocks noChangeArrowheads="1"/>
          </p:cNvSpPr>
          <p:nvPr/>
        </p:nvSpPr>
        <p:spPr bwMode="auto">
          <a:xfrm>
            <a:off x="457200" y="3657600"/>
            <a:ext cx="2667000" cy="457200"/>
          </a:xfrm>
          <a:prstGeom prst="rect">
            <a:avLst/>
          </a:prstGeom>
          <a:noFill/>
          <a:ln w="9525" algn="ctr">
            <a:noFill/>
            <a:miter lim="800000"/>
            <a:headEnd/>
            <a:tailEnd/>
          </a:ln>
        </p:spPr>
        <p:txBody>
          <a:bodyPr>
            <a:spAutoFit/>
          </a:bodyPr>
          <a:lstStyle/>
          <a:p>
            <a:pPr>
              <a:spcBef>
                <a:spcPct val="50000"/>
              </a:spcBef>
            </a:pPr>
            <a:r>
              <a:rPr lang="zh-CN" altLang="en-US"/>
              <a:t>若：</a:t>
            </a:r>
          </a:p>
        </p:txBody>
      </p:sp>
      <p:graphicFrame>
        <p:nvGraphicFramePr>
          <p:cNvPr id="214024" name="Object 8"/>
          <p:cNvGraphicFramePr>
            <a:graphicFrameLocks noChangeAspect="1"/>
          </p:cNvGraphicFramePr>
          <p:nvPr/>
        </p:nvGraphicFramePr>
        <p:xfrm>
          <a:off x="1600200" y="3657600"/>
          <a:ext cx="3702050" cy="611188"/>
        </p:xfrm>
        <a:graphic>
          <a:graphicData uri="http://schemas.openxmlformats.org/presentationml/2006/ole">
            <mc:AlternateContent xmlns:mc="http://schemas.openxmlformats.org/markup-compatibility/2006">
              <mc:Choice xmlns:v="urn:schemas-microsoft-com:vml" Requires="v">
                <p:oleObj spid="_x0000_s83023" name="公式" r:id="rId5" imgW="1307880" imgH="215640" progId="Equation.3">
                  <p:embed/>
                </p:oleObj>
              </mc:Choice>
              <mc:Fallback>
                <p:oleObj name="公式" r:id="rId5" imgW="1307880" imgH="2156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657600"/>
                        <a:ext cx="3702050"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5" name="Text Box 9"/>
          <p:cNvSpPr txBox="1">
            <a:spLocks noChangeArrowheads="1"/>
          </p:cNvSpPr>
          <p:nvPr/>
        </p:nvSpPr>
        <p:spPr bwMode="auto">
          <a:xfrm>
            <a:off x="304800" y="5105400"/>
            <a:ext cx="7467600" cy="457200"/>
          </a:xfrm>
          <a:prstGeom prst="rect">
            <a:avLst/>
          </a:prstGeom>
          <a:noFill/>
          <a:ln w="9525" algn="ctr">
            <a:noFill/>
            <a:miter lim="800000"/>
            <a:headEnd/>
            <a:tailEnd/>
          </a:ln>
        </p:spPr>
        <p:txBody>
          <a:bodyPr>
            <a:spAutoFit/>
          </a:bodyPr>
          <a:lstStyle/>
          <a:p>
            <a:pPr>
              <a:spcBef>
                <a:spcPct val="50000"/>
              </a:spcBef>
            </a:pPr>
            <a:r>
              <a:rPr lang="en-US" altLang="zh-CN"/>
              <a:t>P=1</a:t>
            </a:r>
            <a:r>
              <a:rPr lang="zh-CN" altLang="en-US"/>
              <a:t>，</a:t>
            </a:r>
            <a:r>
              <a:rPr lang="en-US" altLang="zh-CN"/>
              <a:t>q=2</a:t>
            </a:r>
            <a:r>
              <a:rPr lang="zh-CN" altLang="en-US"/>
              <a:t>或者</a:t>
            </a:r>
            <a:r>
              <a:rPr lang="en-US" altLang="zh-CN"/>
              <a:t>p=2</a:t>
            </a:r>
            <a:r>
              <a:rPr lang="zh-CN" altLang="en-US"/>
              <a:t>，</a:t>
            </a:r>
            <a:r>
              <a:rPr lang="en-US" altLang="zh-CN"/>
              <a:t>q=1</a:t>
            </a:r>
            <a:r>
              <a:rPr lang="zh-CN" altLang="en-US"/>
              <a:t>影响最大</a:t>
            </a:r>
          </a:p>
        </p:txBody>
      </p:sp>
      <p:sp>
        <p:nvSpPr>
          <p:cNvPr id="214026" name="Text Box 10"/>
          <p:cNvSpPr txBox="1">
            <a:spLocks noChangeArrowheads="1"/>
          </p:cNvSpPr>
          <p:nvPr/>
        </p:nvSpPr>
        <p:spPr bwMode="auto">
          <a:xfrm>
            <a:off x="838200" y="5791200"/>
            <a:ext cx="1828800" cy="457200"/>
          </a:xfrm>
          <a:prstGeom prst="rect">
            <a:avLst/>
          </a:prstGeom>
          <a:noFill/>
          <a:ln w="9525" algn="ctr">
            <a:noFill/>
            <a:miter lim="800000"/>
            <a:headEnd/>
            <a:tailEnd/>
          </a:ln>
        </p:spPr>
        <p:txBody>
          <a:bodyPr>
            <a:spAutoFit/>
          </a:bodyPr>
          <a:lstStyle/>
          <a:p>
            <a:pPr>
              <a:spcBef>
                <a:spcPct val="50000"/>
              </a:spcBef>
            </a:pPr>
            <a:r>
              <a:rPr lang="en-US" altLang="zh-CN"/>
              <a:t>p+q=3</a:t>
            </a:r>
          </a:p>
        </p:txBody>
      </p:sp>
      <p:sp>
        <p:nvSpPr>
          <p:cNvPr id="214027" name="Text Box 11"/>
          <p:cNvSpPr txBox="1">
            <a:spLocks noChangeArrowheads="1"/>
          </p:cNvSpPr>
          <p:nvPr/>
        </p:nvSpPr>
        <p:spPr bwMode="auto">
          <a:xfrm>
            <a:off x="2895600" y="5791200"/>
            <a:ext cx="3810000" cy="457200"/>
          </a:xfrm>
          <a:prstGeom prst="rect">
            <a:avLst/>
          </a:prstGeom>
          <a:noFill/>
          <a:ln w="9525" algn="ctr">
            <a:noFill/>
            <a:miter lim="800000"/>
            <a:headEnd/>
            <a:tailEnd/>
          </a:ln>
        </p:spPr>
        <p:txBody>
          <a:bodyPr>
            <a:spAutoFit/>
          </a:bodyPr>
          <a:lstStyle/>
          <a:p>
            <a:pPr>
              <a:spcBef>
                <a:spcPct val="50000"/>
              </a:spcBef>
            </a:pPr>
            <a:r>
              <a:rPr lang="zh-CN" altLang="en-US"/>
              <a:t>三阶互调干扰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22"/>
                                        </p:tgtEl>
                                        <p:attrNameLst>
                                          <p:attrName>style.visibility</p:attrName>
                                        </p:attrNameLst>
                                      </p:cBhvr>
                                      <p:to>
                                        <p:strVal val="visible"/>
                                      </p:to>
                                    </p:set>
                                    <p:animEffect transition="in" filter="blinds(horizontal)">
                                      <p:cBhvr>
                                        <p:cTn id="7" dur="500"/>
                                        <p:tgtEl>
                                          <p:spTgt spid="2140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23"/>
                                        </p:tgtEl>
                                        <p:attrNameLst>
                                          <p:attrName>style.visibility</p:attrName>
                                        </p:attrNameLst>
                                      </p:cBhvr>
                                      <p:to>
                                        <p:strVal val="visible"/>
                                      </p:to>
                                    </p:set>
                                    <p:animEffect transition="in" filter="blinds(horizontal)">
                                      <p:cBhvr>
                                        <p:cTn id="12" dur="500"/>
                                        <p:tgtEl>
                                          <p:spTgt spid="2140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4024"/>
                                        </p:tgtEl>
                                        <p:attrNameLst>
                                          <p:attrName>style.visibility</p:attrName>
                                        </p:attrNameLst>
                                      </p:cBhvr>
                                      <p:to>
                                        <p:strVal val="visible"/>
                                      </p:to>
                                    </p:set>
                                    <p:animEffect transition="in" filter="blinds(horizontal)">
                                      <p:cBhvr>
                                        <p:cTn id="17" dur="500"/>
                                        <p:tgtEl>
                                          <p:spTgt spid="2140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4025"/>
                                        </p:tgtEl>
                                        <p:attrNameLst>
                                          <p:attrName>style.visibility</p:attrName>
                                        </p:attrNameLst>
                                      </p:cBhvr>
                                      <p:to>
                                        <p:strVal val="visible"/>
                                      </p:to>
                                    </p:set>
                                    <p:animEffect transition="in" filter="blinds(horizontal)">
                                      <p:cBhvr>
                                        <p:cTn id="22" dur="500"/>
                                        <p:tgtEl>
                                          <p:spTgt spid="2140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4026"/>
                                        </p:tgtEl>
                                        <p:attrNameLst>
                                          <p:attrName>style.visibility</p:attrName>
                                        </p:attrNameLst>
                                      </p:cBhvr>
                                      <p:to>
                                        <p:strVal val="visible"/>
                                      </p:to>
                                    </p:set>
                                    <p:animEffect transition="in" filter="blinds(horizontal)">
                                      <p:cBhvr>
                                        <p:cTn id="27" dur="500"/>
                                        <p:tgtEl>
                                          <p:spTgt spid="2140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4027"/>
                                        </p:tgtEl>
                                        <p:attrNameLst>
                                          <p:attrName>style.visibility</p:attrName>
                                        </p:attrNameLst>
                                      </p:cBhvr>
                                      <p:to>
                                        <p:strVal val="visible"/>
                                      </p:to>
                                    </p:set>
                                    <p:animEffect transition="in" filter="blinds(horizontal)">
                                      <p:cBhvr>
                                        <p:cTn id="32" dur="500"/>
                                        <p:tgtEl>
                                          <p:spTgt spid="21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p:bldP spid="214025" grpId="0"/>
      <p:bldP spid="214026" grpId="0"/>
      <p:bldP spid="21402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ChangeArrowheads="1"/>
          </p:cNvSpPr>
          <p:nvPr/>
        </p:nvSpPr>
        <p:spPr bwMode="auto">
          <a:xfrm>
            <a:off x="381000" y="609600"/>
            <a:ext cx="4751388" cy="519113"/>
          </a:xfrm>
          <a:prstGeom prst="rect">
            <a:avLst/>
          </a:prstGeom>
          <a:noFill/>
          <a:ln w="9525">
            <a:noFill/>
            <a:miter lim="800000"/>
            <a:headEnd/>
            <a:tailEnd/>
          </a:ln>
        </p:spPr>
        <p:txBody>
          <a:bodyPr>
            <a:spAutoFit/>
          </a:bodyPr>
          <a:lstStyle/>
          <a:p>
            <a:pPr>
              <a:spcBef>
                <a:spcPct val="50000"/>
              </a:spcBef>
            </a:pPr>
            <a:r>
              <a:rPr lang="en-US" altLang="zh-CN" sz="2800"/>
              <a:t>5.</a:t>
            </a:r>
            <a:r>
              <a:rPr lang="zh-CN" altLang="en-US" sz="2800"/>
              <a:t>强信号阻塞干扰</a:t>
            </a:r>
          </a:p>
        </p:txBody>
      </p:sp>
      <p:sp>
        <p:nvSpPr>
          <p:cNvPr id="215046" name="Rectangle 6"/>
          <p:cNvSpPr>
            <a:spLocks noChangeArrowheads="1"/>
          </p:cNvSpPr>
          <p:nvPr/>
        </p:nvSpPr>
        <p:spPr bwMode="auto">
          <a:xfrm>
            <a:off x="152400" y="1676400"/>
            <a:ext cx="8534400" cy="1406525"/>
          </a:xfrm>
          <a:prstGeom prst="rect">
            <a:avLst/>
          </a:prstGeom>
          <a:noFill/>
          <a:ln w="9525">
            <a:noFill/>
            <a:miter lim="800000"/>
            <a:headEnd/>
            <a:tailEnd/>
          </a:ln>
        </p:spPr>
        <p:txBody>
          <a:bodyPr>
            <a:spAutoFit/>
          </a:bodyPr>
          <a:lstStyle/>
          <a:p>
            <a:pPr>
              <a:lnSpc>
                <a:spcPct val="120000"/>
              </a:lnSpc>
              <a:spcBef>
                <a:spcPct val="50000"/>
              </a:spcBef>
            </a:pPr>
            <a:r>
              <a:rPr lang="en-US" altLang="zh-CN"/>
              <a:t>  </a:t>
            </a:r>
            <a:r>
              <a:rPr lang="zh-CN" altLang="en-US"/>
              <a:t>  当强干扰信号与有用信号同时进入混频器时，强干扰会使混频器工作于严重的非线性区，使信噪比大大下降，输出的有用信号幅值减小，严重时，甚至小到无法接收。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wipe(left)">
                                      <p:cBhvr>
                                        <p:cTn id="7" dur="500"/>
                                        <p:tgtEl>
                                          <p:spTgt spid="2150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6"/>
                                        </p:tgtEl>
                                        <p:attrNameLst>
                                          <p:attrName>style.visibility</p:attrName>
                                        </p:attrNameLst>
                                      </p:cBhvr>
                                      <p:to>
                                        <p:strVal val="visible"/>
                                      </p:to>
                                    </p:set>
                                    <p:animEffect transition="in" filter="wipe(left)">
                                      <p:cBhvr>
                                        <p:cTn id="12" dur="500"/>
                                        <p:tgtEl>
                                          <p:spTgt spid="215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p:bldP spid="21504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5"/>
          <p:cNvSpPr txBox="1">
            <a:spLocks noChangeArrowheads="1"/>
          </p:cNvSpPr>
          <p:nvPr/>
        </p:nvSpPr>
        <p:spPr bwMode="auto">
          <a:xfrm>
            <a:off x="381000" y="609600"/>
            <a:ext cx="7010400" cy="641350"/>
          </a:xfrm>
          <a:prstGeom prst="rect">
            <a:avLst/>
          </a:prstGeom>
          <a:noFill/>
          <a:ln w="9525" algn="ctr">
            <a:noFill/>
            <a:miter lim="800000"/>
            <a:headEnd/>
            <a:tailEnd/>
          </a:ln>
        </p:spPr>
        <p:txBody>
          <a:bodyPr>
            <a:spAutoFit/>
          </a:bodyPr>
          <a:lstStyle/>
          <a:p>
            <a:pPr algn="ctr"/>
            <a:r>
              <a:rPr kumimoji="0" lang="zh-CN" altLang="en-US" sz="3600">
                <a:latin typeface="Arial" charset="0"/>
              </a:rPr>
              <a:t>本 章 小 结</a:t>
            </a:r>
          </a:p>
        </p:txBody>
      </p:sp>
      <p:sp>
        <p:nvSpPr>
          <p:cNvPr id="229382" name="Text Box 6"/>
          <p:cNvSpPr txBox="1">
            <a:spLocks noChangeArrowheads="1"/>
          </p:cNvSpPr>
          <p:nvPr/>
        </p:nvSpPr>
        <p:spPr bwMode="auto">
          <a:xfrm>
            <a:off x="0" y="4495800"/>
            <a:ext cx="9144000" cy="1114425"/>
          </a:xfrm>
          <a:prstGeom prst="rect">
            <a:avLst/>
          </a:prstGeom>
          <a:noFill/>
          <a:ln w="9525" algn="ctr">
            <a:noFill/>
            <a:miter lim="800000"/>
            <a:headEnd/>
            <a:tailEnd/>
          </a:ln>
        </p:spPr>
        <p:txBody>
          <a:bodyPr>
            <a:spAutoFit/>
          </a:bodyPr>
          <a:lstStyle/>
          <a:p>
            <a:pPr indent="444500">
              <a:lnSpc>
                <a:spcPct val="140000"/>
              </a:lnSpc>
            </a:pPr>
            <a:r>
              <a:rPr kumimoji="0" lang="zh-CN" altLang="en-US">
                <a:latin typeface="Arial" charset="0"/>
              </a:rPr>
              <a:t>三种电路不同之处是输入信号、参考信号、滤波器特性在实现调幅和检波时各有不同的形式，以完成特定要求的频谱搬移。</a:t>
            </a:r>
          </a:p>
        </p:txBody>
      </p:sp>
      <p:sp>
        <p:nvSpPr>
          <p:cNvPr id="118788" name="Text Box 7"/>
          <p:cNvSpPr txBox="1">
            <a:spLocks noChangeArrowheads="1"/>
          </p:cNvSpPr>
          <p:nvPr/>
        </p:nvSpPr>
        <p:spPr bwMode="auto">
          <a:xfrm>
            <a:off x="381000" y="1524000"/>
            <a:ext cx="8382000" cy="457200"/>
          </a:xfrm>
          <a:prstGeom prst="rect">
            <a:avLst/>
          </a:prstGeom>
          <a:noFill/>
          <a:ln w="9525" algn="ctr">
            <a:noFill/>
            <a:miter lim="800000"/>
            <a:headEnd/>
            <a:tailEnd/>
          </a:ln>
        </p:spPr>
        <p:txBody>
          <a:bodyPr>
            <a:spAutoFit/>
          </a:bodyPr>
          <a:lstStyle/>
          <a:p>
            <a:pPr>
              <a:spcBef>
                <a:spcPct val="50000"/>
              </a:spcBef>
            </a:pPr>
            <a:r>
              <a:rPr kumimoji="0" lang="zh-CN" altLang="en-US"/>
              <a:t>三部分内容：</a:t>
            </a:r>
            <a:r>
              <a:rPr kumimoji="0" lang="zh-CN" altLang="en-US">
                <a:solidFill>
                  <a:srgbClr val="FF0000"/>
                </a:solidFill>
              </a:rPr>
              <a:t>调幅、检波</a:t>
            </a:r>
            <a:r>
              <a:rPr kumimoji="0" lang="zh-CN" altLang="en-US"/>
              <a:t>和</a:t>
            </a:r>
            <a:r>
              <a:rPr kumimoji="0" lang="zh-CN" altLang="en-US">
                <a:solidFill>
                  <a:srgbClr val="FF0000"/>
                </a:solidFill>
              </a:rPr>
              <a:t>混频</a:t>
            </a:r>
            <a:r>
              <a:rPr kumimoji="0" lang="zh-CN" altLang="en-US"/>
              <a:t>。</a:t>
            </a:r>
          </a:p>
        </p:txBody>
      </p:sp>
      <p:sp>
        <p:nvSpPr>
          <p:cNvPr id="229384" name="Text Box 8"/>
          <p:cNvSpPr txBox="1">
            <a:spLocks noChangeArrowheads="1"/>
          </p:cNvSpPr>
          <p:nvPr/>
        </p:nvSpPr>
        <p:spPr bwMode="auto">
          <a:xfrm>
            <a:off x="304800" y="2286000"/>
            <a:ext cx="9144000" cy="457200"/>
          </a:xfrm>
          <a:prstGeom prst="rect">
            <a:avLst/>
          </a:prstGeom>
          <a:noFill/>
          <a:ln w="9525" algn="ctr">
            <a:noFill/>
            <a:miter lim="800000"/>
            <a:headEnd/>
            <a:tailEnd/>
          </a:ln>
        </p:spPr>
        <p:txBody>
          <a:bodyPr>
            <a:spAutoFit/>
          </a:bodyPr>
          <a:lstStyle/>
          <a:p>
            <a:pPr>
              <a:spcBef>
                <a:spcPct val="50000"/>
              </a:spcBef>
            </a:pPr>
            <a:r>
              <a:rPr kumimoji="0" lang="zh-CN" altLang="en-US"/>
              <a:t>时域上都表现为两信号的相乘，在频域上都属于频谱的</a:t>
            </a:r>
            <a:r>
              <a:rPr kumimoji="0" lang="zh-CN" altLang="en-US">
                <a:solidFill>
                  <a:srgbClr val="FF0000"/>
                </a:solidFill>
              </a:rPr>
              <a:t>线性搬移</a:t>
            </a:r>
            <a:r>
              <a:rPr kumimoji="0" lang="zh-CN" altLang="en-US"/>
              <a:t>。</a:t>
            </a:r>
          </a:p>
        </p:txBody>
      </p:sp>
      <p:sp>
        <p:nvSpPr>
          <p:cNvPr id="229385" name="Text Box 9"/>
          <p:cNvSpPr txBox="1">
            <a:spLocks noChangeArrowheads="1"/>
          </p:cNvSpPr>
          <p:nvPr/>
        </p:nvSpPr>
        <p:spPr bwMode="auto">
          <a:xfrm>
            <a:off x="304800" y="3276600"/>
            <a:ext cx="8610600" cy="822325"/>
          </a:xfrm>
          <a:prstGeom prst="rect">
            <a:avLst/>
          </a:prstGeom>
          <a:noFill/>
          <a:ln w="9525" algn="ctr">
            <a:noFill/>
            <a:miter lim="800000"/>
            <a:headEnd/>
            <a:tailEnd/>
          </a:ln>
        </p:spPr>
        <p:txBody>
          <a:bodyPr>
            <a:spAutoFit/>
          </a:bodyPr>
          <a:lstStyle/>
          <a:p>
            <a:pPr indent="363538">
              <a:spcBef>
                <a:spcPct val="50000"/>
              </a:spcBef>
            </a:pPr>
            <a:r>
              <a:rPr kumimoji="0" lang="zh-CN" altLang="en-US"/>
              <a:t>三种电路的原理电路模型相同，都由</a:t>
            </a:r>
            <a:r>
              <a:rPr kumimoji="0" lang="zh-CN" altLang="en-US">
                <a:solidFill>
                  <a:srgbClr val="FF0000"/>
                </a:solidFill>
              </a:rPr>
              <a:t>非线性器件</a:t>
            </a:r>
            <a:r>
              <a:rPr kumimoji="0" lang="zh-CN" altLang="en-US"/>
              <a:t>实现</a:t>
            </a:r>
            <a:r>
              <a:rPr kumimoji="0" lang="zh-CN" altLang="en-US">
                <a:solidFill>
                  <a:srgbClr val="FF0000"/>
                </a:solidFill>
              </a:rPr>
              <a:t>频率变换</a:t>
            </a:r>
            <a:r>
              <a:rPr kumimoji="0" lang="zh-CN" altLang="en-US"/>
              <a:t>和用滤波器来滤除不需要的频率分量。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384"/>
                                        </p:tgtEl>
                                        <p:attrNameLst>
                                          <p:attrName>style.visibility</p:attrName>
                                        </p:attrNameLst>
                                      </p:cBhvr>
                                      <p:to>
                                        <p:strVal val="visible"/>
                                      </p:to>
                                    </p:set>
                                    <p:animEffect transition="in" filter="blinds(horizontal)">
                                      <p:cBhvr>
                                        <p:cTn id="7" dur="500"/>
                                        <p:tgtEl>
                                          <p:spTgt spid="2293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385"/>
                                        </p:tgtEl>
                                        <p:attrNameLst>
                                          <p:attrName>style.visibility</p:attrName>
                                        </p:attrNameLst>
                                      </p:cBhvr>
                                      <p:to>
                                        <p:strVal val="visible"/>
                                      </p:to>
                                    </p:set>
                                    <p:animEffect transition="in" filter="blinds(horizontal)">
                                      <p:cBhvr>
                                        <p:cTn id="12" dur="500"/>
                                        <p:tgtEl>
                                          <p:spTgt spid="2293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382"/>
                                        </p:tgtEl>
                                        <p:attrNameLst>
                                          <p:attrName>style.visibility</p:attrName>
                                        </p:attrNameLst>
                                      </p:cBhvr>
                                      <p:to>
                                        <p:strVal val="visible"/>
                                      </p:to>
                                    </p:set>
                                    <p:animEffect transition="in" filter="blinds(horizontal)">
                                      <p:cBhvr>
                                        <p:cTn id="17" dur="500"/>
                                        <p:tgtEl>
                                          <p:spTgt spid="22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2" grpId="0"/>
      <p:bldP spid="229384" grpId="0"/>
      <p:bldP spid="22938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228600" y="609600"/>
            <a:ext cx="8305800" cy="2136775"/>
          </a:xfrm>
          <a:prstGeom prst="rect">
            <a:avLst/>
          </a:prstGeom>
          <a:noFill/>
          <a:ln w="9525" algn="ctr">
            <a:noFill/>
            <a:miter lim="800000"/>
            <a:headEnd/>
            <a:tailEnd/>
          </a:ln>
        </p:spPr>
        <p:txBody>
          <a:bodyPr>
            <a:spAutoFit/>
          </a:bodyPr>
          <a:lstStyle/>
          <a:p>
            <a:pPr indent="444500">
              <a:lnSpc>
                <a:spcPct val="140000"/>
              </a:lnSpc>
            </a:pPr>
            <a:r>
              <a:rPr kumimoji="0" lang="zh-CN" altLang="en-US">
                <a:latin typeface="Arial" charset="0"/>
              </a:rPr>
              <a:t>用调制信号去控制载波信号的幅度，称为振幅调制</a:t>
            </a:r>
            <a:r>
              <a:rPr kumimoji="0" lang="en-US" altLang="zh-CN">
                <a:latin typeface="Arial" charset="0"/>
              </a:rPr>
              <a:t>(</a:t>
            </a:r>
            <a:r>
              <a:rPr kumimoji="0" lang="zh-CN" altLang="en-US">
                <a:latin typeface="Arial" charset="0"/>
              </a:rPr>
              <a:t>调幅</a:t>
            </a:r>
            <a:r>
              <a:rPr kumimoji="0" lang="en-US" altLang="zh-CN">
                <a:latin typeface="Arial" charset="0"/>
              </a:rPr>
              <a:t>)</a:t>
            </a:r>
            <a:r>
              <a:rPr kumimoji="0" lang="zh-CN" altLang="en-US">
                <a:latin typeface="Arial" charset="0"/>
              </a:rPr>
              <a:t>。调幅有三种方式，普通调幅、双边带调幅和单边带调幅。三种调幅波的数学表达式、波形图、功率分配、频带宽度等各不相同，其检波也采取不同的电路模型。</a:t>
            </a:r>
          </a:p>
        </p:txBody>
      </p:sp>
      <p:sp>
        <p:nvSpPr>
          <p:cNvPr id="230405" name="Text Box 5"/>
          <p:cNvSpPr txBox="1">
            <a:spLocks noChangeArrowheads="1"/>
          </p:cNvSpPr>
          <p:nvPr/>
        </p:nvSpPr>
        <p:spPr bwMode="auto">
          <a:xfrm>
            <a:off x="0" y="3276600"/>
            <a:ext cx="8305800" cy="2647950"/>
          </a:xfrm>
          <a:prstGeom prst="rect">
            <a:avLst/>
          </a:prstGeom>
          <a:noFill/>
          <a:ln w="9525" algn="ctr">
            <a:noFill/>
            <a:miter lim="800000"/>
            <a:headEnd/>
            <a:tailEnd/>
          </a:ln>
        </p:spPr>
        <p:txBody>
          <a:bodyPr>
            <a:spAutoFit/>
          </a:bodyPr>
          <a:lstStyle/>
          <a:p>
            <a:pPr indent="444500">
              <a:lnSpc>
                <a:spcPct val="140000"/>
              </a:lnSpc>
            </a:pPr>
            <a:r>
              <a:rPr kumimoji="0" lang="zh-CN" altLang="en-US">
                <a:latin typeface="Arial" charset="0"/>
              </a:rPr>
              <a:t>幅度调制波的解调称为检波。振幅解调的原理是将已调信号通过非线性器件产生包含有调制信号的新频率成分，再通过低通滤波器取出原调制信号。本章主要介绍了只适用于普通调制波检波的二极管包络检波器和适用于三种调幅波的同步检波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404"/>
                                        </p:tgtEl>
                                        <p:attrNameLst>
                                          <p:attrName>style.visibility</p:attrName>
                                        </p:attrNameLst>
                                      </p:cBhvr>
                                      <p:to>
                                        <p:strVal val="visible"/>
                                      </p:to>
                                    </p:set>
                                    <p:animEffect transition="in" filter="blinds(horizontal)">
                                      <p:cBhvr>
                                        <p:cTn id="7" dur="500"/>
                                        <p:tgtEl>
                                          <p:spTgt spid="2304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blinds(horizontal)">
                                      <p:cBhvr>
                                        <p:cTn id="12" dur="500"/>
                                        <p:tgtEl>
                                          <p:spTgt spid="230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p:bldP spid="23040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Text Box 4"/>
          <p:cNvSpPr txBox="1">
            <a:spLocks noChangeArrowheads="1"/>
          </p:cNvSpPr>
          <p:nvPr/>
        </p:nvSpPr>
        <p:spPr bwMode="auto">
          <a:xfrm>
            <a:off x="228600" y="990600"/>
            <a:ext cx="8229600" cy="2647950"/>
          </a:xfrm>
          <a:prstGeom prst="rect">
            <a:avLst/>
          </a:prstGeom>
          <a:noFill/>
          <a:ln w="9525" algn="ctr">
            <a:noFill/>
            <a:miter lim="800000"/>
            <a:headEnd/>
            <a:tailEnd/>
          </a:ln>
        </p:spPr>
        <p:txBody>
          <a:bodyPr>
            <a:spAutoFit/>
          </a:bodyPr>
          <a:lstStyle/>
          <a:p>
            <a:pPr indent="444500">
              <a:lnSpc>
                <a:spcPct val="140000"/>
              </a:lnSpc>
            </a:pPr>
            <a:r>
              <a:rPr kumimoji="0" lang="zh-CN" altLang="en-US">
                <a:latin typeface="Arial" charset="0"/>
              </a:rPr>
              <a:t>混频的基本功能是在保持</a:t>
            </a:r>
            <a:r>
              <a:rPr kumimoji="0" lang="zh-CN" altLang="en-US">
                <a:solidFill>
                  <a:srgbClr val="FF0000"/>
                </a:solidFill>
                <a:latin typeface="Arial" charset="0"/>
              </a:rPr>
              <a:t>调制类型</a:t>
            </a:r>
            <a:r>
              <a:rPr kumimoji="0" lang="zh-CN" altLang="en-US">
                <a:latin typeface="Arial" charset="0"/>
              </a:rPr>
              <a:t>和</a:t>
            </a:r>
            <a:r>
              <a:rPr kumimoji="0" lang="zh-CN" altLang="en-US">
                <a:solidFill>
                  <a:srgbClr val="FF0000"/>
                </a:solidFill>
                <a:latin typeface="Arial" charset="0"/>
              </a:rPr>
              <a:t>调制参数不变</a:t>
            </a:r>
            <a:r>
              <a:rPr kumimoji="0" lang="zh-CN" altLang="en-US">
                <a:latin typeface="Arial" charset="0"/>
              </a:rPr>
              <a:t>的情况下，将高频振荡的频率</a:t>
            </a:r>
            <a:r>
              <a:rPr kumimoji="0" lang="en-US" altLang="zh-CN"/>
              <a:t>f</a:t>
            </a:r>
            <a:r>
              <a:rPr kumimoji="0" lang="en-US" altLang="zh-CN" baseline="-25000"/>
              <a:t>C</a:t>
            </a:r>
            <a:r>
              <a:rPr kumimoji="0" lang="zh-CN" altLang="en-US">
                <a:latin typeface="Arial" charset="0"/>
              </a:rPr>
              <a:t>变换为固定频率的中频</a:t>
            </a:r>
            <a:r>
              <a:rPr kumimoji="0" lang="en-US" altLang="zh-CN"/>
              <a:t>f</a:t>
            </a:r>
            <a:r>
              <a:rPr kumimoji="0" lang="en-US" altLang="zh-CN" baseline="-25000"/>
              <a:t>I</a:t>
            </a:r>
            <a:r>
              <a:rPr kumimoji="0" lang="zh-CN" altLang="en-US">
                <a:latin typeface="Arial" charset="0"/>
              </a:rPr>
              <a:t>，以利于提高接收机的灵敏度和选择性。在频域上，其工作原理是将载波为高频的已调波信号的频谱不失真地搬移到中频载波上，属于频谱线性搬移电路。</a:t>
            </a:r>
          </a:p>
        </p:txBody>
      </p:sp>
      <p:sp>
        <p:nvSpPr>
          <p:cNvPr id="231430" name="Text Box 6"/>
          <p:cNvSpPr txBox="1">
            <a:spLocks noChangeArrowheads="1"/>
          </p:cNvSpPr>
          <p:nvPr/>
        </p:nvSpPr>
        <p:spPr bwMode="auto">
          <a:xfrm>
            <a:off x="228600" y="4191000"/>
            <a:ext cx="8458200" cy="1114425"/>
          </a:xfrm>
          <a:prstGeom prst="rect">
            <a:avLst/>
          </a:prstGeom>
          <a:noFill/>
          <a:ln w="9525" algn="ctr">
            <a:noFill/>
            <a:miter lim="800000"/>
            <a:headEnd/>
            <a:tailEnd/>
          </a:ln>
        </p:spPr>
        <p:txBody>
          <a:bodyPr>
            <a:spAutoFit/>
          </a:bodyPr>
          <a:lstStyle/>
          <a:p>
            <a:pPr indent="363538">
              <a:lnSpc>
                <a:spcPct val="140000"/>
              </a:lnSpc>
            </a:pPr>
            <a:r>
              <a:rPr kumimoji="0" lang="zh-CN" altLang="en-US"/>
              <a:t>本章主要介绍了混频概念与实现模式、混频原理、混频器的分析方法，及混频器的干扰和非线性失真等问题。</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animEffect transition="in" filter="blinds(horizontal)">
                                      <p:cBhvr>
                                        <p:cTn id="7" dur="500"/>
                                        <p:tgtEl>
                                          <p:spTgt spid="2314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430"/>
                                        </p:tgtEl>
                                        <p:attrNameLst>
                                          <p:attrName>style.visibility</p:attrName>
                                        </p:attrNameLst>
                                      </p:cBhvr>
                                      <p:to>
                                        <p:strVal val="visible"/>
                                      </p:to>
                                    </p:set>
                                    <p:animEffect transition="in" filter="blinds(horizontal)">
                                      <p:cBhvr>
                                        <p:cTn id="12"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p:bldP spid="23143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Box 1"/>
          <p:cNvSpPr txBox="1">
            <a:spLocks noChangeArrowheads="1"/>
          </p:cNvSpPr>
          <p:nvPr/>
        </p:nvSpPr>
        <p:spPr bwMode="auto">
          <a:xfrm>
            <a:off x="457200" y="1371600"/>
            <a:ext cx="5334000" cy="461963"/>
          </a:xfrm>
          <a:prstGeom prst="rect">
            <a:avLst/>
          </a:prstGeom>
          <a:noFill/>
          <a:ln w="9525">
            <a:noFill/>
            <a:miter lim="800000"/>
            <a:headEnd/>
            <a:tailEnd/>
          </a:ln>
        </p:spPr>
        <p:txBody>
          <a:bodyPr>
            <a:spAutoFit/>
          </a:bodyPr>
          <a:lstStyle/>
          <a:p>
            <a:r>
              <a:rPr lang="zh-CN" altLang="en-US"/>
              <a:t>积化和差公式</a:t>
            </a:r>
          </a:p>
        </p:txBody>
      </p:sp>
      <p:graphicFrame>
        <p:nvGraphicFramePr>
          <p:cNvPr id="103429" name="Object 2"/>
          <p:cNvGraphicFramePr>
            <a:graphicFrameLocks noChangeAspect="1"/>
          </p:cNvGraphicFramePr>
          <p:nvPr/>
        </p:nvGraphicFramePr>
        <p:xfrm>
          <a:off x="228600" y="2133600"/>
          <a:ext cx="8589963" cy="1295400"/>
        </p:xfrm>
        <a:graphic>
          <a:graphicData uri="http://schemas.openxmlformats.org/presentationml/2006/ole">
            <mc:AlternateContent xmlns:mc="http://schemas.openxmlformats.org/markup-compatibility/2006">
              <mc:Choice xmlns:v="urn:schemas-microsoft-com:vml" Requires="v">
                <p:oleObj spid="_x0000_s84008" name="Equation" r:id="rId3" imgW="2514600" imgH="393480" progId="Equation.DSMT4">
                  <p:embed/>
                </p:oleObj>
              </mc:Choice>
              <mc:Fallback>
                <p:oleObj name="Equation" r:id="rId3" imgW="251460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33600"/>
                        <a:ext cx="8589963"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wipe(left)">
                                      <p:cBhvr>
                                        <p:cTn id="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51" y="668306"/>
            <a:ext cx="3124200" cy="461665"/>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）积化和差公式</a:t>
            </a:r>
            <a:endParaRPr lang="zh-CN" altLang="en-US" dirty="0"/>
          </a:p>
        </p:txBody>
      </p:sp>
      <p:sp>
        <p:nvSpPr>
          <p:cNvPr id="3" name="文本框 2"/>
          <p:cNvSpPr txBox="1"/>
          <p:nvPr/>
        </p:nvSpPr>
        <p:spPr>
          <a:xfrm>
            <a:off x="2177481" y="152400"/>
            <a:ext cx="4876800" cy="461665"/>
          </a:xfrm>
          <a:prstGeom prst="rect">
            <a:avLst/>
          </a:prstGeom>
          <a:noFill/>
        </p:spPr>
        <p:txBody>
          <a:bodyPr wrap="square" rtlCol="0">
            <a:spAutoFit/>
          </a:bodyPr>
          <a:lstStyle/>
          <a:p>
            <a:r>
              <a:rPr lang="zh-CN" altLang="en-US" dirty="0" smtClean="0"/>
              <a:t>第二次课课前</a:t>
            </a:r>
            <a:r>
              <a:rPr lang="zh-CN" altLang="en-US" dirty="0" smtClean="0"/>
              <a:t>提问</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218445035"/>
              </p:ext>
            </p:extLst>
          </p:nvPr>
        </p:nvGraphicFramePr>
        <p:xfrm>
          <a:off x="2924968" y="604872"/>
          <a:ext cx="2025650" cy="558800"/>
        </p:xfrm>
        <a:graphic>
          <a:graphicData uri="http://schemas.openxmlformats.org/presentationml/2006/ole">
            <mc:AlternateContent xmlns:mc="http://schemas.openxmlformats.org/markup-compatibility/2006">
              <mc:Choice xmlns:v="urn:schemas-microsoft-com:vml" Requires="v">
                <p:oleObj spid="_x0000_s266277" name="公式" r:id="rId3" imgW="812520" imgH="203040" progId="Equation.3">
                  <p:embed/>
                </p:oleObj>
              </mc:Choice>
              <mc:Fallback>
                <p:oleObj name="公式" r:id="rId3" imgW="812520" imgH="203040" progId="Equation.3">
                  <p:embed/>
                  <p:pic>
                    <p:nvPicPr>
                      <p:cNvPr id="5" name="对象 4"/>
                      <p:cNvPicPr/>
                      <p:nvPr/>
                    </p:nvPicPr>
                    <p:blipFill>
                      <a:blip r:embed="rId4"/>
                      <a:stretch>
                        <a:fillRect/>
                      </a:stretch>
                    </p:blipFill>
                    <p:spPr>
                      <a:xfrm>
                        <a:off x="2924968" y="604872"/>
                        <a:ext cx="2025650" cy="558800"/>
                      </a:xfrm>
                      <a:prstGeom prst="rect">
                        <a:avLst/>
                      </a:prstGeom>
                    </p:spPr>
                  </p:pic>
                </p:oleObj>
              </mc:Fallback>
            </mc:AlternateContent>
          </a:graphicData>
        </a:graphic>
      </p:graphicFrame>
      <p:sp>
        <p:nvSpPr>
          <p:cNvPr id="44" name="文本框 43"/>
          <p:cNvSpPr txBox="1"/>
          <p:nvPr/>
        </p:nvSpPr>
        <p:spPr>
          <a:xfrm>
            <a:off x="0" y="1184212"/>
            <a:ext cx="4950618" cy="461665"/>
          </a:xfrm>
          <a:prstGeom prst="rect">
            <a:avLst/>
          </a:prstGeom>
          <a:noFill/>
        </p:spPr>
        <p:txBody>
          <a:bodyPr wrap="square" rtlCol="0">
            <a:spAutoFit/>
          </a:bodyPr>
          <a:lstStyle/>
          <a:p>
            <a:r>
              <a:rPr lang="zh-CN" altLang="en-US" dirty="0" smtClean="0"/>
              <a:t>（</a:t>
            </a:r>
            <a:r>
              <a:rPr lang="en-US" altLang="zh-CN" dirty="0" smtClean="0"/>
              <a:t>2</a:t>
            </a:r>
            <a:r>
              <a:rPr lang="zh-CN" altLang="en-US" dirty="0" smtClean="0"/>
              <a:t>）普通调幅信号的时域表达式：</a:t>
            </a:r>
            <a:endParaRPr lang="zh-CN" altLang="en-US" dirty="0"/>
          </a:p>
        </p:txBody>
      </p:sp>
      <p:graphicFrame>
        <p:nvGraphicFramePr>
          <p:cNvPr id="45" name="对象 44"/>
          <p:cNvGraphicFramePr>
            <a:graphicFrameLocks noChangeAspect="1"/>
          </p:cNvGraphicFramePr>
          <p:nvPr>
            <p:extLst>
              <p:ext uri="{D42A27DB-BD31-4B8C-83A1-F6EECF244321}">
                <p14:modId xmlns:p14="http://schemas.microsoft.com/office/powerpoint/2010/main" val="1490575143"/>
              </p:ext>
            </p:extLst>
          </p:nvPr>
        </p:nvGraphicFramePr>
        <p:xfrm>
          <a:off x="4965700" y="1058863"/>
          <a:ext cx="1423988" cy="628650"/>
        </p:xfrm>
        <a:graphic>
          <a:graphicData uri="http://schemas.openxmlformats.org/presentationml/2006/ole">
            <mc:AlternateContent xmlns:mc="http://schemas.openxmlformats.org/markup-compatibility/2006">
              <mc:Choice xmlns:v="urn:schemas-microsoft-com:vml" Requires="v">
                <p:oleObj spid="_x0000_s266278" name="公式" r:id="rId5" imgW="571320" imgH="228600" progId="Equation.3">
                  <p:embed/>
                </p:oleObj>
              </mc:Choice>
              <mc:Fallback>
                <p:oleObj name="公式" r:id="rId5" imgW="571320" imgH="228600" progId="Equation.3">
                  <p:embed/>
                  <p:pic>
                    <p:nvPicPr>
                      <p:cNvPr id="4" name="对象 3"/>
                      <p:cNvPicPr/>
                      <p:nvPr/>
                    </p:nvPicPr>
                    <p:blipFill>
                      <a:blip r:embed="rId6"/>
                      <a:stretch>
                        <a:fillRect/>
                      </a:stretch>
                    </p:blipFill>
                    <p:spPr>
                      <a:xfrm>
                        <a:off x="4965700" y="1058863"/>
                        <a:ext cx="1423988" cy="628650"/>
                      </a:xfrm>
                      <a:prstGeom prst="rect">
                        <a:avLst/>
                      </a:prstGeom>
                    </p:spPr>
                  </p:pic>
                </p:oleObj>
              </mc:Fallback>
            </mc:AlternateContent>
          </a:graphicData>
        </a:graphic>
      </p:graphicFrame>
      <p:sp>
        <p:nvSpPr>
          <p:cNvPr id="46" name="文本框 45"/>
          <p:cNvSpPr txBox="1"/>
          <p:nvPr/>
        </p:nvSpPr>
        <p:spPr>
          <a:xfrm>
            <a:off x="15081" y="1901478"/>
            <a:ext cx="7039199" cy="461665"/>
          </a:xfrm>
          <a:prstGeom prst="rect">
            <a:avLst/>
          </a:prstGeom>
          <a:noFill/>
        </p:spPr>
        <p:txBody>
          <a:bodyPr wrap="square" rtlCol="0">
            <a:spAutoFit/>
          </a:bodyPr>
          <a:lstStyle/>
          <a:p>
            <a:r>
              <a:rPr lang="zh-CN" altLang="en-US" dirty="0" smtClean="0"/>
              <a:t>（</a:t>
            </a:r>
            <a:r>
              <a:rPr lang="en-US" altLang="zh-CN" dirty="0" smtClean="0"/>
              <a:t>3</a:t>
            </a:r>
            <a:r>
              <a:rPr lang="zh-CN" altLang="en-US" dirty="0" smtClean="0"/>
              <a:t>）普通调幅信号的调幅指数</a:t>
            </a:r>
            <a:r>
              <a:rPr lang="en-US" altLang="zh-CN" dirty="0" smtClean="0"/>
              <a:t>Ma</a:t>
            </a:r>
            <a:r>
              <a:rPr lang="zh-CN" altLang="en-US" dirty="0" smtClean="0"/>
              <a:t>有什么限制？</a:t>
            </a:r>
            <a:endParaRPr lang="zh-CN" altLang="en-US" dirty="0"/>
          </a:p>
        </p:txBody>
      </p:sp>
      <p:sp>
        <p:nvSpPr>
          <p:cNvPr id="47" name="文本框 46"/>
          <p:cNvSpPr txBox="1"/>
          <p:nvPr/>
        </p:nvSpPr>
        <p:spPr>
          <a:xfrm>
            <a:off x="0" y="2575670"/>
            <a:ext cx="7924800" cy="461665"/>
          </a:xfrm>
          <a:prstGeom prst="rect">
            <a:avLst/>
          </a:prstGeom>
          <a:noFill/>
        </p:spPr>
        <p:txBody>
          <a:bodyPr wrap="square" rtlCol="0">
            <a:spAutoFit/>
          </a:bodyPr>
          <a:lstStyle/>
          <a:p>
            <a:r>
              <a:rPr lang="zh-CN" altLang="en-US" dirty="0" smtClean="0"/>
              <a:t>（</a:t>
            </a:r>
            <a:r>
              <a:rPr lang="en-US" altLang="zh-CN" dirty="0" smtClean="0"/>
              <a:t>4</a:t>
            </a:r>
            <a:r>
              <a:rPr lang="zh-CN" altLang="en-US" dirty="0" smtClean="0"/>
              <a:t>）普通调幅信号的功率利用率最高可以达到多少？</a:t>
            </a:r>
            <a:endParaRPr lang="zh-CN" altLang="en-US" dirty="0"/>
          </a:p>
        </p:txBody>
      </p:sp>
    </p:spTree>
    <p:extLst>
      <p:ext uri="{BB962C8B-B14F-4D97-AF65-F5344CB8AC3E}">
        <p14:creationId xmlns:p14="http://schemas.microsoft.com/office/powerpoint/2010/main" val="405131902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51" y="668306"/>
            <a:ext cx="3124200" cy="461665"/>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）积化和差公式</a:t>
            </a:r>
            <a:endParaRPr lang="zh-CN" altLang="en-US" dirty="0"/>
          </a:p>
        </p:txBody>
      </p:sp>
      <p:sp>
        <p:nvSpPr>
          <p:cNvPr id="4" name="文本框 3"/>
          <p:cNvSpPr txBox="1"/>
          <p:nvPr/>
        </p:nvSpPr>
        <p:spPr>
          <a:xfrm>
            <a:off x="2177481" y="152400"/>
            <a:ext cx="4876800" cy="461665"/>
          </a:xfrm>
          <a:prstGeom prst="rect">
            <a:avLst/>
          </a:prstGeom>
          <a:noFill/>
        </p:spPr>
        <p:txBody>
          <a:bodyPr wrap="square" rtlCol="0">
            <a:spAutoFit/>
          </a:bodyPr>
          <a:lstStyle/>
          <a:p>
            <a:r>
              <a:rPr lang="zh-CN" altLang="en-US" dirty="0" smtClean="0"/>
              <a:t>第三次课课前</a:t>
            </a:r>
            <a:r>
              <a:rPr lang="zh-CN" altLang="en-US" dirty="0" smtClean="0"/>
              <a:t>提问</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873461000"/>
              </p:ext>
            </p:extLst>
          </p:nvPr>
        </p:nvGraphicFramePr>
        <p:xfrm>
          <a:off x="2924968" y="604872"/>
          <a:ext cx="2025650" cy="558800"/>
        </p:xfrm>
        <a:graphic>
          <a:graphicData uri="http://schemas.openxmlformats.org/presentationml/2006/ole">
            <mc:AlternateContent xmlns:mc="http://schemas.openxmlformats.org/markup-compatibility/2006">
              <mc:Choice xmlns:v="urn:schemas-microsoft-com:vml" Requires="v">
                <p:oleObj spid="_x0000_s263372" name="公式" r:id="rId3" imgW="812520" imgH="203040" progId="Equation.3">
                  <p:embed/>
                </p:oleObj>
              </mc:Choice>
              <mc:Fallback>
                <p:oleObj name="公式" r:id="rId3" imgW="812520" imgH="203040" progId="Equation.3">
                  <p:embed/>
                  <p:pic>
                    <p:nvPicPr>
                      <p:cNvPr id="0" name=""/>
                      <p:cNvPicPr/>
                      <p:nvPr/>
                    </p:nvPicPr>
                    <p:blipFill>
                      <a:blip r:embed="rId4"/>
                      <a:stretch>
                        <a:fillRect/>
                      </a:stretch>
                    </p:blipFill>
                    <p:spPr>
                      <a:xfrm>
                        <a:off x="2924968" y="604872"/>
                        <a:ext cx="2025650" cy="558800"/>
                      </a:xfrm>
                      <a:prstGeom prst="rect">
                        <a:avLst/>
                      </a:prstGeom>
                    </p:spPr>
                  </p:pic>
                </p:oleObj>
              </mc:Fallback>
            </mc:AlternateContent>
          </a:graphicData>
        </a:graphic>
      </p:graphicFrame>
      <p:sp>
        <p:nvSpPr>
          <p:cNvPr id="6" name="文本框 5"/>
          <p:cNvSpPr txBox="1"/>
          <p:nvPr/>
        </p:nvSpPr>
        <p:spPr>
          <a:xfrm>
            <a:off x="-5751" y="1234902"/>
            <a:ext cx="5181600" cy="461665"/>
          </a:xfrm>
          <a:prstGeom prst="rect">
            <a:avLst/>
          </a:prstGeom>
          <a:noFill/>
        </p:spPr>
        <p:txBody>
          <a:bodyPr wrap="square" rtlCol="0">
            <a:spAutoFit/>
          </a:bodyPr>
          <a:lstStyle/>
          <a:p>
            <a:r>
              <a:rPr lang="zh-CN" altLang="en-US" dirty="0" smtClean="0"/>
              <a:t>（</a:t>
            </a:r>
            <a:r>
              <a:rPr lang="en-US" altLang="zh-CN" dirty="0" smtClean="0"/>
              <a:t>2</a:t>
            </a:r>
            <a:r>
              <a:rPr lang="zh-CN" altLang="en-US" dirty="0" smtClean="0"/>
              <a:t>）两个信号通过非线性系统</a:t>
            </a:r>
            <a:endParaRPr lang="zh-CN" altLang="en-US" dirty="0"/>
          </a:p>
        </p:txBody>
      </p:sp>
      <p:graphicFrame>
        <p:nvGraphicFramePr>
          <p:cNvPr id="7" name="Object 14"/>
          <p:cNvGraphicFramePr>
            <a:graphicFrameLocks noChangeAspect="1"/>
          </p:cNvGraphicFramePr>
          <p:nvPr>
            <p:extLst>
              <p:ext uri="{D42A27DB-BD31-4B8C-83A1-F6EECF244321}">
                <p14:modId xmlns:p14="http://schemas.microsoft.com/office/powerpoint/2010/main" val="357729212"/>
              </p:ext>
            </p:extLst>
          </p:nvPr>
        </p:nvGraphicFramePr>
        <p:xfrm>
          <a:off x="4343400" y="1181057"/>
          <a:ext cx="2068703" cy="489809"/>
        </p:xfrm>
        <a:graphic>
          <a:graphicData uri="http://schemas.openxmlformats.org/presentationml/2006/ole">
            <mc:AlternateContent xmlns:mc="http://schemas.openxmlformats.org/markup-compatibility/2006">
              <mc:Choice xmlns:v="urn:schemas-microsoft-com:vml" Requires="v">
                <p:oleObj spid="_x0000_s263373" name="公式" r:id="rId5" imgW="965160" imgH="228600" progId="">
                  <p:embed/>
                </p:oleObj>
              </mc:Choice>
              <mc:Fallback>
                <p:oleObj name="公式" r:id="rId5" imgW="965160" imgH="228600" progId="">
                  <p:embed/>
                  <p:pic>
                    <p:nvPicPr>
                      <p:cNvPr id="158734"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181057"/>
                        <a:ext cx="2068703" cy="489809"/>
                      </a:xfrm>
                      <a:prstGeom prst="rect">
                        <a:avLst/>
                      </a:prstGeom>
                      <a:noFill/>
                      <a:extLst/>
                    </p:spPr>
                  </p:pic>
                </p:oleObj>
              </mc:Fallback>
            </mc:AlternateContent>
          </a:graphicData>
        </a:graphic>
      </p:graphicFrame>
      <p:graphicFrame>
        <p:nvGraphicFramePr>
          <p:cNvPr id="8" name="Object 15"/>
          <p:cNvGraphicFramePr>
            <a:graphicFrameLocks noChangeAspect="1"/>
          </p:cNvGraphicFramePr>
          <p:nvPr>
            <p:extLst>
              <p:ext uri="{D42A27DB-BD31-4B8C-83A1-F6EECF244321}">
                <p14:modId xmlns:p14="http://schemas.microsoft.com/office/powerpoint/2010/main" val="3758207944"/>
              </p:ext>
            </p:extLst>
          </p:nvPr>
        </p:nvGraphicFramePr>
        <p:xfrm>
          <a:off x="6541848" y="1129971"/>
          <a:ext cx="2465387" cy="554038"/>
        </p:xfrm>
        <a:graphic>
          <a:graphicData uri="http://schemas.openxmlformats.org/presentationml/2006/ole">
            <mc:AlternateContent xmlns:mc="http://schemas.openxmlformats.org/markup-compatibility/2006">
              <mc:Choice xmlns:v="urn:schemas-microsoft-com:vml" Requires="v">
                <p:oleObj spid="_x0000_s263374" name="公式" r:id="rId7" imgW="1015920" imgH="228600" progId="">
                  <p:embed/>
                </p:oleObj>
              </mc:Choice>
              <mc:Fallback>
                <p:oleObj name="公式" r:id="rId7" imgW="1015920" imgH="228600" progId="">
                  <p:embed/>
                  <p:pic>
                    <p:nvPicPr>
                      <p:cNvPr id="158735"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1848" y="1129971"/>
                        <a:ext cx="246538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58315293"/>
              </p:ext>
            </p:extLst>
          </p:nvPr>
        </p:nvGraphicFramePr>
        <p:xfrm>
          <a:off x="2262037" y="1583718"/>
          <a:ext cx="1233487" cy="663575"/>
        </p:xfrm>
        <a:graphic>
          <a:graphicData uri="http://schemas.openxmlformats.org/presentationml/2006/ole">
            <mc:AlternateContent xmlns:mc="http://schemas.openxmlformats.org/markup-compatibility/2006">
              <mc:Choice xmlns:v="urn:schemas-microsoft-com:vml" Requires="v">
                <p:oleObj spid="_x0000_s263375" name="公式" r:id="rId9" imgW="495000" imgH="241200" progId="Equation.3">
                  <p:embed/>
                </p:oleObj>
              </mc:Choice>
              <mc:Fallback>
                <p:oleObj name="公式" r:id="rId9" imgW="495000" imgH="241200" progId="Equation.3">
                  <p:embed/>
                  <p:pic>
                    <p:nvPicPr>
                      <p:cNvPr id="5" name="对象 4"/>
                      <p:cNvPicPr/>
                      <p:nvPr/>
                    </p:nvPicPr>
                    <p:blipFill>
                      <a:blip r:embed="rId10"/>
                      <a:stretch>
                        <a:fillRect/>
                      </a:stretch>
                    </p:blipFill>
                    <p:spPr>
                      <a:xfrm>
                        <a:off x="2262037" y="1583718"/>
                        <a:ext cx="1233487" cy="663575"/>
                      </a:xfrm>
                      <a:prstGeom prst="rect">
                        <a:avLst/>
                      </a:prstGeom>
                    </p:spPr>
                  </p:pic>
                </p:oleObj>
              </mc:Fallback>
            </mc:AlternateContent>
          </a:graphicData>
        </a:graphic>
      </p:graphicFrame>
      <p:sp>
        <p:nvSpPr>
          <p:cNvPr id="11" name="文本框 10"/>
          <p:cNvSpPr txBox="1"/>
          <p:nvPr/>
        </p:nvSpPr>
        <p:spPr>
          <a:xfrm>
            <a:off x="235728" y="1782905"/>
            <a:ext cx="5181600" cy="461665"/>
          </a:xfrm>
          <a:prstGeom prst="rect">
            <a:avLst/>
          </a:prstGeom>
          <a:noFill/>
        </p:spPr>
        <p:txBody>
          <a:bodyPr wrap="square" rtlCol="0">
            <a:spAutoFit/>
          </a:bodyPr>
          <a:lstStyle/>
          <a:p>
            <a:r>
              <a:rPr lang="zh-CN" altLang="en-US" dirty="0" smtClean="0"/>
              <a:t>输出频率：</a:t>
            </a:r>
            <a:endParaRPr lang="zh-CN" altLang="en-US" dirty="0"/>
          </a:p>
        </p:txBody>
      </p:sp>
      <p:graphicFrame>
        <p:nvGraphicFramePr>
          <p:cNvPr id="12" name="Object 3"/>
          <p:cNvGraphicFramePr>
            <a:graphicFrameLocks noChangeAspect="1"/>
          </p:cNvGraphicFramePr>
          <p:nvPr>
            <p:extLst>
              <p:ext uri="{D42A27DB-BD31-4B8C-83A1-F6EECF244321}">
                <p14:modId xmlns:p14="http://schemas.microsoft.com/office/powerpoint/2010/main" val="17748559"/>
              </p:ext>
            </p:extLst>
          </p:nvPr>
        </p:nvGraphicFramePr>
        <p:xfrm>
          <a:off x="5445007" y="1648801"/>
          <a:ext cx="1953222" cy="1481193"/>
        </p:xfrm>
        <a:graphic>
          <a:graphicData uri="http://schemas.openxmlformats.org/presentationml/2006/ole">
            <mc:AlternateContent xmlns:mc="http://schemas.openxmlformats.org/markup-compatibility/2006">
              <mc:Choice xmlns:v="urn:schemas-microsoft-com:vml" Requires="v">
                <p:oleObj spid="_x0000_s263376" name="图片" r:id="rId11" imgW="1733400" imgH="1314360" progId="">
                  <p:embed/>
                </p:oleObj>
              </mc:Choice>
              <mc:Fallback>
                <p:oleObj name="图片" r:id="rId11" imgW="1733400" imgH="1314360" progId="">
                  <p:embed/>
                  <p:pic>
                    <p:nvPicPr>
                      <p:cNvPr id="243715"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5007" y="1648801"/>
                        <a:ext cx="1953222" cy="1481193"/>
                      </a:xfrm>
                      <a:prstGeom prst="rect">
                        <a:avLst/>
                      </a:prstGeom>
                      <a:noFill/>
                      <a:extLst/>
                    </p:spPr>
                  </p:pic>
                </p:oleObj>
              </mc:Fallback>
            </mc:AlternateContent>
          </a:graphicData>
        </a:graphic>
      </p:graphicFrame>
      <p:sp>
        <p:nvSpPr>
          <p:cNvPr id="13" name="文本框 12"/>
          <p:cNvSpPr txBox="1"/>
          <p:nvPr/>
        </p:nvSpPr>
        <p:spPr>
          <a:xfrm>
            <a:off x="-125981" y="2505608"/>
            <a:ext cx="5181600" cy="830997"/>
          </a:xfrm>
          <a:prstGeom prst="rect">
            <a:avLst/>
          </a:prstGeom>
          <a:noFill/>
        </p:spPr>
        <p:txBody>
          <a:bodyPr wrap="square" rtlCol="0">
            <a:spAutoFit/>
          </a:bodyPr>
          <a:lstStyle/>
          <a:p>
            <a:r>
              <a:rPr lang="zh-CN" altLang="en-US" dirty="0" smtClean="0"/>
              <a:t>（</a:t>
            </a:r>
            <a:r>
              <a:rPr lang="en-US" altLang="zh-CN" dirty="0" smtClean="0"/>
              <a:t>3</a:t>
            </a:r>
            <a:r>
              <a:rPr lang="zh-CN" altLang="en-US" dirty="0" smtClean="0"/>
              <a:t>）</a:t>
            </a:r>
            <a:r>
              <a:rPr lang="zh-CN" altLang="en-US" dirty="0"/>
              <a:t>工作</a:t>
            </a:r>
            <a:r>
              <a:rPr lang="zh-CN" altLang="en-US" dirty="0" smtClean="0"/>
              <a:t>在开关状态的输出电流与输入电压表达式（分段）</a:t>
            </a:r>
            <a:endParaRPr lang="zh-CN" altLang="en-US" dirty="0"/>
          </a:p>
        </p:txBody>
      </p:sp>
      <p:graphicFrame>
        <p:nvGraphicFramePr>
          <p:cNvPr id="14" name="Object 4"/>
          <p:cNvGraphicFramePr>
            <a:graphicFrameLocks noChangeAspect="1"/>
          </p:cNvGraphicFramePr>
          <p:nvPr>
            <p:extLst>
              <p:ext uri="{D42A27DB-BD31-4B8C-83A1-F6EECF244321}">
                <p14:modId xmlns:p14="http://schemas.microsoft.com/office/powerpoint/2010/main" val="3186318522"/>
              </p:ext>
            </p:extLst>
          </p:nvPr>
        </p:nvGraphicFramePr>
        <p:xfrm>
          <a:off x="4950618" y="3110743"/>
          <a:ext cx="3921746" cy="2128080"/>
        </p:xfrm>
        <a:graphic>
          <a:graphicData uri="http://schemas.openxmlformats.org/presentationml/2006/ole">
            <mc:AlternateContent xmlns:mc="http://schemas.openxmlformats.org/markup-compatibility/2006">
              <mc:Choice xmlns:v="urn:schemas-microsoft-com:vml" Requires="v">
                <p:oleObj spid="_x0000_s263377" name="VISIO" r:id="rId13" imgW="2273040" imgH="1233720" progId="">
                  <p:embed/>
                </p:oleObj>
              </mc:Choice>
              <mc:Fallback>
                <p:oleObj name="VISIO" r:id="rId13" imgW="2273040" imgH="1233720" progId="">
                  <p:embed/>
                  <p:pic>
                    <p:nvPicPr>
                      <p:cNvPr id="27546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0618" y="3110743"/>
                        <a:ext cx="3921746" cy="2128080"/>
                      </a:xfrm>
                      <a:prstGeom prst="rect">
                        <a:avLst/>
                      </a:prstGeom>
                      <a:noFill/>
                      <a:ln>
                        <a:noFill/>
                      </a:ln>
                      <a:effectLst/>
                      <a:extLst/>
                    </p:spPr>
                  </p:pic>
                </p:oleObj>
              </mc:Fallback>
            </mc:AlternateContent>
          </a:graphicData>
        </a:graphic>
      </p:graphicFrame>
      <p:graphicFrame>
        <p:nvGraphicFramePr>
          <p:cNvPr id="15" name="Object 7"/>
          <p:cNvGraphicFramePr>
            <a:graphicFrameLocks noChangeAspect="1"/>
          </p:cNvGraphicFramePr>
          <p:nvPr>
            <p:extLst>
              <p:ext uri="{D42A27DB-BD31-4B8C-83A1-F6EECF244321}">
                <p14:modId xmlns:p14="http://schemas.microsoft.com/office/powerpoint/2010/main" val="3261693069"/>
              </p:ext>
            </p:extLst>
          </p:nvPr>
        </p:nvGraphicFramePr>
        <p:xfrm>
          <a:off x="261607" y="4137494"/>
          <a:ext cx="4975531" cy="735651"/>
        </p:xfrm>
        <a:graphic>
          <a:graphicData uri="http://schemas.openxmlformats.org/presentationml/2006/ole">
            <mc:AlternateContent xmlns:mc="http://schemas.openxmlformats.org/markup-compatibility/2006">
              <mc:Choice xmlns:v="urn:schemas-microsoft-com:vml" Requires="v">
                <p:oleObj spid="_x0000_s263378" name="Equation" r:id="rId15" imgW="2920680" imgH="431640" progId="">
                  <p:embed/>
                </p:oleObj>
              </mc:Choice>
              <mc:Fallback>
                <p:oleObj name="Equation" r:id="rId15" imgW="2920680" imgH="431640" progId="">
                  <p:embed/>
                  <p:pic>
                    <p:nvPicPr>
                      <p:cNvPr id="275463"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1607" y="4137494"/>
                        <a:ext cx="4975531" cy="735651"/>
                      </a:xfrm>
                      <a:prstGeom prst="rect">
                        <a:avLst/>
                      </a:prstGeom>
                      <a:noFill/>
                      <a:extLst/>
                    </p:spPr>
                  </p:pic>
                </p:oleObj>
              </mc:Fallback>
            </mc:AlternateContent>
          </a:graphicData>
        </a:graphic>
      </p:graphicFrame>
      <p:sp>
        <p:nvSpPr>
          <p:cNvPr id="16" name="文本框 15"/>
          <p:cNvSpPr txBox="1"/>
          <p:nvPr/>
        </p:nvSpPr>
        <p:spPr>
          <a:xfrm>
            <a:off x="-125981" y="3393262"/>
            <a:ext cx="5181600" cy="830997"/>
          </a:xfrm>
          <a:prstGeom prst="rect">
            <a:avLst/>
          </a:prstGeom>
          <a:noFill/>
        </p:spPr>
        <p:txBody>
          <a:bodyPr wrap="square" rtlCol="0">
            <a:spAutoFit/>
          </a:bodyPr>
          <a:lstStyle/>
          <a:p>
            <a:r>
              <a:rPr lang="zh-CN" altLang="en-US" dirty="0" smtClean="0"/>
              <a:t>（</a:t>
            </a:r>
            <a:r>
              <a:rPr lang="en-US" altLang="zh-CN" dirty="0" smtClean="0"/>
              <a:t>4</a:t>
            </a:r>
            <a:r>
              <a:rPr lang="zh-CN" altLang="en-US" dirty="0" smtClean="0"/>
              <a:t>）单向开关函数                    包含的频率成分</a:t>
            </a:r>
            <a:endParaRPr lang="zh-CN" altLang="en-US" dirty="0"/>
          </a:p>
        </p:txBody>
      </p:sp>
      <p:graphicFrame>
        <p:nvGraphicFramePr>
          <p:cNvPr id="17" name="对象 16"/>
          <p:cNvGraphicFramePr>
            <a:graphicFrameLocks noChangeAspect="1"/>
          </p:cNvGraphicFramePr>
          <p:nvPr>
            <p:extLst>
              <p:ext uri="{D42A27DB-BD31-4B8C-83A1-F6EECF244321}">
                <p14:modId xmlns:p14="http://schemas.microsoft.com/office/powerpoint/2010/main" val="1369701052"/>
              </p:ext>
            </p:extLst>
          </p:nvPr>
        </p:nvGraphicFramePr>
        <p:xfrm>
          <a:off x="2581954" y="3351446"/>
          <a:ext cx="1171575" cy="628650"/>
        </p:xfrm>
        <a:graphic>
          <a:graphicData uri="http://schemas.openxmlformats.org/presentationml/2006/ole">
            <mc:AlternateContent xmlns:mc="http://schemas.openxmlformats.org/markup-compatibility/2006">
              <mc:Choice xmlns:v="urn:schemas-microsoft-com:vml" Requires="v">
                <p:oleObj spid="_x0000_s263379" name="公式" r:id="rId17" imgW="469800" imgH="228600" progId="Equation.3">
                  <p:embed/>
                </p:oleObj>
              </mc:Choice>
              <mc:Fallback>
                <p:oleObj name="公式" r:id="rId17" imgW="469800" imgH="228600" progId="Equation.3">
                  <p:embed/>
                  <p:pic>
                    <p:nvPicPr>
                      <p:cNvPr id="5" name="对象 4"/>
                      <p:cNvPicPr/>
                      <p:nvPr/>
                    </p:nvPicPr>
                    <p:blipFill>
                      <a:blip r:embed="rId18"/>
                      <a:stretch>
                        <a:fillRect/>
                      </a:stretch>
                    </p:blipFill>
                    <p:spPr>
                      <a:xfrm>
                        <a:off x="2581954" y="3351446"/>
                        <a:ext cx="1171575" cy="628650"/>
                      </a:xfrm>
                      <a:prstGeom prst="rect">
                        <a:avLst/>
                      </a:prstGeom>
                    </p:spPr>
                  </p:pic>
                </p:oleObj>
              </mc:Fallback>
            </mc:AlternateContent>
          </a:graphicData>
        </a:graphic>
      </p:graphicFrame>
      <p:grpSp>
        <p:nvGrpSpPr>
          <p:cNvPr id="31" name="组合 30"/>
          <p:cNvGrpSpPr/>
          <p:nvPr/>
        </p:nvGrpSpPr>
        <p:grpSpPr>
          <a:xfrm>
            <a:off x="2980864" y="5698113"/>
            <a:ext cx="4271795" cy="1305305"/>
            <a:chOff x="533400" y="4191000"/>
            <a:chExt cx="5872562" cy="1686947"/>
          </a:xfrm>
        </p:grpSpPr>
        <p:sp>
          <p:nvSpPr>
            <p:cNvPr id="32" name="椭圆 31"/>
            <p:cNvSpPr/>
            <p:nvPr/>
          </p:nvSpPr>
          <p:spPr bwMode="auto">
            <a:xfrm>
              <a:off x="1696845" y="53340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33" name="直接连接符 32"/>
            <p:cNvCxnSpPr/>
            <p:nvPr/>
          </p:nvCxnSpPr>
          <p:spPr bwMode="auto">
            <a:xfrm>
              <a:off x="553845" y="4419600"/>
              <a:ext cx="29718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34" name="等腰三角形 33"/>
            <p:cNvSpPr/>
            <p:nvPr/>
          </p:nvSpPr>
          <p:spPr bwMode="auto">
            <a:xfrm rot="5400000">
              <a:off x="1773045" y="4191000"/>
              <a:ext cx="457200" cy="457200"/>
            </a:xfrm>
            <a:prstGeom prst="triangle">
              <a:avLst/>
            </a:prstGeom>
            <a:solidFill>
              <a:schemeClr val="bg1"/>
            </a:solidFill>
            <a:ln w="28575" cap="flat" cmpd="sng" algn="ctr">
              <a:solidFill>
                <a:schemeClr val="tx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35" name="直接连接符 34"/>
            <p:cNvCxnSpPr/>
            <p:nvPr/>
          </p:nvCxnSpPr>
          <p:spPr bwMode="auto">
            <a:xfrm>
              <a:off x="2230245" y="4191000"/>
              <a:ext cx="0" cy="5334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5538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a:off x="35256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33400" y="5562600"/>
              <a:ext cx="29880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40" name="TextBox 31"/>
            <p:cNvSpPr txBox="1"/>
            <p:nvPr/>
          </p:nvSpPr>
          <p:spPr>
            <a:xfrm>
              <a:off x="2415997" y="4838488"/>
              <a:ext cx="533400" cy="769441"/>
            </a:xfrm>
            <a:prstGeom prst="rect">
              <a:avLst/>
            </a:prstGeom>
            <a:noFill/>
          </p:spPr>
          <p:txBody>
            <a:bodyPr wrap="square" rtlCol="0">
              <a:spAutoFit/>
            </a:bodyPr>
            <a:lstStyle/>
            <a:p>
              <a:r>
                <a:rPr lang="en-US" altLang="zh-CN" sz="4400" dirty="0" smtClean="0"/>
                <a:t>+</a:t>
              </a:r>
              <a:endParaRPr lang="zh-CN" altLang="en-US" sz="4400" dirty="0"/>
            </a:p>
          </p:txBody>
        </p:sp>
        <p:sp>
          <p:nvSpPr>
            <p:cNvPr id="41" name="TextBox 32"/>
            <p:cNvSpPr txBox="1"/>
            <p:nvPr/>
          </p:nvSpPr>
          <p:spPr>
            <a:xfrm>
              <a:off x="1771573" y="4942908"/>
              <a:ext cx="774268" cy="596646"/>
            </a:xfrm>
            <a:prstGeom prst="rect">
              <a:avLst/>
            </a:prstGeom>
            <a:noFill/>
          </p:spPr>
          <p:txBody>
            <a:bodyPr wrap="square" rtlCol="0">
              <a:spAutoFit/>
            </a:bodyPr>
            <a:lstStyle/>
            <a:p>
              <a:r>
                <a:rPr lang="en-US" altLang="zh-CN" dirty="0" smtClean="0"/>
                <a:t>u1</a:t>
              </a:r>
              <a:endParaRPr lang="zh-CN" altLang="en-US" dirty="0"/>
            </a:p>
          </p:txBody>
        </p:sp>
        <p:sp>
          <p:nvSpPr>
            <p:cNvPr id="42" name="TextBox 33"/>
            <p:cNvSpPr txBox="1"/>
            <p:nvPr/>
          </p:nvSpPr>
          <p:spPr>
            <a:xfrm>
              <a:off x="1104259" y="4269852"/>
              <a:ext cx="533400" cy="769441"/>
            </a:xfrm>
            <a:prstGeom prst="rect">
              <a:avLst/>
            </a:prstGeom>
            <a:noFill/>
          </p:spPr>
          <p:txBody>
            <a:bodyPr wrap="square" rtlCol="0">
              <a:spAutoFit/>
            </a:bodyPr>
            <a:lstStyle/>
            <a:p>
              <a:r>
                <a:rPr lang="en-US" altLang="zh-CN" sz="3200" dirty="0" err="1" smtClean="0"/>
                <a:t>i</a:t>
              </a:r>
              <a:endParaRPr lang="zh-CN" altLang="en-US" sz="3200" dirty="0"/>
            </a:p>
          </p:txBody>
        </p:sp>
        <p:cxnSp>
          <p:nvCxnSpPr>
            <p:cNvPr id="43" name="直接箭头连接符 42"/>
            <p:cNvCxnSpPr/>
            <p:nvPr/>
          </p:nvCxnSpPr>
          <p:spPr bwMode="auto">
            <a:xfrm>
              <a:off x="934845" y="4343400"/>
              <a:ext cx="685800" cy="0"/>
            </a:xfrm>
            <a:prstGeom prst="straightConnector1">
              <a:avLst/>
            </a:prstGeom>
            <a:solidFill>
              <a:schemeClr val="bg1"/>
            </a:solidFill>
            <a:ln w="28575" cap="flat" cmpd="sng" algn="ctr">
              <a:solidFill>
                <a:schemeClr val="tx1"/>
              </a:solidFill>
              <a:prstDash val="solid"/>
              <a:round/>
              <a:headEnd type="none" w="med" len="med"/>
              <a:tailEnd type="arrow"/>
            </a:ln>
            <a:effectLst/>
          </p:spPr>
        </p:cxnSp>
        <p:sp>
          <p:nvSpPr>
            <p:cNvPr id="59" name="TextBox 31"/>
            <p:cNvSpPr txBox="1"/>
            <p:nvPr/>
          </p:nvSpPr>
          <p:spPr>
            <a:xfrm>
              <a:off x="1025645" y="4883539"/>
              <a:ext cx="533400" cy="994408"/>
            </a:xfrm>
            <a:prstGeom prst="rect">
              <a:avLst/>
            </a:prstGeom>
            <a:noFill/>
          </p:spPr>
          <p:txBody>
            <a:bodyPr wrap="square" rtlCol="0">
              <a:spAutoFit/>
            </a:bodyPr>
            <a:lstStyle/>
            <a:p>
              <a:r>
                <a:rPr lang="en-US" altLang="zh-CN" sz="4400" dirty="0" smtClean="0"/>
                <a:t>-</a:t>
              </a:r>
              <a:endParaRPr lang="zh-CN" altLang="en-US" sz="4400" dirty="0"/>
            </a:p>
          </p:txBody>
        </p:sp>
        <p:sp>
          <p:nvSpPr>
            <p:cNvPr id="61" name="TextBox 31"/>
            <p:cNvSpPr txBox="1"/>
            <p:nvPr/>
          </p:nvSpPr>
          <p:spPr>
            <a:xfrm>
              <a:off x="5872562" y="4667709"/>
              <a:ext cx="533400" cy="994408"/>
            </a:xfrm>
            <a:prstGeom prst="rect">
              <a:avLst/>
            </a:prstGeom>
            <a:noFill/>
          </p:spPr>
          <p:txBody>
            <a:bodyPr wrap="square" rtlCol="0">
              <a:spAutoFit/>
            </a:bodyPr>
            <a:lstStyle/>
            <a:p>
              <a:r>
                <a:rPr lang="en-US" altLang="zh-CN" sz="4400" dirty="0" smtClean="0"/>
                <a:t>-</a:t>
              </a:r>
              <a:endParaRPr lang="zh-CN" altLang="en-US" sz="4400" dirty="0"/>
            </a:p>
          </p:txBody>
        </p:sp>
      </p:grpSp>
      <p:graphicFrame>
        <p:nvGraphicFramePr>
          <p:cNvPr id="44" name="Object 3"/>
          <p:cNvGraphicFramePr>
            <a:graphicFrameLocks noChangeAspect="1"/>
          </p:cNvGraphicFramePr>
          <p:nvPr>
            <p:extLst>
              <p:ext uri="{D42A27DB-BD31-4B8C-83A1-F6EECF244321}">
                <p14:modId xmlns:p14="http://schemas.microsoft.com/office/powerpoint/2010/main" val="3569751216"/>
              </p:ext>
            </p:extLst>
          </p:nvPr>
        </p:nvGraphicFramePr>
        <p:xfrm>
          <a:off x="121809" y="5861401"/>
          <a:ext cx="2579688" cy="588963"/>
        </p:xfrm>
        <a:graphic>
          <a:graphicData uri="http://schemas.openxmlformats.org/presentationml/2006/ole">
            <mc:AlternateContent xmlns:mc="http://schemas.openxmlformats.org/markup-compatibility/2006">
              <mc:Choice xmlns:v="urn:schemas-microsoft-com:vml" Requires="v">
                <p:oleObj spid="_x0000_s263380" name="Equation" r:id="rId19" imgW="965160" imgH="228600" progId="Equation.DSMT4">
                  <p:embed/>
                </p:oleObj>
              </mc:Choice>
              <mc:Fallback>
                <p:oleObj name="Equation" r:id="rId19" imgW="965160" imgH="228600" progId="Equation.DSMT4">
                  <p:embed/>
                  <p:pic>
                    <p:nvPicPr>
                      <p:cNvPr id="37" name="Object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809" y="5861401"/>
                        <a:ext cx="2579688"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文本框 45"/>
          <p:cNvSpPr txBox="1"/>
          <p:nvPr/>
        </p:nvSpPr>
        <p:spPr>
          <a:xfrm>
            <a:off x="-65249" y="4962462"/>
            <a:ext cx="5181600" cy="830997"/>
          </a:xfrm>
          <a:prstGeom prst="rect">
            <a:avLst/>
          </a:prstGeom>
          <a:noFill/>
        </p:spPr>
        <p:txBody>
          <a:bodyPr wrap="square" rtlCol="0">
            <a:spAutoFit/>
          </a:bodyPr>
          <a:lstStyle/>
          <a:p>
            <a:r>
              <a:rPr lang="zh-CN" altLang="en-US" dirty="0" smtClean="0"/>
              <a:t>（</a:t>
            </a:r>
            <a:r>
              <a:rPr lang="en-US" altLang="zh-CN" dirty="0" smtClean="0"/>
              <a:t>5</a:t>
            </a:r>
            <a:r>
              <a:rPr lang="zh-CN" altLang="en-US" dirty="0" smtClean="0"/>
              <a:t>）二极管工作在开关状态，代入开关函数的电流电压表达式（闭合）</a:t>
            </a:r>
            <a:endParaRPr lang="zh-CN" altLang="en-US" dirty="0"/>
          </a:p>
        </p:txBody>
      </p:sp>
      <p:grpSp>
        <p:nvGrpSpPr>
          <p:cNvPr id="47" name="组合 46"/>
          <p:cNvGrpSpPr/>
          <p:nvPr/>
        </p:nvGrpSpPr>
        <p:grpSpPr>
          <a:xfrm>
            <a:off x="5609436" y="5536790"/>
            <a:ext cx="2176607" cy="1238183"/>
            <a:chOff x="533400" y="4191000"/>
            <a:chExt cx="2992245" cy="1600200"/>
          </a:xfrm>
        </p:grpSpPr>
        <p:sp>
          <p:nvSpPr>
            <p:cNvPr id="48" name="椭圆 47"/>
            <p:cNvSpPr/>
            <p:nvPr/>
          </p:nvSpPr>
          <p:spPr bwMode="auto">
            <a:xfrm>
              <a:off x="1696845" y="53340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49" name="直接连接符 48"/>
            <p:cNvCxnSpPr/>
            <p:nvPr/>
          </p:nvCxnSpPr>
          <p:spPr bwMode="auto">
            <a:xfrm>
              <a:off x="553845" y="4419600"/>
              <a:ext cx="29718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50" name="等腰三角形 49"/>
            <p:cNvSpPr/>
            <p:nvPr/>
          </p:nvSpPr>
          <p:spPr bwMode="auto">
            <a:xfrm rot="5400000">
              <a:off x="1773045" y="4191000"/>
              <a:ext cx="457200" cy="457200"/>
            </a:xfrm>
            <a:prstGeom prst="triangle">
              <a:avLst/>
            </a:prstGeom>
            <a:solidFill>
              <a:schemeClr val="bg1"/>
            </a:solidFill>
            <a:ln w="28575" cap="flat" cmpd="sng" algn="ctr">
              <a:solidFill>
                <a:schemeClr val="tx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51" name="直接连接符 50"/>
            <p:cNvCxnSpPr/>
            <p:nvPr/>
          </p:nvCxnSpPr>
          <p:spPr bwMode="auto">
            <a:xfrm>
              <a:off x="2230245" y="4191000"/>
              <a:ext cx="0" cy="5334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a:off x="5538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a:off x="35256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533400" y="5562600"/>
              <a:ext cx="29880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56" name="TextBox 32"/>
            <p:cNvSpPr txBox="1"/>
            <p:nvPr/>
          </p:nvSpPr>
          <p:spPr>
            <a:xfrm>
              <a:off x="1771573" y="4942908"/>
              <a:ext cx="774268" cy="596646"/>
            </a:xfrm>
            <a:prstGeom prst="rect">
              <a:avLst/>
            </a:prstGeom>
            <a:noFill/>
          </p:spPr>
          <p:txBody>
            <a:bodyPr wrap="square" rtlCol="0">
              <a:spAutoFit/>
            </a:bodyPr>
            <a:lstStyle/>
            <a:p>
              <a:r>
                <a:rPr lang="en-US" altLang="zh-CN" dirty="0" smtClean="0"/>
                <a:t>u1</a:t>
              </a:r>
              <a:endParaRPr lang="zh-CN" altLang="en-US" dirty="0"/>
            </a:p>
          </p:txBody>
        </p:sp>
        <p:sp>
          <p:nvSpPr>
            <p:cNvPr id="57" name="TextBox 33"/>
            <p:cNvSpPr txBox="1"/>
            <p:nvPr/>
          </p:nvSpPr>
          <p:spPr>
            <a:xfrm>
              <a:off x="1104259" y="4269852"/>
              <a:ext cx="533400" cy="769441"/>
            </a:xfrm>
            <a:prstGeom prst="rect">
              <a:avLst/>
            </a:prstGeom>
            <a:noFill/>
          </p:spPr>
          <p:txBody>
            <a:bodyPr wrap="square" rtlCol="0">
              <a:spAutoFit/>
            </a:bodyPr>
            <a:lstStyle/>
            <a:p>
              <a:r>
                <a:rPr lang="en-US" altLang="zh-CN" sz="3200" dirty="0" err="1" smtClean="0"/>
                <a:t>i</a:t>
              </a:r>
              <a:endParaRPr lang="zh-CN" altLang="en-US" sz="3200" dirty="0"/>
            </a:p>
          </p:txBody>
        </p:sp>
        <p:cxnSp>
          <p:nvCxnSpPr>
            <p:cNvPr id="58" name="直接箭头连接符 57"/>
            <p:cNvCxnSpPr/>
            <p:nvPr/>
          </p:nvCxnSpPr>
          <p:spPr bwMode="auto">
            <a:xfrm>
              <a:off x="934845" y="4343400"/>
              <a:ext cx="685800" cy="0"/>
            </a:xfrm>
            <a:prstGeom prst="straightConnector1">
              <a:avLst/>
            </a:prstGeom>
            <a:solidFill>
              <a:schemeClr val="bg1"/>
            </a:solidFill>
            <a:ln w="28575" cap="flat" cmpd="sng" algn="ctr">
              <a:solidFill>
                <a:schemeClr val="tx1"/>
              </a:solidFill>
              <a:prstDash val="solid"/>
              <a:round/>
              <a:headEnd type="none" w="med" len="med"/>
              <a:tailEnd type="arrow"/>
            </a:ln>
            <a:effectLst/>
          </p:spPr>
        </p:cxnSp>
        <p:sp>
          <p:nvSpPr>
            <p:cNvPr id="60" name="TextBox 31"/>
            <p:cNvSpPr txBox="1"/>
            <p:nvPr/>
          </p:nvSpPr>
          <p:spPr>
            <a:xfrm>
              <a:off x="1055071" y="4893315"/>
              <a:ext cx="533400" cy="769442"/>
            </a:xfrm>
            <a:prstGeom prst="rect">
              <a:avLst/>
            </a:prstGeom>
            <a:noFill/>
          </p:spPr>
          <p:txBody>
            <a:bodyPr wrap="square" rtlCol="0">
              <a:spAutoFit/>
            </a:bodyPr>
            <a:lstStyle/>
            <a:p>
              <a:r>
                <a:rPr lang="en-US" altLang="zh-CN" sz="4400" dirty="0" smtClean="0"/>
                <a:t>+</a:t>
              </a:r>
              <a:endParaRPr lang="zh-CN" altLang="en-US" sz="4400" dirty="0"/>
            </a:p>
          </p:txBody>
        </p:sp>
      </p:grpSp>
    </p:spTree>
    <p:extLst>
      <p:ext uri="{BB962C8B-B14F-4D97-AF65-F5344CB8AC3E}">
        <p14:creationId xmlns:p14="http://schemas.microsoft.com/office/powerpoint/2010/main" val="184223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blinds(horizontal)">
                                      <p:cBhvr>
                                        <p:cTn id="3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8"/>
          <p:cNvGraphicFramePr>
            <a:graphicFrameLocks noChangeAspect="1"/>
          </p:cNvGraphicFramePr>
          <p:nvPr/>
        </p:nvGraphicFramePr>
        <p:xfrm>
          <a:off x="4529138" y="3286125"/>
          <a:ext cx="114300" cy="228600"/>
        </p:xfrm>
        <a:graphic>
          <a:graphicData uri="http://schemas.openxmlformats.org/presentationml/2006/ole">
            <mc:AlternateContent xmlns:mc="http://schemas.openxmlformats.org/markup-compatibility/2006">
              <mc:Choice xmlns:v="urn:schemas-microsoft-com:vml" Requires="v">
                <p:oleObj spid="_x0000_s9484" name="公式" r:id="rId3" imgW="114120" imgH="228600" progId="">
                  <p:embed/>
                </p:oleObj>
              </mc:Choice>
              <mc:Fallback>
                <p:oleObj name="公式" r:id="rId3" imgW="114120" imgH="22860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3286125"/>
                        <a:ext cx="1143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3"/>
          <p:cNvGraphicFramePr>
            <a:graphicFrameLocks noChangeAspect="1"/>
          </p:cNvGraphicFramePr>
          <p:nvPr/>
        </p:nvGraphicFramePr>
        <p:xfrm>
          <a:off x="609600" y="1295400"/>
          <a:ext cx="2133600" cy="1592263"/>
        </p:xfrm>
        <a:graphic>
          <a:graphicData uri="http://schemas.openxmlformats.org/presentationml/2006/ole">
            <mc:AlternateContent xmlns:mc="http://schemas.openxmlformats.org/markup-compatibility/2006">
              <mc:Choice xmlns:v="urn:schemas-microsoft-com:vml" Requires="v">
                <p:oleObj spid="_x0000_s9485" name="图片" r:id="rId5" imgW="1733400" imgH="1295280" progId="">
                  <p:embed/>
                </p:oleObj>
              </mc:Choice>
              <mc:Fallback>
                <p:oleObj name="图片" r:id="rId5" imgW="1733400" imgH="1295280" progId="">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295400"/>
                        <a:ext cx="2133600" cy="159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4"/>
          <p:cNvGraphicFramePr>
            <a:graphicFrameLocks noChangeAspect="1"/>
          </p:cNvGraphicFramePr>
          <p:nvPr/>
        </p:nvGraphicFramePr>
        <p:xfrm>
          <a:off x="304800" y="2971800"/>
          <a:ext cx="3213100" cy="1654175"/>
        </p:xfrm>
        <a:graphic>
          <a:graphicData uri="http://schemas.openxmlformats.org/presentationml/2006/ole">
            <mc:AlternateContent xmlns:mc="http://schemas.openxmlformats.org/markup-compatibility/2006">
              <mc:Choice xmlns:v="urn:schemas-microsoft-com:vml" Requires="v">
                <p:oleObj spid="_x0000_s9486" name="图片" r:id="rId7" imgW="2514600" imgH="1295280" progId="">
                  <p:embed/>
                </p:oleObj>
              </mc:Choice>
              <mc:Fallback>
                <p:oleObj name="图片" r:id="rId7" imgW="2514600" imgH="1295280" progId="">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971800"/>
                        <a:ext cx="3213100" cy="165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5"/>
          <p:cNvGraphicFramePr>
            <a:graphicFrameLocks noChangeAspect="1"/>
          </p:cNvGraphicFramePr>
          <p:nvPr/>
        </p:nvGraphicFramePr>
        <p:xfrm>
          <a:off x="3581400" y="1143000"/>
          <a:ext cx="4724400" cy="2416175"/>
        </p:xfrm>
        <a:graphic>
          <a:graphicData uri="http://schemas.openxmlformats.org/presentationml/2006/ole">
            <mc:AlternateContent xmlns:mc="http://schemas.openxmlformats.org/markup-compatibility/2006">
              <mc:Choice xmlns:v="urn:schemas-microsoft-com:vml" Requires="v">
                <p:oleObj spid="_x0000_s9487" name="Picture" r:id="rId9" imgW="2190600" imgH="1311840" progId="">
                  <p:embed/>
                </p:oleObj>
              </mc:Choice>
              <mc:Fallback>
                <p:oleObj name="Picture" r:id="rId9" imgW="2190600" imgH="1311840" progId="">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1143000"/>
                        <a:ext cx="4724400" cy="241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
          <p:cNvSpPr txBox="1">
            <a:spLocks noChangeArrowheads="1"/>
          </p:cNvSpPr>
          <p:nvPr/>
        </p:nvSpPr>
        <p:spPr bwMode="auto">
          <a:xfrm>
            <a:off x="863600" y="4605338"/>
            <a:ext cx="8280400" cy="457200"/>
          </a:xfrm>
          <a:prstGeom prst="rect">
            <a:avLst/>
          </a:prstGeom>
          <a:noFill/>
          <a:ln w="25400">
            <a:noFill/>
            <a:miter lim="800000"/>
            <a:headEnd/>
            <a:tailEnd/>
          </a:ln>
        </p:spPr>
        <p:txBody>
          <a:bodyPr>
            <a:spAutoFit/>
          </a:bodyPr>
          <a:lstStyle/>
          <a:p>
            <a:r>
              <a:rPr kumimoji="0" lang="zh-CN" altLang="en-US">
                <a:latin typeface="宋体" pitchFamily="2" charset="-122"/>
              </a:rPr>
              <a:t>单音调幅波频谱宽度等于调制信号频率         的二倍即</a:t>
            </a:r>
            <a:endParaRPr kumimoji="0" lang="en-US" altLang="zh-CN">
              <a:latin typeface="宋体" pitchFamily="2" charset="-122"/>
            </a:endParaRPr>
          </a:p>
        </p:txBody>
      </p:sp>
      <p:graphicFrame>
        <p:nvGraphicFramePr>
          <p:cNvPr id="7" name="Object 3"/>
          <p:cNvGraphicFramePr>
            <a:graphicFrameLocks noChangeAspect="1"/>
          </p:cNvGraphicFramePr>
          <p:nvPr/>
        </p:nvGraphicFramePr>
        <p:xfrm>
          <a:off x="6324600" y="4529138"/>
          <a:ext cx="877888" cy="685800"/>
        </p:xfrm>
        <a:graphic>
          <a:graphicData uri="http://schemas.openxmlformats.org/presentationml/2006/ole">
            <mc:AlternateContent xmlns:mc="http://schemas.openxmlformats.org/markup-compatibility/2006">
              <mc:Choice xmlns:v="urn:schemas-microsoft-com:vml" Requires="v">
                <p:oleObj spid="_x0000_s9488" name="公式" r:id="rId11" imgW="520560" imgH="406080" progId="">
                  <p:embed/>
                </p:oleObj>
              </mc:Choice>
              <mc:Fallback>
                <p:oleObj name="公式" r:id="rId11" imgW="520560" imgH="406080" progId="">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4600" y="4529138"/>
                        <a:ext cx="8778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3429000" y="5486400"/>
            <a:ext cx="2087563" cy="576263"/>
            <a:chOff x="1383" y="845"/>
            <a:chExt cx="1542" cy="453"/>
          </a:xfrm>
        </p:grpSpPr>
        <p:sp>
          <p:nvSpPr>
            <p:cNvPr id="8" name="AutoShape 5"/>
            <p:cNvSpPr>
              <a:spLocks noChangeArrowheads="1"/>
            </p:cNvSpPr>
            <p:nvPr/>
          </p:nvSpPr>
          <p:spPr bwMode="auto">
            <a:xfrm>
              <a:off x="1383" y="845"/>
              <a:ext cx="1542" cy="453"/>
            </a:xfrm>
            <a:prstGeom prst="roundRect">
              <a:avLst>
                <a:gd name="adj" fmla="val 16667"/>
              </a:avLst>
            </a:prstGeom>
            <a:solidFill>
              <a:srgbClr val="FFFF99"/>
            </a:solidFill>
            <a:ln w="25400">
              <a:solidFill>
                <a:srgbClr val="FFFF99"/>
              </a:solidFill>
              <a:round/>
              <a:headEnd/>
              <a:tailEnd/>
            </a:ln>
          </p:spPr>
          <p:txBody>
            <a:bodyPr wrap="none" anchor="ctr"/>
            <a:lstStyle/>
            <a:p>
              <a:pPr>
                <a:spcBef>
                  <a:spcPct val="50000"/>
                </a:spcBef>
              </a:pPr>
              <a:endParaRPr lang="zh-CN" altLang="en-US"/>
            </a:p>
          </p:txBody>
        </p:sp>
        <p:graphicFrame>
          <p:nvGraphicFramePr>
            <p:cNvPr id="9224" name="Object 6"/>
            <p:cNvGraphicFramePr>
              <a:graphicFrameLocks noChangeAspect="1"/>
            </p:cNvGraphicFramePr>
            <p:nvPr/>
          </p:nvGraphicFramePr>
          <p:xfrm>
            <a:off x="1608" y="965"/>
            <a:ext cx="1005" cy="270"/>
          </p:xfrm>
          <a:graphic>
            <a:graphicData uri="http://schemas.openxmlformats.org/presentationml/2006/ole">
              <mc:AlternateContent xmlns:mc="http://schemas.openxmlformats.org/markup-compatibility/2006">
                <mc:Choice xmlns:v="urn:schemas-microsoft-com:vml" Requires="v">
                  <p:oleObj spid="_x0000_s9489" name="公式" r:id="rId13" imgW="660240" imgH="177480" progId="">
                    <p:embed/>
                  </p:oleObj>
                </mc:Choice>
                <mc:Fallback>
                  <p:oleObj name="公式" r:id="rId13" imgW="660240" imgH="177480" progId="">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8" y="965"/>
                          <a:ext cx="1005" cy="270"/>
                        </a:xfrm>
                        <a:prstGeom prst="rect">
                          <a:avLst/>
                        </a:prstGeom>
                        <a:solidFill>
                          <a:srgbClr val="FFFF99"/>
                        </a:solidFill>
                      </p:spPr>
                    </p:pic>
                  </p:oleObj>
                </mc:Fallback>
              </mc:AlternateContent>
            </a:graphicData>
          </a:graphic>
        </p:graphicFrame>
      </p:grpSp>
      <p:graphicFrame>
        <p:nvGraphicFramePr>
          <p:cNvPr id="108559" name="Object 15"/>
          <p:cNvGraphicFramePr>
            <a:graphicFrameLocks noChangeAspect="1"/>
          </p:cNvGraphicFramePr>
          <p:nvPr/>
        </p:nvGraphicFramePr>
        <p:xfrm>
          <a:off x="406400" y="457200"/>
          <a:ext cx="8101013" cy="795338"/>
        </p:xfrm>
        <a:graphic>
          <a:graphicData uri="http://schemas.openxmlformats.org/presentationml/2006/ole">
            <mc:AlternateContent xmlns:mc="http://schemas.openxmlformats.org/markup-compatibility/2006">
              <mc:Choice xmlns:v="urn:schemas-microsoft-com:vml" Requires="v">
                <p:oleObj spid="_x0000_s9490" name="Equation" r:id="rId15" imgW="4012920" imgH="393480" progId="">
                  <p:embed/>
                </p:oleObj>
              </mc:Choice>
              <mc:Fallback>
                <p:oleObj name="Equation" r:id="rId15" imgW="4012920" imgH="393480" progId="">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400" y="457200"/>
                        <a:ext cx="8101013"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8" name="Line 12"/>
          <p:cNvSpPr>
            <a:spLocks noChangeShapeType="1"/>
          </p:cNvSpPr>
          <p:nvPr/>
        </p:nvSpPr>
        <p:spPr bwMode="auto">
          <a:xfrm>
            <a:off x="5334000" y="3048000"/>
            <a:ext cx="0" cy="693738"/>
          </a:xfrm>
          <a:prstGeom prst="line">
            <a:avLst/>
          </a:prstGeom>
          <a:noFill/>
          <a:ln w="38100">
            <a:solidFill>
              <a:srgbClr val="000080"/>
            </a:solidFill>
            <a:prstDash val="dash"/>
            <a:round/>
            <a:headEnd/>
            <a:tailEnd/>
          </a:ln>
        </p:spPr>
        <p:txBody>
          <a:bodyPr/>
          <a:lstStyle/>
          <a:p>
            <a:endParaRPr lang="zh-CN" altLang="en-US"/>
          </a:p>
        </p:txBody>
      </p:sp>
      <p:sp>
        <p:nvSpPr>
          <p:cNvPr id="9229" name="Line 13"/>
          <p:cNvSpPr>
            <a:spLocks noChangeShapeType="1"/>
          </p:cNvSpPr>
          <p:nvPr/>
        </p:nvSpPr>
        <p:spPr bwMode="auto">
          <a:xfrm>
            <a:off x="6781800" y="3048000"/>
            <a:ext cx="0" cy="693738"/>
          </a:xfrm>
          <a:prstGeom prst="line">
            <a:avLst/>
          </a:prstGeom>
          <a:noFill/>
          <a:ln w="38100">
            <a:solidFill>
              <a:srgbClr val="000080"/>
            </a:solidFill>
            <a:prstDash val="dash"/>
            <a:round/>
            <a:headEnd/>
            <a:tailEnd/>
          </a:ln>
        </p:spPr>
        <p:txBody>
          <a:bodyPr/>
          <a:lstStyle/>
          <a:p>
            <a:endParaRPr lang="zh-CN" altLang="en-US"/>
          </a:p>
        </p:txBody>
      </p:sp>
      <p:sp>
        <p:nvSpPr>
          <p:cNvPr id="9230" name="Line 14"/>
          <p:cNvSpPr>
            <a:spLocks noChangeShapeType="1"/>
          </p:cNvSpPr>
          <p:nvPr/>
        </p:nvSpPr>
        <p:spPr bwMode="auto">
          <a:xfrm>
            <a:off x="4953000" y="3581400"/>
            <a:ext cx="342900" cy="0"/>
          </a:xfrm>
          <a:prstGeom prst="line">
            <a:avLst/>
          </a:prstGeom>
          <a:noFill/>
          <a:ln w="38100">
            <a:solidFill>
              <a:srgbClr val="000000"/>
            </a:solidFill>
            <a:round/>
            <a:headEnd/>
            <a:tailEnd type="triangle" w="med" len="med"/>
          </a:ln>
        </p:spPr>
        <p:txBody>
          <a:bodyPr/>
          <a:lstStyle/>
          <a:p>
            <a:endParaRPr lang="zh-CN" altLang="en-US"/>
          </a:p>
        </p:txBody>
      </p:sp>
      <p:sp>
        <p:nvSpPr>
          <p:cNvPr id="9231" name="Line 15"/>
          <p:cNvSpPr>
            <a:spLocks noChangeShapeType="1"/>
          </p:cNvSpPr>
          <p:nvPr/>
        </p:nvSpPr>
        <p:spPr bwMode="auto">
          <a:xfrm flipH="1">
            <a:off x="6858000" y="3505200"/>
            <a:ext cx="457200" cy="0"/>
          </a:xfrm>
          <a:prstGeom prst="line">
            <a:avLst/>
          </a:prstGeom>
          <a:noFill/>
          <a:ln w="38100">
            <a:solidFill>
              <a:srgbClr val="000000"/>
            </a:solidFill>
            <a:round/>
            <a:headEnd/>
            <a:tailEnd type="triangle" w="med" len="med"/>
          </a:ln>
        </p:spPr>
        <p:txBody>
          <a:bodyPr/>
          <a:lstStyle/>
          <a:p>
            <a:endParaRPr lang="zh-CN" altLang="en-US"/>
          </a:p>
        </p:txBody>
      </p:sp>
      <p:sp>
        <p:nvSpPr>
          <p:cNvPr id="9232" name="Text Box 16"/>
          <p:cNvSpPr txBox="1">
            <a:spLocks noChangeArrowheads="1"/>
          </p:cNvSpPr>
          <p:nvPr/>
        </p:nvSpPr>
        <p:spPr bwMode="auto">
          <a:xfrm>
            <a:off x="5562600" y="3429000"/>
            <a:ext cx="609600" cy="457200"/>
          </a:xfrm>
          <a:prstGeom prst="rect">
            <a:avLst/>
          </a:prstGeom>
          <a:noFill/>
          <a:ln w="9525">
            <a:noFill/>
            <a:miter lim="800000"/>
            <a:headEnd/>
            <a:tailEnd/>
          </a:ln>
        </p:spPr>
        <p:txBody>
          <a:bodyPr lIns="0" tIns="0" rIns="0" bIns="0"/>
          <a:lstStyle/>
          <a:p>
            <a:pPr algn="ctr"/>
            <a:r>
              <a:rPr lang="en-US" altLang="zh-CN" sz="2800">
                <a:solidFill>
                  <a:schemeClr val="tx1"/>
                </a:solidFill>
                <a:latin typeface="Calibri" pitchFamily="34" charset="0"/>
              </a:rPr>
              <a:t>BW</a:t>
            </a:r>
            <a:endParaRPr lang="zh-CN" altLang="zh-CN" sz="2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blinds(horizontal)">
                                      <p:cBhvr>
                                        <p:cTn id="22" dur="500"/>
                                        <p:tgtEl>
                                          <p:spTgt spid="92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228"/>
                                        </p:tgtEl>
                                        <p:attrNameLst>
                                          <p:attrName>style.visibility</p:attrName>
                                        </p:attrNameLst>
                                      </p:cBhvr>
                                      <p:to>
                                        <p:strVal val="visible"/>
                                      </p:to>
                                    </p:set>
                                    <p:animEffect transition="in" filter="blinds(horizontal)">
                                      <p:cBhvr>
                                        <p:cTn id="25" dur="500"/>
                                        <p:tgtEl>
                                          <p:spTgt spid="922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229"/>
                                        </p:tgtEl>
                                        <p:attrNameLst>
                                          <p:attrName>style.visibility</p:attrName>
                                        </p:attrNameLst>
                                      </p:cBhvr>
                                      <p:to>
                                        <p:strVal val="visible"/>
                                      </p:to>
                                    </p:set>
                                    <p:animEffect transition="in" filter="blinds(horizontal)">
                                      <p:cBhvr>
                                        <p:cTn id="28" dur="500"/>
                                        <p:tgtEl>
                                          <p:spTgt spid="922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230"/>
                                        </p:tgtEl>
                                        <p:attrNameLst>
                                          <p:attrName>style.visibility</p:attrName>
                                        </p:attrNameLst>
                                      </p:cBhvr>
                                      <p:to>
                                        <p:strVal val="visible"/>
                                      </p:to>
                                    </p:set>
                                    <p:animEffect transition="in" filter="blinds(horizontal)">
                                      <p:cBhvr>
                                        <p:cTn id="31" dur="500"/>
                                        <p:tgtEl>
                                          <p:spTgt spid="923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231"/>
                                        </p:tgtEl>
                                        <p:attrNameLst>
                                          <p:attrName>style.visibility</p:attrName>
                                        </p:attrNameLst>
                                      </p:cBhvr>
                                      <p:to>
                                        <p:strVal val="visible"/>
                                      </p:to>
                                    </p:set>
                                    <p:animEffect transition="in" filter="blinds(horizontal)">
                                      <p:cBhvr>
                                        <p:cTn id="34" dur="500"/>
                                        <p:tgtEl>
                                          <p:spTgt spid="923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232"/>
                                        </p:tgtEl>
                                        <p:attrNameLst>
                                          <p:attrName>style.visibility</p:attrName>
                                        </p:attrNameLst>
                                      </p:cBhvr>
                                      <p:to>
                                        <p:strVal val="visible"/>
                                      </p:to>
                                    </p:set>
                                    <p:animEffect transition="in" filter="blinds(horizontal)">
                                      <p:cBhvr>
                                        <p:cTn id="37" dur="500"/>
                                        <p:tgtEl>
                                          <p:spTgt spid="92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amond(in)">
                                      <p:cBhvr>
                                        <p:cTn id="5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228" grpId="0" animBg="1"/>
      <p:bldP spid="9229" grpId="0" animBg="1"/>
      <p:bldP spid="9230" grpId="0" animBg="1"/>
      <p:bldP spid="9231" grpId="0" animBg="1"/>
      <p:bldP spid="92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9" name="Text Box 7"/>
          <p:cNvSpPr txBox="1">
            <a:spLocks noChangeArrowheads="1"/>
          </p:cNvSpPr>
          <p:nvPr/>
        </p:nvSpPr>
        <p:spPr bwMode="auto">
          <a:xfrm>
            <a:off x="395288" y="457200"/>
            <a:ext cx="3097212" cy="457200"/>
          </a:xfrm>
          <a:prstGeom prst="rect">
            <a:avLst/>
          </a:prstGeom>
          <a:noFill/>
          <a:ln w="9525">
            <a:noFill/>
            <a:miter lim="800000"/>
            <a:headEnd/>
            <a:tailEnd/>
          </a:ln>
        </p:spPr>
        <p:txBody>
          <a:bodyPr wrap="none">
            <a:spAutoFit/>
          </a:bodyPr>
          <a:lstStyle/>
          <a:p>
            <a:r>
              <a:rPr kumimoji="0" lang="en-US" altLang="zh-CN">
                <a:latin typeface="宋体" pitchFamily="2" charset="-122"/>
              </a:rPr>
              <a:t>2) </a:t>
            </a:r>
            <a:r>
              <a:rPr kumimoji="0" lang="zh-CN" altLang="en-US">
                <a:latin typeface="宋体" pitchFamily="2" charset="-122"/>
              </a:rPr>
              <a:t>多音调幅波的频谱</a:t>
            </a:r>
          </a:p>
        </p:txBody>
      </p:sp>
      <p:sp>
        <p:nvSpPr>
          <p:cNvPr id="105480" name="Text Box 8"/>
          <p:cNvSpPr txBox="1">
            <a:spLocks noChangeArrowheads="1"/>
          </p:cNvSpPr>
          <p:nvPr/>
        </p:nvSpPr>
        <p:spPr bwMode="auto">
          <a:xfrm>
            <a:off x="762000" y="3962400"/>
            <a:ext cx="7329488" cy="457200"/>
          </a:xfrm>
          <a:prstGeom prst="rect">
            <a:avLst/>
          </a:prstGeom>
          <a:noFill/>
          <a:ln w="25400">
            <a:noFill/>
            <a:miter lim="800000"/>
            <a:headEnd/>
            <a:tailEnd/>
          </a:ln>
        </p:spPr>
        <p:txBody>
          <a:bodyPr>
            <a:spAutoFit/>
          </a:bodyPr>
          <a:lstStyle/>
          <a:p>
            <a:r>
              <a:rPr kumimoji="0" lang="zh-CN" altLang="en-US">
                <a:latin typeface="宋体" pitchFamily="2" charset="-122"/>
              </a:rPr>
              <a:t>频谱宽度是最高频率            的二倍即：                     </a:t>
            </a:r>
          </a:p>
        </p:txBody>
      </p:sp>
      <p:graphicFrame>
        <p:nvGraphicFramePr>
          <p:cNvPr id="105481" name="Object 9"/>
          <p:cNvGraphicFramePr>
            <a:graphicFrameLocks noChangeAspect="1"/>
          </p:cNvGraphicFramePr>
          <p:nvPr/>
        </p:nvGraphicFramePr>
        <p:xfrm>
          <a:off x="3708400" y="3752850"/>
          <a:ext cx="1536700" cy="768350"/>
        </p:xfrm>
        <a:graphic>
          <a:graphicData uri="http://schemas.openxmlformats.org/presentationml/2006/ole">
            <mc:AlternateContent xmlns:mc="http://schemas.openxmlformats.org/markup-compatibility/2006">
              <mc:Choice xmlns:v="urn:schemas-microsoft-com:vml" Requires="v">
                <p:oleObj spid="_x0000_s10318" name="公式" r:id="rId3" imgW="812520" imgH="406080" progId="">
                  <p:embed/>
                </p:oleObj>
              </mc:Choice>
              <mc:Fallback>
                <p:oleObj name="公式" r:id="rId3" imgW="812520" imgH="40608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3752850"/>
                        <a:ext cx="15367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5484" name="Picture 12"/>
          <p:cNvPicPr>
            <a:picLocks noChangeAspect="1" noChangeArrowheads="1"/>
          </p:cNvPicPr>
          <p:nvPr/>
        </p:nvPicPr>
        <p:blipFill>
          <a:blip r:embed="rId5" cstate="print"/>
          <a:srcRect/>
          <a:stretch>
            <a:fillRect/>
          </a:stretch>
        </p:blipFill>
        <p:spPr bwMode="auto">
          <a:xfrm>
            <a:off x="457200" y="885825"/>
            <a:ext cx="8001000" cy="2606675"/>
          </a:xfrm>
          <a:prstGeom prst="rect">
            <a:avLst/>
          </a:prstGeom>
          <a:noFill/>
          <a:ln w="9525">
            <a:noFill/>
            <a:miter lim="800000"/>
            <a:headEnd/>
            <a:tailEnd/>
          </a:ln>
        </p:spPr>
      </p:pic>
      <p:grpSp>
        <p:nvGrpSpPr>
          <p:cNvPr id="2" name="Group 4"/>
          <p:cNvGrpSpPr>
            <a:grpSpLocks/>
          </p:cNvGrpSpPr>
          <p:nvPr/>
        </p:nvGrpSpPr>
        <p:grpSpPr bwMode="auto">
          <a:xfrm>
            <a:off x="2590800" y="5029200"/>
            <a:ext cx="2087563" cy="576263"/>
            <a:chOff x="1383" y="845"/>
            <a:chExt cx="1542" cy="453"/>
          </a:xfrm>
        </p:grpSpPr>
        <p:sp>
          <p:nvSpPr>
            <p:cNvPr id="10248" name="AutoShape 5"/>
            <p:cNvSpPr>
              <a:spLocks noChangeArrowheads="1"/>
            </p:cNvSpPr>
            <p:nvPr/>
          </p:nvSpPr>
          <p:spPr bwMode="auto">
            <a:xfrm>
              <a:off x="1383" y="845"/>
              <a:ext cx="1542" cy="453"/>
            </a:xfrm>
            <a:prstGeom prst="roundRect">
              <a:avLst>
                <a:gd name="adj" fmla="val 16667"/>
              </a:avLst>
            </a:prstGeom>
            <a:solidFill>
              <a:srgbClr val="FFFF99"/>
            </a:solidFill>
            <a:ln w="25400">
              <a:solidFill>
                <a:srgbClr val="FFFF99"/>
              </a:solidFill>
              <a:round/>
              <a:headEnd/>
              <a:tailEnd/>
            </a:ln>
          </p:spPr>
          <p:txBody>
            <a:bodyPr wrap="none" anchor="ctr"/>
            <a:lstStyle/>
            <a:p>
              <a:pPr>
                <a:spcBef>
                  <a:spcPct val="50000"/>
                </a:spcBef>
              </a:pPr>
              <a:endParaRPr lang="zh-CN" altLang="en-US"/>
            </a:p>
          </p:txBody>
        </p:sp>
        <p:graphicFrame>
          <p:nvGraphicFramePr>
            <p:cNvPr id="10243" name="Object 6"/>
            <p:cNvGraphicFramePr>
              <a:graphicFrameLocks noChangeAspect="1"/>
            </p:cNvGraphicFramePr>
            <p:nvPr/>
          </p:nvGraphicFramePr>
          <p:xfrm>
            <a:off x="1521" y="891"/>
            <a:ext cx="1217" cy="347"/>
          </p:xfrm>
          <a:graphic>
            <a:graphicData uri="http://schemas.openxmlformats.org/presentationml/2006/ole">
              <mc:AlternateContent xmlns:mc="http://schemas.openxmlformats.org/markup-compatibility/2006">
                <mc:Choice xmlns:v="urn:schemas-microsoft-com:vml" Requires="v">
                  <p:oleObj spid="_x0000_s10319" name="公式" r:id="rId6" imgW="799920" imgH="228600" progId="">
                    <p:embed/>
                  </p:oleObj>
                </mc:Choice>
                <mc:Fallback>
                  <p:oleObj name="公式" r:id="rId6" imgW="799920" imgH="22860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1" y="891"/>
                          <a:ext cx="1217" cy="347"/>
                        </a:xfrm>
                        <a:prstGeom prst="rect">
                          <a:avLst/>
                        </a:prstGeom>
                        <a:solidFill>
                          <a:srgbClr val="FFFF99"/>
                        </a:solid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animEffect transition="in" filter="wipe(up)">
                                      <p:cBhvr>
                                        <p:cTn id="7" dur="500"/>
                                        <p:tgtEl>
                                          <p:spTgt spid="1054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484"/>
                                        </p:tgtEl>
                                        <p:attrNameLst>
                                          <p:attrName>style.visibility</p:attrName>
                                        </p:attrNameLst>
                                      </p:cBhvr>
                                      <p:to>
                                        <p:strVal val="visible"/>
                                      </p:to>
                                    </p:set>
                                    <p:animEffect transition="in" filter="blinds(horizontal)">
                                      <p:cBhvr>
                                        <p:cTn id="12" dur="500"/>
                                        <p:tgtEl>
                                          <p:spTgt spid="1054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5480"/>
                                        </p:tgtEl>
                                        <p:attrNameLst>
                                          <p:attrName>style.visibility</p:attrName>
                                        </p:attrNameLst>
                                      </p:cBhvr>
                                      <p:to>
                                        <p:strVal val="visible"/>
                                      </p:to>
                                    </p:set>
                                    <p:animEffect transition="in" filter="blinds(horizontal)">
                                      <p:cBhvr>
                                        <p:cTn id="17" dur="500"/>
                                        <p:tgtEl>
                                          <p:spTgt spid="105480"/>
                                        </p:tgtEl>
                                      </p:cBhvr>
                                    </p:animEffect>
                                  </p:childTnLst>
                                </p:cTn>
                              </p:par>
                              <p:par>
                                <p:cTn id="18" presetID="3" presetClass="entr" presetSubtype="10" fill="hold" nodeType="withEffect">
                                  <p:stCondLst>
                                    <p:cond delay="0"/>
                                  </p:stCondLst>
                                  <p:childTnLst>
                                    <p:set>
                                      <p:cBhvr>
                                        <p:cTn id="19" dur="1" fill="hold">
                                          <p:stCondLst>
                                            <p:cond delay="0"/>
                                          </p:stCondLst>
                                        </p:cTn>
                                        <p:tgtEl>
                                          <p:spTgt spid="105481"/>
                                        </p:tgtEl>
                                        <p:attrNameLst>
                                          <p:attrName>style.visibility</p:attrName>
                                        </p:attrNameLst>
                                      </p:cBhvr>
                                      <p:to>
                                        <p:strVal val="visible"/>
                                      </p:to>
                                    </p:set>
                                    <p:animEffect transition="in" filter="blinds(horizontal)">
                                      <p:cBhvr>
                                        <p:cTn id="20" dur="500"/>
                                        <p:tgtEl>
                                          <p:spTgt spid="105481"/>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amond(in)">
                                      <p:cBhvr>
                                        <p:cTn id="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p:bldP spid="1054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228600" y="2133600"/>
            <a:ext cx="2663825" cy="457200"/>
          </a:xfrm>
          <a:prstGeom prst="rect">
            <a:avLst/>
          </a:prstGeom>
          <a:noFill/>
          <a:ln w="25400">
            <a:noFill/>
            <a:miter lim="800000"/>
            <a:headEnd/>
            <a:tailEnd/>
          </a:ln>
        </p:spPr>
        <p:txBody>
          <a:bodyPr>
            <a:spAutoFit/>
          </a:bodyPr>
          <a:lstStyle/>
          <a:p>
            <a:pPr>
              <a:defRPr/>
            </a:pPr>
            <a:r>
              <a:rPr kumimoji="0" lang="en-US" altLang="zh-CN" dirty="0">
                <a:solidFill>
                  <a:schemeClr val="accent4"/>
                </a:solidFill>
                <a:latin typeface="宋体" pitchFamily="2" charset="-122"/>
              </a:rPr>
              <a:t>⑴  </a:t>
            </a:r>
            <a:r>
              <a:rPr kumimoji="0" lang="zh-CN" altLang="en-US" dirty="0">
                <a:solidFill>
                  <a:schemeClr val="accent4"/>
                </a:solidFill>
                <a:latin typeface="宋体" pitchFamily="2" charset="-122"/>
              </a:rPr>
              <a:t>载波功率</a:t>
            </a:r>
          </a:p>
        </p:txBody>
      </p:sp>
      <p:sp>
        <p:nvSpPr>
          <p:cNvPr id="11272" name="Rectangle 18"/>
          <p:cNvSpPr>
            <a:spLocks noChangeArrowheads="1"/>
          </p:cNvSpPr>
          <p:nvPr/>
        </p:nvSpPr>
        <p:spPr bwMode="auto">
          <a:xfrm>
            <a:off x="0" y="0"/>
            <a:ext cx="5334000" cy="647700"/>
          </a:xfrm>
          <a:prstGeom prst="rect">
            <a:avLst/>
          </a:prstGeom>
          <a:noFill/>
          <a:ln w="9525">
            <a:noFill/>
            <a:miter lim="800000"/>
            <a:headEnd/>
            <a:tailEnd/>
          </a:ln>
        </p:spPr>
        <p:txBody>
          <a:bodyPr anchor="ctr"/>
          <a:lstStyle/>
          <a:p>
            <a:pPr eaLnBrk="0" hangingPunct="0"/>
            <a:r>
              <a:rPr kumimoji="0" lang="en-US" altLang="zh-CN" sz="2800">
                <a:latin typeface="宋体" pitchFamily="2" charset="-122"/>
              </a:rPr>
              <a:t>      4. AM</a:t>
            </a:r>
            <a:r>
              <a:rPr kumimoji="0" lang="zh-CN" altLang="en-US" sz="2800">
                <a:latin typeface="宋体" pitchFamily="2" charset="-122"/>
              </a:rPr>
              <a:t>调幅波的功率分配</a:t>
            </a:r>
          </a:p>
        </p:txBody>
      </p:sp>
      <p:graphicFrame>
        <p:nvGraphicFramePr>
          <p:cNvPr id="108559" name="Object 6"/>
          <p:cNvGraphicFramePr>
            <a:graphicFrameLocks noChangeAspect="1"/>
          </p:cNvGraphicFramePr>
          <p:nvPr/>
        </p:nvGraphicFramePr>
        <p:xfrm>
          <a:off x="304800" y="838200"/>
          <a:ext cx="8537575" cy="838200"/>
        </p:xfrm>
        <a:graphic>
          <a:graphicData uri="http://schemas.openxmlformats.org/presentationml/2006/ole">
            <mc:AlternateContent xmlns:mc="http://schemas.openxmlformats.org/markup-compatibility/2006">
              <mc:Choice xmlns:v="urn:schemas-microsoft-com:vml" Requires="v">
                <p:oleObj spid="_x0000_s11456" name="Equation" r:id="rId3" imgW="4012920" imgH="393480" progId="">
                  <p:embed/>
                </p:oleObj>
              </mc:Choice>
              <mc:Fallback>
                <p:oleObj name="Equation" r:id="rId3" imgW="4012920" imgH="39348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38200"/>
                        <a:ext cx="85375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9" name="Object 5"/>
          <p:cNvGraphicFramePr>
            <a:graphicFrameLocks noChangeAspect="1"/>
          </p:cNvGraphicFramePr>
          <p:nvPr/>
        </p:nvGraphicFramePr>
        <p:xfrm>
          <a:off x="3276600" y="1905000"/>
          <a:ext cx="1303338" cy="901700"/>
        </p:xfrm>
        <a:graphic>
          <a:graphicData uri="http://schemas.openxmlformats.org/presentationml/2006/ole">
            <mc:AlternateContent xmlns:mc="http://schemas.openxmlformats.org/markup-compatibility/2006">
              <mc:Choice xmlns:v="urn:schemas-microsoft-com:vml" Requires="v">
                <p:oleObj spid="_x0000_s11457" name="Equation" r:id="rId5" imgW="634680" imgH="457200" progId="Equation.DSMT4">
                  <p:embed/>
                </p:oleObj>
              </mc:Choice>
              <mc:Fallback>
                <p:oleObj name="Equation" r:id="rId5" imgW="63468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905000"/>
                        <a:ext cx="1303338"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49" name="Text Box 5"/>
          <p:cNvSpPr txBox="1">
            <a:spLocks noChangeArrowheads="1"/>
          </p:cNvSpPr>
          <p:nvPr/>
        </p:nvSpPr>
        <p:spPr bwMode="auto">
          <a:xfrm>
            <a:off x="228600" y="3429000"/>
            <a:ext cx="4464050" cy="457200"/>
          </a:xfrm>
          <a:prstGeom prst="rect">
            <a:avLst/>
          </a:prstGeom>
          <a:noFill/>
          <a:ln w="25400">
            <a:noFill/>
            <a:miter lim="800000"/>
            <a:headEnd/>
            <a:tailEnd/>
          </a:ln>
        </p:spPr>
        <p:txBody>
          <a:bodyPr>
            <a:spAutoFit/>
          </a:bodyPr>
          <a:lstStyle/>
          <a:p>
            <a:r>
              <a:rPr kumimoji="0" lang="en-US" altLang="zh-CN">
                <a:solidFill>
                  <a:srgbClr val="002AAE"/>
                </a:solidFill>
                <a:latin typeface="宋体" pitchFamily="2" charset="-122"/>
              </a:rPr>
              <a:t>⑵ </a:t>
            </a:r>
            <a:r>
              <a:rPr kumimoji="0" lang="zh-CN" altLang="en-US">
                <a:solidFill>
                  <a:srgbClr val="002AAE"/>
                </a:solidFill>
                <a:latin typeface="宋体" pitchFamily="2" charset="-122"/>
              </a:rPr>
              <a:t>边带功率</a:t>
            </a:r>
          </a:p>
        </p:txBody>
      </p:sp>
      <p:graphicFrame>
        <p:nvGraphicFramePr>
          <p:cNvPr id="2" name="Object 21"/>
          <p:cNvGraphicFramePr>
            <a:graphicFrameLocks noChangeAspect="1"/>
          </p:cNvGraphicFramePr>
          <p:nvPr/>
        </p:nvGraphicFramePr>
        <p:xfrm>
          <a:off x="3124200" y="2971800"/>
          <a:ext cx="3492500" cy="1201738"/>
        </p:xfrm>
        <a:graphic>
          <a:graphicData uri="http://schemas.openxmlformats.org/presentationml/2006/ole">
            <mc:AlternateContent xmlns:mc="http://schemas.openxmlformats.org/markup-compatibility/2006">
              <mc:Choice xmlns:v="urn:schemas-microsoft-com:vml" Requires="v">
                <p:oleObj spid="_x0000_s11458" name="Equation" r:id="rId7" imgW="1701720" imgH="609480" progId="Equation.DSMT4">
                  <p:embed/>
                </p:oleObj>
              </mc:Choice>
              <mc:Fallback>
                <p:oleObj name="Equation" r:id="rId7" imgW="1701720" imgH="60948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971800"/>
                        <a:ext cx="3492500" cy="120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8" name="Text Box 14"/>
          <p:cNvSpPr txBox="1">
            <a:spLocks noChangeArrowheads="1"/>
          </p:cNvSpPr>
          <p:nvPr/>
        </p:nvSpPr>
        <p:spPr bwMode="auto">
          <a:xfrm>
            <a:off x="228600" y="4495800"/>
            <a:ext cx="2286000" cy="457200"/>
          </a:xfrm>
          <a:prstGeom prst="rect">
            <a:avLst/>
          </a:prstGeom>
          <a:noFill/>
          <a:ln w="25400">
            <a:noFill/>
            <a:miter lim="800000"/>
            <a:headEnd/>
            <a:tailEnd/>
          </a:ln>
        </p:spPr>
        <p:txBody>
          <a:bodyPr>
            <a:spAutoFit/>
          </a:bodyPr>
          <a:lstStyle/>
          <a:p>
            <a:pPr>
              <a:defRPr/>
            </a:pPr>
            <a:r>
              <a:rPr kumimoji="0" lang="en-US" altLang="zh-CN">
                <a:solidFill>
                  <a:schemeClr val="accent4"/>
                </a:solidFill>
                <a:latin typeface="宋体" pitchFamily="2" charset="-122"/>
              </a:rPr>
              <a:t>(3)</a:t>
            </a:r>
            <a:r>
              <a:rPr kumimoji="0" lang="zh-CN" altLang="en-US">
                <a:solidFill>
                  <a:schemeClr val="accent4"/>
                </a:solidFill>
                <a:latin typeface="宋体" pitchFamily="2" charset="-122"/>
              </a:rPr>
              <a:t>总功率</a:t>
            </a:r>
          </a:p>
        </p:txBody>
      </p:sp>
      <p:graphicFrame>
        <p:nvGraphicFramePr>
          <p:cNvPr id="3" name="Object 23"/>
          <p:cNvGraphicFramePr>
            <a:graphicFrameLocks noChangeAspect="1"/>
          </p:cNvGraphicFramePr>
          <p:nvPr/>
        </p:nvGraphicFramePr>
        <p:xfrm>
          <a:off x="2971800" y="4114800"/>
          <a:ext cx="3624263" cy="825500"/>
        </p:xfrm>
        <a:graphic>
          <a:graphicData uri="http://schemas.openxmlformats.org/presentationml/2006/ole">
            <mc:AlternateContent xmlns:mc="http://schemas.openxmlformats.org/markup-compatibility/2006">
              <mc:Choice xmlns:v="urn:schemas-microsoft-com:vml" Requires="v">
                <p:oleObj spid="_x0000_s11459" name="Equation" r:id="rId9" imgW="1765080" imgH="419040" progId="Equation.DSMT4">
                  <p:embed/>
                </p:oleObj>
              </mc:Choice>
              <mc:Fallback>
                <p:oleObj name="Equation" r:id="rId9" imgW="1765080" imgH="41904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114800"/>
                        <a:ext cx="36242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7" name="Text Box 13"/>
          <p:cNvSpPr txBox="1">
            <a:spLocks noChangeArrowheads="1"/>
          </p:cNvSpPr>
          <p:nvPr/>
        </p:nvSpPr>
        <p:spPr bwMode="auto">
          <a:xfrm>
            <a:off x="228600" y="5257800"/>
            <a:ext cx="4464050" cy="457200"/>
          </a:xfrm>
          <a:prstGeom prst="rect">
            <a:avLst/>
          </a:prstGeom>
          <a:noFill/>
          <a:ln w="25400">
            <a:noFill/>
            <a:miter lim="800000"/>
            <a:headEnd/>
            <a:tailEnd/>
          </a:ln>
        </p:spPr>
        <p:txBody>
          <a:bodyPr>
            <a:spAutoFit/>
          </a:bodyPr>
          <a:lstStyle/>
          <a:p>
            <a:pPr>
              <a:defRPr/>
            </a:pPr>
            <a:r>
              <a:rPr kumimoji="0" lang="en-US" altLang="zh-CN" dirty="0">
                <a:solidFill>
                  <a:schemeClr val="accent4"/>
                </a:solidFill>
                <a:latin typeface="宋体" pitchFamily="2" charset="-122"/>
              </a:rPr>
              <a:t>(4)</a:t>
            </a:r>
            <a:r>
              <a:rPr kumimoji="0" lang="zh-CN" altLang="en-US" dirty="0">
                <a:solidFill>
                  <a:schemeClr val="accent4"/>
                </a:solidFill>
                <a:latin typeface="宋体" pitchFamily="2" charset="-122"/>
              </a:rPr>
              <a:t>功率利用率</a:t>
            </a:r>
          </a:p>
        </p:txBody>
      </p:sp>
      <p:graphicFrame>
        <p:nvGraphicFramePr>
          <p:cNvPr id="4" name="Object 25"/>
          <p:cNvGraphicFramePr>
            <a:graphicFrameLocks noChangeAspect="1"/>
          </p:cNvGraphicFramePr>
          <p:nvPr/>
        </p:nvGraphicFramePr>
        <p:xfrm>
          <a:off x="3505200" y="5181600"/>
          <a:ext cx="1200150" cy="849313"/>
        </p:xfrm>
        <a:graphic>
          <a:graphicData uri="http://schemas.openxmlformats.org/presentationml/2006/ole">
            <mc:AlternateContent xmlns:mc="http://schemas.openxmlformats.org/markup-compatibility/2006">
              <mc:Choice xmlns:v="urn:schemas-microsoft-com:vml" Requires="v">
                <p:oleObj spid="_x0000_s11460" name="Equation" r:id="rId11" imgW="583920" imgH="431640" progId="Equation.DSMT4">
                  <p:embed/>
                </p:oleObj>
              </mc:Choice>
              <mc:Fallback>
                <p:oleObj name="Equation" r:id="rId11" imgW="583920" imgH="43164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5181600"/>
                        <a:ext cx="1200150"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2" name="Text Box 8"/>
          <p:cNvSpPr txBox="1">
            <a:spLocks noChangeArrowheads="1"/>
          </p:cNvSpPr>
          <p:nvPr/>
        </p:nvSpPr>
        <p:spPr bwMode="auto">
          <a:xfrm>
            <a:off x="228600" y="6019800"/>
            <a:ext cx="7559675" cy="463550"/>
          </a:xfrm>
          <a:prstGeom prst="rect">
            <a:avLst/>
          </a:prstGeom>
          <a:noFill/>
          <a:ln w="12700">
            <a:noFill/>
            <a:miter lim="800000"/>
            <a:headEnd/>
            <a:tailEnd/>
          </a:ln>
        </p:spPr>
        <p:txBody>
          <a:bodyPr wrap="none" lIns="90000" tIns="46800" rIns="90000" bIns="46800">
            <a:spAutoFit/>
          </a:bodyPr>
          <a:lstStyle/>
          <a:p>
            <a:r>
              <a:rPr kumimoji="0" lang="zh-CN" altLang="en-US">
                <a:solidFill>
                  <a:srgbClr val="FF0000"/>
                </a:solidFill>
                <a:latin typeface="宋体" pitchFamily="2" charset="-122"/>
              </a:rPr>
              <a:t>当</a:t>
            </a:r>
            <a:r>
              <a:rPr kumimoji="0" lang="en-US" altLang="zh-CN" i="1">
                <a:solidFill>
                  <a:srgbClr val="FF0000"/>
                </a:solidFill>
                <a:latin typeface="宋体" pitchFamily="2" charset="-122"/>
              </a:rPr>
              <a:t>M</a:t>
            </a:r>
            <a:r>
              <a:rPr kumimoji="0" lang="en-US" altLang="zh-CN" baseline="-25000">
                <a:solidFill>
                  <a:srgbClr val="FF0000"/>
                </a:solidFill>
                <a:latin typeface="宋体" pitchFamily="2" charset="-122"/>
              </a:rPr>
              <a:t>a</a:t>
            </a:r>
            <a:r>
              <a:rPr kumimoji="0" lang="zh-CN" altLang="en-US">
                <a:solidFill>
                  <a:srgbClr val="FF0000"/>
                </a:solidFill>
                <a:latin typeface="宋体" pitchFamily="2" charset="-122"/>
              </a:rPr>
              <a:t>最大为</a:t>
            </a:r>
            <a:r>
              <a:rPr kumimoji="0" lang="en-US" altLang="zh-CN">
                <a:solidFill>
                  <a:srgbClr val="FF0000"/>
                </a:solidFill>
                <a:latin typeface="宋体" pitchFamily="2" charset="-122"/>
              </a:rPr>
              <a:t>1</a:t>
            </a:r>
            <a:r>
              <a:rPr kumimoji="0" lang="zh-CN" altLang="en-US">
                <a:solidFill>
                  <a:srgbClr val="FF0000"/>
                </a:solidFill>
                <a:latin typeface="宋体" pitchFamily="2" charset="-122"/>
              </a:rPr>
              <a:t>时，边带功率只占整个调幅波功率的</a:t>
            </a:r>
            <a:r>
              <a:rPr kumimoji="0" lang="en-US" altLang="zh-CN">
                <a:solidFill>
                  <a:srgbClr val="FF0000"/>
                </a:solidFill>
                <a:latin typeface="宋体" pitchFamily="2" charset="-122"/>
              </a:rPr>
              <a:t>1/3</a:t>
            </a:r>
            <a:r>
              <a:rPr kumimoji="0" lang="zh-CN" altLang="en-US">
                <a:solidFill>
                  <a:srgbClr val="FF0000"/>
                </a:solidFill>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blinds(horizontal)">
                                      <p:cBhvr>
                                        <p:cTn id="7" dur="500"/>
                                        <p:tgtEl>
                                          <p:spTgt spid="1085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wipe(left)">
                                      <p:cBhvr>
                                        <p:cTn id="12" dur="500"/>
                                        <p:tgtEl>
                                          <p:spTgt spid="1034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9"/>
                                        </p:tgtEl>
                                        <p:attrNameLst>
                                          <p:attrName>style.visibility</p:attrName>
                                        </p:attrNameLst>
                                      </p:cBhvr>
                                      <p:to>
                                        <p:strVal val="visible"/>
                                      </p:to>
                                    </p:set>
                                    <p:animEffect transition="in" filter="blinds(horizontal)">
                                      <p:cBhvr>
                                        <p:cTn id="17" dur="500"/>
                                        <p:tgtEl>
                                          <p:spTgt spid="1085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8558"/>
                                        </p:tgtEl>
                                        <p:attrNameLst>
                                          <p:attrName>style.visibility</p:attrName>
                                        </p:attrNameLst>
                                      </p:cBhvr>
                                      <p:to>
                                        <p:strVal val="visible"/>
                                      </p:to>
                                    </p:set>
                                    <p:animEffect transition="in" filter="blinds(horizontal)">
                                      <p:cBhvr>
                                        <p:cTn id="27" dur="500"/>
                                        <p:tgtEl>
                                          <p:spTgt spid="1085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8557"/>
                                        </p:tgtEl>
                                        <p:attrNameLst>
                                          <p:attrName>style.visibility</p:attrName>
                                        </p:attrNameLst>
                                      </p:cBhvr>
                                      <p:to>
                                        <p:strVal val="visible"/>
                                      </p:to>
                                    </p:set>
                                    <p:animEffect transition="in" filter="blinds(horizontal)">
                                      <p:cBhvr>
                                        <p:cTn id="37" dur="500"/>
                                        <p:tgtEl>
                                          <p:spTgt spid="1085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8552"/>
                                        </p:tgtEl>
                                        <p:attrNameLst>
                                          <p:attrName>style.visibility</p:attrName>
                                        </p:attrNameLst>
                                      </p:cBhvr>
                                      <p:to>
                                        <p:strVal val="visible"/>
                                      </p:to>
                                    </p:set>
                                    <p:animEffect transition="in" filter="blinds(horizontal)">
                                      <p:cBhvr>
                                        <p:cTn id="47" dur="500"/>
                                        <p:tgtEl>
                                          <p:spTgt spid="108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P spid="108549" grpId="0"/>
      <p:bldP spid="108558" grpId="0"/>
      <p:bldP spid="108557" grpId="0"/>
      <p:bldP spid="1085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Text Box 4"/>
          <p:cNvSpPr txBox="1">
            <a:spLocks noChangeArrowheads="1"/>
          </p:cNvSpPr>
          <p:nvPr/>
        </p:nvSpPr>
        <p:spPr bwMode="auto">
          <a:xfrm>
            <a:off x="381000" y="990600"/>
            <a:ext cx="8305800" cy="668338"/>
          </a:xfrm>
          <a:prstGeom prst="rect">
            <a:avLst/>
          </a:prstGeom>
          <a:noFill/>
          <a:ln w="9525">
            <a:noFill/>
            <a:miter lim="800000"/>
            <a:headEnd/>
            <a:tailEnd/>
          </a:ln>
        </p:spPr>
        <p:txBody>
          <a:bodyPr>
            <a:spAutoFit/>
          </a:bodyPr>
          <a:lstStyle/>
          <a:p>
            <a:pPr algn="just">
              <a:lnSpc>
                <a:spcPct val="158000"/>
              </a:lnSpc>
              <a:spcBef>
                <a:spcPct val="50000"/>
              </a:spcBef>
              <a:buFont typeface="Wingdings" pitchFamily="2" charset="2"/>
              <a:buChar char="v"/>
            </a:pPr>
            <a:r>
              <a:rPr lang="zh-CN" altLang="en-US"/>
              <a:t>   </a:t>
            </a:r>
            <a:r>
              <a:rPr lang="en-US" altLang="zh-CN"/>
              <a:t>AM</a:t>
            </a:r>
            <a:r>
              <a:rPr lang="zh-CN" altLang="en-US"/>
              <a:t>调制方式的功率利用率最高只能达到</a:t>
            </a:r>
            <a:r>
              <a:rPr lang="en-US" altLang="zh-CN"/>
              <a:t>1/3</a:t>
            </a:r>
          </a:p>
        </p:txBody>
      </p:sp>
      <p:sp>
        <p:nvSpPr>
          <p:cNvPr id="226313" name="Text Box 9"/>
          <p:cNvSpPr txBox="1">
            <a:spLocks noChangeArrowheads="1"/>
          </p:cNvSpPr>
          <p:nvPr/>
        </p:nvSpPr>
        <p:spPr bwMode="auto">
          <a:xfrm>
            <a:off x="381000" y="2133600"/>
            <a:ext cx="7772400" cy="668338"/>
          </a:xfrm>
          <a:prstGeom prst="rect">
            <a:avLst/>
          </a:prstGeom>
          <a:noFill/>
          <a:ln w="9525">
            <a:noFill/>
            <a:miter lim="800000"/>
            <a:headEnd/>
            <a:tailEnd/>
          </a:ln>
        </p:spPr>
        <p:txBody>
          <a:bodyPr>
            <a:spAutoFit/>
          </a:bodyPr>
          <a:lstStyle/>
          <a:p>
            <a:pPr algn="just">
              <a:lnSpc>
                <a:spcPct val="158000"/>
              </a:lnSpc>
              <a:spcBef>
                <a:spcPct val="50000"/>
              </a:spcBef>
              <a:buFont typeface="Wingdings" pitchFamily="2" charset="2"/>
              <a:buChar char="v"/>
            </a:pPr>
            <a:r>
              <a:rPr lang="zh-CN" altLang="en-US"/>
              <a:t>提出问题：为什么</a:t>
            </a:r>
            <a:r>
              <a:rPr lang="en-US" altLang="zh-CN"/>
              <a:t>AM</a:t>
            </a:r>
            <a:r>
              <a:rPr lang="zh-CN" altLang="en-US"/>
              <a:t>方式得到了广泛应用？</a:t>
            </a:r>
          </a:p>
        </p:txBody>
      </p:sp>
      <p:sp>
        <p:nvSpPr>
          <p:cNvPr id="226314" name="Text Box 10"/>
          <p:cNvSpPr txBox="1">
            <a:spLocks noChangeArrowheads="1"/>
          </p:cNvSpPr>
          <p:nvPr/>
        </p:nvSpPr>
        <p:spPr bwMode="auto">
          <a:xfrm>
            <a:off x="228600" y="3276600"/>
            <a:ext cx="8382000" cy="1114425"/>
          </a:xfrm>
          <a:prstGeom prst="rect">
            <a:avLst/>
          </a:prstGeom>
          <a:noFill/>
          <a:ln w="9525">
            <a:noFill/>
            <a:miter lim="800000"/>
            <a:headEnd/>
            <a:tailEnd/>
          </a:ln>
        </p:spPr>
        <p:txBody>
          <a:bodyPr>
            <a:spAutoFit/>
          </a:bodyPr>
          <a:lstStyle/>
          <a:p>
            <a:pPr indent="381000">
              <a:lnSpc>
                <a:spcPct val="140000"/>
              </a:lnSpc>
              <a:spcBef>
                <a:spcPct val="50000"/>
              </a:spcBef>
            </a:pPr>
            <a:r>
              <a:rPr lang="zh-CN" altLang="en-US"/>
              <a:t>在接收方解调电路简单经济，对于调幅收音机，其接收方是千家万户，因此得到了广泛应用。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6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utoUpdateAnimBg="0"/>
      <p:bldP spid="226313" grpId="0" autoUpdateAnimBg="0"/>
      <p:bldP spid="22631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2"/>
          <p:cNvSpPr>
            <a:spLocks noChangeArrowheads="1"/>
          </p:cNvSpPr>
          <p:nvPr/>
        </p:nvSpPr>
        <p:spPr bwMode="auto">
          <a:xfrm>
            <a:off x="457200" y="457200"/>
            <a:ext cx="5334000" cy="647700"/>
          </a:xfrm>
          <a:prstGeom prst="rect">
            <a:avLst/>
          </a:prstGeom>
          <a:noFill/>
          <a:ln w="9525">
            <a:noFill/>
            <a:miter lim="800000"/>
            <a:headEnd/>
            <a:tailEnd/>
          </a:ln>
        </p:spPr>
        <p:txBody>
          <a:bodyPr anchor="ctr"/>
          <a:lstStyle/>
          <a:p>
            <a:pPr eaLnBrk="0" hangingPunct="0"/>
            <a:r>
              <a:rPr kumimoji="0" lang="en-US" altLang="zh-CN" sz="2800">
                <a:latin typeface="宋体" pitchFamily="2" charset="-122"/>
              </a:rPr>
              <a:t>5. </a:t>
            </a:r>
            <a:r>
              <a:rPr kumimoji="0" lang="zh-CN" altLang="en-US" sz="2800">
                <a:latin typeface="宋体" pitchFamily="2" charset="-122"/>
              </a:rPr>
              <a:t>实现</a:t>
            </a:r>
            <a:r>
              <a:rPr kumimoji="0" lang="en-US" altLang="zh-CN" sz="2800">
                <a:latin typeface="宋体" pitchFamily="2" charset="-122"/>
              </a:rPr>
              <a:t>AM</a:t>
            </a:r>
            <a:r>
              <a:rPr kumimoji="0" lang="zh-CN" altLang="en-US" sz="2800">
                <a:latin typeface="宋体" pitchFamily="2" charset="-122"/>
              </a:rPr>
              <a:t>调幅波的数学模型</a:t>
            </a:r>
          </a:p>
        </p:txBody>
      </p:sp>
      <p:pic>
        <p:nvPicPr>
          <p:cNvPr id="128034" name="Picture 34"/>
          <p:cNvPicPr>
            <a:picLocks noChangeAspect="1" noChangeArrowheads="1"/>
          </p:cNvPicPr>
          <p:nvPr/>
        </p:nvPicPr>
        <p:blipFill>
          <a:blip r:embed="rId3" cstate="print"/>
          <a:srcRect/>
          <a:stretch>
            <a:fillRect/>
          </a:stretch>
        </p:blipFill>
        <p:spPr bwMode="auto">
          <a:xfrm>
            <a:off x="2133600" y="2438400"/>
            <a:ext cx="5410200" cy="2216150"/>
          </a:xfrm>
          <a:prstGeom prst="rect">
            <a:avLst/>
          </a:prstGeom>
          <a:noFill/>
          <a:ln w="9525">
            <a:noFill/>
            <a:miter lim="800000"/>
            <a:headEnd/>
            <a:tailEnd/>
          </a:ln>
        </p:spPr>
      </p:pic>
      <p:graphicFrame>
        <p:nvGraphicFramePr>
          <p:cNvPr id="128036" name="Object 36"/>
          <p:cNvGraphicFramePr>
            <a:graphicFrameLocks noChangeAspect="1"/>
          </p:cNvGraphicFramePr>
          <p:nvPr/>
        </p:nvGraphicFramePr>
        <p:xfrm>
          <a:off x="682625" y="1163638"/>
          <a:ext cx="3890963" cy="439737"/>
        </p:xfrm>
        <a:graphic>
          <a:graphicData uri="http://schemas.openxmlformats.org/presentationml/2006/ole">
            <mc:AlternateContent xmlns:mc="http://schemas.openxmlformats.org/markup-compatibility/2006">
              <mc:Choice xmlns:v="urn:schemas-microsoft-com:vml" Requires="v">
                <p:oleObj spid="_x0000_s12404" name="Equation" r:id="rId4" imgW="1993680" imgH="228600" progId="">
                  <p:embed/>
                </p:oleObj>
              </mc:Choice>
              <mc:Fallback>
                <p:oleObj name="Equation" r:id="rId4" imgW="1993680" imgH="228600" progId="">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5" y="1163638"/>
                        <a:ext cx="3890963"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Object 4"/>
          <p:cNvGraphicFramePr>
            <a:graphicFrameLocks noChangeAspect="1"/>
          </p:cNvGraphicFramePr>
          <p:nvPr/>
        </p:nvGraphicFramePr>
        <p:xfrm>
          <a:off x="762000" y="4572000"/>
          <a:ext cx="5045075" cy="1924050"/>
        </p:xfrm>
        <a:graphic>
          <a:graphicData uri="http://schemas.openxmlformats.org/presentationml/2006/ole">
            <mc:AlternateContent xmlns:mc="http://schemas.openxmlformats.org/markup-compatibility/2006">
              <mc:Choice xmlns:v="urn:schemas-microsoft-com:vml" Requires="v">
                <p:oleObj spid="_x0000_s12405" name="Picture" r:id="rId6" imgW="3164040" imgH="1204560" progId="">
                  <p:embed/>
                </p:oleObj>
              </mc:Choice>
              <mc:Fallback>
                <p:oleObj name="Picture" r:id="rId6" imgW="3164040" imgH="120456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572000"/>
                        <a:ext cx="5045075" cy="192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9" name="Object 15"/>
          <p:cNvGraphicFramePr>
            <a:graphicFrameLocks noChangeAspect="1"/>
          </p:cNvGraphicFramePr>
          <p:nvPr/>
        </p:nvGraphicFramePr>
        <p:xfrm>
          <a:off x="1066800" y="1752600"/>
          <a:ext cx="5026025" cy="485775"/>
        </p:xfrm>
        <a:graphic>
          <a:graphicData uri="http://schemas.openxmlformats.org/presentationml/2006/ole">
            <mc:AlternateContent xmlns:mc="http://schemas.openxmlformats.org/markup-compatibility/2006">
              <mc:Choice xmlns:v="urn:schemas-microsoft-com:vml" Requires="v">
                <p:oleObj spid="_x0000_s12406" name="Equation" r:id="rId8" imgW="2361960" imgH="228600" progId="">
                  <p:embed/>
                </p:oleObj>
              </mc:Choice>
              <mc:Fallback>
                <p:oleObj name="Equation" r:id="rId8" imgW="2361960" imgH="228600" progId="">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1752600"/>
                        <a:ext cx="50260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36"/>
                                        </p:tgtEl>
                                        <p:attrNameLst>
                                          <p:attrName>style.visibility</p:attrName>
                                        </p:attrNameLst>
                                      </p:cBhvr>
                                      <p:to>
                                        <p:strVal val="visible"/>
                                      </p:to>
                                    </p:set>
                                    <p:animEffect transition="in" filter="blinds(horizontal)">
                                      <p:cBhvr>
                                        <p:cTn id="7" dur="500"/>
                                        <p:tgtEl>
                                          <p:spTgt spid="1280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8034"/>
                                        </p:tgtEl>
                                        <p:attrNameLst>
                                          <p:attrName>style.visibility</p:attrName>
                                        </p:attrNameLst>
                                      </p:cBhvr>
                                      <p:to>
                                        <p:strVal val="visible"/>
                                      </p:to>
                                    </p:set>
                                    <p:animEffect transition="in" filter="blinds(horizontal)">
                                      <p:cBhvr>
                                        <p:cTn id="12" dur="500"/>
                                        <p:tgtEl>
                                          <p:spTgt spid="1280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8559"/>
                                        </p:tgtEl>
                                        <p:attrNameLst>
                                          <p:attrName>style.visibility</p:attrName>
                                        </p:attrNameLst>
                                      </p:cBhvr>
                                      <p:to>
                                        <p:strVal val="visible"/>
                                      </p:to>
                                    </p:set>
                                    <p:animEffect transition="in" filter="blinds(horizontal)">
                                      <p:cBhvr>
                                        <p:cTn id="17" dur="500"/>
                                        <p:tgtEl>
                                          <p:spTgt spid="1085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276"/>
                                        </p:tgtEl>
                                        <p:attrNameLst>
                                          <p:attrName>style.visibility</p:attrName>
                                        </p:attrNameLst>
                                      </p:cBhvr>
                                      <p:to>
                                        <p:strVal val="visible"/>
                                      </p:to>
                                    </p:set>
                                    <p:animEffect transition="in" filter="blinds(horizontal)">
                                      <p:cBhvr>
                                        <p:cTn id="22"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Box 2"/>
          <p:cNvSpPr txBox="1">
            <a:spLocks noChangeArrowheads="1"/>
          </p:cNvSpPr>
          <p:nvPr/>
        </p:nvSpPr>
        <p:spPr bwMode="auto">
          <a:xfrm>
            <a:off x="838200" y="762000"/>
            <a:ext cx="3810000" cy="461963"/>
          </a:xfrm>
          <a:prstGeom prst="rect">
            <a:avLst/>
          </a:prstGeom>
          <a:noFill/>
          <a:ln w="9525">
            <a:noFill/>
            <a:miter lim="800000"/>
            <a:headEnd/>
            <a:tailEnd/>
          </a:ln>
        </p:spPr>
        <p:txBody>
          <a:bodyPr>
            <a:spAutoFit/>
          </a:bodyPr>
          <a:lstStyle/>
          <a:p>
            <a:r>
              <a:rPr lang="zh-CN" altLang="en-US"/>
              <a:t>例：已知载波信号为</a:t>
            </a:r>
          </a:p>
        </p:txBody>
      </p:sp>
      <p:graphicFrame>
        <p:nvGraphicFramePr>
          <p:cNvPr id="103429" name="Object 5"/>
          <p:cNvGraphicFramePr>
            <a:graphicFrameLocks noChangeAspect="1"/>
          </p:cNvGraphicFramePr>
          <p:nvPr/>
        </p:nvGraphicFramePr>
        <p:xfrm>
          <a:off x="4038600" y="685800"/>
          <a:ext cx="2970213" cy="476250"/>
        </p:xfrm>
        <a:graphic>
          <a:graphicData uri="http://schemas.openxmlformats.org/presentationml/2006/ole">
            <mc:AlternateContent xmlns:mc="http://schemas.openxmlformats.org/markup-compatibility/2006">
              <mc:Choice xmlns:v="urn:schemas-microsoft-com:vml" Requires="v">
                <p:oleObj spid="_x0000_s13428" name="Equation" r:id="rId3" imgW="1447560" imgH="241200" progId="Equation.DSMT4">
                  <p:embed/>
                </p:oleObj>
              </mc:Choice>
              <mc:Fallback>
                <p:oleObj name="Equation" r:id="rId3" imgW="144756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685800"/>
                        <a:ext cx="297021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TextBox 2"/>
          <p:cNvSpPr txBox="1">
            <a:spLocks noChangeArrowheads="1"/>
          </p:cNvSpPr>
          <p:nvPr/>
        </p:nvSpPr>
        <p:spPr bwMode="auto">
          <a:xfrm>
            <a:off x="914400" y="1524000"/>
            <a:ext cx="3810000" cy="461963"/>
          </a:xfrm>
          <a:prstGeom prst="rect">
            <a:avLst/>
          </a:prstGeom>
          <a:noFill/>
          <a:ln w="9525">
            <a:noFill/>
            <a:miter lim="800000"/>
            <a:headEnd/>
            <a:tailEnd/>
          </a:ln>
        </p:spPr>
        <p:txBody>
          <a:bodyPr>
            <a:spAutoFit/>
          </a:bodyPr>
          <a:lstStyle/>
          <a:p>
            <a:r>
              <a:rPr lang="zh-CN" altLang="en-US" dirty="0" smtClean="0"/>
              <a:t>调制信</a:t>
            </a:r>
            <a:r>
              <a:rPr lang="zh-CN" altLang="en-US" dirty="0"/>
              <a:t>号为</a:t>
            </a:r>
          </a:p>
        </p:txBody>
      </p:sp>
      <p:graphicFrame>
        <p:nvGraphicFramePr>
          <p:cNvPr id="2" name="Object 5"/>
          <p:cNvGraphicFramePr>
            <a:graphicFrameLocks noChangeAspect="1"/>
          </p:cNvGraphicFramePr>
          <p:nvPr/>
        </p:nvGraphicFramePr>
        <p:xfrm>
          <a:off x="3200400" y="1524000"/>
          <a:ext cx="3021013" cy="476250"/>
        </p:xfrm>
        <a:graphic>
          <a:graphicData uri="http://schemas.openxmlformats.org/presentationml/2006/ole">
            <mc:AlternateContent xmlns:mc="http://schemas.openxmlformats.org/markup-compatibility/2006">
              <mc:Choice xmlns:v="urn:schemas-microsoft-com:vml" Requires="v">
                <p:oleObj spid="_x0000_s13429" name="Equation" r:id="rId5" imgW="1473120" imgH="241200" progId="Equation.DSMT4">
                  <p:embed/>
                </p:oleObj>
              </mc:Choice>
              <mc:Fallback>
                <p:oleObj name="Equation" r:id="rId5" imgW="147312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524000"/>
                        <a:ext cx="302101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TextBox 2"/>
          <p:cNvSpPr txBox="1">
            <a:spLocks noChangeArrowheads="1"/>
          </p:cNvSpPr>
          <p:nvPr/>
        </p:nvSpPr>
        <p:spPr bwMode="auto">
          <a:xfrm>
            <a:off x="914400" y="2362200"/>
            <a:ext cx="3810000" cy="461963"/>
          </a:xfrm>
          <a:prstGeom prst="rect">
            <a:avLst/>
          </a:prstGeom>
          <a:noFill/>
          <a:ln w="9525">
            <a:noFill/>
            <a:miter lim="800000"/>
            <a:headEnd/>
            <a:tailEnd/>
          </a:ln>
        </p:spPr>
        <p:txBody>
          <a:bodyPr>
            <a:spAutoFit/>
          </a:bodyPr>
          <a:lstStyle/>
          <a:p>
            <a:r>
              <a:rPr lang="zh-CN" altLang="en-US" dirty="0"/>
              <a:t>调幅指数为</a:t>
            </a:r>
          </a:p>
        </p:txBody>
      </p:sp>
      <p:graphicFrame>
        <p:nvGraphicFramePr>
          <p:cNvPr id="3" name="Object 6"/>
          <p:cNvGraphicFramePr>
            <a:graphicFrameLocks noChangeAspect="1"/>
          </p:cNvGraphicFramePr>
          <p:nvPr/>
        </p:nvGraphicFramePr>
        <p:xfrm>
          <a:off x="3868738" y="2374900"/>
          <a:ext cx="1225550" cy="450850"/>
        </p:xfrm>
        <a:graphic>
          <a:graphicData uri="http://schemas.openxmlformats.org/presentationml/2006/ole">
            <mc:AlternateContent xmlns:mc="http://schemas.openxmlformats.org/markup-compatibility/2006">
              <mc:Choice xmlns:v="urn:schemas-microsoft-com:vml" Requires="v">
                <p:oleObj spid="_x0000_s13430" name="Equation" r:id="rId7" imgW="596880" imgH="228600" progId="Equation.DSMT4">
                  <p:embed/>
                </p:oleObj>
              </mc:Choice>
              <mc:Fallback>
                <p:oleObj name="Equation" r:id="rId7" imgW="59688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8738" y="2374900"/>
                        <a:ext cx="12255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2"/>
          <p:cNvSpPr txBox="1">
            <a:spLocks noChangeArrowheads="1"/>
          </p:cNvSpPr>
          <p:nvPr/>
        </p:nvSpPr>
        <p:spPr bwMode="auto">
          <a:xfrm>
            <a:off x="914400" y="3276600"/>
            <a:ext cx="6477000" cy="461963"/>
          </a:xfrm>
          <a:prstGeom prst="rect">
            <a:avLst/>
          </a:prstGeom>
          <a:noFill/>
          <a:ln w="9525">
            <a:noFill/>
            <a:miter lim="800000"/>
            <a:headEnd/>
            <a:tailEnd/>
          </a:ln>
        </p:spPr>
        <p:txBody>
          <a:bodyPr>
            <a:spAutoFit/>
          </a:bodyPr>
          <a:lstStyle/>
          <a:p>
            <a:r>
              <a:rPr lang="zh-CN" altLang="en-US"/>
              <a:t>求（</a:t>
            </a:r>
            <a:r>
              <a:rPr lang="en-US" altLang="zh-CN"/>
              <a:t>1</a:t>
            </a:r>
            <a:r>
              <a:rPr lang="zh-CN" altLang="en-US"/>
              <a:t>）写出该调幅信号的时域表达式；</a:t>
            </a:r>
          </a:p>
        </p:txBody>
      </p:sp>
      <p:sp>
        <p:nvSpPr>
          <p:cNvPr id="10" name="TextBox 2"/>
          <p:cNvSpPr txBox="1">
            <a:spLocks noChangeArrowheads="1"/>
          </p:cNvSpPr>
          <p:nvPr/>
        </p:nvSpPr>
        <p:spPr bwMode="auto">
          <a:xfrm>
            <a:off x="1219200" y="4114800"/>
            <a:ext cx="6477000" cy="461963"/>
          </a:xfrm>
          <a:prstGeom prst="rect">
            <a:avLst/>
          </a:prstGeom>
          <a:noFill/>
          <a:ln w="9525">
            <a:noFill/>
            <a:miter lim="800000"/>
            <a:headEnd/>
            <a:tailEnd/>
          </a:ln>
        </p:spPr>
        <p:txBody>
          <a:bodyPr>
            <a:spAutoFit/>
          </a:bodyPr>
          <a:lstStyle/>
          <a:p>
            <a:r>
              <a:rPr lang="zh-CN" altLang="en-US"/>
              <a:t>（</a:t>
            </a:r>
            <a:r>
              <a:rPr lang="en-US" altLang="zh-CN"/>
              <a:t>2</a:t>
            </a:r>
            <a:r>
              <a:rPr lang="zh-CN" altLang="en-US"/>
              <a:t>）画出该调幅信号的时域波形；</a:t>
            </a:r>
          </a:p>
        </p:txBody>
      </p:sp>
      <p:sp>
        <p:nvSpPr>
          <p:cNvPr id="11" name="TextBox 2"/>
          <p:cNvSpPr txBox="1">
            <a:spLocks noChangeArrowheads="1"/>
          </p:cNvSpPr>
          <p:nvPr/>
        </p:nvSpPr>
        <p:spPr bwMode="auto">
          <a:xfrm>
            <a:off x="1295400" y="4800600"/>
            <a:ext cx="6477000" cy="830263"/>
          </a:xfrm>
          <a:prstGeom prst="rect">
            <a:avLst/>
          </a:prstGeom>
          <a:noFill/>
          <a:ln w="9525">
            <a:noFill/>
            <a:miter lim="800000"/>
            <a:headEnd/>
            <a:tailEnd/>
          </a:ln>
        </p:spPr>
        <p:txBody>
          <a:bodyPr>
            <a:spAutoFit/>
          </a:bodyPr>
          <a:lstStyle/>
          <a:p>
            <a:r>
              <a:rPr lang="zh-CN" altLang="en-US"/>
              <a:t>（</a:t>
            </a:r>
            <a:r>
              <a:rPr lang="en-US" altLang="zh-CN"/>
              <a:t>3</a:t>
            </a:r>
            <a:r>
              <a:rPr lang="zh-CN" altLang="en-US"/>
              <a:t>）画出该调幅信号的频谱图，并求出该调幅信号的带宽。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9" name="Object 5"/>
          <p:cNvGraphicFramePr>
            <a:graphicFrameLocks noChangeAspect="1"/>
          </p:cNvGraphicFramePr>
          <p:nvPr/>
        </p:nvGraphicFramePr>
        <p:xfrm>
          <a:off x="1600200" y="609600"/>
          <a:ext cx="2970213" cy="476250"/>
        </p:xfrm>
        <a:graphic>
          <a:graphicData uri="http://schemas.openxmlformats.org/presentationml/2006/ole">
            <mc:AlternateContent xmlns:mc="http://schemas.openxmlformats.org/markup-compatibility/2006">
              <mc:Choice xmlns:v="urn:schemas-microsoft-com:vml" Requires="v">
                <p:oleObj spid="_x0000_s14528" name="Equation" r:id="rId3" imgW="1447560" imgH="241200" progId="Equation.DSMT4">
                  <p:embed/>
                </p:oleObj>
              </mc:Choice>
              <mc:Fallback>
                <p:oleObj name="Equation" r:id="rId3" imgW="144756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609600"/>
                        <a:ext cx="297021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4724400" y="609600"/>
          <a:ext cx="3021013" cy="476250"/>
        </p:xfrm>
        <a:graphic>
          <a:graphicData uri="http://schemas.openxmlformats.org/presentationml/2006/ole">
            <mc:AlternateContent xmlns:mc="http://schemas.openxmlformats.org/markup-compatibility/2006">
              <mc:Choice xmlns:v="urn:schemas-microsoft-com:vml" Requires="v">
                <p:oleObj spid="_x0000_s14529" name="Equation" r:id="rId5" imgW="1473120" imgH="241200" progId="Equation.DSMT4">
                  <p:embed/>
                </p:oleObj>
              </mc:Choice>
              <mc:Fallback>
                <p:oleObj name="Equation" r:id="rId5" imgW="147312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609600"/>
                        <a:ext cx="302101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1524000" y="1219200"/>
          <a:ext cx="1225550" cy="450850"/>
        </p:xfrm>
        <a:graphic>
          <a:graphicData uri="http://schemas.openxmlformats.org/presentationml/2006/ole">
            <mc:AlternateContent xmlns:mc="http://schemas.openxmlformats.org/markup-compatibility/2006">
              <mc:Choice xmlns:v="urn:schemas-microsoft-com:vml" Requires="v">
                <p:oleObj spid="_x0000_s14530" name="Equation" r:id="rId7" imgW="596880" imgH="228600" progId="Equation.DSMT4">
                  <p:embed/>
                </p:oleObj>
              </mc:Choice>
              <mc:Fallback>
                <p:oleObj name="Equation" r:id="rId7" imgW="59688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219200"/>
                        <a:ext cx="12255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3" name="TextBox 4"/>
          <p:cNvSpPr txBox="1">
            <a:spLocks noChangeArrowheads="1"/>
          </p:cNvSpPr>
          <p:nvPr/>
        </p:nvSpPr>
        <p:spPr bwMode="auto">
          <a:xfrm>
            <a:off x="838200" y="609600"/>
            <a:ext cx="1066800" cy="461963"/>
          </a:xfrm>
          <a:prstGeom prst="rect">
            <a:avLst/>
          </a:prstGeom>
          <a:noFill/>
          <a:ln w="9525">
            <a:noFill/>
            <a:miter lim="800000"/>
            <a:headEnd/>
            <a:tailEnd/>
          </a:ln>
        </p:spPr>
        <p:txBody>
          <a:bodyPr>
            <a:spAutoFit/>
          </a:bodyPr>
          <a:lstStyle/>
          <a:p>
            <a:r>
              <a:rPr lang="zh-CN" altLang="en-US"/>
              <a:t>解：</a:t>
            </a:r>
          </a:p>
        </p:txBody>
      </p:sp>
      <p:graphicFrame>
        <p:nvGraphicFramePr>
          <p:cNvPr id="4" name="Object 5"/>
          <p:cNvGraphicFramePr>
            <a:graphicFrameLocks noChangeAspect="1"/>
          </p:cNvGraphicFramePr>
          <p:nvPr/>
        </p:nvGraphicFramePr>
        <p:xfrm>
          <a:off x="1447800" y="1828800"/>
          <a:ext cx="6226175" cy="476250"/>
        </p:xfrm>
        <a:graphic>
          <a:graphicData uri="http://schemas.openxmlformats.org/presentationml/2006/ole">
            <mc:AlternateContent xmlns:mc="http://schemas.openxmlformats.org/markup-compatibility/2006">
              <mc:Choice xmlns:v="urn:schemas-microsoft-com:vml" Requires="v">
                <p:oleObj spid="_x0000_s14531" name="Equation" r:id="rId9" imgW="3035160" imgH="241200" progId="Equation.DSMT4">
                  <p:embed/>
                </p:oleObj>
              </mc:Choice>
              <mc:Fallback>
                <p:oleObj name="Equation" r:id="rId9" imgW="3035160" imgH="241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1828800"/>
                        <a:ext cx="62261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a:spLocks noChangeArrowheads="1"/>
          </p:cNvSpPr>
          <p:nvPr/>
        </p:nvSpPr>
        <p:spPr bwMode="auto">
          <a:xfrm>
            <a:off x="381000" y="1905000"/>
            <a:ext cx="914400" cy="461963"/>
          </a:xfrm>
          <a:prstGeom prst="rect">
            <a:avLst/>
          </a:prstGeom>
          <a:noFill/>
          <a:ln w="9525">
            <a:noFill/>
            <a:miter lim="800000"/>
            <a:headEnd/>
            <a:tailEnd/>
          </a:ln>
        </p:spPr>
        <p:txBody>
          <a:bodyPr>
            <a:spAutoFit/>
          </a:bodyPr>
          <a:lstStyle/>
          <a:p>
            <a:r>
              <a:rPr lang="zh-CN" altLang="en-US"/>
              <a:t>（</a:t>
            </a:r>
            <a:r>
              <a:rPr lang="en-US" altLang="zh-CN"/>
              <a:t>1</a:t>
            </a:r>
            <a:r>
              <a:rPr lang="zh-CN" altLang="en-US"/>
              <a:t>）</a:t>
            </a:r>
          </a:p>
        </p:txBody>
      </p:sp>
      <p:sp>
        <p:nvSpPr>
          <p:cNvPr id="13" name="TextBox 12"/>
          <p:cNvSpPr txBox="1">
            <a:spLocks noChangeArrowheads="1"/>
          </p:cNvSpPr>
          <p:nvPr/>
        </p:nvSpPr>
        <p:spPr bwMode="auto">
          <a:xfrm>
            <a:off x="381000" y="2514600"/>
            <a:ext cx="914400" cy="461963"/>
          </a:xfrm>
          <a:prstGeom prst="rect">
            <a:avLst/>
          </a:prstGeom>
          <a:noFill/>
          <a:ln w="9525">
            <a:noFill/>
            <a:miter lim="800000"/>
            <a:headEnd/>
            <a:tailEnd/>
          </a:ln>
        </p:spPr>
        <p:txBody>
          <a:bodyPr>
            <a:spAutoFit/>
          </a:bodyPr>
          <a:lstStyle/>
          <a:p>
            <a:r>
              <a:rPr lang="zh-CN" altLang="en-US"/>
              <a:t>（</a:t>
            </a:r>
            <a:r>
              <a:rPr lang="en-US" altLang="zh-CN"/>
              <a:t>2</a:t>
            </a:r>
            <a:r>
              <a:rPr lang="zh-CN" altLang="en-US"/>
              <a:t>）</a:t>
            </a:r>
          </a:p>
        </p:txBody>
      </p:sp>
      <p:sp>
        <p:nvSpPr>
          <p:cNvPr id="1434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27" name="Object 7"/>
          <p:cNvGraphicFramePr>
            <a:graphicFrameLocks noChangeAspect="1"/>
          </p:cNvGraphicFramePr>
          <p:nvPr/>
        </p:nvGraphicFramePr>
        <p:xfrm>
          <a:off x="1524000" y="2819400"/>
          <a:ext cx="4883150" cy="2667000"/>
        </p:xfrm>
        <a:graphic>
          <a:graphicData uri="http://schemas.openxmlformats.org/presentationml/2006/ole">
            <mc:AlternateContent xmlns:mc="http://schemas.openxmlformats.org/markup-compatibility/2006">
              <mc:Choice xmlns:v="urn:schemas-microsoft-com:vml" Requires="v">
                <p:oleObj spid="_x0000_s14532" r:id="rId11" imgW="4013200" imgH="2197100" progId="">
                  <p:embed/>
                </p:oleObj>
              </mc:Choice>
              <mc:Fallback>
                <p:oleObj r:id="rId11" imgW="4013200" imgH="2197100" progId="">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2819400"/>
                        <a:ext cx="4883150"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wipe(left)">
                                      <p:cBhvr>
                                        <p:cTn id="7" dur="500"/>
                                        <p:tgtEl>
                                          <p:spTgt spid="103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3127"/>
                                        </p:tgtEl>
                                        <p:attrNameLst>
                                          <p:attrName>style.visibility</p:attrName>
                                        </p:attrNameLst>
                                      </p:cBhvr>
                                      <p:to>
                                        <p:strVal val="visible"/>
                                      </p:to>
                                    </p:set>
                                    <p:animEffect transition="in" filter="blinds(horizontal)">
                                      <p:cBhvr>
                                        <p:cTn id="37"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Text Box 3"/>
          <p:cNvSpPr txBox="1">
            <a:spLocks noChangeArrowheads="1"/>
          </p:cNvSpPr>
          <p:nvPr/>
        </p:nvSpPr>
        <p:spPr bwMode="auto">
          <a:xfrm>
            <a:off x="457200" y="1676400"/>
            <a:ext cx="7315200" cy="45720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a:t>调制电路与解调电路是通信系统中的重要组成部分。</a:t>
            </a:r>
          </a:p>
        </p:txBody>
      </p:sp>
      <p:sp>
        <p:nvSpPr>
          <p:cNvPr id="221188" name="Text Box 4"/>
          <p:cNvSpPr txBox="1">
            <a:spLocks noChangeArrowheads="1"/>
          </p:cNvSpPr>
          <p:nvPr/>
        </p:nvSpPr>
        <p:spPr bwMode="auto">
          <a:xfrm>
            <a:off x="381000" y="2514600"/>
            <a:ext cx="8610600" cy="830263"/>
          </a:xfrm>
          <a:prstGeom prst="rect">
            <a:avLst/>
          </a:prstGeom>
          <a:noFill/>
          <a:ln w="9525">
            <a:noFill/>
            <a:miter lim="800000"/>
            <a:headEnd/>
            <a:tailEnd/>
          </a:ln>
        </p:spPr>
        <p:txBody>
          <a:bodyPr>
            <a:spAutoFit/>
          </a:bodyPr>
          <a:lstStyle/>
          <a:p>
            <a:pPr>
              <a:spcBef>
                <a:spcPct val="50000"/>
              </a:spcBef>
              <a:buFont typeface="Wingdings" pitchFamily="2" charset="2"/>
              <a:buChar char="v"/>
            </a:pPr>
            <a:r>
              <a:rPr lang="zh-CN" altLang="en-US"/>
              <a:t>调制：调制是在发射端将调制信号从</a:t>
            </a:r>
            <a:r>
              <a:rPr lang="zh-CN" altLang="en-US">
                <a:solidFill>
                  <a:srgbClr val="FF0000"/>
                </a:solidFill>
              </a:rPr>
              <a:t>低频段</a:t>
            </a:r>
            <a:r>
              <a:rPr lang="zh-CN" altLang="en-US"/>
              <a:t>变换到</a:t>
            </a:r>
            <a:r>
              <a:rPr lang="zh-CN" altLang="en-US">
                <a:solidFill>
                  <a:srgbClr val="FF0000"/>
                </a:solidFill>
              </a:rPr>
              <a:t>高频段</a:t>
            </a:r>
            <a:r>
              <a:rPr lang="en-US" altLang="zh-CN"/>
              <a:t>, </a:t>
            </a:r>
            <a:r>
              <a:rPr lang="zh-CN" altLang="en-US"/>
              <a:t>便于</a:t>
            </a:r>
            <a:r>
              <a:rPr lang="zh-CN" altLang="en-US">
                <a:solidFill>
                  <a:srgbClr val="FF0000"/>
                </a:solidFill>
              </a:rPr>
              <a:t>天线发送</a:t>
            </a:r>
            <a:r>
              <a:rPr lang="zh-CN" altLang="en-US"/>
              <a:t>或实现</a:t>
            </a:r>
            <a:r>
              <a:rPr lang="zh-CN" altLang="en-US">
                <a:solidFill>
                  <a:srgbClr val="FF0000"/>
                </a:solidFill>
              </a:rPr>
              <a:t>不同信号源、不同系统的频分复用</a:t>
            </a:r>
            <a:r>
              <a:rPr lang="zh-CN" altLang="en-US"/>
              <a:t>；</a:t>
            </a:r>
          </a:p>
        </p:txBody>
      </p:sp>
      <p:sp>
        <p:nvSpPr>
          <p:cNvPr id="221189" name="Text Box 5"/>
          <p:cNvSpPr txBox="1">
            <a:spLocks noChangeArrowheads="1"/>
          </p:cNvSpPr>
          <p:nvPr/>
        </p:nvSpPr>
        <p:spPr bwMode="auto">
          <a:xfrm>
            <a:off x="304800" y="3810000"/>
            <a:ext cx="8458200" cy="830263"/>
          </a:xfrm>
          <a:prstGeom prst="rect">
            <a:avLst/>
          </a:prstGeom>
          <a:noFill/>
          <a:ln w="9525">
            <a:noFill/>
            <a:miter lim="800000"/>
            <a:headEnd/>
            <a:tailEnd/>
          </a:ln>
        </p:spPr>
        <p:txBody>
          <a:bodyPr>
            <a:spAutoFit/>
          </a:bodyPr>
          <a:lstStyle/>
          <a:p>
            <a:pPr>
              <a:spcBef>
                <a:spcPct val="50000"/>
              </a:spcBef>
              <a:buFont typeface="Wingdings" pitchFamily="2" charset="2"/>
              <a:buChar char="v"/>
            </a:pPr>
            <a:r>
              <a:rPr lang="zh-CN" altLang="en-US"/>
              <a:t>解调：解调是在接收端将已调波信号从</a:t>
            </a:r>
            <a:r>
              <a:rPr lang="zh-CN" altLang="en-US">
                <a:solidFill>
                  <a:srgbClr val="FF0000"/>
                </a:solidFill>
              </a:rPr>
              <a:t>高频段</a:t>
            </a:r>
            <a:r>
              <a:rPr lang="zh-CN" altLang="en-US"/>
              <a:t>变换到</a:t>
            </a:r>
            <a:r>
              <a:rPr lang="zh-CN" altLang="en-US">
                <a:solidFill>
                  <a:srgbClr val="FF0000"/>
                </a:solidFill>
              </a:rPr>
              <a:t>低频段</a:t>
            </a:r>
            <a:r>
              <a:rPr lang="en-US" altLang="zh-CN"/>
              <a:t>, </a:t>
            </a:r>
            <a:r>
              <a:rPr lang="zh-CN" altLang="en-US"/>
              <a:t>恢复</a:t>
            </a:r>
            <a:r>
              <a:rPr lang="zh-CN" altLang="en-US">
                <a:solidFill>
                  <a:srgbClr val="FF0000"/>
                </a:solidFill>
              </a:rPr>
              <a:t>原调制信号</a:t>
            </a:r>
            <a:r>
              <a:rPr lang="zh-CN" altLang="en-US"/>
              <a:t>。</a:t>
            </a:r>
          </a:p>
        </p:txBody>
      </p:sp>
      <p:sp>
        <p:nvSpPr>
          <p:cNvPr id="221190" name="Text Box 6"/>
          <p:cNvSpPr txBox="1">
            <a:spLocks noChangeArrowheads="1"/>
          </p:cNvSpPr>
          <p:nvPr/>
        </p:nvSpPr>
        <p:spPr bwMode="auto">
          <a:xfrm>
            <a:off x="304800" y="4953000"/>
            <a:ext cx="8077200" cy="1347788"/>
          </a:xfrm>
          <a:prstGeom prst="rect">
            <a:avLst/>
          </a:prstGeom>
          <a:noFill/>
          <a:ln w="9525">
            <a:noFill/>
            <a:miter lim="800000"/>
            <a:headEnd/>
            <a:tailEnd/>
          </a:ln>
        </p:spPr>
        <p:txBody>
          <a:bodyPr>
            <a:spAutoFit/>
          </a:bodyPr>
          <a:lstStyle/>
          <a:p>
            <a:pPr>
              <a:lnSpc>
                <a:spcPct val="170000"/>
              </a:lnSpc>
              <a:spcBef>
                <a:spcPct val="50000"/>
              </a:spcBef>
            </a:pPr>
            <a:r>
              <a:rPr lang="zh-CN" altLang="en-US"/>
              <a:t>分类： 按照载波波形的不同</a:t>
            </a:r>
            <a:r>
              <a:rPr lang="en-US" altLang="zh-CN"/>
              <a:t>, </a:t>
            </a:r>
            <a:r>
              <a:rPr lang="zh-CN" altLang="en-US"/>
              <a:t>可分为</a:t>
            </a:r>
            <a:r>
              <a:rPr lang="zh-CN" altLang="en-US">
                <a:solidFill>
                  <a:srgbClr val="FF0000"/>
                </a:solidFill>
              </a:rPr>
              <a:t>脉冲调制</a:t>
            </a:r>
            <a:r>
              <a:rPr lang="zh-CN" altLang="en-US"/>
              <a:t>和</a:t>
            </a:r>
            <a:r>
              <a:rPr lang="zh-CN" altLang="en-US">
                <a:solidFill>
                  <a:srgbClr val="FF0000"/>
                </a:solidFill>
              </a:rPr>
              <a:t>正弦波调制</a:t>
            </a:r>
            <a:r>
              <a:rPr lang="zh-CN" altLang="en-US"/>
              <a:t>两种方式。</a:t>
            </a:r>
            <a:endParaRPr lang="zh-CN" altLang="en-US" b="0"/>
          </a:p>
        </p:txBody>
      </p:sp>
      <p:sp>
        <p:nvSpPr>
          <p:cNvPr id="87046" name="标题 1"/>
          <p:cNvSpPr>
            <a:spLocks/>
          </p:cNvSpPr>
          <p:nvPr/>
        </p:nvSpPr>
        <p:spPr bwMode="auto">
          <a:xfrm>
            <a:off x="304800" y="228600"/>
            <a:ext cx="8540750" cy="1143000"/>
          </a:xfrm>
          <a:prstGeom prst="rect">
            <a:avLst/>
          </a:prstGeom>
          <a:noFill/>
          <a:ln w="9525">
            <a:noFill/>
            <a:miter lim="800000"/>
            <a:headEnd/>
            <a:tailEnd/>
          </a:ln>
        </p:spPr>
        <p:txBody>
          <a:bodyPr anchor="ctr"/>
          <a:lstStyle/>
          <a:p>
            <a:pPr algn="ctr" eaLnBrk="0" hangingPunct="0"/>
            <a:r>
              <a:rPr kumimoji="0" lang="en-US" altLang="zh-CN" sz="4000">
                <a:latin typeface="Arial" charset="0"/>
              </a:rPr>
              <a:t>5.1 </a:t>
            </a:r>
            <a:r>
              <a:rPr kumimoji="0" lang="zh-CN" altLang="en-US" sz="4000">
                <a:latin typeface="Arial" charset="0"/>
              </a:rPr>
              <a:t>振幅调制的基本原理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1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11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utoUpdateAnimBg="0"/>
      <p:bldP spid="221188" grpId="0" autoUpdateAnimBg="0"/>
      <p:bldP spid="221189" grpId="0" autoUpdateAnimBg="0"/>
      <p:bldP spid="22119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9" name="Object 2"/>
          <p:cNvGraphicFramePr>
            <a:graphicFrameLocks noChangeAspect="1"/>
          </p:cNvGraphicFramePr>
          <p:nvPr/>
        </p:nvGraphicFramePr>
        <p:xfrm>
          <a:off x="762000" y="1447800"/>
          <a:ext cx="6226175" cy="476250"/>
        </p:xfrm>
        <a:graphic>
          <a:graphicData uri="http://schemas.openxmlformats.org/presentationml/2006/ole">
            <mc:AlternateContent xmlns:mc="http://schemas.openxmlformats.org/markup-compatibility/2006">
              <mc:Choice xmlns:v="urn:schemas-microsoft-com:vml" Requires="v">
                <p:oleObj spid="_x0000_s15476" name="Equation" r:id="rId3" imgW="3035160" imgH="241200" progId="Equation.DSMT4">
                  <p:embed/>
                </p:oleObj>
              </mc:Choice>
              <mc:Fallback>
                <p:oleObj name="Equation" r:id="rId3" imgW="303516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47800"/>
                        <a:ext cx="62261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5" name="TextBox 2"/>
          <p:cNvSpPr txBox="1">
            <a:spLocks noChangeArrowheads="1"/>
          </p:cNvSpPr>
          <p:nvPr/>
        </p:nvSpPr>
        <p:spPr bwMode="auto">
          <a:xfrm>
            <a:off x="609600" y="838200"/>
            <a:ext cx="914400" cy="461963"/>
          </a:xfrm>
          <a:prstGeom prst="rect">
            <a:avLst/>
          </a:prstGeom>
          <a:noFill/>
          <a:ln w="9525">
            <a:noFill/>
            <a:miter lim="800000"/>
            <a:headEnd/>
            <a:tailEnd/>
          </a:ln>
        </p:spPr>
        <p:txBody>
          <a:bodyPr>
            <a:spAutoFit/>
          </a:bodyPr>
          <a:lstStyle/>
          <a:p>
            <a:r>
              <a:rPr lang="zh-CN" altLang="en-US"/>
              <a:t>（</a:t>
            </a:r>
            <a:r>
              <a:rPr lang="en-US" altLang="zh-CN"/>
              <a:t>3</a:t>
            </a:r>
            <a:r>
              <a:rPr lang="zh-CN" altLang="en-US"/>
              <a:t>）</a:t>
            </a:r>
          </a:p>
        </p:txBody>
      </p:sp>
      <p:sp>
        <p:nvSpPr>
          <p:cNvPr id="1536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4147" name="Object 3"/>
          <p:cNvGraphicFramePr>
            <a:graphicFrameLocks noChangeAspect="1"/>
          </p:cNvGraphicFramePr>
          <p:nvPr/>
        </p:nvGraphicFramePr>
        <p:xfrm>
          <a:off x="1600200" y="2057400"/>
          <a:ext cx="3937000" cy="1981200"/>
        </p:xfrm>
        <a:graphic>
          <a:graphicData uri="http://schemas.openxmlformats.org/presentationml/2006/ole">
            <mc:AlternateContent xmlns:mc="http://schemas.openxmlformats.org/markup-compatibility/2006">
              <mc:Choice xmlns:v="urn:schemas-microsoft-com:vml" Requires="v">
                <p:oleObj spid="_x0000_s15477" r:id="rId5" imgW="3524400" imgH="1369800" progId="">
                  <p:embed/>
                </p:oleObj>
              </mc:Choice>
              <mc:Fallback>
                <p:oleObj r:id="rId5" imgW="3524400" imgH="13698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057400"/>
                        <a:ext cx="39370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2"/>
          <p:cNvGraphicFramePr>
            <a:graphicFrameLocks noChangeAspect="1"/>
          </p:cNvGraphicFramePr>
          <p:nvPr/>
        </p:nvGraphicFramePr>
        <p:xfrm>
          <a:off x="1905000" y="4876800"/>
          <a:ext cx="3178175" cy="350838"/>
        </p:xfrm>
        <a:graphic>
          <a:graphicData uri="http://schemas.openxmlformats.org/presentationml/2006/ole">
            <mc:AlternateContent xmlns:mc="http://schemas.openxmlformats.org/markup-compatibility/2006">
              <mc:Choice xmlns:v="urn:schemas-microsoft-com:vml" Requires="v">
                <p:oleObj spid="_x0000_s15478" name="Equation" r:id="rId7" imgW="1549080" imgH="177480" progId="Equation.DSMT4">
                  <p:embed/>
                </p:oleObj>
              </mc:Choice>
              <mc:Fallback>
                <p:oleObj name="Equation" r:id="rId7" imgW="1549080" imgH="177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876800"/>
                        <a:ext cx="3178175"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wipe(left)">
                                      <p:cBhvr>
                                        <p:cTn id="7" dur="500"/>
                                        <p:tgtEl>
                                          <p:spTgt spid="1034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blinds(horizontal)">
                                      <p:cBhvr>
                                        <p:cTn id="12" dur="500"/>
                                        <p:tgtEl>
                                          <p:spTgt spid="134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914400" y="1143000"/>
            <a:ext cx="3581400" cy="457200"/>
          </a:xfrm>
          <a:prstGeom prst="rect">
            <a:avLst/>
          </a:prstGeom>
          <a:noFill/>
          <a:ln w="9525">
            <a:noFill/>
            <a:miter lim="800000"/>
            <a:headEnd/>
            <a:tailEnd/>
          </a:ln>
        </p:spPr>
        <p:txBody>
          <a:bodyPr>
            <a:spAutoFit/>
          </a:bodyPr>
          <a:lstStyle/>
          <a:p>
            <a:pPr>
              <a:spcBef>
                <a:spcPct val="50000"/>
              </a:spcBef>
            </a:pPr>
            <a:r>
              <a:rPr lang="zh-CN" altLang="en-US"/>
              <a:t>例：已知调幅信号为：</a:t>
            </a:r>
          </a:p>
        </p:txBody>
      </p:sp>
      <p:graphicFrame>
        <p:nvGraphicFramePr>
          <p:cNvPr id="228357" name="Object 5"/>
          <p:cNvGraphicFramePr>
            <a:graphicFrameLocks noChangeAspect="1"/>
          </p:cNvGraphicFramePr>
          <p:nvPr/>
        </p:nvGraphicFramePr>
        <p:xfrm>
          <a:off x="457200" y="1981200"/>
          <a:ext cx="7848600" cy="568325"/>
        </p:xfrm>
        <a:graphic>
          <a:graphicData uri="http://schemas.openxmlformats.org/presentationml/2006/ole">
            <mc:AlternateContent xmlns:mc="http://schemas.openxmlformats.org/markup-compatibility/2006">
              <mc:Choice xmlns:v="urn:schemas-microsoft-com:vml" Requires="v">
                <p:oleObj spid="_x0000_s16424" name="公式" r:id="rId3" imgW="2984400" imgH="215640" progId="">
                  <p:embed/>
                </p:oleObj>
              </mc:Choice>
              <mc:Fallback>
                <p:oleObj name="公式" r:id="rId3" imgW="2984400" imgH="2156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78486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58" name="Text Box 6"/>
          <p:cNvSpPr txBox="1">
            <a:spLocks noChangeArrowheads="1"/>
          </p:cNvSpPr>
          <p:nvPr/>
        </p:nvSpPr>
        <p:spPr bwMode="auto">
          <a:xfrm>
            <a:off x="609600" y="2895600"/>
            <a:ext cx="5257800" cy="457200"/>
          </a:xfrm>
          <a:prstGeom prst="rect">
            <a:avLst/>
          </a:prstGeom>
          <a:noFill/>
          <a:ln w="9525">
            <a:noFill/>
            <a:miter lim="800000"/>
            <a:headEnd/>
            <a:tailEnd/>
          </a:ln>
        </p:spPr>
        <p:txBody>
          <a:bodyPr>
            <a:spAutoFit/>
          </a:bodyPr>
          <a:lstStyle/>
          <a:p>
            <a:pPr>
              <a:spcBef>
                <a:spcPct val="50000"/>
              </a:spcBef>
            </a:pPr>
            <a:r>
              <a:rPr lang="zh-CN" altLang="en-US"/>
              <a:t>（</a:t>
            </a:r>
            <a:r>
              <a:rPr lang="en-US" altLang="zh-CN"/>
              <a:t>1</a:t>
            </a:r>
            <a:r>
              <a:rPr lang="zh-CN" altLang="en-US"/>
              <a:t>）指出调制信号，载波信号；</a:t>
            </a:r>
          </a:p>
        </p:txBody>
      </p:sp>
      <p:sp>
        <p:nvSpPr>
          <p:cNvPr id="228359" name="Text Box 7"/>
          <p:cNvSpPr txBox="1">
            <a:spLocks noChangeArrowheads="1"/>
          </p:cNvSpPr>
          <p:nvPr/>
        </p:nvSpPr>
        <p:spPr bwMode="auto">
          <a:xfrm>
            <a:off x="609600" y="3733800"/>
            <a:ext cx="5257800" cy="457200"/>
          </a:xfrm>
          <a:prstGeom prst="rect">
            <a:avLst/>
          </a:prstGeom>
          <a:noFill/>
          <a:ln w="9525">
            <a:noFill/>
            <a:miter lim="800000"/>
            <a:headEnd/>
            <a:tailEnd/>
          </a:ln>
        </p:spPr>
        <p:txBody>
          <a:bodyPr>
            <a:spAutoFit/>
          </a:bodyPr>
          <a:lstStyle/>
          <a:p>
            <a:pPr>
              <a:spcBef>
                <a:spcPct val="50000"/>
              </a:spcBef>
            </a:pPr>
            <a:r>
              <a:rPr lang="zh-CN" altLang="en-US"/>
              <a:t>（</a:t>
            </a:r>
            <a:r>
              <a:rPr lang="en-US" altLang="zh-CN"/>
              <a:t>2</a:t>
            </a:r>
            <a:r>
              <a:rPr lang="zh-CN" altLang="en-US"/>
              <a:t>）画出频谱图，并求出带宽；</a:t>
            </a:r>
          </a:p>
        </p:txBody>
      </p:sp>
      <p:sp>
        <p:nvSpPr>
          <p:cNvPr id="228360" name="Text Box 8"/>
          <p:cNvSpPr txBox="1">
            <a:spLocks noChangeArrowheads="1"/>
          </p:cNvSpPr>
          <p:nvPr/>
        </p:nvSpPr>
        <p:spPr bwMode="auto">
          <a:xfrm>
            <a:off x="533400" y="4572000"/>
            <a:ext cx="8153400" cy="457200"/>
          </a:xfrm>
          <a:prstGeom prst="rect">
            <a:avLst/>
          </a:prstGeom>
          <a:noFill/>
          <a:ln w="9525" algn="ctr">
            <a:noFill/>
            <a:miter lim="800000"/>
            <a:headEnd/>
            <a:tailEnd/>
          </a:ln>
        </p:spPr>
        <p:txBody>
          <a:bodyPr>
            <a:spAutoFit/>
          </a:bodyPr>
          <a:lstStyle/>
          <a:p>
            <a:pPr>
              <a:spcBef>
                <a:spcPct val="50000"/>
              </a:spcBef>
            </a:pPr>
            <a:r>
              <a:rPr lang="zh-CN" altLang="en-US"/>
              <a:t>（</a:t>
            </a:r>
            <a:r>
              <a:rPr lang="en-US" altLang="zh-CN"/>
              <a:t>3</a:t>
            </a:r>
            <a:r>
              <a:rPr lang="zh-CN" altLang="en-US"/>
              <a:t>）求出单位电阻的边带功率、载波功率以及功率利用率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8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28358"/>
                                        </p:tgtEl>
                                        <p:attrNameLst>
                                          <p:attrName>style.visibility</p:attrName>
                                        </p:attrNameLst>
                                      </p:cBhvr>
                                      <p:to>
                                        <p:strVal val="visible"/>
                                      </p:to>
                                    </p:set>
                                    <p:animEffect transition="in" filter="blinds(horizontal)">
                                      <p:cBhvr>
                                        <p:cTn id="11" dur="500"/>
                                        <p:tgtEl>
                                          <p:spTgt spid="22835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28359"/>
                                        </p:tgtEl>
                                        <p:attrNameLst>
                                          <p:attrName>style.visibility</p:attrName>
                                        </p:attrNameLst>
                                      </p:cBhvr>
                                      <p:to>
                                        <p:strVal val="visible"/>
                                      </p:to>
                                    </p:set>
                                    <p:animEffect transition="in" filter="blinds(horizontal)">
                                      <p:cBhvr>
                                        <p:cTn id="16" dur="500"/>
                                        <p:tgtEl>
                                          <p:spTgt spid="22835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8360"/>
                                        </p:tgtEl>
                                        <p:attrNameLst>
                                          <p:attrName>style.visibility</p:attrName>
                                        </p:attrNameLst>
                                      </p:cBhvr>
                                      <p:to>
                                        <p:strVal val="visible"/>
                                      </p:to>
                                    </p:set>
                                    <p:animEffect transition="in" filter="blinds(horizontal)">
                                      <p:cBhvr>
                                        <p:cTn id="21" dur="500"/>
                                        <p:tgtEl>
                                          <p:spTgt spid="228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8" grpId="0"/>
      <p:bldP spid="228359" grpId="0"/>
      <p:bldP spid="2283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 name="Text Box 6"/>
          <p:cNvSpPr txBox="1">
            <a:spLocks noChangeArrowheads="1"/>
          </p:cNvSpPr>
          <p:nvPr/>
        </p:nvSpPr>
        <p:spPr bwMode="auto">
          <a:xfrm>
            <a:off x="533400" y="533400"/>
            <a:ext cx="5257800" cy="457200"/>
          </a:xfrm>
          <a:prstGeom prst="rect">
            <a:avLst/>
          </a:prstGeom>
          <a:noFill/>
          <a:ln w="9525">
            <a:noFill/>
            <a:miter lim="800000"/>
            <a:headEnd/>
            <a:tailEnd/>
          </a:ln>
        </p:spPr>
        <p:txBody>
          <a:bodyPr>
            <a:spAutoFit/>
          </a:bodyPr>
          <a:lstStyle/>
          <a:p>
            <a:pPr>
              <a:spcBef>
                <a:spcPct val="50000"/>
              </a:spcBef>
            </a:pPr>
            <a:r>
              <a:rPr lang="zh-CN" altLang="en-US"/>
              <a:t>（</a:t>
            </a:r>
            <a:r>
              <a:rPr lang="en-US" altLang="zh-CN"/>
              <a:t>1</a:t>
            </a:r>
            <a:r>
              <a:rPr lang="zh-CN" altLang="en-US"/>
              <a:t>）指出调制信号，载波信号；</a:t>
            </a:r>
          </a:p>
        </p:txBody>
      </p:sp>
      <p:sp>
        <p:nvSpPr>
          <p:cNvPr id="15" name="Text Box 6"/>
          <p:cNvSpPr txBox="1">
            <a:spLocks noChangeArrowheads="1"/>
          </p:cNvSpPr>
          <p:nvPr/>
        </p:nvSpPr>
        <p:spPr bwMode="auto">
          <a:xfrm>
            <a:off x="381000" y="1066800"/>
            <a:ext cx="5257800" cy="457200"/>
          </a:xfrm>
          <a:prstGeom prst="rect">
            <a:avLst/>
          </a:prstGeom>
          <a:noFill/>
          <a:ln w="9525">
            <a:noFill/>
            <a:miter lim="800000"/>
            <a:headEnd/>
            <a:tailEnd/>
          </a:ln>
        </p:spPr>
        <p:txBody>
          <a:bodyPr>
            <a:spAutoFit/>
          </a:bodyPr>
          <a:lstStyle/>
          <a:p>
            <a:pPr>
              <a:spcBef>
                <a:spcPct val="50000"/>
              </a:spcBef>
            </a:pPr>
            <a:r>
              <a:rPr lang="zh-CN" altLang="en-US"/>
              <a:t>调制信号</a:t>
            </a:r>
          </a:p>
        </p:txBody>
      </p:sp>
      <p:graphicFrame>
        <p:nvGraphicFramePr>
          <p:cNvPr id="4" name="Object 9"/>
          <p:cNvGraphicFramePr>
            <a:graphicFrameLocks noChangeAspect="1"/>
          </p:cNvGraphicFramePr>
          <p:nvPr/>
        </p:nvGraphicFramePr>
        <p:xfrm>
          <a:off x="3048000" y="990600"/>
          <a:ext cx="4795838" cy="533400"/>
        </p:xfrm>
        <a:graphic>
          <a:graphicData uri="http://schemas.openxmlformats.org/presentationml/2006/ole">
            <mc:AlternateContent xmlns:mc="http://schemas.openxmlformats.org/markup-compatibility/2006">
              <mc:Choice xmlns:v="urn:schemas-microsoft-com:vml" Requires="v">
                <p:oleObj spid="_x0000_s17562" name="Equation" r:id="rId3" imgW="1536480" imgH="177480" progId="Equation.DSMT4">
                  <p:embed/>
                </p:oleObj>
              </mc:Choice>
              <mc:Fallback>
                <p:oleObj name="Equation" r:id="rId3" imgW="1536480" imgH="17748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990600"/>
                        <a:ext cx="47958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6"/>
          <p:cNvSpPr txBox="1">
            <a:spLocks noChangeArrowheads="1"/>
          </p:cNvSpPr>
          <p:nvPr/>
        </p:nvSpPr>
        <p:spPr bwMode="auto">
          <a:xfrm>
            <a:off x="381000" y="1676400"/>
            <a:ext cx="5257800" cy="457200"/>
          </a:xfrm>
          <a:prstGeom prst="rect">
            <a:avLst/>
          </a:prstGeom>
          <a:noFill/>
          <a:ln w="9525">
            <a:noFill/>
            <a:miter lim="800000"/>
            <a:headEnd/>
            <a:tailEnd/>
          </a:ln>
        </p:spPr>
        <p:txBody>
          <a:bodyPr>
            <a:spAutoFit/>
          </a:bodyPr>
          <a:lstStyle/>
          <a:p>
            <a:pPr>
              <a:spcBef>
                <a:spcPct val="50000"/>
              </a:spcBef>
            </a:pPr>
            <a:r>
              <a:rPr lang="zh-CN" altLang="en-US"/>
              <a:t>载波信号</a:t>
            </a:r>
            <a:r>
              <a:rPr lang="en-US" altLang="zh-CN"/>
              <a:t>:</a:t>
            </a:r>
            <a:endParaRPr lang="zh-CN" altLang="en-US"/>
          </a:p>
        </p:txBody>
      </p:sp>
      <p:graphicFrame>
        <p:nvGraphicFramePr>
          <p:cNvPr id="5" name="Object 3"/>
          <p:cNvGraphicFramePr>
            <a:graphicFrameLocks noChangeAspect="1"/>
          </p:cNvGraphicFramePr>
          <p:nvPr/>
        </p:nvGraphicFramePr>
        <p:xfrm>
          <a:off x="3679825" y="1676400"/>
          <a:ext cx="1868488" cy="457200"/>
        </p:xfrm>
        <a:graphic>
          <a:graphicData uri="http://schemas.openxmlformats.org/presentationml/2006/ole">
            <mc:AlternateContent xmlns:mc="http://schemas.openxmlformats.org/markup-compatibility/2006">
              <mc:Choice xmlns:v="urn:schemas-microsoft-com:vml" Requires="v">
                <p:oleObj spid="_x0000_s17563" name="Equation" r:id="rId5" imgW="698400" imgH="177480" progId="Equation.DSMT4">
                  <p:embed/>
                </p:oleObj>
              </mc:Choice>
              <mc:Fallback>
                <p:oleObj name="Equation" r:id="rId5" imgW="698400" imgH="177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9825" y="1676400"/>
                        <a:ext cx="18684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7"/>
          <p:cNvSpPr txBox="1">
            <a:spLocks noChangeArrowheads="1"/>
          </p:cNvSpPr>
          <p:nvPr/>
        </p:nvSpPr>
        <p:spPr bwMode="auto">
          <a:xfrm>
            <a:off x="228600" y="2590800"/>
            <a:ext cx="5257800" cy="457200"/>
          </a:xfrm>
          <a:prstGeom prst="rect">
            <a:avLst/>
          </a:prstGeom>
          <a:noFill/>
          <a:ln w="9525">
            <a:noFill/>
            <a:miter lim="800000"/>
            <a:headEnd/>
            <a:tailEnd/>
          </a:ln>
        </p:spPr>
        <p:txBody>
          <a:bodyPr>
            <a:spAutoFit/>
          </a:bodyPr>
          <a:lstStyle/>
          <a:p>
            <a:pPr>
              <a:spcBef>
                <a:spcPct val="50000"/>
              </a:spcBef>
            </a:pPr>
            <a:r>
              <a:rPr lang="zh-CN" altLang="en-US"/>
              <a:t>（</a:t>
            </a:r>
            <a:r>
              <a:rPr lang="en-US" altLang="zh-CN"/>
              <a:t>2</a:t>
            </a:r>
            <a:r>
              <a:rPr lang="zh-CN" altLang="en-US"/>
              <a:t>）画出频谱图，并求出带宽；</a:t>
            </a:r>
          </a:p>
        </p:txBody>
      </p:sp>
      <p:graphicFrame>
        <p:nvGraphicFramePr>
          <p:cNvPr id="14340" name="Object 11"/>
          <p:cNvGraphicFramePr>
            <a:graphicFrameLocks noChangeAspect="1"/>
          </p:cNvGraphicFramePr>
          <p:nvPr/>
        </p:nvGraphicFramePr>
        <p:xfrm>
          <a:off x="1676400" y="3200400"/>
          <a:ext cx="5695950" cy="2362200"/>
        </p:xfrm>
        <a:graphic>
          <a:graphicData uri="http://schemas.openxmlformats.org/presentationml/2006/ole">
            <mc:AlternateContent xmlns:mc="http://schemas.openxmlformats.org/markup-compatibility/2006">
              <mc:Choice xmlns:v="urn:schemas-microsoft-com:vml" Requires="v">
                <p:oleObj spid="_x0000_s17564" name="Picture" r:id="rId7" imgW="3884400" imgH="1241280" progId="">
                  <p:embed/>
                </p:oleObj>
              </mc:Choice>
              <mc:Fallback>
                <p:oleObj name="Picture" r:id="rId7" imgW="3884400" imgH="124128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200400"/>
                        <a:ext cx="56959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
          <p:cNvGraphicFramePr>
            <a:graphicFrameLocks noChangeAspect="1"/>
          </p:cNvGraphicFramePr>
          <p:nvPr/>
        </p:nvGraphicFramePr>
        <p:xfrm>
          <a:off x="2809875" y="5791200"/>
          <a:ext cx="2038350" cy="457200"/>
        </p:xfrm>
        <a:graphic>
          <a:graphicData uri="http://schemas.openxmlformats.org/presentationml/2006/ole">
            <mc:AlternateContent xmlns:mc="http://schemas.openxmlformats.org/markup-compatibility/2006">
              <mc:Choice xmlns:v="urn:schemas-microsoft-com:vml" Requires="v">
                <p:oleObj spid="_x0000_s17565" name="Equation" r:id="rId9" imgW="761760" imgH="177480" progId="Equation.DSMT4">
                  <p:embed/>
                </p:oleObj>
              </mc:Choice>
              <mc:Fallback>
                <p:oleObj name="Equation" r:id="rId9" imgW="761760" imgH="1774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9875" y="5791200"/>
                        <a:ext cx="2038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340"/>
                                        </p:tgtEl>
                                        <p:attrNameLst>
                                          <p:attrName>style.visibility</p:attrName>
                                        </p:attrNameLst>
                                      </p:cBhvr>
                                      <p:to>
                                        <p:strVal val="visible"/>
                                      </p:to>
                                    </p:set>
                                    <p:animEffect transition="in" filter="blinds(horizontal)">
                                      <p:cBhvr>
                                        <p:cTn id="37" dur="500"/>
                                        <p:tgtEl>
                                          <p:spTgt spid="143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7" grpId="0" autoUpdateAnimBg="0"/>
      <p:bldP spid="1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8"/>
          <p:cNvSpPr txBox="1">
            <a:spLocks noChangeArrowheads="1"/>
          </p:cNvSpPr>
          <p:nvPr/>
        </p:nvSpPr>
        <p:spPr bwMode="auto">
          <a:xfrm>
            <a:off x="0" y="2895600"/>
            <a:ext cx="8153400" cy="457200"/>
          </a:xfrm>
          <a:prstGeom prst="rect">
            <a:avLst/>
          </a:prstGeom>
          <a:noFill/>
          <a:ln w="9525" algn="ctr">
            <a:noFill/>
            <a:miter lim="800000"/>
            <a:headEnd/>
            <a:tailEnd/>
          </a:ln>
        </p:spPr>
        <p:txBody>
          <a:bodyPr>
            <a:spAutoFit/>
          </a:bodyPr>
          <a:lstStyle/>
          <a:p>
            <a:pPr>
              <a:spcBef>
                <a:spcPct val="50000"/>
              </a:spcBef>
            </a:pPr>
            <a:r>
              <a:rPr lang="zh-CN" altLang="en-US"/>
              <a:t>（</a:t>
            </a:r>
            <a:r>
              <a:rPr lang="en-US" altLang="zh-CN"/>
              <a:t>3</a:t>
            </a:r>
            <a:r>
              <a:rPr lang="zh-CN" altLang="en-US"/>
              <a:t>）求出单位电阻的边带功率、载波功率以及功率利用率</a:t>
            </a:r>
          </a:p>
        </p:txBody>
      </p:sp>
      <p:graphicFrame>
        <p:nvGraphicFramePr>
          <p:cNvPr id="3" name="Object 5"/>
          <p:cNvGraphicFramePr>
            <a:graphicFrameLocks noChangeAspect="1"/>
          </p:cNvGraphicFramePr>
          <p:nvPr/>
        </p:nvGraphicFramePr>
        <p:xfrm>
          <a:off x="2438400" y="3505200"/>
          <a:ext cx="1824038" cy="901700"/>
        </p:xfrm>
        <a:graphic>
          <a:graphicData uri="http://schemas.openxmlformats.org/presentationml/2006/ole">
            <mc:AlternateContent xmlns:mc="http://schemas.openxmlformats.org/markup-compatibility/2006">
              <mc:Choice xmlns:v="urn:schemas-microsoft-com:vml" Requires="v">
                <p:oleObj spid="_x0000_s18586" name="Equation" r:id="rId3" imgW="888840" imgH="457200" progId="Equation.DSMT4">
                  <p:embed/>
                </p:oleObj>
              </mc:Choice>
              <mc:Fallback>
                <p:oleObj name="Equation" r:id="rId3" imgW="88884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505200"/>
                        <a:ext cx="1824038"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2133600" y="4648200"/>
          <a:ext cx="3675063" cy="901700"/>
        </p:xfrm>
        <a:graphic>
          <a:graphicData uri="http://schemas.openxmlformats.org/presentationml/2006/ole">
            <mc:AlternateContent xmlns:mc="http://schemas.openxmlformats.org/markup-compatibility/2006">
              <mc:Choice xmlns:v="urn:schemas-microsoft-com:vml" Requires="v">
                <p:oleObj spid="_x0000_s18587" name="Equation" r:id="rId5" imgW="1790640" imgH="457200" progId="Equation.DSMT4">
                  <p:embed/>
                </p:oleObj>
              </mc:Choice>
              <mc:Fallback>
                <p:oleObj name="Equation" r:id="rId5" imgW="179064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648200"/>
                        <a:ext cx="3675063"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nvGraphicFramePr>
        <p:xfrm>
          <a:off x="2128838" y="5624513"/>
          <a:ext cx="3076575" cy="776287"/>
        </p:xfrm>
        <a:graphic>
          <a:graphicData uri="http://schemas.openxmlformats.org/presentationml/2006/ole">
            <mc:AlternateContent xmlns:mc="http://schemas.openxmlformats.org/markup-compatibility/2006">
              <mc:Choice xmlns:v="urn:schemas-microsoft-com:vml" Requires="v">
                <p:oleObj spid="_x0000_s18588" name="Equation" r:id="rId7" imgW="1498320" imgH="393480" progId="Equation.DSMT4">
                  <p:embed/>
                </p:oleObj>
              </mc:Choice>
              <mc:Fallback>
                <p:oleObj name="Equation" r:id="rId7" imgW="149832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8" y="5624513"/>
                        <a:ext cx="3076575"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11"/>
          <p:cNvGraphicFramePr>
            <a:graphicFrameLocks noChangeAspect="1"/>
          </p:cNvGraphicFramePr>
          <p:nvPr/>
        </p:nvGraphicFramePr>
        <p:xfrm>
          <a:off x="1676400" y="304800"/>
          <a:ext cx="5695950" cy="2362200"/>
        </p:xfrm>
        <a:graphic>
          <a:graphicData uri="http://schemas.openxmlformats.org/presentationml/2006/ole">
            <mc:AlternateContent xmlns:mc="http://schemas.openxmlformats.org/markup-compatibility/2006">
              <mc:Choice xmlns:v="urn:schemas-microsoft-com:vml" Requires="v">
                <p:oleObj spid="_x0000_s18589" name="Picture" r:id="rId9" imgW="3884400" imgH="1241280" progId="">
                  <p:embed/>
                </p:oleObj>
              </mc:Choice>
              <mc:Fallback>
                <p:oleObj name="Picture" r:id="rId9" imgW="3884400" imgH="1241280" progId="">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304800"/>
                        <a:ext cx="56959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linds(horizontal)">
                                      <p:cBhvr>
                                        <p:cTn id="12" dur="500"/>
                                        <p:tgtEl>
                                          <p:spTgt spid="153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838200"/>
            <a:ext cx="8528050" cy="566738"/>
          </a:xfrm>
          <a:prstGeom prst="rect">
            <a:avLst/>
          </a:prstGeom>
          <a:noFill/>
          <a:ln w="9525">
            <a:noFill/>
            <a:miter lim="800000"/>
            <a:headEnd/>
            <a:tailEnd/>
          </a:ln>
        </p:spPr>
        <p:txBody>
          <a:bodyPr>
            <a:spAutoFit/>
          </a:bodyPr>
          <a:lstStyle/>
          <a:p>
            <a:pPr>
              <a:lnSpc>
                <a:spcPct val="130000"/>
              </a:lnSpc>
            </a:pPr>
            <a:r>
              <a:rPr kumimoji="0" lang="zh-CN" altLang="en-US">
                <a:latin typeface="宋体" pitchFamily="2" charset="-122"/>
              </a:rPr>
              <a:t>能量传送时，由</a:t>
            </a:r>
            <a:r>
              <a:rPr kumimoji="0" lang="en-US" altLang="zh-CN"/>
              <a:t>AM</a:t>
            </a:r>
            <a:r>
              <a:rPr kumimoji="0" lang="zh-CN" altLang="en-US">
                <a:latin typeface="宋体" pitchFamily="2" charset="-122"/>
              </a:rPr>
              <a:t>传送改为边带传送可节约能量。</a:t>
            </a:r>
          </a:p>
        </p:txBody>
      </p:sp>
      <p:pic>
        <p:nvPicPr>
          <p:cNvPr id="4" name="Picture 2" descr="思考"/>
          <p:cNvPicPr>
            <a:picLocks noChangeAspect="1" noChangeArrowheads="1" noCrop="1"/>
          </p:cNvPicPr>
          <p:nvPr/>
        </p:nvPicPr>
        <p:blipFill>
          <a:blip r:embed="rId2" cstate="print"/>
          <a:srcRect/>
          <a:stretch>
            <a:fillRect/>
          </a:stretch>
        </p:blipFill>
        <p:spPr bwMode="auto">
          <a:xfrm>
            <a:off x="152400" y="1905000"/>
            <a:ext cx="4038600" cy="3392488"/>
          </a:xfrm>
          <a:prstGeom prst="rect">
            <a:avLst/>
          </a:prstGeom>
          <a:noFill/>
          <a:ln w="9525">
            <a:noFill/>
            <a:miter lim="800000"/>
            <a:headEnd/>
            <a:tailEnd/>
          </a:ln>
        </p:spPr>
      </p:pic>
      <p:sp>
        <p:nvSpPr>
          <p:cNvPr id="5" name="AutoShape 3"/>
          <p:cNvSpPr>
            <a:spLocks noChangeArrowheads="1"/>
          </p:cNvSpPr>
          <p:nvPr/>
        </p:nvSpPr>
        <p:spPr bwMode="auto">
          <a:xfrm>
            <a:off x="4876800" y="2057400"/>
            <a:ext cx="4427538" cy="2332038"/>
          </a:xfrm>
          <a:prstGeom prst="cloudCallout">
            <a:avLst>
              <a:gd name="adj1" fmla="val -79167"/>
              <a:gd name="adj2" fmla="val -8111"/>
            </a:avLst>
          </a:prstGeom>
          <a:solidFill>
            <a:schemeClr val="bg1">
              <a:alpha val="67058"/>
            </a:schemeClr>
          </a:solidFill>
          <a:ln w="9525">
            <a:solidFill>
              <a:schemeClr val="tx1"/>
            </a:solidFill>
            <a:round/>
            <a:headEnd/>
            <a:tailEnd/>
          </a:ln>
        </p:spPr>
        <p:txBody>
          <a:bodyPr tIns="190800">
            <a:spAutoFit/>
          </a:bodyPr>
          <a:lstStyle/>
          <a:p>
            <a:pPr algn="ctr"/>
            <a:r>
              <a:rPr kumimoji="0" lang="zh-CN" altLang="en-US" sz="2800">
                <a:solidFill>
                  <a:srgbClr val="FF0000"/>
                </a:solidFill>
                <a:latin typeface="Book Antiqua" pitchFamily="18" charset="0"/>
              </a:rPr>
              <a:t>怎样能抑制掉载波，只保留两个边带呢？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533400" y="1828800"/>
            <a:ext cx="8496300" cy="919163"/>
          </a:xfrm>
          <a:prstGeom prst="rect">
            <a:avLst/>
          </a:prstGeom>
          <a:noFill/>
          <a:ln w="25400">
            <a:noFill/>
            <a:miter lim="800000"/>
            <a:headEnd/>
            <a:tailEnd/>
          </a:ln>
        </p:spPr>
        <p:txBody>
          <a:bodyPr>
            <a:spAutoFit/>
          </a:bodyPr>
          <a:lstStyle/>
          <a:p>
            <a:pPr>
              <a:lnSpc>
                <a:spcPct val="120000"/>
              </a:lnSpc>
            </a:pPr>
            <a:r>
              <a:rPr kumimoji="0" lang="zh-CN" altLang="en-US">
                <a:latin typeface="宋体" pitchFamily="2" charset="-122"/>
              </a:rPr>
              <a:t>    在</a:t>
            </a:r>
            <a:r>
              <a:rPr kumimoji="0" lang="en-US" altLang="zh-CN"/>
              <a:t>AM</a:t>
            </a:r>
            <a:r>
              <a:rPr kumimoji="0" lang="zh-CN" altLang="en-US">
                <a:latin typeface="宋体" pitchFamily="2" charset="-122"/>
              </a:rPr>
              <a:t>调制过程中，如果将</a:t>
            </a:r>
            <a:r>
              <a:rPr kumimoji="0" lang="zh-CN" altLang="en-US">
                <a:solidFill>
                  <a:srgbClr val="FF0000"/>
                </a:solidFill>
                <a:latin typeface="宋体" pitchFamily="2" charset="-122"/>
              </a:rPr>
              <a:t>载波分量抑制掉</a:t>
            </a:r>
            <a:r>
              <a:rPr kumimoji="0" lang="zh-CN" altLang="en-US">
                <a:latin typeface="宋体" pitchFamily="2" charset="-122"/>
              </a:rPr>
              <a:t>，就可形成双边带信号。</a:t>
            </a:r>
          </a:p>
        </p:txBody>
      </p:sp>
      <p:sp>
        <p:nvSpPr>
          <p:cNvPr id="109573" name="Text Box 5"/>
          <p:cNvSpPr txBox="1">
            <a:spLocks noChangeArrowheads="1"/>
          </p:cNvSpPr>
          <p:nvPr/>
        </p:nvSpPr>
        <p:spPr bwMode="auto">
          <a:xfrm>
            <a:off x="762000" y="3048000"/>
            <a:ext cx="3816350" cy="457200"/>
          </a:xfrm>
          <a:prstGeom prst="rect">
            <a:avLst/>
          </a:prstGeom>
          <a:noFill/>
          <a:ln w="25400">
            <a:noFill/>
            <a:miter lim="800000"/>
            <a:headEnd/>
            <a:tailEnd/>
          </a:ln>
        </p:spPr>
        <p:txBody>
          <a:bodyPr>
            <a:spAutoFit/>
          </a:bodyPr>
          <a:lstStyle/>
          <a:p>
            <a:r>
              <a:rPr kumimoji="0" lang="en-US" altLang="zh-CN">
                <a:latin typeface="Book Antiqua" pitchFamily="18" charset="0"/>
                <a:ea typeface="华文新魏" pitchFamily="2" charset="-122"/>
              </a:rPr>
              <a:t>DSB</a:t>
            </a:r>
            <a:r>
              <a:rPr kumimoji="0" lang="zh-CN" altLang="en-US">
                <a:latin typeface="Book Antiqua" pitchFamily="18" charset="0"/>
                <a:ea typeface="华文新魏" pitchFamily="2" charset="-122"/>
              </a:rPr>
              <a:t>波数学表达式：</a:t>
            </a:r>
          </a:p>
        </p:txBody>
      </p:sp>
      <p:sp>
        <p:nvSpPr>
          <p:cNvPr id="19463" name="标题 3"/>
          <p:cNvSpPr>
            <a:spLocks/>
          </p:cNvSpPr>
          <p:nvPr/>
        </p:nvSpPr>
        <p:spPr bwMode="auto">
          <a:xfrm>
            <a:off x="0" y="457200"/>
            <a:ext cx="8540750" cy="1143000"/>
          </a:xfrm>
          <a:prstGeom prst="rect">
            <a:avLst/>
          </a:prstGeom>
          <a:noFill/>
          <a:ln w="9525">
            <a:noFill/>
            <a:miter lim="800000"/>
            <a:headEnd/>
            <a:tailEnd/>
          </a:ln>
        </p:spPr>
        <p:txBody>
          <a:bodyPr anchor="ctr"/>
          <a:lstStyle/>
          <a:p>
            <a:pPr algn="ctr" eaLnBrk="0" hangingPunct="0"/>
            <a:r>
              <a:rPr kumimoji="0" lang="en-US" altLang="zh-CN" sz="4000">
                <a:latin typeface="Arial" charset="0"/>
              </a:rPr>
              <a:t>5.1.2  </a:t>
            </a:r>
            <a:r>
              <a:rPr kumimoji="0" lang="zh-CN" altLang="en-US" sz="4000">
                <a:latin typeface="Arial" charset="0"/>
              </a:rPr>
              <a:t>双边带调幅信号（</a:t>
            </a:r>
            <a:r>
              <a:rPr kumimoji="0" lang="en-US" altLang="zh-CN" sz="4000">
                <a:latin typeface="Arial" charset="0"/>
              </a:rPr>
              <a:t>DSB</a:t>
            </a:r>
            <a:r>
              <a:rPr kumimoji="0" lang="zh-CN" altLang="en-US" sz="4000">
                <a:latin typeface="Arial" charset="0"/>
              </a:rPr>
              <a:t>）</a:t>
            </a:r>
          </a:p>
        </p:txBody>
      </p:sp>
      <p:graphicFrame>
        <p:nvGraphicFramePr>
          <p:cNvPr id="109577" name="Object 9"/>
          <p:cNvGraphicFramePr>
            <a:graphicFrameLocks noChangeAspect="1"/>
          </p:cNvGraphicFramePr>
          <p:nvPr/>
        </p:nvGraphicFramePr>
        <p:xfrm>
          <a:off x="685800" y="3657600"/>
          <a:ext cx="3406775" cy="601663"/>
        </p:xfrm>
        <a:graphic>
          <a:graphicData uri="http://schemas.openxmlformats.org/presentationml/2006/ole">
            <mc:AlternateContent xmlns:mc="http://schemas.openxmlformats.org/markup-compatibility/2006">
              <mc:Choice xmlns:v="urn:schemas-microsoft-com:vml" Requires="v">
                <p:oleObj spid="_x0000_s19572" name="公式" r:id="rId3" imgW="1295280" imgH="228600" progId="">
                  <p:embed/>
                </p:oleObj>
              </mc:Choice>
              <mc:Fallback>
                <p:oleObj name="公式" r:id="rId3" imgW="1295280" imgH="2286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57600"/>
                        <a:ext cx="3406775"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8" name="Object 10"/>
          <p:cNvGraphicFramePr>
            <a:graphicFrameLocks noChangeAspect="1"/>
          </p:cNvGraphicFramePr>
          <p:nvPr/>
        </p:nvGraphicFramePr>
        <p:xfrm>
          <a:off x="4114800" y="3733800"/>
          <a:ext cx="4108450" cy="601663"/>
        </p:xfrm>
        <a:graphic>
          <a:graphicData uri="http://schemas.openxmlformats.org/presentationml/2006/ole">
            <mc:AlternateContent xmlns:mc="http://schemas.openxmlformats.org/markup-compatibility/2006">
              <mc:Choice xmlns:v="urn:schemas-microsoft-com:vml" Requires="v">
                <p:oleObj spid="_x0000_s19573" name="公式" r:id="rId5" imgW="1562040" imgH="228600" progId="">
                  <p:embed/>
                </p:oleObj>
              </mc:Choice>
              <mc:Fallback>
                <p:oleObj name="公式" r:id="rId5" imgW="1562040" imgH="228600"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733800"/>
                        <a:ext cx="410845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9" name="Object 11"/>
          <p:cNvGraphicFramePr>
            <a:graphicFrameLocks noChangeAspect="1"/>
          </p:cNvGraphicFramePr>
          <p:nvPr/>
        </p:nvGraphicFramePr>
        <p:xfrm>
          <a:off x="457200" y="4648200"/>
          <a:ext cx="7983538" cy="1036638"/>
        </p:xfrm>
        <a:graphic>
          <a:graphicData uri="http://schemas.openxmlformats.org/presentationml/2006/ole">
            <mc:AlternateContent xmlns:mc="http://schemas.openxmlformats.org/markup-compatibility/2006">
              <mc:Choice xmlns:v="urn:schemas-microsoft-com:vml" Requires="v">
                <p:oleObj spid="_x0000_s19574" name="公式" r:id="rId7" imgW="3035160" imgH="393480" progId="">
                  <p:embed/>
                </p:oleObj>
              </mc:Choice>
              <mc:Fallback>
                <p:oleObj name="公式" r:id="rId7" imgW="3035160" imgH="39348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648200"/>
                        <a:ext cx="7983538"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wipe(up)">
                                      <p:cBhvr>
                                        <p:cTn id="7" dur="500"/>
                                        <p:tgtEl>
                                          <p:spTgt spid="1095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9573"/>
                                        </p:tgtEl>
                                        <p:attrNameLst>
                                          <p:attrName>style.visibility</p:attrName>
                                        </p:attrNameLst>
                                      </p:cBhvr>
                                      <p:to>
                                        <p:strVal val="visible"/>
                                      </p:to>
                                    </p:set>
                                    <p:anim calcmode="lin" valueType="num">
                                      <p:cBhvr additive="base">
                                        <p:cTn id="12" dur="500" fill="hold"/>
                                        <p:tgtEl>
                                          <p:spTgt spid="109573"/>
                                        </p:tgtEl>
                                        <p:attrNameLst>
                                          <p:attrName>ppt_x</p:attrName>
                                        </p:attrNameLst>
                                      </p:cBhvr>
                                      <p:tavLst>
                                        <p:tav tm="0">
                                          <p:val>
                                            <p:strVal val="0-#ppt_w/2"/>
                                          </p:val>
                                        </p:tav>
                                        <p:tav tm="100000">
                                          <p:val>
                                            <p:strVal val="#ppt_x"/>
                                          </p:val>
                                        </p:tav>
                                      </p:tavLst>
                                    </p:anim>
                                    <p:anim calcmode="lin" valueType="num">
                                      <p:cBhvr additive="base">
                                        <p:cTn id="13" dur="500" fill="hold"/>
                                        <p:tgtEl>
                                          <p:spTgt spid="10957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0957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1095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09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P spid="1095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ChangeAspect="1"/>
          </p:cNvGraphicFramePr>
          <p:nvPr/>
        </p:nvGraphicFramePr>
        <p:xfrm>
          <a:off x="0" y="685800"/>
          <a:ext cx="9144000" cy="5440363"/>
        </p:xfrm>
        <a:graphic>
          <a:graphicData uri="http://schemas.openxmlformats.org/presentationml/2006/ole">
            <mc:AlternateContent xmlns:mc="http://schemas.openxmlformats.org/markup-compatibility/2006">
              <mc:Choice xmlns:v="urn:schemas-microsoft-com:vml" Requires="v">
                <p:oleObj spid="_x0000_s20520" name="VISIO" r:id="rId3" imgW="5072040" imgH="3017160" progId="">
                  <p:embed/>
                </p:oleObj>
              </mc:Choice>
              <mc:Fallback>
                <p:oleObj name="VISIO" r:id="rId3" imgW="5072040" imgH="30171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5800"/>
                        <a:ext cx="9144000"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0341" name="AutoShape 5"/>
          <p:cNvSpPr>
            <a:spLocks noChangeArrowheads="1"/>
          </p:cNvSpPr>
          <p:nvPr/>
        </p:nvSpPr>
        <p:spPr bwMode="auto">
          <a:xfrm>
            <a:off x="1600200" y="0"/>
            <a:ext cx="1600200" cy="609600"/>
          </a:xfrm>
          <a:prstGeom prst="wedgeRoundRectCallout">
            <a:avLst>
              <a:gd name="adj1" fmla="val -63491"/>
              <a:gd name="adj2" fmla="val 149741"/>
              <a:gd name="adj3" fmla="val 16667"/>
            </a:avLst>
          </a:prstGeom>
          <a:noFill/>
          <a:ln w="28575" algn="ctr">
            <a:solidFill>
              <a:srgbClr val="000066"/>
            </a:solidFill>
            <a:prstDash val="dash"/>
            <a:miter lim="800000"/>
            <a:headEnd/>
            <a:tailEnd/>
          </a:ln>
        </p:spPr>
        <p:txBody>
          <a:bodyPr/>
          <a:lstStyle/>
          <a:p>
            <a:pPr algn="ctr">
              <a:spcBef>
                <a:spcPct val="50000"/>
              </a:spcBef>
            </a:pPr>
            <a:r>
              <a:rPr lang="zh-CN" altLang="en-US"/>
              <a:t>调制信号</a:t>
            </a:r>
          </a:p>
        </p:txBody>
      </p:sp>
      <p:sp>
        <p:nvSpPr>
          <p:cNvPr id="270342" name="AutoShape 6"/>
          <p:cNvSpPr>
            <a:spLocks noChangeArrowheads="1"/>
          </p:cNvSpPr>
          <p:nvPr/>
        </p:nvSpPr>
        <p:spPr bwMode="auto">
          <a:xfrm>
            <a:off x="3352800" y="0"/>
            <a:ext cx="1600200" cy="609600"/>
          </a:xfrm>
          <a:prstGeom prst="wedgeRoundRectCallout">
            <a:avLst>
              <a:gd name="adj1" fmla="val -86208"/>
              <a:gd name="adj2" fmla="val 410157"/>
              <a:gd name="adj3" fmla="val 16667"/>
            </a:avLst>
          </a:prstGeom>
          <a:noFill/>
          <a:ln w="28575" algn="ctr">
            <a:solidFill>
              <a:srgbClr val="000066"/>
            </a:solidFill>
            <a:prstDash val="dash"/>
            <a:miter lim="800000"/>
            <a:headEnd/>
            <a:tailEnd/>
          </a:ln>
        </p:spPr>
        <p:txBody>
          <a:bodyPr/>
          <a:lstStyle/>
          <a:p>
            <a:pPr algn="ctr">
              <a:spcBef>
                <a:spcPct val="50000"/>
              </a:spcBef>
            </a:pPr>
            <a:r>
              <a:rPr lang="zh-CN" altLang="en-US"/>
              <a:t>载波信号</a:t>
            </a:r>
          </a:p>
        </p:txBody>
      </p:sp>
      <p:sp>
        <p:nvSpPr>
          <p:cNvPr id="270343" name="AutoShape 7"/>
          <p:cNvSpPr>
            <a:spLocks noChangeArrowheads="1"/>
          </p:cNvSpPr>
          <p:nvPr/>
        </p:nvSpPr>
        <p:spPr bwMode="auto">
          <a:xfrm>
            <a:off x="3581400" y="2057400"/>
            <a:ext cx="2209800" cy="609600"/>
          </a:xfrm>
          <a:prstGeom prst="wedgeRoundRectCallout">
            <a:avLst>
              <a:gd name="adj1" fmla="val -138435"/>
              <a:gd name="adj2" fmla="val 366667"/>
              <a:gd name="adj3" fmla="val 16667"/>
            </a:avLst>
          </a:prstGeom>
          <a:noFill/>
          <a:ln w="28575" algn="ctr">
            <a:solidFill>
              <a:srgbClr val="000066"/>
            </a:solidFill>
            <a:prstDash val="dash"/>
            <a:miter lim="800000"/>
            <a:headEnd/>
            <a:tailEnd/>
          </a:ln>
        </p:spPr>
        <p:txBody>
          <a:bodyPr/>
          <a:lstStyle/>
          <a:p>
            <a:pPr algn="ctr">
              <a:spcBef>
                <a:spcPct val="50000"/>
              </a:spcBef>
            </a:pPr>
            <a:r>
              <a:rPr lang="zh-CN" altLang="en-US"/>
              <a:t>双边带调幅信号</a:t>
            </a:r>
          </a:p>
        </p:txBody>
      </p:sp>
      <p:sp>
        <p:nvSpPr>
          <p:cNvPr id="270344" name="AutoShape 8"/>
          <p:cNvSpPr>
            <a:spLocks noChangeArrowheads="1"/>
          </p:cNvSpPr>
          <p:nvPr/>
        </p:nvSpPr>
        <p:spPr bwMode="auto">
          <a:xfrm>
            <a:off x="6019800" y="0"/>
            <a:ext cx="1600200" cy="914400"/>
          </a:xfrm>
          <a:prstGeom prst="wedgeRoundRectCallout">
            <a:avLst>
              <a:gd name="adj1" fmla="val -24773"/>
              <a:gd name="adj2" fmla="val 111000"/>
              <a:gd name="adj3" fmla="val 16667"/>
            </a:avLst>
          </a:prstGeom>
          <a:noFill/>
          <a:ln w="28575" algn="ctr">
            <a:solidFill>
              <a:srgbClr val="000066"/>
            </a:solidFill>
            <a:prstDash val="dash"/>
            <a:miter lim="800000"/>
            <a:headEnd/>
            <a:tailEnd/>
          </a:ln>
        </p:spPr>
        <p:txBody>
          <a:bodyPr/>
          <a:lstStyle/>
          <a:p>
            <a:pPr algn="ctr">
              <a:spcBef>
                <a:spcPct val="50000"/>
              </a:spcBef>
            </a:pPr>
            <a:r>
              <a:rPr lang="zh-CN" altLang="en-US" sz="2200"/>
              <a:t>调制信号</a:t>
            </a:r>
          </a:p>
          <a:p>
            <a:pPr algn="ctr">
              <a:spcBef>
                <a:spcPct val="50000"/>
              </a:spcBef>
            </a:pPr>
            <a:r>
              <a:rPr lang="zh-CN" altLang="en-US" sz="2200"/>
              <a:t>频谱</a:t>
            </a:r>
          </a:p>
        </p:txBody>
      </p:sp>
      <p:sp>
        <p:nvSpPr>
          <p:cNvPr id="270345" name="AutoShape 9"/>
          <p:cNvSpPr>
            <a:spLocks noChangeArrowheads="1"/>
          </p:cNvSpPr>
          <p:nvPr/>
        </p:nvSpPr>
        <p:spPr bwMode="auto">
          <a:xfrm>
            <a:off x="5943600" y="1828800"/>
            <a:ext cx="1600200" cy="914400"/>
          </a:xfrm>
          <a:prstGeom prst="wedgeRoundRectCallout">
            <a:avLst>
              <a:gd name="adj1" fmla="val 80009"/>
              <a:gd name="adj2" fmla="val 94935"/>
              <a:gd name="adj3" fmla="val 16667"/>
            </a:avLst>
          </a:prstGeom>
          <a:noFill/>
          <a:ln w="28575" algn="ctr">
            <a:solidFill>
              <a:srgbClr val="000066"/>
            </a:solidFill>
            <a:prstDash val="dash"/>
            <a:miter lim="800000"/>
            <a:headEnd/>
            <a:tailEnd/>
          </a:ln>
        </p:spPr>
        <p:txBody>
          <a:bodyPr/>
          <a:lstStyle/>
          <a:p>
            <a:pPr algn="ctr">
              <a:spcBef>
                <a:spcPct val="50000"/>
              </a:spcBef>
            </a:pPr>
            <a:r>
              <a:rPr lang="zh-CN" altLang="en-US" sz="2200"/>
              <a:t>载波信号</a:t>
            </a:r>
          </a:p>
          <a:p>
            <a:pPr algn="ctr">
              <a:spcBef>
                <a:spcPct val="50000"/>
              </a:spcBef>
            </a:pPr>
            <a:r>
              <a:rPr lang="zh-CN" altLang="en-US" sz="2200"/>
              <a:t>频谱</a:t>
            </a:r>
          </a:p>
        </p:txBody>
      </p:sp>
      <p:sp>
        <p:nvSpPr>
          <p:cNvPr id="270346" name="AutoShape 10"/>
          <p:cNvSpPr>
            <a:spLocks noChangeArrowheads="1"/>
          </p:cNvSpPr>
          <p:nvPr/>
        </p:nvSpPr>
        <p:spPr bwMode="auto">
          <a:xfrm>
            <a:off x="2819400" y="5410200"/>
            <a:ext cx="1752600" cy="914400"/>
          </a:xfrm>
          <a:prstGeom prst="wedgeRoundRectCallout">
            <a:avLst>
              <a:gd name="adj1" fmla="val 257139"/>
              <a:gd name="adj2" fmla="val -114773"/>
              <a:gd name="adj3" fmla="val 16667"/>
            </a:avLst>
          </a:prstGeom>
          <a:noFill/>
          <a:ln w="28575" algn="ctr">
            <a:solidFill>
              <a:srgbClr val="000066"/>
            </a:solidFill>
            <a:prstDash val="dash"/>
            <a:miter lim="800000"/>
            <a:headEnd/>
            <a:tailEnd/>
          </a:ln>
        </p:spPr>
        <p:txBody>
          <a:bodyPr/>
          <a:lstStyle/>
          <a:p>
            <a:pPr algn="ctr">
              <a:spcBef>
                <a:spcPct val="50000"/>
              </a:spcBef>
            </a:pPr>
            <a:r>
              <a:rPr lang="zh-CN" altLang="en-US" sz="2200"/>
              <a:t>双边带调幅信号频谱</a:t>
            </a:r>
          </a:p>
        </p:txBody>
      </p:sp>
      <p:sp>
        <p:nvSpPr>
          <p:cNvPr id="270347" name="Text Box 11"/>
          <p:cNvSpPr txBox="1">
            <a:spLocks noChangeArrowheads="1"/>
          </p:cNvSpPr>
          <p:nvPr/>
        </p:nvSpPr>
        <p:spPr bwMode="auto">
          <a:xfrm>
            <a:off x="5334000" y="4114800"/>
            <a:ext cx="2971800" cy="519113"/>
          </a:xfrm>
          <a:prstGeom prst="rect">
            <a:avLst/>
          </a:prstGeom>
          <a:noFill/>
          <a:ln w="9525" algn="ctr">
            <a:noFill/>
            <a:miter lim="800000"/>
            <a:headEnd/>
            <a:tailEnd/>
          </a:ln>
        </p:spPr>
        <p:txBody>
          <a:bodyPr>
            <a:spAutoFit/>
          </a:bodyPr>
          <a:lstStyle/>
          <a:p>
            <a:pPr algn="ctr">
              <a:spcBef>
                <a:spcPct val="50000"/>
              </a:spcBef>
            </a:pPr>
            <a:r>
              <a:rPr lang="en-US" altLang="zh-CN" sz="2800"/>
              <a:t>BW=2F</a:t>
            </a:r>
          </a:p>
        </p:txBody>
      </p:sp>
      <p:sp>
        <p:nvSpPr>
          <p:cNvPr id="20490" name="Rectangle 12"/>
          <p:cNvSpPr>
            <a:spLocks noChangeArrowheads="1"/>
          </p:cNvSpPr>
          <p:nvPr/>
        </p:nvSpPr>
        <p:spPr bwMode="auto">
          <a:xfrm>
            <a:off x="1752600" y="4419600"/>
            <a:ext cx="762000" cy="76200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sp>
        <p:nvSpPr>
          <p:cNvPr id="270349" name="Rectangle 13"/>
          <p:cNvSpPr>
            <a:spLocks noChangeArrowheads="1"/>
          </p:cNvSpPr>
          <p:nvPr/>
        </p:nvSpPr>
        <p:spPr bwMode="auto">
          <a:xfrm>
            <a:off x="1371600" y="4495800"/>
            <a:ext cx="685800" cy="685800"/>
          </a:xfrm>
          <a:prstGeom prst="rect">
            <a:avLst/>
          </a:prstGeom>
          <a:noFill/>
          <a:ln w="28575" algn="ctr">
            <a:solidFill>
              <a:srgbClr val="FF0000"/>
            </a:solidFill>
            <a:prstDash val="dash"/>
            <a:miter lim="800000"/>
            <a:headEnd/>
            <a:tailEnd/>
          </a:ln>
        </p:spPr>
        <p:txBody>
          <a:bodyPr wrap="none" anchor="ctr">
            <a:spAutoFit/>
          </a:bodyPr>
          <a:lstStyle/>
          <a:p>
            <a:pPr>
              <a:spcBef>
                <a:spcPct val="5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Effect transition="in" filter="blinds(horizontal)">
                                      <p:cBhvr>
                                        <p:cTn id="7" dur="500"/>
                                        <p:tgtEl>
                                          <p:spTgt spid="2703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0342"/>
                                        </p:tgtEl>
                                        <p:attrNameLst>
                                          <p:attrName>style.visibility</p:attrName>
                                        </p:attrNameLst>
                                      </p:cBhvr>
                                      <p:to>
                                        <p:strVal val="visible"/>
                                      </p:to>
                                    </p:set>
                                    <p:animEffect transition="in" filter="blinds(horizontal)">
                                      <p:cBhvr>
                                        <p:cTn id="12" dur="500"/>
                                        <p:tgtEl>
                                          <p:spTgt spid="2703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0343"/>
                                        </p:tgtEl>
                                        <p:attrNameLst>
                                          <p:attrName>style.visibility</p:attrName>
                                        </p:attrNameLst>
                                      </p:cBhvr>
                                      <p:to>
                                        <p:strVal val="visible"/>
                                      </p:to>
                                    </p:set>
                                    <p:animEffect transition="in" filter="blinds(horizontal)">
                                      <p:cBhvr>
                                        <p:cTn id="17" dur="500"/>
                                        <p:tgtEl>
                                          <p:spTgt spid="2703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0349"/>
                                        </p:tgtEl>
                                        <p:attrNameLst>
                                          <p:attrName>style.visibility</p:attrName>
                                        </p:attrNameLst>
                                      </p:cBhvr>
                                      <p:to>
                                        <p:strVal val="visible"/>
                                      </p:to>
                                    </p:set>
                                    <p:animEffect transition="in" filter="blinds(horizontal)">
                                      <p:cBhvr>
                                        <p:cTn id="22" dur="500"/>
                                        <p:tgtEl>
                                          <p:spTgt spid="2703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0344"/>
                                        </p:tgtEl>
                                        <p:attrNameLst>
                                          <p:attrName>style.visibility</p:attrName>
                                        </p:attrNameLst>
                                      </p:cBhvr>
                                      <p:to>
                                        <p:strVal val="visible"/>
                                      </p:to>
                                    </p:set>
                                    <p:animEffect transition="in" filter="blinds(horizontal)">
                                      <p:cBhvr>
                                        <p:cTn id="27" dur="500"/>
                                        <p:tgtEl>
                                          <p:spTgt spid="2703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0345"/>
                                        </p:tgtEl>
                                        <p:attrNameLst>
                                          <p:attrName>style.visibility</p:attrName>
                                        </p:attrNameLst>
                                      </p:cBhvr>
                                      <p:to>
                                        <p:strVal val="visible"/>
                                      </p:to>
                                    </p:set>
                                    <p:animEffect transition="in" filter="blinds(horizontal)">
                                      <p:cBhvr>
                                        <p:cTn id="32" dur="500"/>
                                        <p:tgtEl>
                                          <p:spTgt spid="2703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0346"/>
                                        </p:tgtEl>
                                        <p:attrNameLst>
                                          <p:attrName>style.visibility</p:attrName>
                                        </p:attrNameLst>
                                      </p:cBhvr>
                                      <p:to>
                                        <p:strVal val="visible"/>
                                      </p:to>
                                    </p:set>
                                    <p:animEffect transition="in" filter="blinds(horizontal)">
                                      <p:cBhvr>
                                        <p:cTn id="37" dur="500"/>
                                        <p:tgtEl>
                                          <p:spTgt spid="27034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0347"/>
                                        </p:tgtEl>
                                        <p:attrNameLst>
                                          <p:attrName>style.visibility</p:attrName>
                                        </p:attrNameLst>
                                      </p:cBhvr>
                                      <p:to>
                                        <p:strVal val="visible"/>
                                      </p:to>
                                    </p:set>
                                    <p:animEffect transition="in" filter="blinds(horizontal)">
                                      <p:cBhvr>
                                        <p:cTn id="42" dur="500"/>
                                        <p:tgtEl>
                                          <p:spTgt spid="270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nimBg="1"/>
      <p:bldP spid="270342" grpId="0" animBg="1"/>
      <p:bldP spid="270343" grpId="0" animBg="1"/>
      <p:bldP spid="270344" grpId="0" animBg="1"/>
      <p:bldP spid="270345" grpId="0" animBg="1"/>
      <p:bldP spid="270346" grpId="0" animBg="1"/>
      <p:bldP spid="270347" grpId="0"/>
      <p:bldP spid="2703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ext Box 3"/>
          <p:cNvSpPr txBox="1">
            <a:spLocks noChangeArrowheads="1"/>
          </p:cNvSpPr>
          <p:nvPr/>
        </p:nvSpPr>
        <p:spPr bwMode="auto">
          <a:xfrm>
            <a:off x="0" y="1219200"/>
            <a:ext cx="8991600" cy="1406525"/>
          </a:xfrm>
          <a:prstGeom prst="rect">
            <a:avLst/>
          </a:prstGeom>
          <a:noFill/>
          <a:ln w="25400">
            <a:noFill/>
            <a:miter lim="800000"/>
            <a:headEnd/>
            <a:tailEnd/>
          </a:ln>
        </p:spPr>
        <p:txBody>
          <a:bodyPr>
            <a:spAutoFit/>
          </a:bodyPr>
          <a:lstStyle/>
          <a:p>
            <a:pPr>
              <a:lnSpc>
                <a:spcPct val="120000"/>
              </a:lnSpc>
            </a:pPr>
            <a:r>
              <a:rPr kumimoji="0" lang="zh-CN" altLang="en-US">
                <a:latin typeface="宋体" pitchFamily="2" charset="-122"/>
              </a:rPr>
              <a:t>    双边带调制波的上下边带包含的信息相同，两个边带发射是多余的，为节省频带，提高系统的功率和频带的利用率，常采用单边带调制系统。</a:t>
            </a:r>
          </a:p>
        </p:txBody>
      </p:sp>
      <p:sp>
        <p:nvSpPr>
          <p:cNvPr id="112644" name="Text Box 4"/>
          <p:cNvSpPr txBox="1">
            <a:spLocks noChangeArrowheads="1"/>
          </p:cNvSpPr>
          <p:nvPr/>
        </p:nvSpPr>
        <p:spPr bwMode="auto">
          <a:xfrm>
            <a:off x="533400" y="2713038"/>
            <a:ext cx="2484438" cy="457200"/>
          </a:xfrm>
          <a:prstGeom prst="rect">
            <a:avLst/>
          </a:prstGeom>
          <a:noFill/>
          <a:ln w="25400">
            <a:noFill/>
            <a:miter lim="800000"/>
            <a:headEnd/>
            <a:tailEnd/>
          </a:ln>
        </p:spPr>
        <p:txBody>
          <a:bodyPr wrap="none">
            <a:spAutoFit/>
          </a:bodyPr>
          <a:lstStyle/>
          <a:p>
            <a:r>
              <a:rPr kumimoji="0" lang="en-US" altLang="zh-CN">
                <a:latin typeface="宋体" pitchFamily="2" charset="-122"/>
              </a:rPr>
              <a:t>SSB</a:t>
            </a:r>
            <a:r>
              <a:rPr kumimoji="0" lang="zh-CN" altLang="en-US">
                <a:latin typeface="宋体" pitchFamily="2" charset="-122"/>
              </a:rPr>
              <a:t>的数学表达式</a:t>
            </a:r>
          </a:p>
        </p:txBody>
      </p:sp>
      <p:sp>
        <p:nvSpPr>
          <p:cNvPr id="112647" name="Text Box 7"/>
          <p:cNvSpPr txBox="1">
            <a:spLocks noChangeArrowheads="1"/>
          </p:cNvSpPr>
          <p:nvPr/>
        </p:nvSpPr>
        <p:spPr bwMode="auto">
          <a:xfrm>
            <a:off x="5791200" y="3733800"/>
            <a:ext cx="1109663" cy="463550"/>
          </a:xfrm>
          <a:prstGeom prst="rect">
            <a:avLst/>
          </a:prstGeom>
          <a:noFill/>
          <a:ln w="12700">
            <a:noFill/>
            <a:miter lim="800000"/>
            <a:headEnd/>
            <a:tailEnd/>
          </a:ln>
        </p:spPr>
        <p:txBody>
          <a:bodyPr wrap="none" lIns="90000" tIns="46800" rIns="90000" bIns="46800">
            <a:spAutoFit/>
          </a:bodyPr>
          <a:lstStyle/>
          <a:p>
            <a:r>
              <a:rPr kumimoji="0" lang="zh-CN" altLang="en-US">
                <a:solidFill>
                  <a:srgbClr val="FF0000"/>
                </a:solidFill>
                <a:latin typeface="宋体" pitchFamily="2" charset="-122"/>
              </a:rPr>
              <a:t>上边带</a:t>
            </a:r>
            <a:endParaRPr kumimoji="0" lang="en-US" altLang="zh-CN">
              <a:solidFill>
                <a:srgbClr val="FF0000"/>
              </a:solidFill>
              <a:latin typeface="宋体" pitchFamily="2" charset="-122"/>
            </a:endParaRPr>
          </a:p>
        </p:txBody>
      </p:sp>
      <p:sp>
        <p:nvSpPr>
          <p:cNvPr id="112648" name="Text Box 8"/>
          <p:cNvSpPr txBox="1">
            <a:spLocks noChangeArrowheads="1"/>
          </p:cNvSpPr>
          <p:nvPr/>
        </p:nvSpPr>
        <p:spPr bwMode="auto">
          <a:xfrm>
            <a:off x="5781675" y="4922838"/>
            <a:ext cx="1381125" cy="463550"/>
          </a:xfrm>
          <a:prstGeom prst="rect">
            <a:avLst/>
          </a:prstGeom>
          <a:noFill/>
          <a:ln w="12700">
            <a:noFill/>
            <a:miter lim="800000"/>
            <a:headEnd/>
            <a:tailEnd/>
          </a:ln>
        </p:spPr>
        <p:txBody>
          <a:bodyPr lIns="90000" tIns="46800" rIns="90000" bIns="46800">
            <a:spAutoFit/>
          </a:bodyPr>
          <a:lstStyle/>
          <a:p>
            <a:r>
              <a:rPr kumimoji="0" lang="zh-CN" altLang="en-US">
                <a:solidFill>
                  <a:srgbClr val="FF0000"/>
                </a:solidFill>
                <a:latin typeface="宋体" pitchFamily="2" charset="-122"/>
              </a:rPr>
              <a:t>下边带</a:t>
            </a:r>
          </a:p>
        </p:txBody>
      </p:sp>
      <p:sp>
        <p:nvSpPr>
          <p:cNvPr id="21512" name="标题 3"/>
          <p:cNvSpPr>
            <a:spLocks/>
          </p:cNvSpPr>
          <p:nvPr/>
        </p:nvSpPr>
        <p:spPr bwMode="auto">
          <a:xfrm>
            <a:off x="0" y="0"/>
            <a:ext cx="8540750" cy="1143000"/>
          </a:xfrm>
          <a:prstGeom prst="rect">
            <a:avLst/>
          </a:prstGeom>
          <a:noFill/>
          <a:ln w="9525">
            <a:noFill/>
            <a:miter lim="800000"/>
            <a:headEnd/>
            <a:tailEnd/>
          </a:ln>
        </p:spPr>
        <p:txBody>
          <a:bodyPr anchor="ctr"/>
          <a:lstStyle/>
          <a:p>
            <a:pPr algn="ctr" eaLnBrk="0" hangingPunct="0"/>
            <a:r>
              <a:rPr kumimoji="0" lang="en-US" altLang="zh-CN" sz="3600">
                <a:latin typeface="宋体" pitchFamily="2" charset="-122"/>
              </a:rPr>
              <a:t>5.1.3  </a:t>
            </a:r>
            <a:r>
              <a:rPr kumimoji="0" lang="zh-CN" altLang="en-US" sz="3600">
                <a:latin typeface="宋体" pitchFamily="2" charset="-122"/>
              </a:rPr>
              <a:t>单边带调幅信号（</a:t>
            </a:r>
            <a:r>
              <a:rPr kumimoji="0" lang="en-US" altLang="zh-CN" sz="3600">
                <a:latin typeface="宋体" pitchFamily="2" charset="-122"/>
              </a:rPr>
              <a:t>SSB</a:t>
            </a:r>
            <a:r>
              <a:rPr kumimoji="0" lang="zh-CN" altLang="en-US" sz="3600">
                <a:latin typeface="宋体" pitchFamily="2" charset="-122"/>
              </a:rPr>
              <a:t>）</a:t>
            </a:r>
          </a:p>
        </p:txBody>
      </p:sp>
      <p:graphicFrame>
        <p:nvGraphicFramePr>
          <p:cNvPr id="112650" name="Object 10"/>
          <p:cNvGraphicFramePr>
            <a:graphicFrameLocks noChangeAspect="1"/>
          </p:cNvGraphicFramePr>
          <p:nvPr/>
        </p:nvGraphicFramePr>
        <p:xfrm>
          <a:off x="989013" y="3581400"/>
          <a:ext cx="3740150" cy="1036638"/>
        </p:xfrm>
        <a:graphic>
          <a:graphicData uri="http://schemas.openxmlformats.org/presentationml/2006/ole">
            <mc:AlternateContent xmlns:mc="http://schemas.openxmlformats.org/markup-compatibility/2006">
              <mc:Choice xmlns:v="urn:schemas-microsoft-com:vml" Requires="v">
                <p:oleObj spid="_x0000_s21582" name="公式" r:id="rId3" imgW="1422360" imgH="393480" progId="">
                  <p:embed/>
                </p:oleObj>
              </mc:Choice>
              <mc:Fallback>
                <p:oleObj name="公式" r:id="rId3" imgW="1422360" imgH="393480"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3" y="3581400"/>
                        <a:ext cx="374015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51" name="Object 11"/>
          <p:cNvGraphicFramePr>
            <a:graphicFrameLocks noChangeAspect="1"/>
          </p:cNvGraphicFramePr>
          <p:nvPr/>
        </p:nvGraphicFramePr>
        <p:xfrm>
          <a:off x="762000" y="4724400"/>
          <a:ext cx="3708400" cy="1036638"/>
        </p:xfrm>
        <a:graphic>
          <a:graphicData uri="http://schemas.openxmlformats.org/presentationml/2006/ole">
            <mc:AlternateContent xmlns:mc="http://schemas.openxmlformats.org/markup-compatibility/2006">
              <mc:Choice xmlns:v="urn:schemas-microsoft-com:vml" Requires="v">
                <p:oleObj spid="_x0000_s21583" name="公式" r:id="rId5" imgW="1409400" imgH="393480" progId="">
                  <p:embed/>
                </p:oleObj>
              </mc:Choice>
              <mc:Fallback>
                <p:oleObj name="公式" r:id="rId5" imgW="1409400" imgH="39348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724400"/>
                        <a:ext cx="37084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slide(fromBottom)">
                                      <p:cBhvr>
                                        <p:cTn id="7" dur="500"/>
                                        <p:tgtEl>
                                          <p:spTgt spid="1126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wipe(left)">
                                      <p:cBhvr>
                                        <p:cTn id="12" dur="500"/>
                                        <p:tgtEl>
                                          <p:spTgt spid="11264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126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2647"/>
                                        </p:tgtEl>
                                        <p:attrNameLst>
                                          <p:attrName>style.visibility</p:attrName>
                                        </p:attrNameLst>
                                      </p:cBhvr>
                                      <p:to>
                                        <p:strVal val="visible"/>
                                      </p:to>
                                    </p:set>
                                    <p:animEffect transition="in" filter="blinds(horizontal)">
                                      <p:cBhvr>
                                        <p:cTn id="21" dur="500"/>
                                        <p:tgtEl>
                                          <p:spTgt spid="11264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2651"/>
                                        </p:tgtEl>
                                        <p:attrNameLst>
                                          <p:attrName>style.visibility</p:attrName>
                                        </p:attrNameLst>
                                      </p:cBhvr>
                                      <p:to>
                                        <p:strVal val="visible"/>
                                      </p:to>
                                    </p:set>
                                    <p:animEffect transition="in" filter="blinds(horizontal)">
                                      <p:cBhvr>
                                        <p:cTn id="26" dur="500"/>
                                        <p:tgtEl>
                                          <p:spTgt spid="11265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2648"/>
                                        </p:tgtEl>
                                        <p:attrNameLst>
                                          <p:attrName>style.visibility</p:attrName>
                                        </p:attrNameLst>
                                      </p:cBhvr>
                                      <p:to>
                                        <p:strVal val="visible"/>
                                      </p:to>
                                    </p:set>
                                    <p:animEffect transition="in" filter="blinds(horizontal)">
                                      <p:cBhvr>
                                        <p:cTn id="31" dur="500"/>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44" grpId="0"/>
      <p:bldP spid="112647" grpId="0"/>
      <p:bldP spid="1126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762000" y="855663"/>
            <a:ext cx="4062413" cy="579437"/>
          </a:xfrm>
          <a:prstGeom prst="rect">
            <a:avLst/>
          </a:prstGeom>
          <a:noFill/>
          <a:ln w="25400">
            <a:noFill/>
            <a:miter lim="800000"/>
            <a:headEnd/>
            <a:tailEnd/>
          </a:ln>
        </p:spPr>
        <p:txBody>
          <a:bodyPr wrap="none">
            <a:spAutoFit/>
          </a:bodyPr>
          <a:lstStyle/>
          <a:p>
            <a:r>
              <a:rPr kumimoji="0" lang="en-US" altLang="zh-CN" sz="3200">
                <a:latin typeface="宋体" pitchFamily="2" charset="-122"/>
              </a:rPr>
              <a:t>SSB</a:t>
            </a:r>
            <a:r>
              <a:rPr kumimoji="0" lang="zh-CN" altLang="en-US" sz="3200">
                <a:latin typeface="宋体" pitchFamily="2" charset="-122"/>
              </a:rPr>
              <a:t>的波形图与频谱图</a:t>
            </a:r>
          </a:p>
        </p:txBody>
      </p:sp>
      <p:pic>
        <p:nvPicPr>
          <p:cNvPr id="113668" name="Picture 4"/>
          <p:cNvPicPr>
            <a:picLocks noChangeAspect="1" noChangeArrowheads="1"/>
          </p:cNvPicPr>
          <p:nvPr/>
        </p:nvPicPr>
        <p:blipFill>
          <a:blip r:embed="rId3" cstate="print"/>
          <a:srcRect/>
          <a:stretch>
            <a:fillRect/>
          </a:stretch>
        </p:blipFill>
        <p:spPr bwMode="auto">
          <a:xfrm>
            <a:off x="0" y="2209800"/>
            <a:ext cx="8991600" cy="2452688"/>
          </a:xfrm>
          <a:prstGeom prst="rect">
            <a:avLst/>
          </a:prstGeom>
          <a:noFill/>
          <a:ln w="9525">
            <a:noFill/>
            <a:miter lim="800000"/>
            <a:headEnd/>
            <a:tailEnd/>
          </a:ln>
        </p:spPr>
      </p:pic>
      <p:sp>
        <p:nvSpPr>
          <p:cNvPr id="113669" name="Text Box 5"/>
          <p:cNvSpPr txBox="1">
            <a:spLocks noChangeArrowheads="1"/>
          </p:cNvSpPr>
          <p:nvPr/>
        </p:nvSpPr>
        <p:spPr bwMode="auto">
          <a:xfrm>
            <a:off x="228600" y="5410200"/>
            <a:ext cx="2286000" cy="457200"/>
          </a:xfrm>
          <a:prstGeom prst="rect">
            <a:avLst/>
          </a:prstGeom>
          <a:noFill/>
          <a:ln w="9525" algn="ctr">
            <a:noFill/>
            <a:miter lim="800000"/>
            <a:headEnd/>
            <a:tailEnd/>
          </a:ln>
        </p:spPr>
        <p:txBody>
          <a:bodyPr>
            <a:spAutoFit/>
          </a:bodyPr>
          <a:lstStyle/>
          <a:p>
            <a:pPr>
              <a:spcBef>
                <a:spcPct val="50000"/>
              </a:spcBef>
            </a:pPr>
            <a:r>
              <a:rPr kumimoji="0" lang="zh-CN" altLang="en-US">
                <a:latin typeface="宋体" pitchFamily="2" charset="-122"/>
              </a:rPr>
              <a:t>带宽</a:t>
            </a:r>
          </a:p>
        </p:txBody>
      </p:sp>
      <p:grpSp>
        <p:nvGrpSpPr>
          <p:cNvPr id="2" name="Group 6"/>
          <p:cNvGrpSpPr>
            <a:grpSpLocks/>
          </p:cNvGrpSpPr>
          <p:nvPr/>
        </p:nvGrpSpPr>
        <p:grpSpPr bwMode="auto">
          <a:xfrm>
            <a:off x="3276600" y="5257800"/>
            <a:ext cx="2286000" cy="838200"/>
            <a:chOff x="1383" y="845"/>
            <a:chExt cx="1542" cy="453"/>
          </a:xfrm>
        </p:grpSpPr>
        <p:sp>
          <p:nvSpPr>
            <p:cNvPr id="22535" name="AutoShape 7"/>
            <p:cNvSpPr>
              <a:spLocks noChangeArrowheads="1"/>
            </p:cNvSpPr>
            <p:nvPr/>
          </p:nvSpPr>
          <p:spPr bwMode="auto">
            <a:xfrm>
              <a:off x="1383" y="845"/>
              <a:ext cx="1542" cy="453"/>
            </a:xfrm>
            <a:prstGeom prst="roundRect">
              <a:avLst>
                <a:gd name="adj" fmla="val 16667"/>
              </a:avLst>
            </a:prstGeom>
            <a:solidFill>
              <a:srgbClr val="FFFF99"/>
            </a:solidFill>
            <a:ln w="25400">
              <a:solidFill>
                <a:srgbClr val="FFFF99"/>
              </a:solidFill>
              <a:round/>
              <a:headEnd/>
              <a:tailEnd/>
            </a:ln>
          </p:spPr>
          <p:txBody>
            <a:bodyPr wrap="none" anchor="ctr"/>
            <a:lstStyle/>
            <a:p>
              <a:pPr>
                <a:spcBef>
                  <a:spcPct val="50000"/>
                </a:spcBef>
              </a:pPr>
              <a:endParaRPr lang="zh-CN" altLang="en-US"/>
            </a:p>
          </p:txBody>
        </p:sp>
        <p:graphicFrame>
          <p:nvGraphicFramePr>
            <p:cNvPr id="22530" name="Object 8"/>
            <p:cNvGraphicFramePr>
              <a:graphicFrameLocks noChangeAspect="1"/>
            </p:cNvGraphicFramePr>
            <p:nvPr/>
          </p:nvGraphicFramePr>
          <p:xfrm>
            <a:off x="1676" y="931"/>
            <a:ext cx="909" cy="269"/>
          </p:xfrm>
          <a:graphic>
            <a:graphicData uri="http://schemas.openxmlformats.org/presentationml/2006/ole">
              <mc:AlternateContent xmlns:mc="http://schemas.openxmlformats.org/markup-compatibility/2006">
                <mc:Choice xmlns:v="urn:schemas-microsoft-com:vml" Requires="v">
                  <p:oleObj spid="_x0000_s22568" name="Equation" r:id="rId4" imgW="596880" imgH="177480" progId="">
                    <p:embed/>
                  </p:oleObj>
                </mc:Choice>
                <mc:Fallback>
                  <p:oleObj name="Equation" r:id="rId4" imgW="596880" imgH="17748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 y="931"/>
                          <a:ext cx="909" cy="269"/>
                        </a:xfrm>
                        <a:prstGeom prst="rect">
                          <a:avLst/>
                        </a:prstGeom>
                        <a:solidFill>
                          <a:srgbClr val="FFFF99"/>
                        </a:solid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wipe(up)">
                                      <p:cBhvr>
                                        <p:cTn id="7" dur="500"/>
                                        <p:tgtEl>
                                          <p:spTgt spid="1136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blinds(horizontal)">
                                      <p:cBhvr>
                                        <p:cTn id="12" dur="500"/>
                                        <p:tgtEl>
                                          <p:spTgt spid="1136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669"/>
                                        </p:tgtEl>
                                        <p:attrNameLst>
                                          <p:attrName>style.visibility</p:attrName>
                                        </p:attrNameLst>
                                      </p:cBhvr>
                                      <p:to>
                                        <p:strVal val="visible"/>
                                      </p:to>
                                    </p:set>
                                    <p:animEffect transition="in" filter="blinds(horizontal)">
                                      <p:cBhvr>
                                        <p:cTn id="17" dur="500"/>
                                        <p:tgtEl>
                                          <p:spTgt spid="1136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P spid="1136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381000" y="838200"/>
            <a:ext cx="7924800" cy="584200"/>
          </a:xfrm>
          <a:prstGeom prst="rect">
            <a:avLst/>
          </a:prstGeom>
          <a:noFill/>
          <a:ln w="9525">
            <a:noFill/>
            <a:miter lim="800000"/>
            <a:headEnd/>
            <a:tailEnd/>
          </a:ln>
        </p:spPr>
        <p:txBody>
          <a:bodyPr>
            <a:spAutoFit/>
          </a:bodyPr>
          <a:lstStyle/>
          <a:p>
            <a:pPr indent="290513">
              <a:spcBef>
                <a:spcPct val="50000"/>
              </a:spcBef>
            </a:pPr>
            <a:r>
              <a:rPr lang="zh-CN" altLang="en-US" sz="3200" dirty="0"/>
              <a:t>产生单边带调幅信号的方法</a:t>
            </a:r>
          </a:p>
        </p:txBody>
      </p:sp>
      <p:sp>
        <p:nvSpPr>
          <p:cNvPr id="6" name="TextBox 5"/>
          <p:cNvSpPr txBox="1"/>
          <p:nvPr/>
        </p:nvSpPr>
        <p:spPr>
          <a:xfrm>
            <a:off x="685800" y="2286000"/>
            <a:ext cx="6934200" cy="461963"/>
          </a:xfrm>
          <a:prstGeom prst="rect">
            <a:avLst/>
          </a:prstGeom>
          <a:noFill/>
        </p:spPr>
        <p:txBody>
          <a:bodyPr>
            <a:spAutoFit/>
          </a:bodyPr>
          <a:lstStyle/>
          <a:p>
            <a:pPr>
              <a:buClr>
                <a:schemeClr val="tx1">
                  <a:lumMod val="50000"/>
                </a:schemeClr>
              </a:buClr>
              <a:buFont typeface="Wingdings" pitchFamily="2" charset="2"/>
              <a:buChar char="u"/>
              <a:defRPr/>
            </a:pPr>
            <a:r>
              <a:rPr lang="zh-CN" altLang="en-US" dirty="0">
                <a:solidFill>
                  <a:schemeClr val="tx1">
                    <a:lumMod val="50000"/>
                  </a:schemeClr>
                </a:solidFill>
              </a:rPr>
              <a:t>滤波法</a:t>
            </a:r>
          </a:p>
        </p:txBody>
      </p:sp>
      <p:sp>
        <p:nvSpPr>
          <p:cNvPr id="7" name="TextBox 6"/>
          <p:cNvSpPr txBox="1"/>
          <p:nvPr/>
        </p:nvSpPr>
        <p:spPr>
          <a:xfrm>
            <a:off x="685800" y="3276600"/>
            <a:ext cx="6934200" cy="461963"/>
          </a:xfrm>
          <a:prstGeom prst="rect">
            <a:avLst/>
          </a:prstGeom>
          <a:noFill/>
        </p:spPr>
        <p:txBody>
          <a:bodyPr>
            <a:spAutoFit/>
          </a:bodyPr>
          <a:lstStyle/>
          <a:p>
            <a:pPr>
              <a:buClr>
                <a:schemeClr val="tx1">
                  <a:lumMod val="50000"/>
                </a:schemeClr>
              </a:buClr>
              <a:buFont typeface="Wingdings" pitchFamily="2" charset="2"/>
              <a:buChar char="u"/>
              <a:defRPr/>
            </a:pPr>
            <a:r>
              <a:rPr lang="zh-CN" altLang="en-US" dirty="0">
                <a:solidFill>
                  <a:schemeClr val="tx1">
                    <a:lumMod val="50000"/>
                  </a:schemeClr>
                </a:solidFill>
              </a:rPr>
              <a:t>相移法</a:t>
            </a:r>
          </a:p>
        </p:txBody>
      </p:sp>
      <p:sp>
        <p:nvSpPr>
          <p:cNvPr id="8" name="TextBox 7"/>
          <p:cNvSpPr txBox="1"/>
          <p:nvPr/>
        </p:nvSpPr>
        <p:spPr>
          <a:xfrm>
            <a:off x="685800" y="4343400"/>
            <a:ext cx="6934200" cy="461963"/>
          </a:xfrm>
          <a:prstGeom prst="rect">
            <a:avLst/>
          </a:prstGeom>
          <a:noFill/>
        </p:spPr>
        <p:txBody>
          <a:bodyPr>
            <a:spAutoFit/>
          </a:bodyPr>
          <a:lstStyle/>
          <a:p>
            <a:pPr>
              <a:buClr>
                <a:schemeClr val="tx1">
                  <a:lumMod val="50000"/>
                </a:schemeClr>
              </a:buClr>
              <a:buFont typeface="Wingdings" pitchFamily="2" charset="2"/>
              <a:buChar char="u"/>
              <a:defRPr/>
            </a:pPr>
            <a:r>
              <a:rPr lang="zh-CN" altLang="en-US" dirty="0">
                <a:solidFill>
                  <a:schemeClr val="tx1">
                    <a:lumMod val="50000"/>
                  </a:schemeClr>
                </a:solidFill>
              </a:rPr>
              <a:t>相移滤波法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2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autoUpdateAnimBg="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228600" y="1143000"/>
            <a:ext cx="8686800" cy="1625600"/>
          </a:xfrm>
          <a:prstGeom prst="rect">
            <a:avLst/>
          </a:prstGeom>
          <a:noFill/>
          <a:ln w="9525">
            <a:noFill/>
            <a:miter lim="800000"/>
            <a:headEnd/>
            <a:tailEnd/>
          </a:ln>
        </p:spPr>
        <p:txBody>
          <a:bodyPr>
            <a:spAutoFit/>
          </a:bodyPr>
          <a:lstStyle/>
          <a:p>
            <a:pPr algn="just">
              <a:lnSpc>
                <a:spcPct val="140000"/>
              </a:lnSpc>
              <a:spcBef>
                <a:spcPct val="50000"/>
              </a:spcBef>
              <a:buFont typeface="Wingdings" pitchFamily="2" charset="2"/>
              <a:buChar char="v"/>
            </a:pPr>
            <a:r>
              <a:rPr lang="zh-CN" altLang="en-US"/>
              <a:t>脉冲调制：以高频矩形脉冲为载波</a:t>
            </a:r>
            <a:r>
              <a:rPr lang="en-US" altLang="zh-CN"/>
              <a:t>, </a:t>
            </a:r>
            <a:r>
              <a:rPr lang="zh-CN" altLang="en-US"/>
              <a:t>用低频调制信号分别去控制矩形脉冲的</a:t>
            </a:r>
            <a:r>
              <a:rPr lang="zh-CN" altLang="en-US">
                <a:solidFill>
                  <a:srgbClr val="FF0000"/>
                </a:solidFill>
              </a:rPr>
              <a:t>幅度、宽度或位置</a:t>
            </a:r>
            <a:r>
              <a:rPr lang="zh-CN" altLang="en-US"/>
              <a:t>三个参量</a:t>
            </a:r>
            <a:r>
              <a:rPr lang="en-US" altLang="zh-CN"/>
              <a:t>, </a:t>
            </a:r>
            <a:r>
              <a:rPr lang="zh-CN" altLang="en-US"/>
              <a:t>分别称为</a:t>
            </a:r>
            <a:r>
              <a:rPr lang="zh-CN" altLang="en-US">
                <a:solidFill>
                  <a:srgbClr val="FF0000"/>
                </a:solidFill>
              </a:rPr>
              <a:t>脉幅调制</a:t>
            </a:r>
            <a:r>
              <a:rPr lang="en-US" altLang="zh-CN">
                <a:solidFill>
                  <a:srgbClr val="FF0000"/>
                </a:solidFill>
              </a:rPr>
              <a:t>(PAM)</a:t>
            </a:r>
            <a:r>
              <a:rPr lang="zh-CN" altLang="en-US">
                <a:solidFill>
                  <a:srgbClr val="FF0000"/>
                </a:solidFill>
              </a:rPr>
              <a:t>， 脉宽调制</a:t>
            </a:r>
            <a:r>
              <a:rPr lang="en-US" altLang="zh-CN">
                <a:solidFill>
                  <a:srgbClr val="FF0000"/>
                </a:solidFill>
              </a:rPr>
              <a:t>(PDM)</a:t>
            </a:r>
            <a:r>
              <a:rPr lang="zh-CN" altLang="en-US">
                <a:solidFill>
                  <a:schemeClr val="tx1"/>
                </a:solidFill>
              </a:rPr>
              <a:t>和</a:t>
            </a:r>
            <a:r>
              <a:rPr lang="zh-CN" altLang="en-US">
                <a:solidFill>
                  <a:srgbClr val="FF0000"/>
                </a:solidFill>
              </a:rPr>
              <a:t>脉位调制</a:t>
            </a:r>
            <a:r>
              <a:rPr lang="en-US" altLang="zh-CN">
                <a:solidFill>
                  <a:srgbClr val="FF0000"/>
                </a:solidFill>
              </a:rPr>
              <a:t>(PPM)</a:t>
            </a:r>
            <a:r>
              <a:rPr lang="zh-CN" altLang="en-US">
                <a:solidFill>
                  <a:srgbClr val="FF0000"/>
                </a:solidFill>
              </a:rPr>
              <a:t>。 </a:t>
            </a:r>
          </a:p>
        </p:txBody>
      </p:sp>
      <p:sp>
        <p:nvSpPr>
          <p:cNvPr id="222211" name="Text Box 3"/>
          <p:cNvSpPr txBox="1">
            <a:spLocks noChangeArrowheads="1"/>
          </p:cNvSpPr>
          <p:nvPr/>
        </p:nvSpPr>
        <p:spPr bwMode="auto">
          <a:xfrm>
            <a:off x="381000" y="3124200"/>
            <a:ext cx="8610600" cy="576263"/>
          </a:xfrm>
          <a:prstGeom prst="rect">
            <a:avLst/>
          </a:prstGeom>
          <a:noFill/>
          <a:ln w="9525">
            <a:noFill/>
            <a:miter lim="800000"/>
            <a:headEnd/>
            <a:tailEnd/>
          </a:ln>
        </p:spPr>
        <p:txBody>
          <a:bodyPr>
            <a:spAutoFit/>
          </a:bodyPr>
          <a:lstStyle/>
          <a:p>
            <a:pPr>
              <a:lnSpc>
                <a:spcPct val="150000"/>
              </a:lnSpc>
              <a:spcBef>
                <a:spcPct val="50000"/>
              </a:spcBef>
              <a:buFont typeface="Wingdings" pitchFamily="2" charset="2"/>
              <a:buChar char="v"/>
            </a:pPr>
            <a:r>
              <a:rPr lang="zh-CN" altLang="en-US"/>
              <a:t>正弦波调制：</a:t>
            </a:r>
          </a:p>
        </p:txBody>
      </p:sp>
      <p:graphicFrame>
        <p:nvGraphicFramePr>
          <p:cNvPr id="223235" name="Object 3"/>
          <p:cNvGraphicFramePr>
            <a:graphicFrameLocks noChangeAspect="1"/>
          </p:cNvGraphicFramePr>
          <p:nvPr/>
        </p:nvGraphicFramePr>
        <p:xfrm>
          <a:off x="1295400" y="3810000"/>
          <a:ext cx="5141913" cy="579438"/>
        </p:xfrm>
        <a:graphic>
          <a:graphicData uri="http://schemas.openxmlformats.org/presentationml/2006/ole">
            <mc:AlternateContent xmlns:mc="http://schemas.openxmlformats.org/markup-compatibility/2006">
              <mc:Choice xmlns:v="urn:schemas-microsoft-com:vml" Requires="v">
                <p:oleObj spid="_x0000_s1064" name="公式" r:id="rId3" imgW="2031840" imgH="228600" progId="Equation.3">
                  <p:embed/>
                </p:oleObj>
              </mc:Choice>
              <mc:Fallback>
                <p:oleObj name="公式" r:id="rId3" imgW="203184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810000"/>
                        <a:ext cx="5141913"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a:spLocks noChangeArrowheads="1"/>
          </p:cNvSpPr>
          <p:nvPr/>
        </p:nvSpPr>
        <p:spPr bwMode="auto">
          <a:xfrm>
            <a:off x="304800" y="4648200"/>
            <a:ext cx="8305800" cy="1684338"/>
          </a:xfrm>
          <a:prstGeom prst="rect">
            <a:avLst/>
          </a:prstGeom>
          <a:noFill/>
          <a:ln w="9525">
            <a:noFill/>
            <a:miter lim="800000"/>
            <a:headEnd/>
            <a:tailEnd/>
          </a:ln>
        </p:spPr>
        <p:txBody>
          <a:bodyPr>
            <a:spAutoFit/>
          </a:bodyPr>
          <a:lstStyle/>
          <a:p>
            <a:pPr indent="357188">
              <a:lnSpc>
                <a:spcPct val="150000"/>
              </a:lnSpc>
            </a:pPr>
            <a:r>
              <a:rPr lang="zh-CN" altLang="en-US">
                <a:solidFill>
                  <a:srgbClr val="FF0000"/>
                </a:solidFill>
              </a:rPr>
              <a:t>高频正弦波为载波</a:t>
            </a:r>
            <a:r>
              <a:rPr lang="en-US" altLang="zh-CN"/>
              <a:t>, </a:t>
            </a:r>
            <a:r>
              <a:rPr lang="zh-CN" altLang="en-US"/>
              <a:t>用低频调制信号分别去控制正弦波的</a:t>
            </a:r>
            <a:r>
              <a:rPr lang="zh-CN" altLang="en-US">
                <a:solidFill>
                  <a:srgbClr val="FF0000"/>
                </a:solidFill>
              </a:rPr>
              <a:t>振幅</a:t>
            </a:r>
            <a:r>
              <a:rPr lang="zh-CN" altLang="en-US"/>
              <a:t>、</a:t>
            </a:r>
            <a:r>
              <a:rPr lang="zh-CN" altLang="en-US">
                <a:solidFill>
                  <a:srgbClr val="FF0000"/>
                </a:solidFill>
              </a:rPr>
              <a:t>频率</a:t>
            </a:r>
            <a:r>
              <a:rPr lang="zh-CN" altLang="en-US"/>
              <a:t>或</a:t>
            </a:r>
            <a:r>
              <a:rPr lang="zh-CN" altLang="en-US">
                <a:solidFill>
                  <a:srgbClr val="FF0000"/>
                </a:solidFill>
              </a:rPr>
              <a:t>相位</a:t>
            </a:r>
            <a:r>
              <a:rPr lang="zh-CN" altLang="en-US"/>
              <a:t>三个参量</a:t>
            </a:r>
            <a:r>
              <a:rPr lang="en-US" altLang="zh-CN"/>
              <a:t>, </a:t>
            </a:r>
            <a:r>
              <a:rPr lang="zh-CN" altLang="en-US"/>
              <a:t>分别称为</a:t>
            </a:r>
            <a:r>
              <a:rPr lang="zh-CN" altLang="en-US">
                <a:solidFill>
                  <a:srgbClr val="FF0000"/>
                </a:solidFill>
              </a:rPr>
              <a:t>调幅</a:t>
            </a:r>
            <a:r>
              <a:rPr lang="en-US" altLang="zh-CN">
                <a:solidFill>
                  <a:srgbClr val="FF0000"/>
                </a:solidFill>
              </a:rPr>
              <a:t>(AM)</a:t>
            </a:r>
            <a:r>
              <a:rPr lang="zh-CN" altLang="en-US">
                <a:solidFill>
                  <a:srgbClr val="FF0000"/>
                </a:solidFill>
              </a:rPr>
              <a:t>、 调频</a:t>
            </a:r>
            <a:r>
              <a:rPr lang="en-US" altLang="zh-CN">
                <a:solidFill>
                  <a:srgbClr val="FF0000"/>
                </a:solidFill>
              </a:rPr>
              <a:t>(FM)</a:t>
            </a:r>
            <a:r>
              <a:rPr lang="zh-CN" altLang="en-US">
                <a:solidFill>
                  <a:srgbClr val="FF0000"/>
                </a:solidFill>
              </a:rPr>
              <a:t>和调相</a:t>
            </a:r>
            <a:r>
              <a:rPr lang="en-US" altLang="zh-CN">
                <a:solidFill>
                  <a:srgbClr val="FF0000"/>
                </a:solidFill>
              </a:rPr>
              <a:t>(PM)</a:t>
            </a:r>
            <a:r>
              <a:rPr lang="zh-CN" altLang="en-US"/>
              <a:t>。 本课程仅讨论正弦波调制。</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2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2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232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autoUpdateAnimBg="0"/>
      <p:bldP spid="222211" grpId="0" autoUpdateAnimBg="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28600" y="685800"/>
            <a:ext cx="8305800" cy="1536700"/>
          </a:xfrm>
          <a:prstGeom prst="rect">
            <a:avLst/>
          </a:prstGeom>
          <a:noFill/>
          <a:ln w="9525">
            <a:noFill/>
            <a:miter lim="800000"/>
            <a:headEnd/>
            <a:tailEnd/>
          </a:ln>
        </p:spPr>
        <p:txBody>
          <a:bodyPr>
            <a:spAutoFit/>
          </a:bodyPr>
          <a:lstStyle/>
          <a:p>
            <a:pPr algn="just">
              <a:lnSpc>
                <a:spcPct val="115000"/>
              </a:lnSpc>
              <a:spcBef>
                <a:spcPct val="50000"/>
              </a:spcBef>
              <a:buFont typeface="Wingdings" pitchFamily="2" charset="2"/>
              <a:buChar char="v"/>
            </a:pPr>
            <a:r>
              <a:rPr lang="zh-CN" altLang="en-US"/>
              <a:t>滤波法</a:t>
            </a:r>
            <a:r>
              <a:rPr lang="en-US" altLang="zh-CN">
                <a:latin typeface="Courier New" pitchFamily="49" charset="0"/>
              </a:rPr>
              <a:t>——</a:t>
            </a:r>
            <a:r>
              <a:rPr lang="zh-CN" altLang="en-US">
                <a:solidFill>
                  <a:srgbClr val="FF0000"/>
                </a:solidFill>
              </a:rPr>
              <a:t>从频域方面</a:t>
            </a:r>
          </a:p>
          <a:p>
            <a:pPr algn="just">
              <a:lnSpc>
                <a:spcPct val="115000"/>
              </a:lnSpc>
              <a:spcBef>
                <a:spcPct val="50000"/>
              </a:spcBef>
            </a:pPr>
            <a:r>
              <a:rPr lang="zh-CN" altLang="en-US"/>
              <a:t>        这种方法是根据单边带调幅信号的频谱特点</a:t>
            </a:r>
            <a:r>
              <a:rPr lang="en-US" altLang="zh-CN"/>
              <a:t>, </a:t>
            </a:r>
            <a:r>
              <a:rPr lang="zh-CN" altLang="en-US"/>
              <a:t>先产生双边带调幅信号</a:t>
            </a:r>
            <a:r>
              <a:rPr lang="en-US" altLang="zh-CN"/>
              <a:t>, </a:t>
            </a:r>
            <a:r>
              <a:rPr lang="zh-CN" altLang="en-US"/>
              <a:t>再利用带通滤波器取出其中一个边带信号。</a:t>
            </a:r>
          </a:p>
        </p:txBody>
      </p:sp>
      <p:graphicFrame>
        <p:nvGraphicFramePr>
          <p:cNvPr id="3" name="Object 6"/>
          <p:cNvGraphicFramePr>
            <a:graphicFrameLocks noChangeAspect="1"/>
          </p:cNvGraphicFramePr>
          <p:nvPr/>
        </p:nvGraphicFramePr>
        <p:xfrm>
          <a:off x="1066800" y="2497138"/>
          <a:ext cx="5949950" cy="1824037"/>
        </p:xfrm>
        <a:graphic>
          <a:graphicData uri="http://schemas.openxmlformats.org/presentationml/2006/ole">
            <mc:AlternateContent xmlns:mc="http://schemas.openxmlformats.org/markup-compatibility/2006">
              <mc:Choice xmlns:v="urn:schemas-microsoft-com:vml" Requires="v">
                <p:oleObj spid="_x0000_s23592" name="VISIO" r:id="rId3" imgW="2144880" imgH="657360" progId="">
                  <p:embed/>
                </p:oleObj>
              </mc:Choice>
              <mc:Fallback>
                <p:oleObj name="VISIO" r:id="rId3" imgW="2144880" imgH="6573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97138"/>
                        <a:ext cx="5949950" cy="182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7"/>
          <p:cNvSpPr txBox="1">
            <a:spLocks noChangeArrowheads="1"/>
          </p:cNvSpPr>
          <p:nvPr/>
        </p:nvSpPr>
        <p:spPr bwMode="auto">
          <a:xfrm>
            <a:off x="457200" y="4572000"/>
            <a:ext cx="8153400" cy="1354138"/>
          </a:xfrm>
          <a:prstGeom prst="rect">
            <a:avLst/>
          </a:prstGeom>
          <a:noFill/>
          <a:ln w="9525">
            <a:noFill/>
            <a:miter lim="800000"/>
            <a:headEnd/>
            <a:tailEnd/>
          </a:ln>
        </p:spPr>
        <p:txBody>
          <a:bodyPr>
            <a:spAutoFit/>
          </a:bodyPr>
          <a:lstStyle/>
          <a:p>
            <a:pPr indent="482600" algn="just">
              <a:lnSpc>
                <a:spcPct val="115000"/>
              </a:lnSpc>
              <a:spcBef>
                <a:spcPct val="50000"/>
              </a:spcBef>
              <a:buFont typeface="Wingdings" pitchFamily="2" charset="2"/>
              <a:buChar char="v"/>
            </a:pPr>
            <a:r>
              <a:rPr lang="zh-CN" altLang="en-US"/>
              <a:t>对于频谱范围为</a:t>
            </a:r>
            <a:r>
              <a:rPr lang="en-US" altLang="zh-CN"/>
              <a:t>Ω</a:t>
            </a:r>
            <a:r>
              <a:rPr lang="en-US" altLang="zh-CN" baseline="-25000"/>
              <a:t>min</a:t>
            </a:r>
            <a:r>
              <a:rPr lang="zh-CN" altLang="en-US"/>
              <a:t>～</a:t>
            </a:r>
            <a:r>
              <a:rPr lang="en-US" altLang="zh-CN"/>
              <a:t>Ω</a:t>
            </a:r>
            <a:r>
              <a:rPr lang="en-US" altLang="zh-CN" baseline="-25000"/>
              <a:t>max</a:t>
            </a:r>
            <a:r>
              <a:rPr lang="zh-CN" altLang="en-US"/>
              <a:t>的一般调制信号</a:t>
            </a:r>
            <a:r>
              <a:rPr lang="en-US" altLang="zh-CN"/>
              <a:t>, </a:t>
            </a:r>
            <a:r>
              <a:rPr lang="zh-CN" altLang="en-US"/>
              <a:t>如</a:t>
            </a:r>
            <a:r>
              <a:rPr lang="en-US" altLang="zh-CN"/>
              <a:t>Ω</a:t>
            </a:r>
            <a:r>
              <a:rPr lang="en-US" altLang="zh-CN" baseline="-25000"/>
              <a:t>min</a:t>
            </a:r>
            <a:r>
              <a:rPr lang="zh-CN" altLang="en-US"/>
              <a:t>很小</a:t>
            </a:r>
            <a:r>
              <a:rPr lang="en-US" altLang="zh-CN"/>
              <a:t>, </a:t>
            </a:r>
            <a:r>
              <a:rPr lang="zh-CN" altLang="en-US"/>
              <a:t>则上、下两个边带相隔很近</a:t>
            </a:r>
            <a:r>
              <a:rPr lang="en-US" altLang="zh-CN"/>
              <a:t>, </a:t>
            </a:r>
            <a:r>
              <a:rPr lang="zh-CN" altLang="en-US"/>
              <a:t>用滤波器完全取出一个边带而滤除另一个边带是很困难的。 </a:t>
            </a:r>
            <a:endParaRPr lang="zh-CN" altLang="en-US"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Text Box 4"/>
          <p:cNvSpPr txBox="1">
            <a:spLocks noChangeArrowheads="1"/>
          </p:cNvSpPr>
          <p:nvPr/>
        </p:nvSpPr>
        <p:spPr bwMode="auto">
          <a:xfrm>
            <a:off x="457200" y="609600"/>
            <a:ext cx="8305800" cy="512763"/>
          </a:xfrm>
          <a:prstGeom prst="rect">
            <a:avLst/>
          </a:prstGeom>
          <a:noFill/>
          <a:ln w="9525">
            <a:noFill/>
            <a:miter lim="800000"/>
            <a:headEnd/>
            <a:tailEnd/>
          </a:ln>
        </p:spPr>
        <p:txBody>
          <a:bodyPr>
            <a:spAutoFit/>
          </a:bodyPr>
          <a:lstStyle/>
          <a:p>
            <a:pPr algn="just">
              <a:lnSpc>
                <a:spcPct val="115000"/>
              </a:lnSpc>
              <a:spcBef>
                <a:spcPct val="50000"/>
              </a:spcBef>
              <a:buFont typeface="Wingdings" pitchFamily="2" charset="2"/>
              <a:buChar char="v"/>
            </a:pPr>
            <a:r>
              <a:rPr lang="zh-CN" altLang="en-US"/>
              <a:t>相移法</a:t>
            </a:r>
            <a:r>
              <a:rPr lang="en-US" altLang="zh-CN">
                <a:latin typeface="Courier New" pitchFamily="49" charset="0"/>
              </a:rPr>
              <a:t>——</a:t>
            </a:r>
            <a:r>
              <a:rPr lang="zh-CN" altLang="en-US"/>
              <a:t>从</a:t>
            </a:r>
            <a:r>
              <a:rPr lang="zh-CN" altLang="en-US">
                <a:solidFill>
                  <a:srgbClr val="FF0000"/>
                </a:solidFill>
              </a:rPr>
              <a:t>时域方面</a:t>
            </a:r>
            <a:endParaRPr lang="zh-CN" altLang="en-US" b="0">
              <a:solidFill>
                <a:srgbClr val="FF0000"/>
              </a:solidFill>
            </a:endParaRPr>
          </a:p>
        </p:txBody>
      </p:sp>
      <p:sp>
        <p:nvSpPr>
          <p:cNvPr id="233477" name="Text Box 5"/>
          <p:cNvSpPr txBox="1">
            <a:spLocks noChangeArrowheads="1"/>
          </p:cNvSpPr>
          <p:nvPr/>
        </p:nvSpPr>
        <p:spPr bwMode="auto">
          <a:xfrm>
            <a:off x="533400" y="1219200"/>
            <a:ext cx="7239000" cy="512763"/>
          </a:xfrm>
          <a:prstGeom prst="rect">
            <a:avLst/>
          </a:prstGeom>
          <a:noFill/>
          <a:ln w="9525">
            <a:noFill/>
            <a:miter lim="800000"/>
            <a:headEnd/>
            <a:tailEnd/>
          </a:ln>
        </p:spPr>
        <p:txBody>
          <a:bodyPr>
            <a:spAutoFit/>
          </a:bodyPr>
          <a:lstStyle/>
          <a:p>
            <a:pPr algn="just">
              <a:lnSpc>
                <a:spcPct val="115000"/>
              </a:lnSpc>
              <a:spcBef>
                <a:spcPct val="50000"/>
              </a:spcBef>
            </a:pPr>
            <a:r>
              <a:rPr lang="zh-CN" altLang="en-US"/>
              <a:t>单频单边带调幅信号可写成</a:t>
            </a:r>
            <a:r>
              <a:rPr lang="en-US" altLang="zh-CN"/>
              <a:t>:</a:t>
            </a:r>
            <a:endParaRPr lang="en-US" altLang="zh-CN" b="0"/>
          </a:p>
        </p:txBody>
      </p:sp>
      <p:graphicFrame>
        <p:nvGraphicFramePr>
          <p:cNvPr id="233478" name="Object 6"/>
          <p:cNvGraphicFramePr>
            <a:graphicFrameLocks noChangeAspect="1"/>
          </p:cNvGraphicFramePr>
          <p:nvPr/>
        </p:nvGraphicFramePr>
        <p:xfrm>
          <a:off x="609600" y="1752600"/>
          <a:ext cx="7391400" cy="954088"/>
        </p:xfrm>
        <a:graphic>
          <a:graphicData uri="http://schemas.openxmlformats.org/presentationml/2006/ole">
            <mc:AlternateContent xmlns:mc="http://schemas.openxmlformats.org/markup-compatibility/2006">
              <mc:Choice xmlns:v="urn:schemas-microsoft-com:vml" Requires="v">
                <p:oleObj spid="_x0000_s24654" name="Equation" r:id="rId3" imgW="3047760" imgH="393480" progId="">
                  <p:embed/>
                </p:oleObj>
              </mc:Choice>
              <mc:Fallback>
                <p:oleObj name="Equation" r:id="rId3" imgW="3047760" imgH="39348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73914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9" name="Object 7"/>
          <p:cNvGraphicFramePr>
            <a:graphicFrameLocks noChangeAspect="1"/>
          </p:cNvGraphicFramePr>
          <p:nvPr/>
        </p:nvGraphicFramePr>
        <p:xfrm>
          <a:off x="838200" y="2438400"/>
          <a:ext cx="7467600" cy="3902075"/>
        </p:xfrm>
        <a:graphic>
          <a:graphicData uri="http://schemas.openxmlformats.org/presentationml/2006/ole">
            <mc:AlternateContent xmlns:mc="http://schemas.openxmlformats.org/markup-compatibility/2006">
              <mc:Choice xmlns:v="urn:schemas-microsoft-com:vml" Requires="v">
                <p:oleObj spid="_x0000_s24655" name="VISIO" r:id="rId5" imgW="2959560" imgH="1545480" progId="">
                  <p:embed/>
                </p:oleObj>
              </mc:Choice>
              <mc:Fallback>
                <p:oleObj name="VISIO" r:id="rId5" imgW="2959560" imgH="154548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438400"/>
                        <a:ext cx="74676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990600" y="5638800"/>
            <a:ext cx="1981200" cy="830263"/>
          </a:xfrm>
          <a:prstGeom prst="rect">
            <a:avLst/>
          </a:prstGeom>
          <a:noFill/>
          <a:ln w="38100">
            <a:solidFill>
              <a:schemeClr val="tx1">
                <a:lumMod val="60000"/>
                <a:lumOff val="40000"/>
              </a:schemeClr>
            </a:solidFill>
            <a:prstDash val="dash"/>
          </a:ln>
        </p:spPr>
        <p:txBody>
          <a:bodyPr>
            <a:spAutoFit/>
          </a:bodyPr>
          <a:lstStyle/>
          <a:p>
            <a:pPr>
              <a:defRPr/>
            </a:pPr>
            <a:endParaRPr lang="en-US" altLang="zh-CN" dirty="0"/>
          </a:p>
          <a:p>
            <a:pPr>
              <a:defRPr/>
            </a:pPr>
            <a:endParaRPr lang="zh-CN" altLang="en-US" dirty="0"/>
          </a:p>
        </p:txBody>
      </p:sp>
      <p:sp>
        <p:nvSpPr>
          <p:cNvPr id="7" name="TextBox 6"/>
          <p:cNvSpPr txBox="1"/>
          <p:nvPr/>
        </p:nvSpPr>
        <p:spPr>
          <a:xfrm>
            <a:off x="2438400" y="4953000"/>
            <a:ext cx="1752600" cy="461963"/>
          </a:xfrm>
          <a:prstGeom prst="rect">
            <a:avLst/>
          </a:prstGeom>
          <a:noFill/>
          <a:ln w="38100">
            <a:solidFill>
              <a:schemeClr val="tx1">
                <a:lumMod val="60000"/>
                <a:lumOff val="40000"/>
              </a:schemeClr>
            </a:solidFill>
            <a:prstDash val="dash"/>
          </a:ln>
        </p:spPr>
        <p:txBody>
          <a:bodyPr>
            <a:spAutoFit/>
          </a:bodyPr>
          <a:lstStyle/>
          <a:p>
            <a:pPr>
              <a:defRPr/>
            </a:pPr>
            <a:endParaRPr lang="zh-CN" altLang="en-US" dirty="0">
              <a:ln w="38100">
                <a:solidFill>
                  <a:schemeClr val="tx1"/>
                </a:solidFill>
                <a:prstDash val="dash"/>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4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34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334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334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autoUpdateAnimBg="0"/>
      <p:bldP spid="233477" grpId="0" autoUpdateAnimBg="0"/>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Text Box 4"/>
          <p:cNvSpPr txBox="1">
            <a:spLocks noChangeArrowheads="1"/>
          </p:cNvSpPr>
          <p:nvPr/>
        </p:nvSpPr>
        <p:spPr bwMode="auto">
          <a:xfrm>
            <a:off x="457200" y="381000"/>
            <a:ext cx="8382000" cy="585788"/>
          </a:xfrm>
          <a:prstGeom prst="rect">
            <a:avLst/>
          </a:prstGeom>
          <a:noFill/>
          <a:ln w="9525">
            <a:noFill/>
            <a:miter lim="800000"/>
            <a:headEnd/>
            <a:tailEnd/>
          </a:ln>
        </p:spPr>
        <p:txBody>
          <a:bodyPr>
            <a:spAutoFit/>
          </a:bodyPr>
          <a:lstStyle/>
          <a:p>
            <a:pPr algn="just">
              <a:lnSpc>
                <a:spcPct val="135000"/>
              </a:lnSpc>
              <a:spcBef>
                <a:spcPct val="50000"/>
              </a:spcBef>
              <a:buFont typeface="Wingdings" pitchFamily="2" charset="2"/>
              <a:buChar char="v"/>
            </a:pPr>
            <a:r>
              <a:rPr lang="zh-CN" altLang="en-US"/>
              <a:t>相移滤波法－维夫法</a:t>
            </a:r>
          </a:p>
        </p:txBody>
      </p:sp>
      <p:sp>
        <p:nvSpPr>
          <p:cNvPr id="234501" name="Text Box 5"/>
          <p:cNvSpPr txBox="1">
            <a:spLocks noChangeArrowheads="1"/>
          </p:cNvSpPr>
          <p:nvPr/>
        </p:nvSpPr>
        <p:spPr bwMode="auto">
          <a:xfrm>
            <a:off x="381000" y="1143000"/>
            <a:ext cx="8153400" cy="822325"/>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zh-CN" altLang="en-US"/>
              <a:t>滤波法的缺点在于高频滤波器的设计困难，而低频滤波器的设计要容易些。</a:t>
            </a:r>
          </a:p>
        </p:txBody>
      </p:sp>
      <p:sp>
        <p:nvSpPr>
          <p:cNvPr id="234502" name="Text Box 6"/>
          <p:cNvSpPr txBox="1">
            <a:spLocks noChangeArrowheads="1"/>
          </p:cNvSpPr>
          <p:nvPr/>
        </p:nvSpPr>
        <p:spPr bwMode="auto">
          <a:xfrm>
            <a:off x="304800" y="2209800"/>
            <a:ext cx="8534400" cy="822325"/>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zh-CN" altLang="en-US"/>
              <a:t>相移法的困难在于宽带</a:t>
            </a:r>
            <a:r>
              <a:rPr lang="en-US" altLang="zh-CN"/>
              <a:t>90°</a:t>
            </a:r>
            <a:r>
              <a:rPr lang="zh-CN" altLang="en-US"/>
              <a:t>相移器的设计</a:t>
            </a:r>
            <a:r>
              <a:rPr lang="en-US" altLang="zh-CN"/>
              <a:t>, </a:t>
            </a:r>
            <a:r>
              <a:rPr lang="zh-CN" altLang="en-US"/>
              <a:t>而单频</a:t>
            </a:r>
            <a:r>
              <a:rPr lang="en-US" altLang="zh-CN"/>
              <a:t>90°</a:t>
            </a:r>
            <a:r>
              <a:rPr lang="zh-CN" altLang="en-US"/>
              <a:t>相移器的设计比较简单。</a:t>
            </a:r>
          </a:p>
        </p:txBody>
      </p:sp>
      <p:sp>
        <p:nvSpPr>
          <p:cNvPr id="234503" name="Text Box 7"/>
          <p:cNvSpPr txBox="1">
            <a:spLocks noChangeArrowheads="1"/>
          </p:cNvSpPr>
          <p:nvPr/>
        </p:nvSpPr>
        <p:spPr bwMode="auto">
          <a:xfrm>
            <a:off x="304800" y="3276600"/>
            <a:ext cx="8229600" cy="822325"/>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zh-CN" altLang="en-US"/>
              <a:t>结合两种方法的优缺点而提出的相移滤波法是一种比较可行的方法</a:t>
            </a:r>
            <a:r>
              <a:rPr lang="en-US" altLang="zh-CN"/>
              <a:t>,</a:t>
            </a:r>
          </a:p>
        </p:txBody>
      </p:sp>
      <p:sp>
        <p:nvSpPr>
          <p:cNvPr id="234504" name="Text Box 8"/>
          <p:cNvSpPr txBox="1">
            <a:spLocks noChangeArrowheads="1"/>
          </p:cNvSpPr>
          <p:nvPr/>
        </p:nvSpPr>
        <p:spPr bwMode="auto">
          <a:xfrm>
            <a:off x="838200" y="4572000"/>
            <a:ext cx="6477000" cy="457200"/>
          </a:xfrm>
          <a:prstGeom prst="rect">
            <a:avLst/>
          </a:prstGeom>
          <a:noFill/>
          <a:ln w="9525" algn="ctr">
            <a:noFill/>
            <a:miter lim="800000"/>
            <a:headEnd/>
            <a:tailEnd/>
          </a:ln>
        </p:spPr>
        <p:txBody>
          <a:bodyPr>
            <a:spAutoFit/>
          </a:bodyPr>
          <a:lstStyle/>
          <a:p>
            <a:pPr>
              <a:spcBef>
                <a:spcPct val="50000"/>
              </a:spcBef>
              <a:buClr>
                <a:srgbClr val="FF0000"/>
              </a:buClr>
              <a:buFont typeface="Wingdings" pitchFamily="2" charset="2"/>
              <a:buChar char="l"/>
            </a:pPr>
            <a:r>
              <a:rPr lang="zh-CN" altLang="en-US">
                <a:solidFill>
                  <a:srgbClr val="FF0000"/>
                </a:solidFill>
              </a:rPr>
              <a:t>低频滤波</a:t>
            </a:r>
          </a:p>
        </p:txBody>
      </p:sp>
      <p:sp>
        <p:nvSpPr>
          <p:cNvPr id="234505" name="Text Box 9"/>
          <p:cNvSpPr txBox="1">
            <a:spLocks noChangeArrowheads="1"/>
          </p:cNvSpPr>
          <p:nvPr/>
        </p:nvSpPr>
        <p:spPr bwMode="auto">
          <a:xfrm>
            <a:off x="838200" y="5486400"/>
            <a:ext cx="6477000" cy="457200"/>
          </a:xfrm>
          <a:prstGeom prst="rect">
            <a:avLst/>
          </a:prstGeom>
          <a:noFill/>
          <a:ln w="9525" algn="ctr">
            <a:noFill/>
            <a:miter lim="800000"/>
            <a:headEnd/>
            <a:tailEnd/>
          </a:ln>
        </p:spPr>
        <p:txBody>
          <a:bodyPr>
            <a:spAutoFit/>
          </a:bodyPr>
          <a:lstStyle/>
          <a:p>
            <a:pPr>
              <a:spcBef>
                <a:spcPct val="50000"/>
              </a:spcBef>
              <a:buClr>
                <a:srgbClr val="FF0000"/>
              </a:buClr>
              <a:buFont typeface="Wingdings" pitchFamily="2" charset="2"/>
              <a:buChar char="l"/>
            </a:pPr>
            <a:r>
              <a:rPr lang="zh-CN" altLang="en-US">
                <a:solidFill>
                  <a:srgbClr val="FF0000"/>
                </a:solidFill>
              </a:rPr>
              <a:t>单频相移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5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4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45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4504"/>
                                        </p:tgtEl>
                                        <p:attrNameLst>
                                          <p:attrName>style.visibility</p:attrName>
                                        </p:attrNameLst>
                                      </p:cBhvr>
                                      <p:to>
                                        <p:strVal val="visible"/>
                                      </p:to>
                                    </p:set>
                                    <p:animEffect transition="in" filter="blinds(horizontal)">
                                      <p:cBhvr>
                                        <p:cTn id="23" dur="500"/>
                                        <p:tgtEl>
                                          <p:spTgt spid="23450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4505"/>
                                        </p:tgtEl>
                                        <p:attrNameLst>
                                          <p:attrName>style.visibility</p:attrName>
                                        </p:attrNameLst>
                                      </p:cBhvr>
                                      <p:to>
                                        <p:strVal val="visible"/>
                                      </p:to>
                                    </p:set>
                                    <p:animEffect transition="in" filter="blinds(horizontal)">
                                      <p:cBhvr>
                                        <p:cTn id="28" dur="500"/>
                                        <p:tgtEl>
                                          <p:spTgt spid="234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autoUpdateAnimBg="0"/>
      <p:bldP spid="234501" grpId="0" autoUpdateAnimBg="0"/>
      <p:bldP spid="234502" grpId="0" autoUpdateAnimBg="0"/>
      <p:bldP spid="234503" grpId="0" autoUpdateAnimBg="0"/>
      <p:bldP spid="234504" grpId="0"/>
      <p:bldP spid="23450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228600" y="0"/>
            <a:ext cx="8610600" cy="1187450"/>
          </a:xfrm>
          <a:prstGeom prst="rect">
            <a:avLst/>
          </a:prstGeom>
          <a:noFill/>
          <a:ln w="9525">
            <a:noFill/>
            <a:miter lim="800000"/>
            <a:headEnd/>
            <a:tailEnd/>
          </a:ln>
        </p:spPr>
        <p:txBody>
          <a:bodyPr>
            <a:spAutoFit/>
          </a:bodyPr>
          <a:lstStyle/>
          <a:p>
            <a:pPr algn="just">
              <a:lnSpc>
                <a:spcPct val="150000"/>
              </a:lnSpc>
              <a:spcBef>
                <a:spcPct val="50000"/>
              </a:spcBef>
            </a:pPr>
            <a:r>
              <a:rPr lang="zh-CN" altLang="en-US"/>
              <a:t>       相移滤波法的关键在于将载频</a:t>
            </a:r>
            <a:r>
              <a:rPr lang="en-US" altLang="zh-CN" i="1"/>
              <a:t>ω</a:t>
            </a:r>
            <a:r>
              <a:rPr lang="en-US" altLang="zh-CN" baseline="-25000"/>
              <a:t>c</a:t>
            </a:r>
            <a:r>
              <a:rPr lang="zh-CN" altLang="en-US"/>
              <a:t>分成</a:t>
            </a:r>
            <a:r>
              <a:rPr lang="en-US" altLang="zh-CN" i="1"/>
              <a:t>ω</a:t>
            </a:r>
            <a:r>
              <a:rPr lang="en-US" altLang="zh-CN" baseline="-25000"/>
              <a:t>1</a:t>
            </a:r>
            <a:r>
              <a:rPr lang="zh-CN" altLang="en-US"/>
              <a:t>和</a:t>
            </a:r>
            <a:r>
              <a:rPr lang="en-US" altLang="zh-CN" i="1"/>
              <a:t>ω</a:t>
            </a:r>
            <a:r>
              <a:rPr lang="en-US" altLang="zh-CN" baseline="-25000"/>
              <a:t>2</a:t>
            </a:r>
            <a:r>
              <a:rPr lang="zh-CN" altLang="en-US"/>
              <a:t>两部分</a:t>
            </a:r>
            <a:r>
              <a:rPr lang="en-US" altLang="zh-CN"/>
              <a:t>, </a:t>
            </a:r>
            <a:r>
              <a:rPr lang="zh-CN" altLang="en-US"/>
              <a:t>其中</a:t>
            </a:r>
            <a:r>
              <a:rPr lang="en-US" altLang="zh-CN" i="1"/>
              <a:t>ω</a:t>
            </a:r>
            <a:r>
              <a:rPr lang="en-US" altLang="zh-CN" baseline="-25000"/>
              <a:t>1</a:t>
            </a:r>
            <a:r>
              <a:rPr lang="zh-CN" altLang="en-US"/>
              <a:t>是略高于</a:t>
            </a:r>
            <a:r>
              <a:rPr lang="en-US" altLang="zh-CN" i="1"/>
              <a:t>Ω</a:t>
            </a:r>
            <a:r>
              <a:rPr lang="en-US" altLang="zh-CN" baseline="-25000"/>
              <a:t>max</a:t>
            </a:r>
            <a:r>
              <a:rPr lang="zh-CN" altLang="en-US"/>
              <a:t>的低频</a:t>
            </a:r>
            <a:r>
              <a:rPr lang="en-US" altLang="zh-CN"/>
              <a:t>, </a:t>
            </a:r>
            <a:r>
              <a:rPr lang="en-US" altLang="zh-CN" i="1"/>
              <a:t>ω</a:t>
            </a:r>
            <a:r>
              <a:rPr lang="en-US" altLang="zh-CN" baseline="-25000"/>
              <a:t>2</a:t>
            </a:r>
            <a:r>
              <a:rPr lang="zh-CN" altLang="en-US"/>
              <a:t>是高频</a:t>
            </a:r>
            <a:r>
              <a:rPr lang="en-US" altLang="zh-CN"/>
              <a:t>, </a:t>
            </a:r>
            <a:r>
              <a:rPr lang="zh-CN" altLang="en-US"/>
              <a:t>即</a:t>
            </a:r>
            <a:r>
              <a:rPr lang="en-US" altLang="zh-CN" i="1"/>
              <a:t>ω</a:t>
            </a:r>
            <a:r>
              <a:rPr lang="en-US" altLang="zh-CN" baseline="-25000"/>
              <a:t>c</a:t>
            </a:r>
            <a:r>
              <a:rPr lang="en-US" altLang="zh-CN"/>
              <a:t>=</a:t>
            </a:r>
            <a:r>
              <a:rPr lang="en-US" altLang="zh-CN" i="1"/>
              <a:t>ω</a:t>
            </a:r>
            <a:r>
              <a:rPr lang="en-US" altLang="zh-CN" baseline="-25000"/>
              <a:t>1</a:t>
            </a:r>
            <a:r>
              <a:rPr lang="en-US" altLang="zh-CN"/>
              <a:t>+</a:t>
            </a:r>
            <a:r>
              <a:rPr lang="en-US" altLang="zh-CN" i="1"/>
              <a:t>ω</a:t>
            </a:r>
            <a:r>
              <a:rPr lang="en-US" altLang="zh-CN" baseline="-25000"/>
              <a:t>2</a:t>
            </a:r>
            <a:r>
              <a:rPr lang="en-US" altLang="zh-CN"/>
              <a:t>, </a:t>
            </a:r>
            <a:r>
              <a:rPr lang="en-US" altLang="zh-CN" i="1"/>
              <a:t>ω</a:t>
            </a:r>
            <a:r>
              <a:rPr lang="en-US" altLang="zh-CN" baseline="-25000"/>
              <a:t>1</a:t>
            </a:r>
            <a:r>
              <a:rPr lang="en-US" altLang="zh-CN"/>
              <a:t>&lt;&lt;</a:t>
            </a:r>
            <a:r>
              <a:rPr lang="en-US" altLang="zh-CN" i="1"/>
              <a:t>ω</a:t>
            </a:r>
            <a:r>
              <a:rPr lang="en-US" altLang="zh-CN" baseline="-25000"/>
              <a:t>2</a:t>
            </a:r>
            <a:r>
              <a:rPr lang="zh-CN" altLang="en-US"/>
              <a:t>。</a:t>
            </a:r>
          </a:p>
        </p:txBody>
      </p:sp>
      <p:graphicFrame>
        <p:nvGraphicFramePr>
          <p:cNvPr id="25602" name="Object 5"/>
          <p:cNvGraphicFramePr>
            <a:graphicFrameLocks noChangeAspect="1"/>
          </p:cNvGraphicFramePr>
          <p:nvPr/>
        </p:nvGraphicFramePr>
        <p:xfrm>
          <a:off x="-381000" y="1524000"/>
          <a:ext cx="9525000" cy="4816475"/>
        </p:xfrm>
        <a:graphic>
          <a:graphicData uri="http://schemas.openxmlformats.org/presentationml/2006/ole">
            <mc:AlternateContent xmlns:mc="http://schemas.openxmlformats.org/markup-compatibility/2006">
              <mc:Choice xmlns:v="urn:schemas-microsoft-com:vml" Requires="v">
                <p:oleObj spid="_x0000_s25640" name="VISIO" r:id="rId3" imgW="5378400" imgH="2517480" progId="">
                  <p:embed/>
                </p:oleObj>
              </mc:Choice>
              <mc:Fallback>
                <p:oleObj name="VISIO" r:id="rId3" imgW="5378400" imgH="251748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24000"/>
                        <a:ext cx="9525000"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26" name="Rectangle 6"/>
          <p:cNvSpPr>
            <a:spLocks noChangeArrowheads="1"/>
          </p:cNvSpPr>
          <p:nvPr/>
        </p:nvSpPr>
        <p:spPr bwMode="auto">
          <a:xfrm>
            <a:off x="2667000" y="2590800"/>
            <a:ext cx="1143000" cy="1219200"/>
          </a:xfrm>
          <a:prstGeom prst="rect">
            <a:avLst/>
          </a:prstGeom>
          <a:noFill/>
          <a:ln w="57150" algn="ctr">
            <a:solidFill>
              <a:srgbClr val="000066"/>
            </a:solidFill>
            <a:prstDash val="dash"/>
            <a:miter lim="800000"/>
            <a:headEnd/>
            <a:tailEnd/>
          </a:ln>
        </p:spPr>
        <p:txBody>
          <a:bodyPr wrap="none" anchor="ctr">
            <a:spAutoFit/>
          </a:bodyPr>
          <a:lstStyle/>
          <a:p>
            <a:pPr>
              <a:spcBef>
                <a:spcPct val="50000"/>
              </a:spcBef>
            </a:pPr>
            <a:endParaRPr lang="zh-CN" altLang="en-US"/>
          </a:p>
        </p:txBody>
      </p:sp>
      <p:sp>
        <p:nvSpPr>
          <p:cNvPr id="235527" name="Rectangle 7"/>
          <p:cNvSpPr>
            <a:spLocks noChangeArrowheads="1"/>
          </p:cNvSpPr>
          <p:nvPr/>
        </p:nvSpPr>
        <p:spPr bwMode="auto">
          <a:xfrm>
            <a:off x="5257800" y="2743200"/>
            <a:ext cx="1143000" cy="1219200"/>
          </a:xfrm>
          <a:prstGeom prst="rect">
            <a:avLst/>
          </a:prstGeom>
          <a:noFill/>
          <a:ln w="57150" algn="ctr">
            <a:solidFill>
              <a:srgbClr val="000066"/>
            </a:solidFill>
            <a:prstDash val="dash"/>
            <a:miter lim="800000"/>
            <a:headEnd/>
            <a:tailEnd/>
          </a:ln>
        </p:spPr>
        <p:txBody>
          <a:bodyPr wrap="none" anchor="ctr">
            <a:spAutoFit/>
          </a:bodyPr>
          <a:lstStyle/>
          <a:p>
            <a:pPr>
              <a:spcBef>
                <a:spcPct val="50000"/>
              </a:spcBef>
            </a:pPr>
            <a:endParaRPr lang="zh-CN" altLang="en-US"/>
          </a:p>
        </p:txBody>
      </p:sp>
      <p:sp>
        <p:nvSpPr>
          <p:cNvPr id="235530" name="Rectangle 10"/>
          <p:cNvSpPr>
            <a:spLocks noChangeArrowheads="1"/>
          </p:cNvSpPr>
          <p:nvPr/>
        </p:nvSpPr>
        <p:spPr bwMode="auto">
          <a:xfrm>
            <a:off x="0" y="3276600"/>
            <a:ext cx="1143000" cy="1219200"/>
          </a:xfrm>
          <a:prstGeom prst="rect">
            <a:avLst/>
          </a:prstGeom>
          <a:noFill/>
          <a:ln w="57150" algn="ctr">
            <a:solidFill>
              <a:srgbClr val="FF0000"/>
            </a:solidFill>
            <a:prstDash val="dash"/>
            <a:miter lim="800000"/>
            <a:headEnd/>
            <a:tailEnd/>
          </a:ln>
        </p:spPr>
        <p:txBody>
          <a:bodyPr wrap="none" anchor="ctr">
            <a:spAutoFit/>
          </a:bodyPr>
          <a:lstStyle/>
          <a:p>
            <a:pPr>
              <a:spcBef>
                <a:spcPct val="5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26"/>
                                        </p:tgtEl>
                                        <p:attrNameLst>
                                          <p:attrName>style.visibility</p:attrName>
                                        </p:attrNameLst>
                                      </p:cBhvr>
                                      <p:to>
                                        <p:strVal val="visible"/>
                                      </p:to>
                                    </p:set>
                                    <p:animEffect transition="in" filter="blinds(horizontal)">
                                      <p:cBhvr>
                                        <p:cTn id="7" dur="500"/>
                                        <p:tgtEl>
                                          <p:spTgt spid="2355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27"/>
                                        </p:tgtEl>
                                        <p:attrNameLst>
                                          <p:attrName>style.visibility</p:attrName>
                                        </p:attrNameLst>
                                      </p:cBhvr>
                                      <p:to>
                                        <p:strVal val="visible"/>
                                      </p:to>
                                    </p:set>
                                    <p:animEffect transition="in" filter="blinds(horizontal)">
                                      <p:cBhvr>
                                        <p:cTn id="12" dur="500"/>
                                        <p:tgtEl>
                                          <p:spTgt spid="2355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30"/>
                                        </p:tgtEl>
                                        <p:attrNameLst>
                                          <p:attrName>style.visibility</p:attrName>
                                        </p:attrNameLst>
                                      </p:cBhvr>
                                      <p:to>
                                        <p:strVal val="visible"/>
                                      </p:to>
                                    </p:set>
                                    <p:animEffect transition="in" filter="blinds(horizontal)">
                                      <p:cBhvr>
                                        <p:cTn id="17" dur="500"/>
                                        <p:tgtEl>
                                          <p:spTgt spid="235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6" grpId="0" animBg="1"/>
      <p:bldP spid="235527" grpId="0" animBg="1"/>
      <p:bldP spid="2355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381000" y="533400"/>
            <a:ext cx="8305800" cy="733425"/>
          </a:xfrm>
          <a:prstGeom prst="rect">
            <a:avLst/>
          </a:prstGeom>
          <a:noFill/>
          <a:ln w="9525">
            <a:noFill/>
            <a:miter lim="800000"/>
            <a:headEnd/>
            <a:tailEnd/>
          </a:ln>
        </p:spPr>
        <p:txBody>
          <a:bodyPr>
            <a:spAutoFit/>
          </a:bodyPr>
          <a:lstStyle/>
          <a:p>
            <a:pPr algn="just">
              <a:lnSpc>
                <a:spcPct val="150000"/>
              </a:lnSpc>
              <a:spcBef>
                <a:spcPct val="50000"/>
              </a:spcBef>
            </a:pPr>
            <a:r>
              <a:rPr lang="zh-CN" altLang="en-US" sz="2800"/>
              <a:t>补充：残留边带调幅方式</a:t>
            </a:r>
            <a:endParaRPr lang="zh-CN" altLang="en-US"/>
          </a:p>
        </p:txBody>
      </p:sp>
      <p:sp>
        <p:nvSpPr>
          <p:cNvPr id="237571" name="Text Box 3"/>
          <p:cNvSpPr txBox="1">
            <a:spLocks noChangeArrowheads="1"/>
          </p:cNvSpPr>
          <p:nvPr/>
        </p:nvSpPr>
        <p:spPr bwMode="auto">
          <a:xfrm>
            <a:off x="304800" y="1600200"/>
            <a:ext cx="8610600" cy="2136775"/>
          </a:xfrm>
          <a:prstGeom prst="rect">
            <a:avLst/>
          </a:prstGeom>
          <a:noFill/>
          <a:ln w="9525">
            <a:noFill/>
            <a:miter lim="800000"/>
            <a:headEnd/>
            <a:tailEnd/>
          </a:ln>
        </p:spPr>
        <p:txBody>
          <a:bodyPr>
            <a:spAutoFit/>
          </a:bodyPr>
          <a:lstStyle/>
          <a:p>
            <a:pPr indent="381000">
              <a:lnSpc>
                <a:spcPct val="140000"/>
              </a:lnSpc>
              <a:spcBef>
                <a:spcPct val="50000"/>
              </a:spcBef>
              <a:buFont typeface="Wingdings" pitchFamily="2" charset="2"/>
              <a:buChar char="v"/>
            </a:pPr>
            <a:r>
              <a:rPr lang="zh-CN" altLang="en-US"/>
              <a:t>特点：残留边带调幅是指发送信号中包括</a:t>
            </a:r>
            <a:r>
              <a:rPr lang="zh-CN" altLang="en-US">
                <a:solidFill>
                  <a:srgbClr val="FF0000"/>
                </a:solidFill>
              </a:rPr>
              <a:t>一个完整边带</a:t>
            </a:r>
            <a:r>
              <a:rPr lang="zh-CN" altLang="en-US"/>
              <a:t>、 </a:t>
            </a:r>
            <a:r>
              <a:rPr lang="zh-CN" altLang="en-US">
                <a:solidFill>
                  <a:srgbClr val="FF0000"/>
                </a:solidFill>
              </a:rPr>
              <a:t>载波及另一个边带的小部分</a:t>
            </a:r>
            <a:r>
              <a:rPr lang="en-US" altLang="zh-CN"/>
              <a:t>(</a:t>
            </a:r>
            <a:r>
              <a:rPr lang="zh-CN" altLang="en-US"/>
              <a:t>即残留一小部分</a:t>
            </a:r>
            <a:r>
              <a:rPr lang="en-US" altLang="zh-CN"/>
              <a:t>)</a:t>
            </a:r>
            <a:r>
              <a:rPr lang="zh-CN" altLang="en-US"/>
              <a:t>。 这样</a:t>
            </a:r>
            <a:r>
              <a:rPr lang="en-US" altLang="zh-CN"/>
              <a:t>, </a:t>
            </a:r>
            <a:r>
              <a:rPr lang="zh-CN" altLang="en-US"/>
              <a:t>既比普通调幅方式节省了频带</a:t>
            </a:r>
            <a:r>
              <a:rPr lang="en-US" altLang="zh-CN"/>
              <a:t>, </a:t>
            </a:r>
            <a:r>
              <a:rPr lang="zh-CN" altLang="en-US"/>
              <a:t>又避免了单边带调幅要求滤波器衰减特性陡峭的困难</a:t>
            </a:r>
            <a:r>
              <a:rPr lang="en-US" altLang="zh-CN"/>
              <a:t>, </a:t>
            </a:r>
            <a:r>
              <a:rPr lang="zh-CN" altLang="en-US"/>
              <a:t>发送的载频分量也便于接收端提取同步信号。 </a:t>
            </a:r>
          </a:p>
        </p:txBody>
      </p:sp>
      <p:sp>
        <p:nvSpPr>
          <p:cNvPr id="237572" name="Text Box 4"/>
          <p:cNvSpPr txBox="1">
            <a:spLocks noChangeArrowheads="1"/>
          </p:cNvSpPr>
          <p:nvPr/>
        </p:nvSpPr>
        <p:spPr bwMode="auto">
          <a:xfrm>
            <a:off x="228600" y="4210050"/>
            <a:ext cx="8763000" cy="2136775"/>
          </a:xfrm>
          <a:prstGeom prst="rect">
            <a:avLst/>
          </a:prstGeom>
          <a:noFill/>
          <a:ln w="9525">
            <a:noFill/>
            <a:miter lim="800000"/>
            <a:headEnd/>
            <a:tailEnd/>
          </a:ln>
        </p:spPr>
        <p:txBody>
          <a:bodyPr>
            <a:spAutoFit/>
          </a:bodyPr>
          <a:lstStyle/>
          <a:p>
            <a:pPr indent="381000">
              <a:lnSpc>
                <a:spcPct val="140000"/>
              </a:lnSpc>
              <a:spcBef>
                <a:spcPct val="50000"/>
              </a:spcBef>
              <a:buFont typeface="Wingdings" pitchFamily="2" charset="2"/>
              <a:buChar char="v"/>
            </a:pPr>
            <a:r>
              <a:rPr lang="zh-CN" altLang="en-US"/>
              <a:t>应用：在电视广播系统中</a:t>
            </a:r>
            <a:r>
              <a:rPr lang="en-US" altLang="zh-CN"/>
              <a:t>, </a:t>
            </a:r>
            <a:r>
              <a:rPr lang="zh-CN" altLang="en-US"/>
              <a:t>由于图像信号频带较宽</a:t>
            </a:r>
            <a:r>
              <a:rPr lang="en-US" altLang="zh-CN"/>
              <a:t>, </a:t>
            </a:r>
            <a:r>
              <a:rPr lang="zh-CN" altLang="en-US"/>
              <a:t>为了节约频带</a:t>
            </a:r>
            <a:r>
              <a:rPr lang="en-US" altLang="zh-CN"/>
              <a:t>, </a:t>
            </a:r>
            <a:r>
              <a:rPr lang="zh-CN" altLang="en-US"/>
              <a:t>同时又便于接收机进行检波</a:t>
            </a:r>
            <a:r>
              <a:rPr lang="en-US" altLang="zh-CN"/>
              <a:t>, </a:t>
            </a:r>
            <a:r>
              <a:rPr lang="zh-CN" altLang="en-US"/>
              <a:t>所以对图像信号采用了残留边带调幅方式</a:t>
            </a:r>
            <a:r>
              <a:rPr lang="en-US" altLang="zh-CN"/>
              <a:t>, </a:t>
            </a:r>
            <a:r>
              <a:rPr lang="zh-CN" altLang="en-US"/>
              <a:t>而对于伴音信号则采用了调频方式。现以电视图像信号为例</a:t>
            </a:r>
            <a:r>
              <a:rPr lang="en-US" altLang="zh-CN"/>
              <a:t>, </a:t>
            </a:r>
            <a:r>
              <a:rPr lang="zh-CN" altLang="en-US"/>
              <a:t>说明残留边带调幅方式的调制与解调原理。</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75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7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autoUpdateAnimBg="0"/>
      <p:bldP spid="237571" grpId="0" autoUpdateAnimBg="0"/>
      <p:bldP spid="23757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1524000" y="4648200"/>
            <a:ext cx="6005513" cy="822325"/>
          </a:xfrm>
          <a:prstGeom prst="rect">
            <a:avLst/>
          </a:prstGeom>
          <a:noFill/>
          <a:ln w="9525">
            <a:noFill/>
            <a:miter lim="800000"/>
            <a:headEnd/>
            <a:tailEnd/>
          </a:ln>
        </p:spPr>
        <p:txBody>
          <a:bodyPr wrap="none">
            <a:spAutoFit/>
          </a:bodyPr>
          <a:lstStyle/>
          <a:p>
            <a:pPr algn="ctr"/>
            <a:r>
              <a:rPr lang="zh-CN" altLang="en-US"/>
              <a:t>残留边带调幅发送和接收滤波器幅频特性</a:t>
            </a:r>
          </a:p>
          <a:p>
            <a:pPr algn="ctr"/>
            <a:r>
              <a:rPr lang="en-US" altLang="zh-CN"/>
              <a:t>(a) </a:t>
            </a:r>
            <a:r>
              <a:rPr lang="zh-CN" altLang="en-US"/>
              <a:t>发送； </a:t>
            </a:r>
            <a:r>
              <a:rPr lang="en-US" altLang="zh-CN"/>
              <a:t>(b) </a:t>
            </a:r>
            <a:r>
              <a:rPr lang="zh-CN" altLang="en-US"/>
              <a:t>接收 </a:t>
            </a:r>
          </a:p>
        </p:txBody>
      </p:sp>
      <p:graphicFrame>
        <p:nvGraphicFramePr>
          <p:cNvPr id="26626" name="Object 3"/>
          <p:cNvGraphicFramePr>
            <a:graphicFrameLocks noChangeAspect="1"/>
          </p:cNvGraphicFramePr>
          <p:nvPr/>
        </p:nvGraphicFramePr>
        <p:xfrm>
          <a:off x="0" y="838200"/>
          <a:ext cx="9144000" cy="3011488"/>
        </p:xfrm>
        <a:graphic>
          <a:graphicData uri="http://schemas.openxmlformats.org/presentationml/2006/ole">
            <mc:AlternateContent xmlns:mc="http://schemas.openxmlformats.org/markup-compatibility/2006">
              <mc:Choice xmlns:v="urn:schemas-microsoft-com:vml" Requires="v">
                <p:oleObj spid="_x0000_s26664" name="VISIO" r:id="rId3" imgW="4541040" imgH="1496160" progId="">
                  <p:embed/>
                </p:oleObj>
              </mc:Choice>
              <mc:Fallback>
                <p:oleObj name="VISIO" r:id="rId3" imgW="4541040" imgH="14961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9144000"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533400" y="739775"/>
            <a:ext cx="8153400" cy="1735138"/>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Char char="v"/>
            </a:pPr>
            <a:r>
              <a:rPr lang="zh-CN" altLang="en-US"/>
              <a:t>若采用普通调幅</a:t>
            </a:r>
            <a:r>
              <a:rPr lang="en-US" altLang="zh-CN"/>
              <a:t>, </a:t>
            </a:r>
            <a:r>
              <a:rPr lang="zh-CN" altLang="en-US"/>
              <a:t>每一频道电视图像信号的带宽需</a:t>
            </a:r>
            <a:r>
              <a:rPr lang="en-US" altLang="zh-CN"/>
              <a:t>12 MHz, </a:t>
            </a:r>
            <a:r>
              <a:rPr lang="zh-CN" altLang="en-US"/>
              <a:t>而采用残留边带调幅只需</a:t>
            </a:r>
            <a:r>
              <a:rPr lang="en-US" altLang="zh-CN"/>
              <a:t>8 MHz</a:t>
            </a:r>
            <a:r>
              <a:rPr lang="zh-CN" altLang="en-US"/>
              <a:t>。另外</a:t>
            </a:r>
            <a:r>
              <a:rPr lang="en-US" altLang="zh-CN"/>
              <a:t>, </a:t>
            </a:r>
            <a:r>
              <a:rPr lang="zh-CN" altLang="en-US"/>
              <a:t>对于滤波器过渡带的要求远不如单边带调幅那样严格</a:t>
            </a:r>
            <a:r>
              <a:rPr lang="en-US" altLang="zh-CN"/>
              <a:t>, </a:t>
            </a:r>
            <a:r>
              <a:rPr lang="zh-CN" altLang="en-US"/>
              <a:t>故容易实现。</a:t>
            </a: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p:cNvSpPr txBox="1">
            <a:spLocks noChangeArrowheads="1"/>
          </p:cNvSpPr>
          <p:nvPr/>
        </p:nvSpPr>
        <p:spPr bwMode="auto">
          <a:xfrm>
            <a:off x="228600" y="1447800"/>
            <a:ext cx="8610600" cy="1617663"/>
          </a:xfrm>
          <a:prstGeom prst="rect">
            <a:avLst/>
          </a:prstGeom>
          <a:noFill/>
          <a:ln w="25400">
            <a:noFill/>
            <a:miter lim="800000"/>
            <a:headEnd/>
            <a:tailEnd/>
          </a:ln>
        </p:spPr>
        <p:txBody>
          <a:bodyPr>
            <a:spAutoFit/>
          </a:bodyPr>
          <a:lstStyle/>
          <a:p>
            <a:pPr>
              <a:lnSpc>
                <a:spcPct val="145000"/>
              </a:lnSpc>
            </a:pPr>
            <a:r>
              <a:rPr kumimoji="0" lang="zh-CN" altLang="en-US">
                <a:latin typeface="宋体" pitchFamily="2" charset="-122"/>
              </a:rPr>
              <a:t>    调幅过程是把调制信号的频谱从低频搬移到载频的两</a:t>
            </a:r>
          </a:p>
          <a:p>
            <a:pPr>
              <a:lnSpc>
                <a:spcPct val="145000"/>
              </a:lnSpc>
            </a:pPr>
            <a:r>
              <a:rPr kumimoji="0" lang="zh-CN" altLang="en-US">
                <a:latin typeface="宋体" pitchFamily="2" charset="-122"/>
              </a:rPr>
              <a:t>侧，搬移过程中，频谱的结构不发生变化，属于</a:t>
            </a:r>
            <a:r>
              <a:rPr kumimoji="0" lang="zh-CN" altLang="en-US">
                <a:solidFill>
                  <a:srgbClr val="FF0000"/>
                </a:solidFill>
                <a:latin typeface="宋体" pitchFamily="2" charset="-122"/>
              </a:rPr>
              <a:t>频谱的</a:t>
            </a:r>
          </a:p>
          <a:p>
            <a:pPr>
              <a:lnSpc>
                <a:spcPct val="145000"/>
              </a:lnSpc>
            </a:pPr>
            <a:r>
              <a:rPr kumimoji="0" lang="zh-CN" altLang="en-US">
                <a:solidFill>
                  <a:srgbClr val="FF0000"/>
                </a:solidFill>
                <a:latin typeface="宋体" pitchFamily="2" charset="-122"/>
              </a:rPr>
              <a:t>线性搬移。</a:t>
            </a:r>
            <a:endParaRPr kumimoji="0" lang="en-US" altLang="zh-CN">
              <a:solidFill>
                <a:srgbClr val="FF0000"/>
              </a:solidFill>
              <a:latin typeface="宋体" pitchFamily="2" charset="-122"/>
            </a:endParaRPr>
          </a:p>
        </p:txBody>
      </p:sp>
      <p:grpSp>
        <p:nvGrpSpPr>
          <p:cNvPr id="2" name="Group 5"/>
          <p:cNvGrpSpPr>
            <a:grpSpLocks/>
          </p:cNvGrpSpPr>
          <p:nvPr/>
        </p:nvGrpSpPr>
        <p:grpSpPr bwMode="auto">
          <a:xfrm>
            <a:off x="179388" y="3141663"/>
            <a:ext cx="7561262" cy="3238500"/>
            <a:chOff x="113" y="1979"/>
            <a:chExt cx="4763" cy="2040"/>
          </a:xfrm>
        </p:grpSpPr>
        <p:graphicFrame>
          <p:nvGraphicFramePr>
            <p:cNvPr id="27650" name="Object 6"/>
            <p:cNvGraphicFramePr>
              <a:graphicFrameLocks noChangeAspect="1"/>
            </p:cNvGraphicFramePr>
            <p:nvPr/>
          </p:nvGraphicFramePr>
          <p:xfrm>
            <a:off x="1442" y="2160"/>
            <a:ext cx="218" cy="1543"/>
          </p:xfrm>
          <a:graphic>
            <a:graphicData uri="http://schemas.openxmlformats.org/presentationml/2006/ole">
              <mc:AlternateContent xmlns:mc="http://schemas.openxmlformats.org/markup-compatibility/2006">
                <mc:Choice xmlns:v="urn:schemas-microsoft-com:vml" Requires="v">
                  <p:oleObj spid="_x0000_s27764" name="公式" r:id="rId3" imgW="152280" imgH="215640" progId="">
                    <p:embed/>
                  </p:oleObj>
                </mc:Choice>
                <mc:Fallback>
                  <p:oleObj name="公式" r:id="rId3" imgW="152280" imgH="2156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 y="2160"/>
                          <a:ext cx="218" cy="1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7"/>
            <p:cNvGraphicFramePr>
              <a:graphicFrameLocks noChangeAspect="1"/>
            </p:cNvGraphicFramePr>
            <p:nvPr/>
          </p:nvGraphicFramePr>
          <p:xfrm>
            <a:off x="3136" y="2025"/>
            <a:ext cx="218" cy="817"/>
          </p:xfrm>
          <a:graphic>
            <a:graphicData uri="http://schemas.openxmlformats.org/presentationml/2006/ole">
              <mc:AlternateContent xmlns:mc="http://schemas.openxmlformats.org/markup-compatibility/2006">
                <mc:Choice xmlns:v="urn:schemas-microsoft-com:vml" Requires="v">
                  <p:oleObj spid="_x0000_s27765" name="公式" r:id="rId5" imgW="152280" imgH="215640" progId="">
                    <p:embed/>
                  </p:oleObj>
                </mc:Choice>
                <mc:Fallback>
                  <p:oleObj name="公式" r:id="rId5" imgW="152280" imgH="21564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 y="2025"/>
                          <a:ext cx="218" cy="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6" name="Text Box 8">
              <a:hlinkClick r:id="rId6" action="ppaction://hlinksldjump"/>
            </p:cNvPr>
            <p:cNvSpPr txBox="1">
              <a:spLocks noChangeArrowheads="1"/>
            </p:cNvSpPr>
            <p:nvPr/>
          </p:nvSpPr>
          <p:spPr bwMode="auto">
            <a:xfrm>
              <a:off x="1533" y="2115"/>
              <a:ext cx="3343" cy="449"/>
            </a:xfrm>
            <a:prstGeom prst="rect">
              <a:avLst/>
            </a:prstGeom>
            <a:noFill/>
            <a:ln w="9525">
              <a:noFill/>
              <a:miter lim="800000"/>
              <a:headEnd/>
              <a:tailEnd/>
            </a:ln>
          </p:spPr>
          <p:txBody>
            <a:bodyPr lIns="92075" tIns="46038" rIns="92075" bIns="46038">
              <a:spAutoFit/>
            </a:bodyPr>
            <a:lstStyle/>
            <a:p>
              <a:pPr>
                <a:lnSpc>
                  <a:spcPct val="60000"/>
                </a:lnSpc>
                <a:spcBef>
                  <a:spcPct val="50000"/>
                </a:spcBef>
              </a:pPr>
              <a:r>
                <a:rPr kumimoji="0" lang="zh-CN" altLang="en-US">
                  <a:latin typeface="宋体" pitchFamily="2" charset="-122"/>
                </a:rPr>
                <a:t>  高电平调制</a:t>
              </a:r>
            </a:p>
            <a:p>
              <a:pPr>
                <a:lnSpc>
                  <a:spcPct val="60000"/>
                </a:lnSpc>
                <a:spcBef>
                  <a:spcPct val="50000"/>
                </a:spcBef>
              </a:pPr>
              <a:r>
                <a:rPr kumimoji="0" lang="zh-CN" altLang="en-US">
                  <a:latin typeface="宋体" pitchFamily="2" charset="-122"/>
                </a:rPr>
                <a:t>（主要用于</a:t>
              </a:r>
              <a:r>
                <a:rPr kumimoji="0" lang="en-US" altLang="zh-CN"/>
                <a:t>AM</a:t>
              </a:r>
              <a:r>
                <a:rPr kumimoji="0" lang="zh-CN" altLang="en-US">
                  <a:latin typeface="宋体" pitchFamily="2" charset="-122"/>
                </a:rPr>
                <a:t>波）</a:t>
              </a:r>
            </a:p>
          </p:txBody>
        </p:sp>
        <p:sp>
          <p:nvSpPr>
            <p:cNvPr id="27657" name="Text Box 9">
              <a:hlinkClick r:id="rId6" action="ppaction://hlinksldjump"/>
            </p:cNvPr>
            <p:cNvSpPr txBox="1">
              <a:spLocks noChangeArrowheads="1"/>
            </p:cNvSpPr>
            <p:nvPr/>
          </p:nvSpPr>
          <p:spPr bwMode="auto">
            <a:xfrm>
              <a:off x="3274" y="1979"/>
              <a:ext cx="1373" cy="288"/>
            </a:xfrm>
            <a:prstGeom prst="rect">
              <a:avLst/>
            </a:prstGeom>
            <a:noFill/>
            <a:ln w="9525">
              <a:noFill/>
              <a:miter lim="800000"/>
              <a:headEnd/>
              <a:tailEnd/>
            </a:ln>
          </p:spPr>
          <p:txBody>
            <a:bodyPr lIns="92075" tIns="46038" rIns="92075" bIns="46038">
              <a:spAutoFit/>
            </a:bodyPr>
            <a:lstStyle/>
            <a:p>
              <a:pPr>
                <a:spcBef>
                  <a:spcPct val="50000"/>
                </a:spcBef>
              </a:pPr>
              <a:r>
                <a:rPr kumimoji="0" lang="zh-CN" altLang="en-US">
                  <a:latin typeface="宋体" pitchFamily="2" charset="-122"/>
                </a:rPr>
                <a:t>基极调制</a:t>
              </a:r>
            </a:p>
          </p:txBody>
        </p:sp>
        <p:sp>
          <p:nvSpPr>
            <p:cNvPr id="27658" name="Text Box 10">
              <a:hlinkClick r:id="rId6" action="ppaction://hlinksldjump"/>
            </p:cNvPr>
            <p:cNvSpPr txBox="1">
              <a:spLocks noChangeArrowheads="1"/>
            </p:cNvSpPr>
            <p:nvPr/>
          </p:nvSpPr>
          <p:spPr bwMode="auto">
            <a:xfrm>
              <a:off x="3198" y="2931"/>
              <a:ext cx="1511" cy="288"/>
            </a:xfrm>
            <a:prstGeom prst="rect">
              <a:avLst/>
            </a:prstGeom>
            <a:noFill/>
            <a:ln w="9525">
              <a:noFill/>
              <a:miter lim="800000"/>
              <a:headEnd/>
              <a:tailEnd/>
            </a:ln>
          </p:spPr>
          <p:txBody>
            <a:bodyPr lIns="92075" tIns="46038" rIns="92075" bIns="46038">
              <a:spAutoFit/>
            </a:bodyPr>
            <a:lstStyle/>
            <a:p>
              <a:pPr>
                <a:spcBef>
                  <a:spcPct val="50000"/>
                </a:spcBef>
              </a:pPr>
              <a:r>
                <a:rPr kumimoji="0" lang="zh-CN" altLang="en-US">
                  <a:latin typeface="宋体" pitchFamily="2" charset="-122"/>
                </a:rPr>
                <a:t>二极管调制器</a:t>
              </a:r>
            </a:p>
          </p:txBody>
        </p:sp>
        <p:sp>
          <p:nvSpPr>
            <p:cNvPr id="27659" name="Rectangle 11">
              <a:hlinkClick r:id="rId7" action="ppaction://hlinksldjump"/>
            </p:cNvPr>
            <p:cNvSpPr>
              <a:spLocks noChangeArrowheads="1"/>
            </p:cNvSpPr>
            <p:nvPr/>
          </p:nvSpPr>
          <p:spPr bwMode="auto">
            <a:xfrm>
              <a:off x="3176" y="3249"/>
              <a:ext cx="1671" cy="288"/>
            </a:xfrm>
            <a:prstGeom prst="rect">
              <a:avLst/>
            </a:prstGeom>
            <a:noFill/>
            <a:ln w="9525">
              <a:noFill/>
              <a:miter lim="800000"/>
              <a:headEnd/>
              <a:tailEnd/>
            </a:ln>
          </p:spPr>
          <p:txBody>
            <a:bodyPr lIns="92075" tIns="46038" rIns="92075" bIns="46038">
              <a:spAutoFit/>
            </a:bodyPr>
            <a:lstStyle/>
            <a:p>
              <a:pPr>
                <a:spcBef>
                  <a:spcPct val="50000"/>
                </a:spcBef>
              </a:pPr>
              <a:r>
                <a:rPr lang="zh-CN" altLang="en-US">
                  <a:latin typeface="宋体" pitchFamily="2" charset="-122"/>
                </a:rPr>
                <a:t>晶体管调制器</a:t>
              </a:r>
            </a:p>
          </p:txBody>
        </p:sp>
        <p:sp>
          <p:nvSpPr>
            <p:cNvPr id="27660" name="Rectangle 12">
              <a:hlinkClick r:id="rId7" action="ppaction://hlinksldjump"/>
            </p:cNvPr>
            <p:cNvSpPr>
              <a:spLocks noChangeArrowheads="1"/>
            </p:cNvSpPr>
            <p:nvPr/>
          </p:nvSpPr>
          <p:spPr bwMode="auto">
            <a:xfrm>
              <a:off x="3152" y="3566"/>
              <a:ext cx="1695" cy="288"/>
            </a:xfrm>
            <a:prstGeom prst="rect">
              <a:avLst/>
            </a:prstGeom>
            <a:noFill/>
            <a:ln w="9525">
              <a:noFill/>
              <a:miter lim="800000"/>
              <a:headEnd/>
              <a:tailEnd/>
            </a:ln>
          </p:spPr>
          <p:txBody>
            <a:bodyPr lIns="92075" tIns="46038" rIns="92075" bIns="46038">
              <a:spAutoFit/>
            </a:bodyPr>
            <a:lstStyle/>
            <a:p>
              <a:pPr>
                <a:spcBef>
                  <a:spcPct val="50000"/>
                </a:spcBef>
              </a:pPr>
              <a:r>
                <a:rPr lang="zh-CN" altLang="en-US">
                  <a:latin typeface="宋体" pitchFamily="2" charset="-122"/>
                </a:rPr>
                <a:t>集成模拟调制器</a:t>
              </a:r>
            </a:p>
          </p:txBody>
        </p:sp>
        <p:graphicFrame>
          <p:nvGraphicFramePr>
            <p:cNvPr id="27652" name="Object 13"/>
            <p:cNvGraphicFramePr>
              <a:graphicFrameLocks noChangeAspect="1"/>
            </p:cNvGraphicFramePr>
            <p:nvPr/>
          </p:nvGraphicFramePr>
          <p:xfrm>
            <a:off x="3084" y="2976"/>
            <a:ext cx="218" cy="1043"/>
          </p:xfrm>
          <a:graphic>
            <a:graphicData uri="http://schemas.openxmlformats.org/presentationml/2006/ole">
              <mc:AlternateContent xmlns:mc="http://schemas.openxmlformats.org/markup-compatibility/2006">
                <mc:Choice xmlns:v="urn:schemas-microsoft-com:vml" Requires="v">
                  <p:oleObj spid="_x0000_s27766" name="公式" r:id="rId8" imgW="152280" imgH="215640" progId="">
                    <p:embed/>
                  </p:oleObj>
                </mc:Choice>
                <mc:Fallback>
                  <p:oleObj name="公式" r:id="rId8" imgW="152280" imgH="215640" progId="">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4" y="2976"/>
                          <a:ext cx="218" cy="10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1" name="Text Box 14">
              <a:hlinkClick r:id="rId6" action="ppaction://hlinksldjump"/>
            </p:cNvPr>
            <p:cNvSpPr txBox="1">
              <a:spLocks noChangeArrowheads="1"/>
            </p:cNvSpPr>
            <p:nvPr/>
          </p:nvSpPr>
          <p:spPr bwMode="auto">
            <a:xfrm>
              <a:off x="113" y="2614"/>
              <a:ext cx="1649" cy="288"/>
            </a:xfrm>
            <a:prstGeom prst="rect">
              <a:avLst/>
            </a:prstGeom>
            <a:noFill/>
            <a:ln w="9525">
              <a:noFill/>
              <a:miter lim="800000"/>
              <a:headEnd/>
              <a:tailEnd/>
            </a:ln>
          </p:spPr>
          <p:txBody>
            <a:bodyPr lIns="92075" tIns="46038" rIns="92075" bIns="46038">
              <a:spAutoFit/>
            </a:bodyPr>
            <a:lstStyle/>
            <a:p>
              <a:pPr>
                <a:spcBef>
                  <a:spcPct val="50000"/>
                </a:spcBef>
              </a:pPr>
              <a:r>
                <a:rPr kumimoji="0" lang="zh-CN" altLang="en-US">
                  <a:latin typeface="宋体" pitchFamily="2" charset="-122"/>
                </a:rPr>
                <a:t>调制方法分类</a:t>
              </a:r>
            </a:p>
          </p:txBody>
        </p:sp>
        <p:sp>
          <p:nvSpPr>
            <p:cNvPr id="27662" name="Text Box 15">
              <a:hlinkClick r:id="rId6" action="ppaction://hlinksldjump"/>
            </p:cNvPr>
            <p:cNvSpPr txBox="1">
              <a:spLocks noChangeArrowheads="1"/>
            </p:cNvSpPr>
            <p:nvPr/>
          </p:nvSpPr>
          <p:spPr bwMode="auto">
            <a:xfrm>
              <a:off x="1487" y="3113"/>
              <a:ext cx="1983" cy="702"/>
            </a:xfrm>
            <a:prstGeom prst="rect">
              <a:avLst/>
            </a:prstGeom>
            <a:noFill/>
            <a:ln w="9525">
              <a:noFill/>
              <a:miter lim="800000"/>
              <a:headEnd/>
              <a:tailEnd/>
            </a:ln>
          </p:spPr>
          <p:txBody>
            <a:bodyPr lIns="92075" tIns="46038" rIns="92075" bIns="46038">
              <a:spAutoFit/>
            </a:bodyPr>
            <a:lstStyle/>
            <a:p>
              <a:pPr>
                <a:lnSpc>
                  <a:spcPct val="60000"/>
                </a:lnSpc>
                <a:spcBef>
                  <a:spcPct val="50000"/>
                </a:spcBef>
              </a:pPr>
              <a:r>
                <a:rPr kumimoji="0" lang="zh-CN" altLang="en-US">
                  <a:latin typeface="宋体" pitchFamily="2" charset="-122"/>
                </a:rPr>
                <a:t>  低电平调制</a:t>
              </a:r>
            </a:p>
            <a:p>
              <a:pPr>
                <a:lnSpc>
                  <a:spcPct val="60000"/>
                </a:lnSpc>
                <a:spcBef>
                  <a:spcPct val="50000"/>
                </a:spcBef>
              </a:pPr>
              <a:r>
                <a:rPr kumimoji="0" lang="zh-CN" altLang="en-US">
                  <a:latin typeface="宋体" pitchFamily="2" charset="-122"/>
                </a:rPr>
                <a:t>（用于</a:t>
              </a:r>
              <a:r>
                <a:rPr kumimoji="0" lang="en-US" altLang="zh-CN"/>
                <a:t>AM</a:t>
              </a:r>
              <a:r>
                <a:rPr kumimoji="0" lang="zh-CN" altLang="en-US"/>
                <a:t>、</a:t>
              </a:r>
              <a:r>
                <a:rPr kumimoji="0" lang="en-US" altLang="zh-CN"/>
                <a:t>DSB</a:t>
              </a:r>
              <a:r>
                <a:rPr kumimoji="0" lang="zh-CN" altLang="en-US"/>
                <a:t>、</a:t>
              </a:r>
            </a:p>
            <a:p>
              <a:pPr>
                <a:lnSpc>
                  <a:spcPct val="60000"/>
                </a:lnSpc>
                <a:spcBef>
                  <a:spcPct val="50000"/>
                </a:spcBef>
              </a:pPr>
              <a:r>
                <a:rPr kumimoji="0" lang="en-US" altLang="zh-CN"/>
                <a:t>  SSB</a:t>
              </a:r>
              <a:r>
                <a:rPr kumimoji="0" lang="zh-CN" altLang="en-US"/>
                <a:t>、</a:t>
              </a:r>
              <a:r>
                <a:rPr kumimoji="0" lang="en-US" altLang="zh-CN"/>
                <a:t>FM</a:t>
              </a:r>
              <a:r>
                <a:rPr kumimoji="0" lang="zh-CN" altLang="en-US"/>
                <a:t>波</a:t>
              </a:r>
              <a:r>
                <a:rPr kumimoji="0" lang="zh-CN" altLang="en-US">
                  <a:latin typeface="宋体" pitchFamily="2" charset="-122"/>
                </a:rPr>
                <a:t>）</a:t>
              </a:r>
            </a:p>
          </p:txBody>
        </p:sp>
        <p:sp>
          <p:nvSpPr>
            <p:cNvPr id="27663" name="Text Box 16">
              <a:hlinkClick r:id="rId6" action="ppaction://hlinksldjump"/>
            </p:cNvPr>
            <p:cNvSpPr txBox="1">
              <a:spLocks noChangeArrowheads="1"/>
            </p:cNvSpPr>
            <p:nvPr/>
          </p:nvSpPr>
          <p:spPr bwMode="auto">
            <a:xfrm>
              <a:off x="3274" y="2387"/>
              <a:ext cx="1373" cy="288"/>
            </a:xfrm>
            <a:prstGeom prst="rect">
              <a:avLst/>
            </a:prstGeom>
            <a:noFill/>
            <a:ln w="9525">
              <a:noFill/>
              <a:miter lim="800000"/>
              <a:headEnd/>
              <a:tailEnd/>
            </a:ln>
          </p:spPr>
          <p:txBody>
            <a:bodyPr lIns="92075" tIns="46038" rIns="92075" bIns="46038">
              <a:spAutoFit/>
            </a:bodyPr>
            <a:lstStyle/>
            <a:p>
              <a:pPr>
                <a:spcBef>
                  <a:spcPct val="50000"/>
                </a:spcBef>
              </a:pPr>
              <a:r>
                <a:rPr kumimoji="0" lang="zh-CN" altLang="en-US">
                  <a:latin typeface="宋体" pitchFamily="2" charset="-122"/>
                </a:rPr>
                <a:t>集电极调制</a:t>
              </a:r>
            </a:p>
          </p:txBody>
        </p:sp>
      </p:grpSp>
      <p:sp>
        <p:nvSpPr>
          <p:cNvPr id="27655" name="标题 1"/>
          <p:cNvSpPr>
            <a:spLocks/>
          </p:cNvSpPr>
          <p:nvPr/>
        </p:nvSpPr>
        <p:spPr bwMode="auto">
          <a:xfrm>
            <a:off x="228600" y="228600"/>
            <a:ext cx="8540750" cy="1143000"/>
          </a:xfrm>
          <a:prstGeom prst="rect">
            <a:avLst/>
          </a:prstGeom>
          <a:noFill/>
          <a:ln w="9525">
            <a:noFill/>
            <a:miter lim="800000"/>
            <a:headEnd/>
            <a:tailEnd/>
          </a:ln>
        </p:spPr>
        <p:txBody>
          <a:bodyPr anchor="ctr"/>
          <a:lstStyle/>
          <a:p>
            <a:pPr algn="ctr" eaLnBrk="0" hangingPunct="0"/>
            <a:r>
              <a:rPr kumimoji="0" lang="en-US" altLang="zh-CN" sz="3600">
                <a:latin typeface="Arial" charset="0"/>
              </a:rPr>
              <a:t>5.2 </a:t>
            </a:r>
            <a:r>
              <a:rPr kumimoji="0" lang="zh-CN" altLang="en-US" sz="3600">
                <a:latin typeface="Arial" charset="0"/>
              </a:rPr>
              <a:t>振幅调制电路</a:t>
            </a:r>
            <a:r>
              <a:rPr kumimoji="0" lang="en-US" altLang="zh-CN" sz="3600">
                <a:latin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blinds(horizontal)">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标题 3"/>
          <p:cNvSpPr>
            <a:spLocks/>
          </p:cNvSpPr>
          <p:nvPr/>
        </p:nvSpPr>
        <p:spPr bwMode="auto">
          <a:xfrm>
            <a:off x="304800" y="228600"/>
            <a:ext cx="8540750" cy="1143000"/>
          </a:xfrm>
          <a:prstGeom prst="rect">
            <a:avLst/>
          </a:prstGeom>
          <a:noFill/>
          <a:ln w="9525">
            <a:noFill/>
            <a:miter lim="800000"/>
            <a:headEnd/>
            <a:tailEnd/>
          </a:ln>
        </p:spPr>
        <p:txBody>
          <a:bodyPr anchor="ctr"/>
          <a:lstStyle/>
          <a:p>
            <a:pPr algn="ctr" eaLnBrk="0" hangingPunct="0"/>
            <a:r>
              <a:rPr kumimoji="0" lang="en-US" altLang="zh-CN" sz="3600">
                <a:latin typeface="Arial" charset="0"/>
              </a:rPr>
              <a:t>5.2.1  </a:t>
            </a:r>
            <a:r>
              <a:rPr kumimoji="0" lang="zh-CN" altLang="en-US" sz="3600">
                <a:latin typeface="Arial" charset="0"/>
              </a:rPr>
              <a:t>非线性电路的线性时变分析法</a:t>
            </a:r>
          </a:p>
        </p:txBody>
      </p:sp>
      <p:sp>
        <p:nvSpPr>
          <p:cNvPr id="158726" name="Text Box 6"/>
          <p:cNvSpPr txBox="1">
            <a:spLocks noChangeArrowheads="1"/>
          </p:cNvSpPr>
          <p:nvPr/>
        </p:nvSpPr>
        <p:spPr bwMode="auto">
          <a:xfrm>
            <a:off x="304800" y="1371600"/>
            <a:ext cx="8839200" cy="968375"/>
          </a:xfrm>
          <a:prstGeom prst="rect">
            <a:avLst/>
          </a:prstGeom>
          <a:noFill/>
          <a:ln w="25400">
            <a:noFill/>
            <a:miter lim="800000"/>
            <a:headEnd/>
            <a:tailEnd/>
          </a:ln>
        </p:spPr>
        <p:txBody>
          <a:bodyPr>
            <a:spAutoFit/>
          </a:bodyPr>
          <a:lstStyle/>
          <a:p>
            <a:pPr>
              <a:lnSpc>
                <a:spcPct val="120000"/>
              </a:lnSpc>
            </a:pPr>
            <a:r>
              <a:rPr kumimoji="0" lang="zh-CN" altLang="en-US"/>
              <a:t>设一个非线性器件的伏安特性为</a:t>
            </a:r>
            <a:r>
              <a:rPr kumimoji="0" lang="en-US" altLang="zh-CN" i="1"/>
              <a:t>i</a:t>
            </a:r>
            <a:r>
              <a:rPr kumimoji="0" lang="en-US" altLang="zh-CN"/>
              <a:t>=</a:t>
            </a:r>
            <a:r>
              <a:rPr kumimoji="0" lang="en-US" altLang="zh-CN" i="1"/>
              <a:t>f</a:t>
            </a:r>
            <a:r>
              <a:rPr kumimoji="0" lang="en-US" altLang="zh-CN"/>
              <a:t>(</a:t>
            </a:r>
            <a:r>
              <a:rPr kumimoji="0" lang="en-US" altLang="zh-CN" i="1"/>
              <a:t>u</a:t>
            </a:r>
            <a:r>
              <a:rPr kumimoji="0" lang="en-US" altLang="zh-CN"/>
              <a:t>)</a:t>
            </a:r>
            <a:r>
              <a:rPr kumimoji="0" lang="zh-CN" altLang="en-US"/>
              <a:t>，器件上的电压</a:t>
            </a:r>
            <a:r>
              <a:rPr kumimoji="0" lang="en-US" altLang="zh-CN" i="1"/>
              <a:t>u</a:t>
            </a:r>
            <a:r>
              <a:rPr kumimoji="0" lang="en-US" altLang="zh-CN"/>
              <a:t>=</a:t>
            </a:r>
            <a:r>
              <a:rPr kumimoji="0" lang="en-US" altLang="zh-CN" i="1"/>
              <a:t>U</a:t>
            </a:r>
            <a:r>
              <a:rPr kumimoji="0" lang="en-US" altLang="zh-CN" baseline="-25000"/>
              <a:t>Q</a:t>
            </a:r>
            <a:r>
              <a:rPr kumimoji="0" lang="en-US" altLang="zh-CN"/>
              <a:t>+</a:t>
            </a:r>
            <a:r>
              <a:rPr kumimoji="0" lang="en-US" altLang="zh-CN" i="1"/>
              <a:t>u</a:t>
            </a:r>
            <a:r>
              <a:rPr kumimoji="0" lang="en-US" altLang="zh-CN" baseline="-25000"/>
              <a:t>1</a:t>
            </a:r>
            <a:r>
              <a:rPr kumimoji="0" lang="en-US" altLang="zh-CN"/>
              <a:t>+</a:t>
            </a:r>
            <a:r>
              <a:rPr kumimoji="0" lang="en-US" altLang="zh-CN" i="1"/>
              <a:t>u</a:t>
            </a:r>
            <a:r>
              <a:rPr kumimoji="0" lang="en-US" altLang="zh-CN" baseline="-25000"/>
              <a:t>2</a:t>
            </a:r>
            <a:r>
              <a:rPr kumimoji="0" lang="zh-CN" altLang="en-US"/>
              <a:t>，其中</a:t>
            </a:r>
            <a:r>
              <a:rPr kumimoji="0" lang="en-US" altLang="zh-CN" i="1"/>
              <a:t>U</a:t>
            </a:r>
            <a:r>
              <a:rPr kumimoji="0" lang="en-US" altLang="zh-CN" baseline="-25000"/>
              <a:t>Q</a:t>
            </a:r>
            <a:r>
              <a:rPr kumimoji="0" lang="zh-CN" altLang="en-US"/>
              <a:t>是静态偏置电压，</a:t>
            </a:r>
            <a:r>
              <a:rPr kumimoji="0" lang="en-US" altLang="zh-CN" i="1"/>
              <a:t>u</a:t>
            </a:r>
            <a:r>
              <a:rPr kumimoji="0" lang="en-US" altLang="zh-CN" baseline="-25000"/>
              <a:t>1</a:t>
            </a:r>
            <a:r>
              <a:rPr kumimoji="0" lang="zh-CN" altLang="en-US"/>
              <a:t>和</a:t>
            </a:r>
            <a:r>
              <a:rPr kumimoji="0" lang="en-US" altLang="zh-CN" i="1"/>
              <a:t>u</a:t>
            </a:r>
            <a:r>
              <a:rPr kumimoji="0" lang="en-US" altLang="zh-CN" baseline="-25000"/>
              <a:t>2</a:t>
            </a:r>
            <a:r>
              <a:rPr kumimoji="0" lang="zh-CN" altLang="en-US"/>
              <a:t>都是交流信号：</a:t>
            </a:r>
          </a:p>
        </p:txBody>
      </p:sp>
      <p:graphicFrame>
        <p:nvGraphicFramePr>
          <p:cNvPr id="158734" name="Object 14"/>
          <p:cNvGraphicFramePr>
            <a:graphicFrameLocks noChangeAspect="1"/>
          </p:cNvGraphicFramePr>
          <p:nvPr/>
        </p:nvGraphicFramePr>
        <p:xfrm>
          <a:off x="1357313" y="2743200"/>
          <a:ext cx="2339975" cy="554038"/>
        </p:xfrm>
        <a:graphic>
          <a:graphicData uri="http://schemas.openxmlformats.org/presentationml/2006/ole">
            <mc:AlternateContent xmlns:mc="http://schemas.openxmlformats.org/markup-compatibility/2006">
              <mc:Choice xmlns:v="urn:schemas-microsoft-com:vml" Requires="v">
                <p:oleObj spid="_x0000_s28826" name="公式" r:id="rId3" imgW="965160" imgH="228600" progId="">
                  <p:embed/>
                </p:oleObj>
              </mc:Choice>
              <mc:Fallback>
                <p:oleObj name="公式" r:id="rId3" imgW="965160" imgH="228600"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2743200"/>
                        <a:ext cx="233997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35" name="Object 15"/>
          <p:cNvGraphicFramePr>
            <a:graphicFrameLocks noChangeAspect="1"/>
          </p:cNvGraphicFramePr>
          <p:nvPr/>
        </p:nvGraphicFramePr>
        <p:xfrm>
          <a:off x="1433513" y="3581400"/>
          <a:ext cx="2465387" cy="554038"/>
        </p:xfrm>
        <a:graphic>
          <a:graphicData uri="http://schemas.openxmlformats.org/presentationml/2006/ole">
            <mc:AlternateContent xmlns:mc="http://schemas.openxmlformats.org/markup-compatibility/2006">
              <mc:Choice xmlns:v="urn:schemas-microsoft-com:vml" Requires="v">
                <p:oleObj spid="_x0000_s28827" name="公式" r:id="rId5" imgW="1015920" imgH="228600" progId="">
                  <p:embed/>
                </p:oleObj>
              </mc:Choice>
              <mc:Fallback>
                <p:oleObj name="公式" r:id="rId5" imgW="1015920" imgH="228600" progId="">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513" y="3581400"/>
                        <a:ext cx="246538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9"/>
          <p:cNvGrpSpPr>
            <a:grpSpLocks/>
          </p:cNvGrpSpPr>
          <p:nvPr/>
        </p:nvGrpSpPr>
        <p:grpSpPr bwMode="auto">
          <a:xfrm>
            <a:off x="533400" y="4343400"/>
            <a:ext cx="6858000" cy="585788"/>
            <a:chOff x="432" y="2880"/>
            <a:chExt cx="4320" cy="369"/>
          </a:xfrm>
        </p:grpSpPr>
        <p:sp>
          <p:nvSpPr>
            <p:cNvPr id="28682" name="Text Box 16"/>
            <p:cNvSpPr txBox="1">
              <a:spLocks noChangeArrowheads="1"/>
            </p:cNvSpPr>
            <p:nvPr/>
          </p:nvSpPr>
          <p:spPr bwMode="auto">
            <a:xfrm>
              <a:off x="432" y="2928"/>
              <a:ext cx="4320" cy="288"/>
            </a:xfrm>
            <a:prstGeom prst="rect">
              <a:avLst/>
            </a:prstGeom>
            <a:noFill/>
            <a:ln w="9525" algn="ctr">
              <a:noFill/>
              <a:miter lim="800000"/>
              <a:headEnd/>
              <a:tailEnd/>
            </a:ln>
          </p:spPr>
          <p:txBody>
            <a:bodyPr>
              <a:spAutoFit/>
            </a:bodyPr>
            <a:lstStyle/>
            <a:p>
              <a:pPr>
                <a:spcBef>
                  <a:spcPct val="50000"/>
                </a:spcBef>
              </a:pPr>
              <a:r>
                <a:rPr lang="zh-CN" altLang="en-US"/>
                <a:t>则输出电流</a:t>
              </a:r>
              <a:r>
                <a:rPr lang="en-US" altLang="zh-CN"/>
                <a:t>i</a:t>
              </a:r>
              <a:r>
                <a:rPr lang="zh-CN" altLang="en-US"/>
                <a:t>中的频率          为</a:t>
              </a:r>
              <a:endParaRPr lang="en-US" altLang="zh-CN"/>
            </a:p>
          </p:txBody>
        </p:sp>
        <p:graphicFrame>
          <p:nvGraphicFramePr>
            <p:cNvPr id="28677" name="Object 17"/>
            <p:cNvGraphicFramePr>
              <a:graphicFrameLocks noChangeAspect="1"/>
            </p:cNvGraphicFramePr>
            <p:nvPr/>
          </p:nvGraphicFramePr>
          <p:xfrm>
            <a:off x="2304" y="2880"/>
            <a:ext cx="427" cy="369"/>
          </p:xfrm>
          <a:graphic>
            <a:graphicData uri="http://schemas.openxmlformats.org/presentationml/2006/ole">
              <mc:AlternateContent xmlns:mc="http://schemas.openxmlformats.org/markup-compatibility/2006">
                <mc:Choice xmlns:v="urn:schemas-microsoft-com:vml" Requires="v">
                  <p:oleObj spid="_x0000_s28828" name="公式" r:id="rId7" imgW="279360" imgH="241200" progId="">
                    <p:embed/>
                  </p:oleObj>
                </mc:Choice>
                <mc:Fallback>
                  <p:oleObj name="公式" r:id="rId7" imgW="279360" imgH="241200" progId="">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4" y="2880"/>
                          <a:ext cx="427"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8738" name="Object 18"/>
          <p:cNvGraphicFramePr>
            <a:graphicFrameLocks noChangeAspect="1"/>
          </p:cNvGraphicFramePr>
          <p:nvPr/>
        </p:nvGraphicFramePr>
        <p:xfrm>
          <a:off x="1676400" y="5181600"/>
          <a:ext cx="2803525" cy="585788"/>
        </p:xfrm>
        <a:graphic>
          <a:graphicData uri="http://schemas.openxmlformats.org/presentationml/2006/ole">
            <mc:AlternateContent xmlns:mc="http://schemas.openxmlformats.org/markup-compatibility/2006">
              <mc:Choice xmlns:v="urn:schemas-microsoft-com:vml" Requires="v">
                <p:oleObj spid="_x0000_s28829" name="公式" r:id="rId9" imgW="1155600" imgH="241200" progId="">
                  <p:embed/>
                </p:oleObj>
              </mc:Choice>
              <mc:Fallback>
                <p:oleObj name="公式" r:id="rId9" imgW="1155600" imgH="241200" progId="">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5181600"/>
                        <a:ext cx="280352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40" name="Text Box 20"/>
          <p:cNvSpPr txBox="1">
            <a:spLocks noChangeArrowheads="1"/>
          </p:cNvSpPr>
          <p:nvPr/>
        </p:nvSpPr>
        <p:spPr bwMode="auto">
          <a:xfrm>
            <a:off x="457200" y="5943600"/>
            <a:ext cx="7543800" cy="579438"/>
          </a:xfrm>
          <a:prstGeom prst="rect">
            <a:avLst/>
          </a:prstGeom>
          <a:noFill/>
          <a:ln w="9525" algn="ctr">
            <a:noFill/>
            <a:miter lim="800000"/>
            <a:headEnd/>
            <a:tailEnd/>
          </a:ln>
        </p:spPr>
        <p:txBody>
          <a:bodyPr>
            <a:spAutoFit/>
          </a:bodyPr>
          <a:lstStyle/>
          <a:p>
            <a:pPr>
              <a:spcBef>
                <a:spcPct val="50000"/>
              </a:spcBef>
            </a:pPr>
            <a:r>
              <a:rPr lang="zh-CN" altLang="en-US" sz="3200">
                <a:solidFill>
                  <a:srgbClr val="FF0000"/>
                </a:solidFill>
              </a:rPr>
              <a:t>输出的干扰成分太多！！！！！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726"/>
                                        </p:tgtEl>
                                        <p:attrNameLst>
                                          <p:attrName>style.visibility</p:attrName>
                                        </p:attrNameLst>
                                      </p:cBhvr>
                                      <p:to>
                                        <p:strVal val="visible"/>
                                      </p:to>
                                    </p:set>
                                    <p:animEffect transition="in" filter="wipe(up)">
                                      <p:cBhvr>
                                        <p:cTn id="7" dur="500"/>
                                        <p:tgtEl>
                                          <p:spTgt spid="1587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587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5873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587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8740"/>
                                        </p:tgtEl>
                                        <p:attrNameLst>
                                          <p:attrName>style.visibility</p:attrName>
                                        </p:attrNameLst>
                                      </p:cBhvr>
                                      <p:to>
                                        <p:strVal val="visible"/>
                                      </p:to>
                                    </p:set>
                                    <p:animEffect transition="in" filter="blinds(horizontal)">
                                      <p:cBhvr>
                                        <p:cTn id="29" dur="500"/>
                                        <p:tgtEl>
                                          <p:spTgt spid="15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p:bldP spid="15874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388" name="Object 4"/>
          <p:cNvGraphicFramePr>
            <a:graphicFrameLocks noChangeAspect="1"/>
          </p:cNvGraphicFramePr>
          <p:nvPr/>
        </p:nvGraphicFramePr>
        <p:xfrm>
          <a:off x="457200" y="3581400"/>
          <a:ext cx="6781800" cy="1752600"/>
        </p:xfrm>
        <a:graphic>
          <a:graphicData uri="http://schemas.openxmlformats.org/presentationml/2006/ole">
            <mc:AlternateContent xmlns:mc="http://schemas.openxmlformats.org/markup-compatibility/2006">
              <mc:Choice xmlns:v="urn:schemas-microsoft-com:vml" Requires="v">
                <p:oleObj spid="_x0000_s29774" name="Equation" r:id="rId3" imgW="3060360" imgH="634680" progId="">
                  <p:embed/>
                </p:oleObj>
              </mc:Choice>
              <mc:Fallback>
                <p:oleObj name="Equation" r:id="rId3" imgW="3060360" imgH="6346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581400"/>
                        <a:ext cx="67818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89" name="Text Box 5"/>
          <p:cNvSpPr txBox="1">
            <a:spLocks noChangeArrowheads="1"/>
          </p:cNvSpPr>
          <p:nvPr/>
        </p:nvSpPr>
        <p:spPr bwMode="auto">
          <a:xfrm>
            <a:off x="152400" y="2362200"/>
            <a:ext cx="8686800" cy="822325"/>
          </a:xfrm>
          <a:prstGeom prst="rect">
            <a:avLst/>
          </a:prstGeom>
          <a:noFill/>
          <a:ln w="9525" algn="ctr">
            <a:noFill/>
            <a:miter lim="800000"/>
            <a:headEnd/>
            <a:tailEnd/>
          </a:ln>
        </p:spPr>
        <p:txBody>
          <a:bodyPr>
            <a:spAutoFit/>
          </a:bodyPr>
          <a:lstStyle/>
          <a:p>
            <a:pPr>
              <a:spcBef>
                <a:spcPct val="50000"/>
              </a:spcBef>
            </a:pPr>
            <a:r>
              <a:rPr kumimoji="0" lang="zh-CN" altLang="en-US"/>
              <a:t> 则器件的工作状态主要由</a:t>
            </a:r>
            <a:r>
              <a:rPr kumimoji="0" lang="en-US" altLang="zh-CN" i="1"/>
              <a:t>U</a:t>
            </a:r>
            <a:r>
              <a:rPr kumimoji="0" lang="en-US" altLang="zh-CN" baseline="-25000"/>
              <a:t>Q</a:t>
            </a:r>
            <a:r>
              <a:rPr kumimoji="0" lang="zh-CN" altLang="en-US"/>
              <a:t>与</a:t>
            </a:r>
            <a:r>
              <a:rPr kumimoji="0" lang="en-US" altLang="zh-CN" i="1"/>
              <a:t>u</a:t>
            </a:r>
            <a:r>
              <a:rPr kumimoji="0" lang="en-US" altLang="zh-CN" baseline="-25000"/>
              <a:t>1</a:t>
            </a:r>
            <a:r>
              <a:rPr kumimoji="0" lang="zh-CN" altLang="en-US"/>
              <a:t>决定，若在交变工作点</a:t>
            </a:r>
            <a:r>
              <a:rPr kumimoji="0" lang="en-US" altLang="zh-CN"/>
              <a:t>(</a:t>
            </a:r>
            <a:r>
              <a:rPr kumimoji="0" lang="en-US" altLang="zh-CN" i="1"/>
              <a:t>U</a:t>
            </a:r>
            <a:r>
              <a:rPr kumimoji="0" lang="en-US" altLang="zh-CN" baseline="-25000"/>
              <a:t>Q</a:t>
            </a:r>
            <a:r>
              <a:rPr kumimoji="0" lang="en-US" altLang="zh-CN"/>
              <a:t>+</a:t>
            </a:r>
            <a:r>
              <a:rPr kumimoji="0" lang="en-US" altLang="zh-CN" i="1"/>
              <a:t>u</a:t>
            </a:r>
            <a:r>
              <a:rPr kumimoji="0" lang="en-US" altLang="zh-CN" baseline="-25000"/>
              <a:t>1</a:t>
            </a:r>
            <a:r>
              <a:rPr kumimoji="0" lang="en-US" altLang="zh-CN"/>
              <a:t>)</a:t>
            </a:r>
            <a:r>
              <a:rPr kumimoji="0" lang="zh-CN" altLang="en-US"/>
              <a:t>处将输出电流</a:t>
            </a:r>
            <a:r>
              <a:rPr kumimoji="0" lang="en-US" altLang="zh-CN" i="1"/>
              <a:t>i</a:t>
            </a:r>
            <a:r>
              <a:rPr kumimoji="0" lang="zh-CN" altLang="en-US"/>
              <a:t>展开为幂级数，可以得到：</a:t>
            </a:r>
            <a:endParaRPr lang="zh-CN" altLang="en-US"/>
          </a:p>
        </p:txBody>
      </p:sp>
      <p:sp>
        <p:nvSpPr>
          <p:cNvPr id="272390" name="Text Box 6"/>
          <p:cNvSpPr txBox="1">
            <a:spLocks noChangeArrowheads="1"/>
          </p:cNvSpPr>
          <p:nvPr/>
        </p:nvSpPr>
        <p:spPr bwMode="auto">
          <a:xfrm>
            <a:off x="1676400" y="1371600"/>
            <a:ext cx="2209800" cy="457200"/>
          </a:xfrm>
          <a:prstGeom prst="rect">
            <a:avLst/>
          </a:prstGeom>
          <a:noFill/>
          <a:ln w="9525" algn="ctr">
            <a:noFill/>
            <a:miter lim="800000"/>
            <a:headEnd/>
            <a:tailEnd/>
          </a:ln>
        </p:spPr>
        <p:txBody>
          <a:bodyPr>
            <a:spAutoFit/>
          </a:bodyPr>
          <a:lstStyle/>
          <a:p>
            <a:pPr>
              <a:spcBef>
                <a:spcPct val="50000"/>
              </a:spcBef>
            </a:pPr>
            <a:r>
              <a:rPr kumimoji="0" lang="en-US" altLang="zh-CN"/>
              <a:t>U</a:t>
            </a:r>
            <a:r>
              <a:rPr kumimoji="0" lang="en-US" altLang="zh-CN" baseline="-25000"/>
              <a:t>1m</a:t>
            </a:r>
            <a:r>
              <a:rPr kumimoji="0" lang="en-US" altLang="zh-CN"/>
              <a:t>&gt;&gt;U</a:t>
            </a:r>
            <a:r>
              <a:rPr kumimoji="0" lang="en-US" altLang="zh-CN" baseline="-25000"/>
              <a:t>2m</a:t>
            </a:r>
            <a:endParaRPr kumimoji="0" lang="zh-CN" altLang="en-US" baseline="-25000"/>
          </a:p>
        </p:txBody>
      </p:sp>
      <p:graphicFrame>
        <p:nvGraphicFramePr>
          <p:cNvPr id="29699" name="Object 7"/>
          <p:cNvGraphicFramePr>
            <a:graphicFrameLocks noChangeAspect="1"/>
          </p:cNvGraphicFramePr>
          <p:nvPr/>
        </p:nvGraphicFramePr>
        <p:xfrm>
          <a:off x="1066800" y="533400"/>
          <a:ext cx="2371725" cy="584200"/>
        </p:xfrm>
        <a:graphic>
          <a:graphicData uri="http://schemas.openxmlformats.org/presentationml/2006/ole">
            <mc:AlternateContent xmlns:mc="http://schemas.openxmlformats.org/markup-compatibility/2006">
              <mc:Choice xmlns:v="urn:schemas-microsoft-com:vml" Requires="v">
                <p:oleObj spid="_x0000_s29775" name="公式" r:id="rId5" imgW="977760" imgH="241200" progId="">
                  <p:embed/>
                </p:oleObj>
              </mc:Choice>
              <mc:Fallback>
                <p:oleObj name="公式" r:id="rId5" imgW="977760" imgH="2412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33400"/>
                        <a:ext cx="23717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2" name="Text Box 8"/>
          <p:cNvSpPr txBox="1">
            <a:spLocks noChangeArrowheads="1"/>
          </p:cNvSpPr>
          <p:nvPr/>
        </p:nvSpPr>
        <p:spPr bwMode="auto">
          <a:xfrm>
            <a:off x="533400" y="1447800"/>
            <a:ext cx="1524000" cy="457200"/>
          </a:xfrm>
          <a:prstGeom prst="rect">
            <a:avLst/>
          </a:prstGeom>
          <a:noFill/>
          <a:ln w="9525" algn="ctr">
            <a:noFill/>
            <a:miter lim="800000"/>
            <a:headEnd/>
            <a:tailEnd/>
          </a:ln>
        </p:spPr>
        <p:txBody>
          <a:bodyPr>
            <a:spAutoFit/>
          </a:bodyPr>
          <a:lstStyle/>
          <a:p>
            <a:pPr>
              <a:spcBef>
                <a:spcPct val="50000"/>
              </a:spcBef>
            </a:pPr>
            <a:r>
              <a:rPr lang="zh-CN" altLang="en-US"/>
              <a:t>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392"/>
                                        </p:tgtEl>
                                        <p:attrNameLst>
                                          <p:attrName>style.visibility</p:attrName>
                                        </p:attrNameLst>
                                      </p:cBhvr>
                                      <p:to>
                                        <p:strVal val="visible"/>
                                      </p:to>
                                    </p:set>
                                    <p:animEffect transition="in" filter="blinds(horizontal)">
                                      <p:cBhvr>
                                        <p:cTn id="7" dur="500"/>
                                        <p:tgtEl>
                                          <p:spTgt spid="2723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2390"/>
                                        </p:tgtEl>
                                        <p:attrNameLst>
                                          <p:attrName>style.visibility</p:attrName>
                                        </p:attrNameLst>
                                      </p:cBhvr>
                                      <p:to>
                                        <p:strVal val="visible"/>
                                      </p:to>
                                    </p:set>
                                    <p:animEffect transition="in" filter="blinds(horizontal)">
                                      <p:cBhvr>
                                        <p:cTn id="12" dur="500"/>
                                        <p:tgtEl>
                                          <p:spTgt spid="2723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2389"/>
                                        </p:tgtEl>
                                        <p:attrNameLst>
                                          <p:attrName>style.visibility</p:attrName>
                                        </p:attrNameLst>
                                      </p:cBhvr>
                                      <p:to>
                                        <p:strVal val="visible"/>
                                      </p:to>
                                    </p:set>
                                    <p:animEffect transition="in" filter="blinds(horizontal)">
                                      <p:cBhvr>
                                        <p:cTn id="17" dur="500"/>
                                        <p:tgtEl>
                                          <p:spTgt spid="2723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2388"/>
                                        </p:tgtEl>
                                        <p:attrNameLst>
                                          <p:attrName>style.visibility</p:attrName>
                                        </p:attrNameLst>
                                      </p:cBhvr>
                                      <p:to>
                                        <p:strVal val="visible"/>
                                      </p:to>
                                    </p:set>
                                    <p:animEffect transition="in" filter="blinds(horizontal)">
                                      <p:cBhvr>
                                        <p:cTn id="22" dur="500"/>
                                        <p:tgtEl>
                                          <p:spTgt spid="27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p:bldP spid="272390" grpId="0"/>
      <p:bldP spid="2723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762000" y="1135063"/>
            <a:ext cx="7848600" cy="639762"/>
          </a:xfrm>
          <a:prstGeom prst="rect">
            <a:avLst/>
          </a:prstGeom>
          <a:noFill/>
          <a:ln w="9525">
            <a:noFill/>
            <a:miter lim="800000"/>
            <a:headEnd/>
            <a:tailEnd/>
          </a:ln>
        </p:spPr>
        <p:txBody>
          <a:bodyPr>
            <a:spAutoFit/>
          </a:bodyPr>
          <a:lstStyle/>
          <a:p>
            <a:pPr>
              <a:lnSpc>
                <a:spcPct val="150000"/>
              </a:lnSpc>
              <a:spcBef>
                <a:spcPct val="50000"/>
              </a:spcBef>
            </a:pPr>
            <a:r>
              <a:rPr lang="zh-CN" altLang="en-US"/>
              <a:t>而正弦振荡的瞬时角频率和瞬时相位角之间的关系为： </a:t>
            </a:r>
          </a:p>
        </p:txBody>
      </p:sp>
      <p:graphicFrame>
        <p:nvGraphicFramePr>
          <p:cNvPr id="224259" name="Object 3"/>
          <p:cNvGraphicFramePr>
            <a:graphicFrameLocks noChangeAspect="1"/>
          </p:cNvGraphicFramePr>
          <p:nvPr/>
        </p:nvGraphicFramePr>
        <p:xfrm>
          <a:off x="5059363" y="1981200"/>
          <a:ext cx="1995487" cy="958850"/>
        </p:xfrm>
        <a:graphic>
          <a:graphicData uri="http://schemas.openxmlformats.org/presentationml/2006/ole">
            <mc:AlternateContent xmlns:mc="http://schemas.openxmlformats.org/markup-compatibility/2006">
              <mc:Choice xmlns:v="urn:schemas-microsoft-com:vml" Requires="v">
                <p:oleObj spid="_x0000_s2126" name="Equation" r:id="rId3" imgW="812520" imgH="393480" progId="Equation.DSMT4">
                  <p:embed/>
                </p:oleObj>
              </mc:Choice>
              <mc:Fallback>
                <p:oleObj name="Equation" r:id="rId3" imgW="81252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363" y="1981200"/>
                        <a:ext cx="1995487"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0" name="Object 4"/>
          <p:cNvGraphicFramePr>
            <a:graphicFrameLocks noChangeAspect="1"/>
          </p:cNvGraphicFramePr>
          <p:nvPr/>
        </p:nvGraphicFramePr>
        <p:xfrm>
          <a:off x="1600200" y="2209800"/>
          <a:ext cx="2819400" cy="636588"/>
        </p:xfrm>
        <a:graphic>
          <a:graphicData uri="http://schemas.openxmlformats.org/presentationml/2006/ole">
            <mc:AlternateContent xmlns:mc="http://schemas.openxmlformats.org/markup-compatibility/2006">
              <mc:Choice xmlns:v="urn:schemas-microsoft-com:vml" Requires="v">
                <p:oleObj spid="_x0000_s2127" r:id="rId5" imgW="1473200" imgH="330200" progId="Equation.3">
                  <p:embed/>
                </p:oleObj>
              </mc:Choice>
              <mc:Fallback>
                <p:oleObj r:id="rId5" imgW="1473200" imgH="330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209800"/>
                        <a:ext cx="28194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61" name="Text Box 5"/>
          <p:cNvSpPr txBox="1">
            <a:spLocks noChangeArrowheads="1"/>
          </p:cNvSpPr>
          <p:nvPr/>
        </p:nvSpPr>
        <p:spPr bwMode="auto">
          <a:xfrm>
            <a:off x="304800" y="3048000"/>
            <a:ext cx="8153400" cy="1130300"/>
          </a:xfrm>
          <a:prstGeom prst="rect">
            <a:avLst/>
          </a:prstGeom>
          <a:noFill/>
          <a:ln w="9525">
            <a:noFill/>
            <a:miter lim="800000"/>
            <a:headEnd/>
            <a:tailEnd/>
          </a:ln>
        </p:spPr>
        <p:txBody>
          <a:bodyPr>
            <a:spAutoFit/>
          </a:bodyPr>
          <a:lstStyle/>
          <a:p>
            <a:pPr indent="352425" algn="just">
              <a:lnSpc>
                <a:spcPct val="150000"/>
              </a:lnSpc>
              <a:spcBef>
                <a:spcPct val="50000"/>
              </a:spcBef>
            </a:pPr>
            <a:r>
              <a:rPr lang="zh-CN" altLang="en-US"/>
              <a:t>由上两式可见，调频与调相的相位角</a:t>
            </a:r>
            <a:r>
              <a:rPr lang="en-US" altLang="zh-CN"/>
              <a:t>φ(t)</a:t>
            </a:r>
            <a:r>
              <a:rPr lang="zh-CN" altLang="en-US"/>
              <a:t>都要变化，故有时将其称为合称为</a:t>
            </a:r>
            <a:r>
              <a:rPr lang="zh-CN" altLang="en-US">
                <a:solidFill>
                  <a:srgbClr val="FF0000"/>
                </a:solidFill>
              </a:rPr>
              <a:t>角度调制</a:t>
            </a:r>
            <a:r>
              <a:rPr lang="zh-CN" altLang="en-US"/>
              <a:t>，或者简称调角。</a:t>
            </a:r>
          </a:p>
        </p:txBody>
      </p:sp>
      <p:sp>
        <p:nvSpPr>
          <p:cNvPr id="224262" name="Text Box 6"/>
          <p:cNvSpPr txBox="1">
            <a:spLocks noChangeArrowheads="1"/>
          </p:cNvSpPr>
          <p:nvPr/>
        </p:nvSpPr>
        <p:spPr bwMode="auto">
          <a:xfrm>
            <a:off x="228600" y="4343400"/>
            <a:ext cx="8610600" cy="1735138"/>
          </a:xfrm>
          <a:prstGeom prst="rect">
            <a:avLst/>
          </a:prstGeom>
          <a:noFill/>
          <a:ln w="9525">
            <a:noFill/>
            <a:miter lim="800000"/>
            <a:headEnd/>
            <a:tailEnd/>
          </a:ln>
        </p:spPr>
        <p:txBody>
          <a:bodyPr>
            <a:spAutoFit/>
          </a:bodyPr>
          <a:lstStyle/>
          <a:p>
            <a:pPr indent="534988" algn="just">
              <a:lnSpc>
                <a:spcPct val="150000"/>
              </a:lnSpc>
              <a:spcBef>
                <a:spcPct val="50000"/>
              </a:spcBef>
            </a:pPr>
            <a:r>
              <a:rPr lang="zh-CN" altLang="en-US"/>
              <a:t>解调是调制的逆过程。即从已调信号中恢复原调制信号的过程。与幅度调制、频率调制和相位调制相对应。有</a:t>
            </a:r>
            <a:r>
              <a:rPr lang="zh-CN" altLang="en-US">
                <a:solidFill>
                  <a:srgbClr val="FF0000"/>
                </a:solidFill>
              </a:rPr>
              <a:t>幅度解调</a:t>
            </a:r>
            <a:r>
              <a:rPr lang="zh-CN" altLang="en-US"/>
              <a:t>、</a:t>
            </a:r>
            <a:r>
              <a:rPr lang="zh-CN" altLang="en-US">
                <a:solidFill>
                  <a:srgbClr val="FF0000"/>
                </a:solidFill>
              </a:rPr>
              <a:t>频率解调</a:t>
            </a:r>
            <a:r>
              <a:rPr lang="zh-CN" altLang="en-US"/>
              <a:t>和</a:t>
            </a:r>
            <a:r>
              <a:rPr lang="zh-CN" altLang="en-US">
                <a:solidFill>
                  <a:srgbClr val="FF0000"/>
                </a:solidFill>
              </a:rPr>
              <a:t>相位解调</a:t>
            </a:r>
            <a:r>
              <a:rPr lang="zh-CN" altLang="en-US"/>
              <a:t>，并分别简称为检波、鉴频和鉴相。</a:t>
            </a:r>
            <a:endParaRPr lang="zh-CN" altLang="en-US"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4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242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242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42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4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utoUpdateAnimBg="0"/>
      <p:bldP spid="224261" grpId="0" autoUpdateAnimBg="0"/>
      <p:bldP spid="22426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
          <p:cNvGraphicFramePr>
            <a:graphicFrameLocks noChangeAspect="1"/>
          </p:cNvGraphicFramePr>
          <p:nvPr/>
        </p:nvGraphicFramePr>
        <p:xfrm>
          <a:off x="1066800" y="533400"/>
          <a:ext cx="5867400" cy="1511300"/>
        </p:xfrm>
        <a:graphic>
          <a:graphicData uri="http://schemas.openxmlformats.org/presentationml/2006/ole">
            <mc:AlternateContent xmlns:mc="http://schemas.openxmlformats.org/markup-compatibility/2006">
              <mc:Choice xmlns:v="urn:schemas-microsoft-com:vml" Requires="v">
                <p:oleObj spid="_x0000_s30839" name="Equation" r:id="rId3" imgW="3060360" imgH="634680" progId="">
                  <p:embed/>
                </p:oleObj>
              </mc:Choice>
              <mc:Fallback>
                <p:oleObj name="Equation" r:id="rId3" imgW="3060360" imgH="6346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33400"/>
                        <a:ext cx="5867400"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49" name="Text Box 5"/>
          <p:cNvSpPr txBox="1">
            <a:spLocks noChangeArrowheads="1"/>
          </p:cNvSpPr>
          <p:nvPr/>
        </p:nvSpPr>
        <p:spPr bwMode="auto">
          <a:xfrm>
            <a:off x="304800" y="2362200"/>
            <a:ext cx="6477000" cy="530225"/>
          </a:xfrm>
          <a:prstGeom prst="rect">
            <a:avLst/>
          </a:prstGeom>
          <a:noFill/>
          <a:ln w="25400">
            <a:noFill/>
            <a:miter lim="800000"/>
            <a:headEnd/>
            <a:tailEnd/>
          </a:ln>
        </p:spPr>
        <p:txBody>
          <a:bodyPr>
            <a:spAutoFit/>
          </a:bodyPr>
          <a:lstStyle/>
          <a:p>
            <a:pPr algn="just">
              <a:lnSpc>
                <a:spcPct val="120000"/>
              </a:lnSpc>
            </a:pPr>
            <a:r>
              <a:rPr kumimoji="0" lang="zh-CN" altLang="en-US">
                <a:latin typeface="Arial" charset="0"/>
              </a:rPr>
              <a:t>    </a:t>
            </a:r>
            <a:r>
              <a:rPr kumimoji="0" lang="en-US" altLang="zh-CN">
                <a:latin typeface="Arial" charset="0"/>
              </a:rPr>
              <a:t>u</a:t>
            </a:r>
            <a:r>
              <a:rPr kumimoji="0" lang="en-US" altLang="zh-CN" baseline="-25000">
                <a:latin typeface="Arial" charset="0"/>
              </a:rPr>
              <a:t>2</a:t>
            </a:r>
            <a:r>
              <a:rPr kumimoji="0" lang="zh-CN" altLang="en-US">
                <a:latin typeface="Arial" charset="0"/>
              </a:rPr>
              <a:t>非常小，忽略高次项，得到：</a:t>
            </a:r>
          </a:p>
        </p:txBody>
      </p:sp>
      <p:graphicFrame>
        <p:nvGraphicFramePr>
          <p:cNvPr id="159750" name="Object 6"/>
          <p:cNvGraphicFramePr>
            <a:graphicFrameLocks noChangeAspect="1"/>
          </p:cNvGraphicFramePr>
          <p:nvPr/>
        </p:nvGraphicFramePr>
        <p:xfrm>
          <a:off x="381000" y="3276600"/>
          <a:ext cx="7467600" cy="565150"/>
        </p:xfrm>
        <a:graphic>
          <a:graphicData uri="http://schemas.openxmlformats.org/presentationml/2006/ole">
            <mc:AlternateContent xmlns:mc="http://schemas.openxmlformats.org/markup-compatibility/2006">
              <mc:Choice xmlns:v="urn:schemas-microsoft-com:vml" Requires="v">
                <p:oleObj spid="_x0000_s30840" name="Equation" r:id="rId5" imgW="3581280" imgH="228600" progId="">
                  <p:embed/>
                </p:oleObj>
              </mc:Choice>
              <mc:Fallback>
                <p:oleObj name="Equation" r:id="rId5" imgW="3581280" imgH="2286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276600"/>
                        <a:ext cx="74676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51" name="Text Box 7"/>
          <p:cNvSpPr txBox="1">
            <a:spLocks noChangeArrowheads="1"/>
          </p:cNvSpPr>
          <p:nvPr/>
        </p:nvSpPr>
        <p:spPr bwMode="auto">
          <a:xfrm>
            <a:off x="0" y="4114800"/>
            <a:ext cx="3733800" cy="530225"/>
          </a:xfrm>
          <a:prstGeom prst="rect">
            <a:avLst/>
          </a:prstGeom>
          <a:noFill/>
          <a:ln w="25400">
            <a:noFill/>
            <a:miter lim="800000"/>
            <a:headEnd/>
            <a:tailEnd/>
          </a:ln>
        </p:spPr>
        <p:txBody>
          <a:bodyPr>
            <a:spAutoFit/>
          </a:bodyPr>
          <a:lstStyle/>
          <a:p>
            <a:pPr algn="just">
              <a:lnSpc>
                <a:spcPct val="120000"/>
              </a:lnSpc>
            </a:pPr>
            <a:r>
              <a:rPr kumimoji="0" lang="zh-CN" altLang="en-US">
                <a:latin typeface="Arial" charset="0"/>
              </a:rPr>
              <a:t>    其中：</a:t>
            </a:r>
          </a:p>
        </p:txBody>
      </p:sp>
      <p:graphicFrame>
        <p:nvGraphicFramePr>
          <p:cNvPr id="159752" name="Object 8"/>
          <p:cNvGraphicFramePr>
            <a:graphicFrameLocks noChangeAspect="1"/>
          </p:cNvGraphicFramePr>
          <p:nvPr/>
        </p:nvGraphicFramePr>
        <p:xfrm>
          <a:off x="1752600" y="4114800"/>
          <a:ext cx="4495800" cy="539750"/>
        </p:xfrm>
        <a:graphic>
          <a:graphicData uri="http://schemas.openxmlformats.org/presentationml/2006/ole">
            <mc:AlternateContent xmlns:mc="http://schemas.openxmlformats.org/markup-compatibility/2006">
              <mc:Choice xmlns:v="urn:schemas-microsoft-com:vml" Requires="v">
                <p:oleObj spid="_x0000_s30841" name="Equation" r:id="rId7" imgW="2273040" imgH="228600" progId="">
                  <p:embed/>
                </p:oleObj>
              </mc:Choice>
              <mc:Fallback>
                <p:oleObj name="Equation" r:id="rId7" imgW="2273040" imgH="22860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114800"/>
                        <a:ext cx="44958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68" name="AutoShape 24"/>
          <p:cNvSpPr>
            <a:spLocks noChangeArrowheads="1"/>
          </p:cNvSpPr>
          <p:nvPr/>
        </p:nvSpPr>
        <p:spPr bwMode="auto">
          <a:xfrm>
            <a:off x="990600" y="5105400"/>
            <a:ext cx="1295400" cy="1066800"/>
          </a:xfrm>
          <a:prstGeom prst="wedgeRoundRectCallout">
            <a:avLst>
              <a:gd name="adj1" fmla="val 44116"/>
              <a:gd name="adj2" fmla="val -104019"/>
              <a:gd name="adj3" fmla="val 16667"/>
            </a:avLst>
          </a:prstGeom>
          <a:noFill/>
          <a:ln w="57150" algn="ctr">
            <a:solidFill>
              <a:srgbClr val="000066"/>
            </a:solidFill>
            <a:prstDash val="dash"/>
            <a:miter lim="800000"/>
            <a:headEnd/>
            <a:tailEnd/>
          </a:ln>
        </p:spPr>
        <p:txBody>
          <a:bodyPr/>
          <a:lstStyle/>
          <a:p>
            <a:pPr algn="ctr">
              <a:spcBef>
                <a:spcPct val="50000"/>
              </a:spcBef>
            </a:pPr>
            <a:r>
              <a:rPr lang="zh-CN" altLang="en-US">
                <a:solidFill>
                  <a:srgbClr val="FF0000"/>
                </a:solidFill>
              </a:rPr>
              <a:t>时变静态电流</a:t>
            </a:r>
          </a:p>
        </p:txBody>
      </p:sp>
      <p:sp>
        <p:nvSpPr>
          <p:cNvPr id="159769" name="AutoShape 25"/>
          <p:cNvSpPr>
            <a:spLocks noChangeArrowheads="1"/>
          </p:cNvSpPr>
          <p:nvPr/>
        </p:nvSpPr>
        <p:spPr bwMode="auto">
          <a:xfrm>
            <a:off x="3657600" y="5257800"/>
            <a:ext cx="1295400" cy="1066800"/>
          </a:xfrm>
          <a:prstGeom prst="wedgeRoundRectCallout">
            <a:avLst>
              <a:gd name="adj1" fmla="val 52366"/>
              <a:gd name="adj2" fmla="val -109583"/>
              <a:gd name="adj3" fmla="val 16667"/>
            </a:avLst>
          </a:prstGeom>
          <a:noFill/>
          <a:ln w="57150" algn="ctr">
            <a:solidFill>
              <a:srgbClr val="000066"/>
            </a:solidFill>
            <a:prstDash val="dash"/>
            <a:miter lim="800000"/>
            <a:headEnd/>
            <a:tailEnd/>
          </a:ln>
        </p:spPr>
        <p:txBody>
          <a:bodyPr/>
          <a:lstStyle/>
          <a:p>
            <a:pPr algn="ctr">
              <a:spcBef>
                <a:spcPct val="50000"/>
              </a:spcBef>
            </a:pPr>
            <a:r>
              <a:rPr lang="zh-CN" altLang="en-US">
                <a:solidFill>
                  <a:srgbClr val="FF0000"/>
                </a:solidFill>
              </a:rPr>
              <a:t>时变电导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Effect transition="in" filter="wipe(up)">
                                      <p:cBhvr>
                                        <p:cTn id="7" dur="500"/>
                                        <p:tgtEl>
                                          <p:spTgt spid="1597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9750"/>
                                        </p:tgtEl>
                                        <p:attrNameLst>
                                          <p:attrName>style.visibility</p:attrName>
                                        </p:attrNameLst>
                                      </p:cBhvr>
                                      <p:to>
                                        <p:strVal val="visible"/>
                                      </p:to>
                                    </p:set>
                                    <p:animEffect transition="in" filter="blinds(horizontal)">
                                      <p:cBhvr>
                                        <p:cTn id="12" dur="500"/>
                                        <p:tgtEl>
                                          <p:spTgt spid="1597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9751"/>
                                        </p:tgtEl>
                                        <p:attrNameLst>
                                          <p:attrName>style.visibility</p:attrName>
                                        </p:attrNameLst>
                                      </p:cBhvr>
                                      <p:to>
                                        <p:strVal val="visible"/>
                                      </p:to>
                                    </p:set>
                                    <p:animEffect transition="in" filter="wipe(up)">
                                      <p:cBhvr>
                                        <p:cTn id="17" dur="500"/>
                                        <p:tgtEl>
                                          <p:spTgt spid="1597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9752"/>
                                        </p:tgtEl>
                                        <p:attrNameLst>
                                          <p:attrName>style.visibility</p:attrName>
                                        </p:attrNameLst>
                                      </p:cBhvr>
                                      <p:to>
                                        <p:strVal val="visible"/>
                                      </p:to>
                                    </p:set>
                                    <p:animEffect transition="in" filter="blinds(horizontal)">
                                      <p:cBhvr>
                                        <p:cTn id="22" dur="500"/>
                                        <p:tgtEl>
                                          <p:spTgt spid="1597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9768"/>
                                        </p:tgtEl>
                                        <p:attrNameLst>
                                          <p:attrName>style.visibility</p:attrName>
                                        </p:attrNameLst>
                                      </p:cBhvr>
                                      <p:to>
                                        <p:strVal val="visible"/>
                                      </p:to>
                                    </p:set>
                                    <p:animEffect transition="in" filter="blinds(horizontal)">
                                      <p:cBhvr>
                                        <p:cTn id="27" dur="500"/>
                                        <p:tgtEl>
                                          <p:spTgt spid="1597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9769"/>
                                        </p:tgtEl>
                                        <p:attrNameLst>
                                          <p:attrName>style.visibility</p:attrName>
                                        </p:attrNameLst>
                                      </p:cBhvr>
                                      <p:to>
                                        <p:strVal val="visible"/>
                                      </p:to>
                                    </p:set>
                                    <p:animEffect transition="in" filter="blinds(horizontal)">
                                      <p:cBhvr>
                                        <p:cTn id="32" dur="500"/>
                                        <p:tgtEl>
                                          <p:spTgt spid="159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p:bldP spid="159751" grpId="0"/>
      <p:bldP spid="159768" grpId="0" animBg="1"/>
      <p:bldP spid="15976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Text Box 2"/>
          <p:cNvSpPr txBox="1">
            <a:spLocks noChangeArrowheads="1"/>
          </p:cNvSpPr>
          <p:nvPr/>
        </p:nvSpPr>
        <p:spPr bwMode="auto">
          <a:xfrm>
            <a:off x="152400" y="1311935"/>
            <a:ext cx="8458200" cy="457200"/>
          </a:xfrm>
          <a:prstGeom prst="rect">
            <a:avLst/>
          </a:prstGeom>
          <a:noFill/>
          <a:ln w="9525">
            <a:noFill/>
            <a:miter lim="800000"/>
            <a:headEnd/>
            <a:tailEnd/>
          </a:ln>
        </p:spPr>
        <p:txBody>
          <a:bodyPr>
            <a:spAutoFit/>
          </a:bodyPr>
          <a:lstStyle/>
          <a:p>
            <a:pPr>
              <a:spcBef>
                <a:spcPct val="50000"/>
              </a:spcBef>
            </a:pPr>
            <a:r>
              <a:rPr lang="en-US" altLang="zh-CN" i="1" dirty="0"/>
              <a:t>I</a:t>
            </a:r>
            <a:r>
              <a:rPr lang="en-US" altLang="zh-CN" baseline="-25000" dirty="0"/>
              <a:t>0</a:t>
            </a:r>
            <a:r>
              <a:rPr lang="en-US" altLang="zh-CN" dirty="0"/>
              <a:t>(</a:t>
            </a:r>
            <a:r>
              <a:rPr lang="en-US" altLang="zh-CN" i="1" dirty="0"/>
              <a:t>t</a:t>
            </a:r>
            <a:r>
              <a:rPr lang="en-US" altLang="zh-CN" dirty="0"/>
              <a:t>)</a:t>
            </a:r>
            <a:r>
              <a:rPr lang="zh-CN" altLang="en-US" dirty="0"/>
              <a:t> 可以展开为傅里叶级数</a:t>
            </a:r>
            <a:r>
              <a:rPr lang="en-US" altLang="zh-CN" dirty="0"/>
              <a:t>: </a:t>
            </a:r>
          </a:p>
        </p:txBody>
      </p:sp>
      <p:graphicFrame>
        <p:nvGraphicFramePr>
          <p:cNvPr id="242691" name="Object 3"/>
          <p:cNvGraphicFramePr>
            <a:graphicFrameLocks noChangeAspect="1"/>
          </p:cNvGraphicFramePr>
          <p:nvPr>
            <p:extLst>
              <p:ext uri="{D42A27DB-BD31-4B8C-83A1-F6EECF244321}">
                <p14:modId xmlns:p14="http://schemas.microsoft.com/office/powerpoint/2010/main" val="920686869"/>
              </p:ext>
            </p:extLst>
          </p:nvPr>
        </p:nvGraphicFramePr>
        <p:xfrm>
          <a:off x="2057400" y="1576717"/>
          <a:ext cx="4070350" cy="1063625"/>
        </p:xfrm>
        <a:graphic>
          <a:graphicData uri="http://schemas.openxmlformats.org/presentationml/2006/ole">
            <mc:AlternateContent xmlns:mc="http://schemas.openxmlformats.org/markup-compatibility/2006">
              <mc:Choice xmlns:v="urn:schemas-microsoft-com:vml" Requires="v">
                <p:oleObj spid="_x0000_s31935" name="Equation" r:id="rId3" imgW="1650960" imgH="431640" progId="">
                  <p:embed/>
                </p:oleObj>
              </mc:Choice>
              <mc:Fallback>
                <p:oleObj name="Equation" r:id="rId3" imgW="1650960" imgH="43164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576717"/>
                        <a:ext cx="4070350"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2" name="Text Box 4"/>
          <p:cNvSpPr txBox="1">
            <a:spLocks noChangeArrowheads="1"/>
          </p:cNvSpPr>
          <p:nvPr/>
        </p:nvSpPr>
        <p:spPr bwMode="auto">
          <a:xfrm>
            <a:off x="152400" y="3102634"/>
            <a:ext cx="1828800" cy="457200"/>
          </a:xfrm>
          <a:prstGeom prst="rect">
            <a:avLst/>
          </a:prstGeom>
          <a:noFill/>
          <a:ln w="9525" algn="ctr">
            <a:noFill/>
            <a:miter lim="800000"/>
            <a:headEnd/>
            <a:tailEnd/>
          </a:ln>
        </p:spPr>
        <p:txBody>
          <a:bodyPr>
            <a:spAutoFit/>
          </a:bodyPr>
          <a:lstStyle/>
          <a:p>
            <a:pPr>
              <a:spcBef>
                <a:spcPct val="50000"/>
              </a:spcBef>
            </a:pPr>
            <a:r>
              <a:rPr lang="zh-CN" altLang="en-US" dirty="0"/>
              <a:t>    则：</a:t>
            </a:r>
          </a:p>
        </p:txBody>
      </p:sp>
      <p:graphicFrame>
        <p:nvGraphicFramePr>
          <p:cNvPr id="242693" name="Object 5"/>
          <p:cNvGraphicFramePr>
            <a:graphicFrameLocks noChangeAspect="1"/>
          </p:cNvGraphicFramePr>
          <p:nvPr/>
        </p:nvGraphicFramePr>
        <p:xfrm>
          <a:off x="84138" y="3429000"/>
          <a:ext cx="9059862" cy="966788"/>
        </p:xfrm>
        <a:graphic>
          <a:graphicData uri="http://schemas.openxmlformats.org/presentationml/2006/ole">
            <mc:AlternateContent xmlns:mc="http://schemas.openxmlformats.org/markup-compatibility/2006">
              <mc:Choice xmlns:v="urn:schemas-microsoft-com:vml" Requires="v">
                <p:oleObj spid="_x0000_s31936" name="公式" r:id="rId5" imgW="4038480" imgH="431640" progId="">
                  <p:embed/>
                </p:oleObj>
              </mc:Choice>
              <mc:Fallback>
                <p:oleObj name="公式" r:id="rId5" imgW="4038480" imgH="43164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8" y="3429000"/>
                        <a:ext cx="9059862"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5" name="Text Box 7"/>
          <p:cNvSpPr txBox="1">
            <a:spLocks noChangeArrowheads="1"/>
          </p:cNvSpPr>
          <p:nvPr/>
        </p:nvSpPr>
        <p:spPr bwMode="auto">
          <a:xfrm>
            <a:off x="228600" y="2506633"/>
            <a:ext cx="8153400" cy="457200"/>
          </a:xfrm>
          <a:prstGeom prst="rect">
            <a:avLst/>
          </a:prstGeom>
          <a:noFill/>
          <a:ln w="9525" algn="ctr">
            <a:noFill/>
            <a:miter lim="800000"/>
            <a:headEnd/>
            <a:tailEnd/>
          </a:ln>
        </p:spPr>
        <p:txBody>
          <a:bodyPr>
            <a:spAutoFit/>
          </a:bodyPr>
          <a:lstStyle/>
          <a:p>
            <a:pPr>
              <a:spcBef>
                <a:spcPct val="50000"/>
              </a:spcBef>
            </a:pPr>
            <a:r>
              <a:rPr lang="zh-CN" altLang="en-US" dirty="0"/>
              <a:t>同样</a:t>
            </a:r>
            <a:r>
              <a:rPr lang="en-US" altLang="zh-CN" dirty="0"/>
              <a:t>, g(t)</a:t>
            </a:r>
            <a:r>
              <a:rPr lang="zh-CN" altLang="en-US" dirty="0"/>
              <a:t>也是周期性变化的</a:t>
            </a:r>
            <a:r>
              <a:rPr lang="en-US" altLang="zh-CN" dirty="0"/>
              <a:t>, </a:t>
            </a:r>
            <a:r>
              <a:rPr lang="zh-CN" altLang="en-US" dirty="0"/>
              <a:t>所以可展开为</a:t>
            </a:r>
            <a:r>
              <a:rPr lang="zh-CN" altLang="en-US" dirty="0">
                <a:solidFill>
                  <a:srgbClr val="FF0000"/>
                </a:solidFill>
              </a:rPr>
              <a:t>傅里叶级数</a:t>
            </a:r>
            <a:r>
              <a:rPr lang="zh-CN" altLang="en-US" dirty="0"/>
              <a:t>：</a:t>
            </a:r>
          </a:p>
        </p:txBody>
      </p:sp>
      <p:graphicFrame>
        <p:nvGraphicFramePr>
          <p:cNvPr id="242696" name="Object 8"/>
          <p:cNvGraphicFramePr>
            <a:graphicFrameLocks noGrp="1" noChangeAspect="1"/>
          </p:cNvGraphicFramePr>
          <p:nvPr>
            <p:ph/>
            <p:extLst>
              <p:ext uri="{D42A27DB-BD31-4B8C-83A1-F6EECF244321}">
                <p14:modId xmlns:p14="http://schemas.microsoft.com/office/powerpoint/2010/main" val="1642469341"/>
              </p:ext>
            </p:extLst>
          </p:nvPr>
        </p:nvGraphicFramePr>
        <p:xfrm>
          <a:off x="2514600" y="2716542"/>
          <a:ext cx="4038600" cy="1098550"/>
        </p:xfrm>
        <a:graphic>
          <a:graphicData uri="http://schemas.openxmlformats.org/presentationml/2006/ole">
            <mc:AlternateContent xmlns:mc="http://schemas.openxmlformats.org/markup-compatibility/2006">
              <mc:Choice xmlns:v="urn:schemas-microsoft-com:vml" Requires="v">
                <p:oleObj spid="_x0000_s31937" name="Equation" r:id="rId7" imgW="1587240" imgH="431640" progId="">
                  <p:embed/>
                </p:oleObj>
              </mc:Choice>
              <mc:Fallback>
                <p:oleObj name="Equation" r:id="rId7" imgW="1587240" imgH="43164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2716542"/>
                        <a:ext cx="4038600"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8" name="AutoShape 10"/>
          <p:cNvSpPr>
            <a:spLocks noChangeArrowheads="1"/>
          </p:cNvSpPr>
          <p:nvPr/>
        </p:nvSpPr>
        <p:spPr bwMode="auto">
          <a:xfrm>
            <a:off x="0" y="5257800"/>
            <a:ext cx="990600" cy="609600"/>
          </a:xfrm>
          <a:prstGeom prst="wedgeRoundRectCallout">
            <a:avLst>
              <a:gd name="adj1" fmla="val 29806"/>
              <a:gd name="adj2" fmla="val -235157"/>
              <a:gd name="adj3" fmla="val 16667"/>
            </a:avLst>
          </a:prstGeom>
          <a:noFill/>
          <a:ln w="28575" algn="ctr">
            <a:solidFill>
              <a:srgbClr val="FF0000"/>
            </a:solidFill>
            <a:prstDash val="dash"/>
            <a:miter lim="800000"/>
            <a:headEnd/>
            <a:tailEnd/>
          </a:ln>
        </p:spPr>
        <p:txBody>
          <a:bodyPr/>
          <a:lstStyle/>
          <a:p>
            <a:pPr algn="ctr">
              <a:spcBef>
                <a:spcPct val="50000"/>
              </a:spcBef>
            </a:pPr>
            <a:r>
              <a:rPr lang="zh-CN" altLang="en-US"/>
              <a:t>直流</a:t>
            </a:r>
          </a:p>
        </p:txBody>
      </p:sp>
      <p:sp>
        <p:nvSpPr>
          <p:cNvPr id="242699" name="AutoShape 11"/>
          <p:cNvSpPr>
            <a:spLocks noChangeArrowheads="1"/>
          </p:cNvSpPr>
          <p:nvPr/>
        </p:nvSpPr>
        <p:spPr bwMode="auto">
          <a:xfrm>
            <a:off x="1676400" y="4953000"/>
            <a:ext cx="1828800" cy="609600"/>
          </a:xfrm>
          <a:prstGeom prst="wedgeRoundRectCallout">
            <a:avLst>
              <a:gd name="adj1" fmla="val 19009"/>
              <a:gd name="adj2" fmla="val -197657"/>
              <a:gd name="adj3" fmla="val 16667"/>
            </a:avLst>
          </a:prstGeom>
          <a:noFill/>
          <a:ln w="28575" algn="ctr">
            <a:solidFill>
              <a:srgbClr val="FF0000"/>
            </a:solidFill>
            <a:prstDash val="dash"/>
            <a:miter lim="800000"/>
            <a:headEnd/>
            <a:tailEnd/>
          </a:ln>
        </p:spPr>
        <p:txBody>
          <a:bodyPr/>
          <a:lstStyle/>
          <a:p>
            <a:pPr algn="ctr">
              <a:spcBef>
                <a:spcPct val="50000"/>
              </a:spcBef>
            </a:pPr>
            <a:r>
              <a:rPr lang="en-US" altLang="zh-CN"/>
              <a:t>nω</a:t>
            </a:r>
            <a:r>
              <a:rPr lang="en-US" altLang="zh-CN" baseline="-25000"/>
              <a:t>1</a:t>
            </a:r>
            <a:endParaRPr lang="zh-CN" altLang="en-US" baseline="-25000"/>
          </a:p>
        </p:txBody>
      </p:sp>
      <p:sp>
        <p:nvSpPr>
          <p:cNvPr id="242700" name="AutoShape 12"/>
          <p:cNvSpPr>
            <a:spLocks noChangeArrowheads="1"/>
          </p:cNvSpPr>
          <p:nvPr/>
        </p:nvSpPr>
        <p:spPr bwMode="auto">
          <a:xfrm>
            <a:off x="4191000" y="4953000"/>
            <a:ext cx="990600" cy="609600"/>
          </a:xfrm>
          <a:prstGeom prst="wedgeRoundRectCallout">
            <a:avLst>
              <a:gd name="adj1" fmla="val 10417"/>
              <a:gd name="adj2" fmla="val -190884"/>
              <a:gd name="adj3" fmla="val 16667"/>
            </a:avLst>
          </a:prstGeom>
          <a:noFill/>
          <a:ln w="28575" algn="ctr">
            <a:solidFill>
              <a:srgbClr val="FF0000"/>
            </a:solidFill>
            <a:prstDash val="dash"/>
            <a:miter lim="800000"/>
            <a:headEnd/>
            <a:tailEnd/>
          </a:ln>
        </p:spPr>
        <p:txBody>
          <a:bodyPr/>
          <a:lstStyle/>
          <a:p>
            <a:pPr algn="ctr">
              <a:spcBef>
                <a:spcPct val="50000"/>
              </a:spcBef>
            </a:pPr>
            <a:r>
              <a:rPr lang="en-US" altLang="zh-CN"/>
              <a:t>ω</a:t>
            </a:r>
            <a:r>
              <a:rPr lang="en-US" altLang="zh-CN" baseline="-25000"/>
              <a:t>2</a:t>
            </a:r>
            <a:endParaRPr lang="zh-CN" altLang="en-US" baseline="-25000"/>
          </a:p>
        </p:txBody>
      </p:sp>
      <p:grpSp>
        <p:nvGrpSpPr>
          <p:cNvPr id="2" name="Group 14"/>
          <p:cNvGrpSpPr>
            <a:grpSpLocks/>
          </p:cNvGrpSpPr>
          <p:nvPr/>
        </p:nvGrpSpPr>
        <p:grpSpPr bwMode="auto">
          <a:xfrm>
            <a:off x="5867400" y="5029200"/>
            <a:ext cx="2514600" cy="690563"/>
            <a:chOff x="2256" y="3312"/>
            <a:chExt cx="1776" cy="435"/>
          </a:xfrm>
        </p:grpSpPr>
        <p:sp>
          <p:nvSpPr>
            <p:cNvPr id="31758" name="AutoShape 15"/>
            <p:cNvSpPr>
              <a:spLocks noChangeArrowheads="1"/>
            </p:cNvSpPr>
            <p:nvPr/>
          </p:nvSpPr>
          <p:spPr bwMode="auto">
            <a:xfrm>
              <a:off x="2256" y="3312"/>
              <a:ext cx="1776" cy="432"/>
            </a:xfrm>
            <a:prstGeom prst="wedgeRoundRectCallout">
              <a:avLst>
                <a:gd name="adj1" fmla="val 22352"/>
                <a:gd name="adj2" fmla="val -161343"/>
                <a:gd name="adj3" fmla="val 16667"/>
              </a:avLst>
            </a:prstGeom>
            <a:noFill/>
            <a:ln w="28575" algn="ctr">
              <a:solidFill>
                <a:srgbClr val="FF0000"/>
              </a:solidFill>
              <a:prstDash val="dash"/>
              <a:miter lim="800000"/>
              <a:headEnd/>
              <a:tailEnd/>
            </a:ln>
          </p:spPr>
          <p:txBody>
            <a:bodyPr/>
            <a:lstStyle/>
            <a:p>
              <a:pPr algn="ctr">
                <a:spcBef>
                  <a:spcPct val="50000"/>
                </a:spcBef>
              </a:pPr>
              <a:endParaRPr lang="en-US" altLang="zh-CN"/>
            </a:p>
          </p:txBody>
        </p:sp>
        <p:graphicFrame>
          <p:nvGraphicFramePr>
            <p:cNvPr id="31749" name="Object 16"/>
            <p:cNvGraphicFramePr>
              <a:graphicFrameLocks noChangeAspect="1"/>
            </p:cNvGraphicFramePr>
            <p:nvPr/>
          </p:nvGraphicFramePr>
          <p:xfrm>
            <a:off x="2670" y="3360"/>
            <a:ext cx="1002" cy="387"/>
          </p:xfrm>
          <a:graphic>
            <a:graphicData uri="http://schemas.openxmlformats.org/presentationml/2006/ole">
              <mc:AlternateContent xmlns:mc="http://schemas.openxmlformats.org/markup-compatibility/2006">
                <mc:Choice xmlns:v="urn:schemas-microsoft-com:vml" Requires="v">
                  <p:oleObj spid="_x0000_s31938" name="公式" r:id="rId9" imgW="558720" imgH="215640" progId="">
                    <p:embed/>
                  </p:oleObj>
                </mc:Choice>
                <mc:Fallback>
                  <p:oleObj name="公式" r:id="rId9" imgW="558720" imgH="215640" progId="">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0" y="3360"/>
                          <a:ext cx="1002"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2705" name="Text Box 17"/>
          <p:cNvSpPr txBox="1">
            <a:spLocks noChangeArrowheads="1"/>
          </p:cNvSpPr>
          <p:nvPr/>
        </p:nvSpPr>
        <p:spPr bwMode="auto">
          <a:xfrm>
            <a:off x="457200" y="6019800"/>
            <a:ext cx="5486400" cy="579438"/>
          </a:xfrm>
          <a:prstGeom prst="rect">
            <a:avLst/>
          </a:prstGeom>
          <a:noFill/>
          <a:ln w="9525" algn="ctr">
            <a:noFill/>
            <a:miter lim="800000"/>
            <a:headEnd/>
            <a:tailEnd/>
          </a:ln>
        </p:spPr>
        <p:txBody>
          <a:bodyPr>
            <a:spAutoFit/>
          </a:bodyPr>
          <a:lstStyle/>
          <a:p>
            <a:pPr>
              <a:spcBef>
                <a:spcPct val="50000"/>
              </a:spcBef>
              <a:buFont typeface="Wingdings" pitchFamily="2" charset="2"/>
              <a:buChar char="u"/>
            </a:pPr>
            <a:r>
              <a:rPr lang="zh-CN" altLang="en-US" sz="3200"/>
              <a:t>减少了频率成分</a:t>
            </a:r>
          </a:p>
        </p:txBody>
      </p:sp>
      <p:graphicFrame>
        <p:nvGraphicFramePr>
          <p:cNvPr id="16" name="Object 6"/>
          <p:cNvGraphicFramePr>
            <a:graphicFrameLocks noChangeAspect="1"/>
          </p:cNvGraphicFramePr>
          <p:nvPr>
            <p:extLst>
              <p:ext uri="{D42A27DB-BD31-4B8C-83A1-F6EECF244321}">
                <p14:modId xmlns:p14="http://schemas.microsoft.com/office/powerpoint/2010/main" val="1325606446"/>
              </p:ext>
            </p:extLst>
          </p:nvPr>
        </p:nvGraphicFramePr>
        <p:xfrm>
          <a:off x="304800" y="415266"/>
          <a:ext cx="8601898" cy="650994"/>
        </p:xfrm>
        <a:graphic>
          <a:graphicData uri="http://schemas.openxmlformats.org/presentationml/2006/ole">
            <mc:AlternateContent xmlns:mc="http://schemas.openxmlformats.org/markup-compatibility/2006">
              <mc:Choice xmlns:v="urn:schemas-microsoft-com:vml" Requires="v">
                <p:oleObj spid="_x0000_s31939" name="Equation" r:id="rId11" imgW="3581280" imgH="228600" progId="">
                  <p:embed/>
                </p:oleObj>
              </mc:Choice>
              <mc:Fallback>
                <p:oleObj name="Equation" r:id="rId11" imgW="3581280" imgH="228600" progId="">
                  <p:embed/>
                  <p:pic>
                    <p:nvPicPr>
                      <p:cNvPr id="15975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415266"/>
                        <a:ext cx="8601898" cy="650994"/>
                      </a:xfrm>
                      <a:prstGeom prst="rect">
                        <a:avLst/>
                      </a:prstGeom>
                      <a:noFill/>
                      <a:extLst/>
                    </p:spPr>
                  </p:pic>
                </p:oleObj>
              </mc:Fallback>
            </mc:AlternateContent>
          </a:graphicData>
        </a:graphic>
      </p:graphicFrame>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blinds(horizontal)">
                                      <p:cBhvr>
                                        <p:cTn id="7" dur="500"/>
                                        <p:tgtEl>
                                          <p:spTgt spid="2426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2695"/>
                                        </p:tgtEl>
                                        <p:attrNameLst>
                                          <p:attrName>style.visibility</p:attrName>
                                        </p:attrNameLst>
                                      </p:cBhvr>
                                      <p:to>
                                        <p:strVal val="visible"/>
                                      </p:to>
                                    </p:set>
                                    <p:animEffect transition="in" filter="blinds(horizontal)">
                                      <p:cBhvr>
                                        <p:cTn id="12" dur="500"/>
                                        <p:tgtEl>
                                          <p:spTgt spid="2426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2692"/>
                                        </p:tgtEl>
                                        <p:attrNameLst>
                                          <p:attrName>style.visibility</p:attrName>
                                        </p:attrNameLst>
                                      </p:cBhvr>
                                      <p:to>
                                        <p:strVal val="visible"/>
                                      </p:to>
                                    </p:set>
                                    <p:animEffect transition="in" filter="blinds(horizontal)">
                                      <p:cBhvr>
                                        <p:cTn id="17" dur="500"/>
                                        <p:tgtEl>
                                          <p:spTgt spid="2426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2696"/>
                                        </p:tgtEl>
                                        <p:attrNameLst>
                                          <p:attrName>style.visibility</p:attrName>
                                        </p:attrNameLst>
                                      </p:cBhvr>
                                      <p:to>
                                        <p:strVal val="visible"/>
                                      </p:to>
                                    </p:set>
                                    <p:animEffect transition="in" filter="blinds(horizontal)">
                                      <p:cBhvr>
                                        <p:cTn id="22" dur="500"/>
                                        <p:tgtEl>
                                          <p:spTgt spid="2426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2693"/>
                                        </p:tgtEl>
                                        <p:attrNameLst>
                                          <p:attrName>style.visibility</p:attrName>
                                        </p:attrNameLst>
                                      </p:cBhvr>
                                      <p:to>
                                        <p:strVal val="visible"/>
                                      </p:to>
                                    </p:set>
                                    <p:animEffect transition="in" filter="blinds(horizontal)">
                                      <p:cBhvr>
                                        <p:cTn id="27" dur="500"/>
                                        <p:tgtEl>
                                          <p:spTgt spid="2426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2698"/>
                                        </p:tgtEl>
                                        <p:attrNameLst>
                                          <p:attrName>style.visibility</p:attrName>
                                        </p:attrNameLst>
                                      </p:cBhvr>
                                      <p:to>
                                        <p:strVal val="visible"/>
                                      </p:to>
                                    </p:set>
                                    <p:animEffect transition="in" filter="blinds(horizontal)">
                                      <p:cBhvr>
                                        <p:cTn id="32" dur="500"/>
                                        <p:tgtEl>
                                          <p:spTgt spid="24269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2699"/>
                                        </p:tgtEl>
                                        <p:attrNameLst>
                                          <p:attrName>style.visibility</p:attrName>
                                        </p:attrNameLst>
                                      </p:cBhvr>
                                      <p:to>
                                        <p:strVal val="visible"/>
                                      </p:to>
                                    </p:set>
                                    <p:animEffect transition="in" filter="blinds(horizontal)">
                                      <p:cBhvr>
                                        <p:cTn id="37" dur="500"/>
                                        <p:tgtEl>
                                          <p:spTgt spid="24269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2700"/>
                                        </p:tgtEl>
                                        <p:attrNameLst>
                                          <p:attrName>style.visibility</p:attrName>
                                        </p:attrNameLst>
                                      </p:cBhvr>
                                      <p:to>
                                        <p:strVal val="visible"/>
                                      </p:to>
                                    </p:set>
                                    <p:animEffect transition="in" filter="blinds(horizontal)">
                                      <p:cBhvr>
                                        <p:cTn id="42" dur="500"/>
                                        <p:tgtEl>
                                          <p:spTgt spid="24270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2705"/>
                                        </p:tgtEl>
                                        <p:attrNameLst>
                                          <p:attrName>style.visibility</p:attrName>
                                        </p:attrNameLst>
                                      </p:cBhvr>
                                      <p:to>
                                        <p:strVal val="visible"/>
                                      </p:to>
                                    </p:set>
                                    <p:animEffect transition="in" filter="blinds(horizontal)">
                                      <p:cBhvr>
                                        <p:cTn id="52" dur="500"/>
                                        <p:tgtEl>
                                          <p:spTgt spid="242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p:bldP spid="242695" grpId="0"/>
      <p:bldP spid="242698" grpId="0" animBg="1"/>
      <p:bldP spid="242699" grpId="0" animBg="1"/>
      <p:bldP spid="242700" grpId="0" animBg="1"/>
      <p:bldP spid="24270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228600" y="381000"/>
            <a:ext cx="8458200" cy="2282825"/>
          </a:xfrm>
          <a:prstGeom prst="rect">
            <a:avLst/>
          </a:prstGeom>
          <a:noFill/>
          <a:ln w="9525">
            <a:noFill/>
            <a:miter lim="800000"/>
            <a:headEnd/>
            <a:tailEnd/>
          </a:ln>
        </p:spPr>
        <p:txBody>
          <a:bodyPr>
            <a:spAutoFit/>
          </a:bodyPr>
          <a:lstStyle/>
          <a:p>
            <a:pPr algn="just">
              <a:lnSpc>
                <a:spcPct val="150000"/>
              </a:lnSpc>
              <a:spcBef>
                <a:spcPct val="50000"/>
              </a:spcBef>
            </a:pPr>
            <a:r>
              <a:rPr lang="zh-CN" altLang="en-US">
                <a:solidFill>
                  <a:srgbClr val="121A34"/>
                </a:solidFill>
              </a:rPr>
              <a:t>        开关状态：若</a:t>
            </a:r>
            <a:r>
              <a:rPr lang="en-US" altLang="zh-CN" i="1">
                <a:solidFill>
                  <a:srgbClr val="121A34"/>
                </a:solidFill>
              </a:rPr>
              <a:t>u</a:t>
            </a:r>
            <a:r>
              <a:rPr lang="en-US" altLang="zh-CN" baseline="-25000">
                <a:solidFill>
                  <a:srgbClr val="121A34"/>
                </a:solidFill>
              </a:rPr>
              <a:t>1</a:t>
            </a:r>
            <a:r>
              <a:rPr lang="zh-CN" altLang="en-US">
                <a:solidFill>
                  <a:srgbClr val="121A34"/>
                </a:solidFill>
              </a:rPr>
              <a:t>的振幅足够大时</a:t>
            </a:r>
            <a:r>
              <a:rPr lang="en-US" altLang="zh-CN">
                <a:solidFill>
                  <a:srgbClr val="121A34"/>
                </a:solidFill>
              </a:rPr>
              <a:t>, </a:t>
            </a:r>
            <a:r>
              <a:rPr lang="zh-CN" altLang="en-US">
                <a:solidFill>
                  <a:srgbClr val="121A34"/>
                </a:solidFill>
              </a:rPr>
              <a:t>晶体管的转移特性可采用两段折线表示</a:t>
            </a:r>
            <a:r>
              <a:rPr lang="en-US" altLang="zh-CN">
                <a:solidFill>
                  <a:srgbClr val="121A34"/>
                </a:solidFill>
              </a:rPr>
              <a:t>, </a:t>
            </a:r>
            <a:r>
              <a:rPr lang="zh-CN" altLang="en-US">
                <a:solidFill>
                  <a:srgbClr val="121A34"/>
                </a:solidFill>
              </a:rPr>
              <a:t>设</a:t>
            </a:r>
            <a:r>
              <a:rPr lang="en-US" altLang="zh-CN" i="1">
                <a:solidFill>
                  <a:srgbClr val="121A34"/>
                </a:solidFill>
              </a:rPr>
              <a:t>U</a:t>
            </a:r>
            <a:r>
              <a:rPr lang="en-US" altLang="zh-CN" baseline="-25000">
                <a:solidFill>
                  <a:srgbClr val="121A34"/>
                </a:solidFill>
              </a:rPr>
              <a:t>Q</a:t>
            </a:r>
            <a:r>
              <a:rPr lang="en-US" altLang="zh-CN">
                <a:solidFill>
                  <a:srgbClr val="121A34"/>
                </a:solidFill>
              </a:rPr>
              <a:t>=0, </a:t>
            </a:r>
            <a:r>
              <a:rPr lang="zh-CN" altLang="en-US">
                <a:solidFill>
                  <a:srgbClr val="121A34"/>
                </a:solidFill>
              </a:rPr>
              <a:t>则晶体管半周导通半周截止</a:t>
            </a:r>
            <a:r>
              <a:rPr lang="en-US" altLang="zh-CN">
                <a:solidFill>
                  <a:srgbClr val="121A34"/>
                </a:solidFill>
              </a:rPr>
              <a:t>, </a:t>
            </a:r>
            <a:r>
              <a:rPr lang="zh-CN" altLang="en-US">
                <a:solidFill>
                  <a:srgbClr val="121A34"/>
                </a:solidFill>
              </a:rPr>
              <a:t>完全受</a:t>
            </a:r>
            <a:r>
              <a:rPr lang="en-US" altLang="zh-CN" i="1">
                <a:solidFill>
                  <a:srgbClr val="121A34"/>
                </a:solidFill>
              </a:rPr>
              <a:t>u</a:t>
            </a:r>
            <a:r>
              <a:rPr lang="en-US" altLang="zh-CN" baseline="-25000">
                <a:solidFill>
                  <a:srgbClr val="121A34"/>
                </a:solidFill>
              </a:rPr>
              <a:t>1</a:t>
            </a:r>
            <a:r>
              <a:rPr lang="zh-CN" altLang="en-US">
                <a:solidFill>
                  <a:srgbClr val="121A34"/>
                </a:solidFill>
              </a:rPr>
              <a:t>的控制。这种工作状态称为</a:t>
            </a:r>
            <a:r>
              <a:rPr lang="zh-CN" altLang="en-US">
                <a:solidFill>
                  <a:srgbClr val="FF0000"/>
                </a:solidFill>
              </a:rPr>
              <a:t>开关工作状态</a:t>
            </a:r>
            <a:r>
              <a:rPr lang="en-US" altLang="zh-CN">
                <a:solidFill>
                  <a:srgbClr val="121A34"/>
                </a:solidFill>
              </a:rPr>
              <a:t>, </a:t>
            </a:r>
            <a:r>
              <a:rPr lang="zh-CN" altLang="en-US">
                <a:solidFill>
                  <a:srgbClr val="121A34"/>
                </a:solidFill>
              </a:rPr>
              <a:t>是线性时变工作状态的一种特例。</a:t>
            </a:r>
          </a:p>
        </p:txBody>
      </p:sp>
      <p:graphicFrame>
        <p:nvGraphicFramePr>
          <p:cNvPr id="243715" name="Object 3"/>
          <p:cNvGraphicFramePr>
            <a:graphicFrameLocks noGrp="1" noChangeAspect="1"/>
          </p:cNvGraphicFramePr>
          <p:nvPr>
            <p:ph sz="half" idx="1"/>
            <p:extLst>
              <p:ext uri="{D42A27DB-BD31-4B8C-83A1-F6EECF244321}">
                <p14:modId xmlns:p14="http://schemas.microsoft.com/office/powerpoint/2010/main" val="1877899638"/>
              </p:ext>
            </p:extLst>
          </p:nvPr>
        </p:nvGraphicFramePr>
        <p:xfrm>
          <a:off x="457199" y="2663826"/>
          <a:ext cx="2918207" cy="2212974"/>
        </p:xfrm>
        <a:graphic>
          <a:graphicData uri="http://schemas.openxmlformats.org/presentationml/2006/ole">
            <mc:AlternateContent xmlns:mc="http://schemas.openxmlformats.org/markup-compatibility/2006">
              <mc:Choice xmlns:v="urn:schemas-microsoft-com:vml" Requires="v">
                <p:oleObj spid="_x0000_s32843" name="图片" r:id="rId3" imgW="1733400" imgH="1314360" progId="">
                  <p:embed/>
                </p:oleObj>
              </mc:Choice>
              <mc:Fallback>
                <p:oleObj name="图片" r:id="rId3" imgW="1733400" imgH="13143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2663826"/>
                        <a:ext cx="2918207" cy="2212974"/>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201562479"/>
              </p:ext>
            </p:extLst>
          </p:nvPr>
        </p:nvGraphicFramePr>
        <p:xfrm>
          <a:off x="4343400" y="3200400"/>
          <a:ext cx="3931920" cy="1219200"/>
        </p:xfrm>
        <a:graphic>
          <a:graphicData uri="http://schemas.openxmlformats.org/presentationml/2006/ole">
            <mc:AlternateContent xmlns:mc="http://schemas.openxmlformats.org/markup-compatibility/2006">
              <mc:Choice xmlns:v="urn:schemas-microsoft-com:vml" Requires="v">
                <p:oleObj spid="_x0000_s32844" name="公式" r:id="rId5" imgW="1638000" imgH="507960" progId="Equation.3">
                  <p:embed/>
                </p:oleObj>
              </mc:Choice>
              <mc:Fallback>
                <p:oleObj name="公式" r:id="rId5" imgW="1638000" imgH="507960" progId="Equation.3">
                  <p:embed/>
                  <p:pic>
                    <p:nvPicPr>
                      <p:cNvPr id="0" name=""/>
                      <p:cNvPicPr/>
                      <p:nvPr/>
                    </p:nvPicPr>
                    <p:blipFill>
                      <a:blip r:embed="rId6"/>
                      <a:stretch>
                        <a:fillRect/>
                      </a:stretch>
                    </p:blipFill>
                    <p:spPr>
                      <a:xfrm>
                        <a:off x="4343400" y="3200400"/>
                        <a:ext cx="3931920" cy="1219200"/>
                      </a:xfrm>
                      <a:prstGeom prst="rect">
                        <a:avLst/>
                      </a:prstGeom>
                    </p:spPr>
                  </p:pic>
                </p:oleObj>
              </mc:Fallback>
            </mc:AlternateContent>
          </a:graphicData>
        </a:graphic>
      </p:graphicFrame>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blinds(horizontal)">
                                      <p:cBhvr>
                                        <p:cTn id="7" dur="500"/>
                                        <p:tgtEl>
                                          <p:spTgt spid="2437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5"/>
                                        </p:tgtEl>
                                        <p:attrNameLst>
                                          <p:attrName>style.visibility</p:attrName>
                                        </p:attrNameLst>
                                      </p:cBhvr>
                                      <p:to>
                                        <p:strVal val="visible"/>
                                      </p:to>
                                    </p:set>
                                    <p:animEffect transition="in" filter="blinds(horizontal)">
                                      <p:cBhvr>
                                        <p:cTn id="12" dur="500"/>
                                        <p:tgtEl>
                                          <p:spTgt spid="2437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60" name="Object 4"/>
          <p:cNvGraphicFramePr>
            <a:graphicFrameLocks noChangeAspect="1"/>
          </p:cNvGraphicFramePr>
          <p:nvPr/>
        </p:nvGraphicFramePr>
        <p:xfrm>
          <a:off x="2590800" y="0"/>
          <a:ext cx="6553200" cy="3556000"/>
        </p:xfrm>
        <a:graphic>
          <a:graphicData uri="http://schemas.openxmlformats.org/presentationml/2006/ole">
            <mc:AlternateContent xmlns:mc="http://schemas.openxmlformats.org/markup-compatibility/2006">
              <mc:Choice xmlns:v="urn:schemas-microsoft-com:vml" Requires="v">
                <p:oleObj spid="_x0000_s33872" name="VISIO" r:id="rId3" imgW="2273040" imgH="1233720" progId="">
                  <p:embed/>
                </p:oleObj>
              </mc:Choice>
              <mc:Fallback>
                <p:oleObj name="VISIO" r:id="rId3" imgW="2273040" imgH="12337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0"/>
                        <a:ext cx="65532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Text Box 5"/>
          <p:cNvSpPr txBox="1">
            <a:spLocks noChangeArrowheads="1"/>
          </p:cNvSpPr>
          <p:nvPr/>
        </p:nvSpPr>
        <p:spPr bwMode="auto">
          <a:xfrm>
            <a:off x="457200" y="609600"/>
            <a:ext cx="6858000" cy="519113"/>
          </a:xfrm>
          <a:prstGeom prst="rect">
            <a:avLst/>
          </a:prstGeom>
          <a:noFill/>
          <a:ln w="9525" algn="ctr">
            <a:noFill/>
            <a:miter lim="800000"/>
            <a:headEnd/>
            <a:tailEnd/>
          </a:ln>
        </p:spPr>
        <p:txBody>
          <a:bodyPr>
            <a:spAutoFit/>
          </a:bodyPr>
          <a:lstStyle/>
          <a:p>
            <a:pPr>
              <a:spcBef>
                <a:spcPct val="50000"/>
              </a:spcBef>
            </a:pPr>
            <a:r>
              <a:rPr lang="zh-CN" altLang="en-US" sz="2800"/>
              <a:t>单向开关函数</a:t>
            </a:r>
          </a:p>
        </p:txBody>
      </p:sp>
      <p:sp>
        <p:nvSpPr>
          <p:cNvPr id="275462" name="Text Box 6"/>
          <p:cNvSpPr txBox="1">
            <a:spLocks noChangeArrowheads="1"/>
          </p:cNvSpPr>
          <p:nvPr/>
        </p:nvSpPr>
        <p:spPr bwMode="auto">
          <a:xfrm>
            <a:off x="228600" y="3124200"/>
            <a:ext cx="4191000" cy="457200"/>
          </a:xfrm>
          <a:prstGeom prst="rect">
            <a:avLst/>
          </a:prstGeom>
          <a:noFill/>
          <a:ln w="9525" algn="ctr">
            <a:noFill/>
            <a:miter lim="800000"/>
            <a:headEnd/>
            <a:tailEnd/>
          </a:ln>
        </p:spPr>
        <p:txBody>
          <a:bodyPr>
            <a:spAutoFit/>
          </a:bodyPr>
          <a:lstStyle/>
          <a:p>
            <a:pPr>
              <a:spcBef>
                <a:spcPct val="50000"/>
              </a:spcBef>
            </a:pPr>
            <a:r>
              <a:rPr lang="zh-CN" altLang="en-US"/>
              <a:t>傅里叶级数展开</a:t>
            </a:r>
          </a:p>
        </p:txBody>
      </p:sp>
      <p:graphicFrame>
        <p:nvGraphicFramePr>
          <p:cNvPr id="275463" name="Object 7"/>
          <p:cNvGraphicFramePr>
            <a:graphicFrameLocks noChangeAspect="1"/>
          </p:cNvGraphicFramePr>
          <p:nvPr/>
        </p:nvGraphicFramePr>
        <p:xfrm>
          <a:off x="533400" y="3886200"/>
          <a:ext cx="6989763" cy="1033463"/>
        </p:xfrm>
        <a:graphic>
          <a:graphicData uri="http://schemas.openxmlformats.org/presentationml/2006/ole">
            <mc:AlternateContent xmlns:mc="http://schemas.openxmlformats.org/markup-compatibility/2006">
              <mc:Choice xmlns:v="urn:schemas-microsoft-com:vml" Requires="v">
                <p:oleObj spid="_x0000_s33873" name="Equation" r:id="rId5" imgW="2920680" imgH="431640" progId="">
                  <p:embed/>
                </p:oleObj>
              </mc:Choice>
              <mc:Fallback>
                <p:oleObj name="Equation" r:id="rId5" imgW="2920680" imgH="4316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886200"/>
                        <a:ext cx="6989763"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5465" name="AutoShape 9"/>
          <p:cNvSpPr>
            <a:spLocks noChangeArrowheads="1"/>
          </p:cNvSpPr>
          <p:nvPr/>
        </p:nvSpPr>
        <p:spPr bwMode="auto">
          <a:xfrm>
            <a:off x="304800" y="5638800"/>
            <a:ext cx="990600" cy="609600"/>
          </a:xfrm>
          <a:prstGeom prst="wedgeRoundRectCallout">
            <a:avLst>
              <a:gd name="adj1" fmla="val 123556"/>
              <a:gd name="adj2" fmla="val -179949"/>
              <a:gd name="adj3" fmla="val 16667"/>
            </a:avLst>
          </a:prstGeom>
          <a:noFill/>
          <a:ln w="28575" algn="ctr">
            <a:solidFill>
              <a:srgbClr val="FF0000"/>
            </a:solidFill>
            <a:prstDash val="dash"/>
            <a:miter lim="800000"/>
            <a:headEnd/>
            <a:tailEnd/>
          </a:ln>
        </p:spPr>
        <p:txBody>
          <a:bodyPr/>
          <a:lstStyle/>
          <a:p>
            <a:pPr algn="ctr">
              <a:spcBef>
                <a:spcPct val="50000"/>
              </a:spcBef>
            </a:pPr>
            <a:r>
              <a:rPr lang="zh-CN" altLang="en-US"/>
              <a:t>直流</a:t>
            </a:r>
          </a:p>
        </p:txBody>
      </p:sp>
      <p:sp>
        <p:nvSpPr>
          <p:cNvPr id="275466" name="AutoShape 10"/>
          <p:cNvSpPr>
            <a:spLocks noChangeArrowheads="1"/>
          </p:cNvSpPr>
          <p:nvPr/>
        </p:nvSpPr>
        <p:spPr bwMode="auto">
          <a:xfrm>
            <a:off x="3810000" y="5638800"/>
            <a:ext cx="2133600" cy="609600"/>
          </a:xfrm>
          <a:prstGeom prst="wedgeRoundRectCallout">
            <a:avLst>
              <a:gd name="adj1" fmla="val 63986"/>
              <a:gd name="adj2" fmla="val -230731"/>
              <a:gd name="adj3" fmla="val 16667"/>
            </a:avLst>
          </a:prstGeom>
          <a:noFill/>
          <a:ln w="28575" algn="ctr">
            <a:solidFill>
              <a:srgbClr val="FF0000"/>
            </a:solidFill>
            <a:prstDash val="dash"/>
            <a:miter lim="800000"/>
            <a:headEnd/>
            <a:tailEnd/>
          </a:ln>
        </p:spPr>
        <p:txBody>
          <a:bodyPr/>
          <a:lstStyle/>
          <a:p>
            <a:pPr algn="ctr">
              <a:spcBef>
                <a:spcPct val="50000"/>
              </a:spcBef>
            </a:pPr>
            <a:r>
              <a:rPr lang="en-US" altLang="zh-CN" sz="2800"/>
              <a:t>(2n-1) ω</a:t>
            </a:r>
            <a:r>
              <a:rPr lang="en-US" altLang="zh-CN" sz="2800" baseline="-250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60"/>
                                        </p:tgtEl>
                                        <p:attrNameLst>
                                          <p:attrName>style.visibility</p:attrName>
                                        </p:attrNameLst>
                                      </p:cBhvr>
                                      <p:to>
                                        <p:strVal val="visible"/>
                                      </p:to>
                                    </p:set>
                                    <p:animEffect transition="in" filter="blinds(horizontal)">
                                      <p:cBhvr>
                                        <p:cTn id="7" dur="500"/>
                                        <p:tgtEl>
                                          <p:spTgt spid="2754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462"/>
                                        </p:tgtEl>
                                        <p:attrNameLst>
                                          <p:attrName>style.visibility</p:attrName>
                                        </p:attrNameLst>
                                      </p:cBhvr>
                                      <p:to>
                                        <p:strVal val="visible"/>
                                      </p:to>
                                    </p:set>
                                    <p:animEffect transition="in" filter="blinds(horizontal)">
                                      <p:cBhvr>
                                        <p:cTn id="12" dur="500"/>
                                        <p:tgtEl>
                                          <p:spTgt spid="2754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63"/>
                                        </p:tgtEl>
                                        <p:attrNameLst>
                                          <p:attrName>style.visibility</p:attrName>
                                        </p:attrNameLst>
                                      </p:cBhvr>
                                      <p:to>
                                        <p:strVal val="visible"/>
                                      </p:to>
                                    </p:set>
                                    <p:animEffect transition="in" filter="blinds(horizontal)">
                                      <p:cBhvr>
                                        <p:cTn id="17" dur="500"/>
                                        <p:tgtEl>
                                          <p:spTgt spid="2754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5465"/>
                                        </p:tgtEl>
                                        <p:attrNameLst>
                                          <p:attrName>style.visibility</p:attrName>
                                        </p:attrNameLst>
                                      </p:cBhvr>
                                      <p:to>
                                        <p:strVal val="visible"/>
                                      </p:to>
                                    </p:set>
                                    <p:animEffect transition="in" filter="blinds(horizontal)">
                                      <p:cBhvr>
                                        <p:cTn id="22" dur="500"/>
                                        <p:tgtEl>
                                          <p:spTgt spid="2754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5466"/>
                                        </p:tgtEl>
                                        <p:attrNameLst>
                                          <p:attrName>style.visibility</p:attrName>
                                        </p:attrNameLst>
                                      </p:cBhvr>
                                      <p:to>
                                        <p:strVal val="visible"/>
                                      </p:to>
                                    </p:set>
                                    <p:animEffect transition="in" filter="blinds(horizontal)">
                                      <p:cBhvr>
                                        <p:cTn id="27" dur="500"/>
                                        <p:tgtEl>
                                          <p:spTgt spid="275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2" grpId="0"/>
      <p:bldP spid="275465" grpId="0" animBg="1"/>
      <p:bldP spid="27546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1760573231"/>
              </p:ext>
            </p:extLst>
          </p:nvPr>
        </p:nvGraphicFramePr>
        <p:xfrm>
          <a:off x="-76200" y="524490"/>
          <a:ext cx="2679120" cy="2031666"/>
        </p:xfrm>
        <a:graphic>
          <a:graphicData uri="http://schemas.openxmlformats.org/presentationml/2006/ole">
            <mc:AlternateContent xmlns:mc="http://schemas.openxmlformats.org/markup-compatibility/2006">
              <mc:Choice xmlns:v="urn:schemas-microsoft-com:vml" Requires="v">
                <p:oleObj spid="_x0000_s262358" name="图片" r:id="rId3" imgW="1733400" imgH="1314360" progId="">
                  <p:embed/>
                </p:oleObj>
              </mc:Choice>
              <mc:Fallback>
                <p:oleObj name="图片" r:id="rId3" imgW="1733400" imgH="1314360" progId="">
                  <p:embed/>
                  <p:pic>
                    <p:nvPicPr>
                      <p:cNvPr id="2437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24490"/>
                        <a:ext cx="2679120" cy="2031666"/>
                      </a:xfrm>
                      <a:prstGeom prst="rect">
                        <a:avLst/>
                      </a:prstGeom>
                      <a:noFill/>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710260935"/>
              </p:ext>
            </p:extLst>
          </p:nvPr>
        </p:nvGraphicFramePr>
        <p:xfrm>
          <a:off x="2971800" y="4922556"/>
          <a:ext cx="3587750" cy="1127125"/>
        </p:xfrm>
        <a:graphic>
          <a:graphicData uri="http://schemas.openxmlformats.org/presentationml/2006/ole">
            <mc:AlternateContent xmlns:mc="http://schemas.openxmlformats.org/markup-compatibility/2006">
              <mc:Choice xmlns:v="urn:schemas-microsoft-com:vml" Requires="v">
                <p:oleObj spid="_x0000_s262359" name="公式" r:id="rId5" imgW="1638000" imgH="507960" progId="Equation.3">
                  <p:embed/>
                </p:oleObj>
              </mc:Choice>
              <mc:Fallback>
                <p:oleObj name="公式" r:id="rId5" imgW="1638000" imgH="507960" progId="Equation.3">
                  <p:embed/>
                  <p:pic>
                    <p:nvPicPr>
                      <p:cNvPr id="2" name="对象 1"/>
                      <p:cNvPicPr/>
                      <p:nvPr/>
                    </p:nvPicPr>
                    <p:blipFill>
                      <a:blip r:embed="rId6"/>
                      <a:stretch>
                        <a:fillRect/>
                      </a:stretch>
                    </p:blipFill>
                    <p:spPr>
                      <a:xfrm>
                        <a:off x="2971800" y="4922556"/>
                        <a:ext cx="3587750" cy="1127125"/>
                      </a:xfrm>
                      <a:prstGeom prst="rect">
                        <a:avLst/>
                      </a:prstGeom>
                    </p:spPr>
                  </p:pic>
                </p:oleObj>
              </mc:Fallback>
            </mc:AlternateContent>
          </a:graphicData>
        </a:graphic>
      </p:graphicFrame>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 y="3048000"/>
            <a:ext cx="2771131" cy="2691387"/>
          </a:xfrm>
          <a:prstGeom prst="rect">
            <a:avLst/>
          </a:prstGeom>
        </p:spPr>
      </p:pic>
      <p:graphicFrame>
        <p:nvGraphicFramePr>
          <p:cNvPr id="6" name="Object 4"/>
          <p:cNvGraphicFramePr>
            <a:graphicFrameLocks noChangeAspect="1"/>
          </p:cNvGraphicFramePr>
          <p:nvPr>
            <p:extLst>
              <p:ext uri="{D42A27DB-BD31-4B8C-83A1-F6EECF244321}">
                <p14:modId xmlns:p14="http://schemas.microsoft.com/office/powerpoint/2010/main" val="3029433584"/>
              </p:ext>
            </p:extLst>
          </p:nvPr>
        </p:nvGraphicFramePr>
        <p:xfrm>
          <a:off x="2362200" y="2430095"/>
          <a:ext cx="3591923" cy="2293679"/>
        </p:xfrm>
        <a:graphic>
          <a:graphicData uri="http://schemas.openxmlformats.org/presentationml/2006/ole">
            <mc:AlternateContent xmlns:mc="http://schemas.openxmlformats.org/markup-compatibility/2006">
              <mc:Choice xmlns:v="urn:schemas-microsoft-com:vml" Requires="v">
                <p:oleObj spid="_x0000_s262360" name="VISIO" r:id="rId8" imgW="2273040" imgH="1233720" progId="">
                  <p:embed/>
                </p:oleObj>
              </mc:Choice>
              <mc:Fallback>
                <p:oleObj name="VISIO" r:id="rId8" imgW="2273040" imgH="1233720" progId="">
                  <p:embed/>
                  <p:pic>
                    <p:nvPicPr>
                      <p:cNvPr id="27546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2430095"/>
                        <a:ext cx="3591923" cy="2293679"/>
                      </a:xfrm>
                      <a:prstGeom prst="rect">
                        <a:avLst/>
                      </a:prstGeom>
                      <a:noFill/>
                      <a:ln>
                        <a:noFill/>
                      </a:ln>
                      <a:effectLs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80674263"/>
              </p:ext>
            </p:extLst>
          </p:nvPr>
        </p:nvGraphicFramePr>
        <p:xfrm>
          <a:off x="2209800" y="38018"/>
          <a:ext cx="2787650" cy="1090612"/>
        </p:xfrm>
        <a:graphic>
          <a:graphicData uri="http://schemas.openxmlformats.org/presentationml/2006/ole">
            <mc:AlternateContent xmlns:mc="http://schemas.openxmlformats.org/markup-compatibility/2006">
              <mc:Choice xmlns:v="urn:schemas-microsoft-com:vml" Requires="v">
                <p:oleObj spid="_x0000_s262361" name="公式" r:id="rId10" imgW="1562040" imgH="507960" progId="Equation.3">
                  <p:embed/>
                </p:oleObj>
              </mc:Choice>
              <mc:Fallback>
                <p:oleObj name="公式" r:id="rId10" imgW="1562040" imgH="507960" progId="Equation.3">
                  <p:embed/>
                  <p:pic>
                    <p:nvPicPr>
                      <p:cNvPr id="3" name="对象 2"/>
                      <p:cNvPicPr/>
                      <p:nvPr/>
                    </p:nvPicPr>
                    <p:blipFill>
                      <a:blip r:embed="rId11"/>
                      <a:stretch>
                        <a:fillRect/>
                      </a:stretch>
                    </p:blipFill>
                    <p:spPr>
                      <a:xfrm>
                        <a:off x="2209800" y="38018"/>
                        <a:ext cx="2787650" cy="10906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0506299"/>
              </p:ext>
            </p:extLst>
          </p:nvPr>
        </p:nvGraphicFramePr>
        <p:xfrm>
          <a:off x="5080000" y="282050"/>
          <a:ext cx="1270000" cy="490537"/>
        </p:xfrm>
        <a:graphic>
          <a:graphicData uri="http://schemas.openxmlformats.org/presentationml/2006/ole">
            <mc:AlternateContent xmlns:mc="http://schemas.openxmlformats.org/markup-compatibility/2006">
              <mc:Choice xmlns:v="urn:schemas-microsoft-com:vml" Requires="v">
                <p:oleObj spid="_x0000_s262362" name="公式" r:id="rId12" imgW="711000" imgH="228600" progId="Equation.3">
                  <p:embed/>
                </p:oleObj>
              </mc:Choice>
              <mc:Fallback>
                <p:oleObj name="公式" r:id="rId12" imgW="711000" imgH="228600" progId="Equation.3">
                  <p:embed/>
                  <p:pic>
                    <p:nvPicPr>
                      <p:cNvPr id="8" name="对象 7"/>
                      <p:cNvPicPr/>
                      <p:nvPr/>
                    </p:nvPicPr>
                    <p:blipFill>
                      <a:blip r:embed="rId13"/>
                      <a:stretch>
                        <a:fillRect/>
                      </a:stretch>
                    </p:blipFill>
                    <p:spPr>
                      <a:xfrm>
                        <a:off x="5080000" y="282050"/>
                        <a:ext cx="1270000" cy="49053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95725024"/>
              </p:ext>
            </p:extLst>
          </p:nvPr>
        </p:nvGraphicFramePr>
        <p:xfrm>
          <a:off x="6754483" y="5410200"/>
          <a:ext cx="1946275" cy="506412"/>
        </p:xfrm>
        <a:graphic>
          <a:graphicData uri="http://schemas.openxmlformats.org/presentationml/2006/ole">
            <mc:AlternateContent xmlns:mc="http://schemas.openxmlformats.org/markup-compatibility/2006">
              <mc:Choice xmlns:v="urn:schemas-microsoft-com:vml" Requires="v">
                <p:oleObj spid="_x0000_s262363" name="公式" r:id="rId14" imgW="888840" imgH="228600" progId="Equation.3">
                  <p:embed/>
                </p:oleObj>
              </mc:Choice>
              <mc:Fallback>
                <p:oleObj name="公式" r:id="rId14" imgW="888840" imgH="228600" progId="Equation.3">
                  <p:embed/>
                  <p:pic>
                    <p:nvPicPr>
                      <p:cNvPr id="3" name="对象 2"/>
                      <p:cNvPicPr/>
                      <p:nvPr/>
                    </p:nvPicPr>
                    <p:blipFill>
                      <a:blip r:embed="rId15"/>
                      <a:stretch>
                        <a:fillRect/>
                      </a:stretch>
                    </p:blipFill>
                    <p:spPr>
                      <a:xfrm>
                        <a:off x="6754483" y="5410200"/>
                        <a:ext cx="1946275" cy="506412"/>
                      </a:xfrm>
                      <a:prstGeom prst="rect">
                        <a:avLst/>
                      </a:prstGeom>
                    </p:spPr>
                  </p:pic>
                </p:oleObj>
              </mc:Fallback>
            </mc:AlternateContent>
          </a:graphicData>
        </a:graphic>
      </p:graphicFrame>
      <p:grpSp>
        <p:nvGrpSpPr>
          <p:cNvPr id="13" name="组合 12"/>
          <p:cNvGrpSpPr/>
          <p:nvPr/>
        </p:nvGrpSpPr>
        <p:grpSpPr>
          <a:xfrm>
            <a:off x="2689634" y="957901"/>
            <a:ext cx="2469449" cy="2175794"/>
            <a:chOff x="2689634" y="957901"/>
            <a:chExt cx="2469449" cy="2175794"/>
          </a:xfrm>
        </p:grpSpPr>
        <p:pic>
          <p:nvPicPr>
            <p:cNvPr id="7" name="图片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89634" y="957901"/>
              <a:ext cx="2469449" cy="2175794"/>
            </a:xfrm>
            <a:prstGeom prst="rect">
              <a:avLst/>
            </a:prstGeom>
          </p:spPr>
        </p:pic>
        <p:sp>
          <p:nvSpPr>
            <p:cNvPr id="11" name="文本框 10"/>
            <p:cNvSpPr txBox="1"/>
            <p:nvPr/>
          </p:nvSpPr>
          <p:spPr>
            <a:xfrm>
              <a:off x="2880878" y="1395817"/>
              <a:ext cx="554728" cy="461665"/>
            </a:xfrm>
            <a:prstGeom prst="rect">
              <a:avLst/>
            </a:prstGeom>
            <a:noFill/>
          </p:spPr>
          <p:txBody>
            <a:bodyPr wrap="square" rtlCol="0">
              <a:spAutoFit/>
            </a:bodyPr>
            <a:lstStyle/>
            <a:p>
              <a:r>
                <a:rPr lang="en-US" altLang="zh-CN" dirty="0" smtClean="0"/>
                <a:t>g</a:t>
              </a:r>
              <a:endParaRPr lang="zh-CN" altLang="en-US" dirty="0"/>
            </a:p>
          </p:txBody>
        </p:sp>
      </p:grpSp>
      <p:grpSp>
        <p:nvGrpSpPr>
          <p:cNvPr id="14" name="组合 13"/>
          <p:cNvGrpSpPr/>
          <p:nvPr/>
        </p:nvGrpSpPr>
        <p:grpSpPr>
          <a:xfrm>
            <a:off x="5715000" y="980084"/>
            <a:ext cx="2463756" cy="2046813"/>
            <a:chOff x="5715000" y="1001187"/>
            <a:chExt cx="2463756" cy="2046813"/>
          </a:xfrm>
        </p:grpSpPr>
        <p:pic>
          <p:nvPicPr>
            <p:cNvPr id="5" name="图片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15000" y="1001187"/>
              <a:ext cx="2463756" cy="2046813"/>
            </a:xfrm>
            <a:prstGeom prst="rect">
              <a:avLst/>
            </a:prstGeom>
          </p:spPr>
        </p:pic>
        <p:sp>
          <p:nvSpPr>
            <p:cNvPr id="12" name="文本框 11"/>
            <p:cNvSpPr txBox="1"/>
            <p:nvPr/>
          </p:nvSpPr>
          <p:spPr>
            <a:xfrm>
              <a:off x="5775682" y="1444427"/>
              <a:ext cx="1006118" cy="461665"/>
            </a:xfrm>
            <a:prstGeom prst="rect">
              <a:avLst/>
            </a:prstGeom>
            <a:noFill/>
          </p:spPr>
          <p:txBody>
            <a:bodyPr wrap="square" rtlCol="0">
              <a:spAutoFit/>
            </a:bodyPr>
            <a:lstStyle/>
            <a:p>
              <a:r>
                <a:rPr lang="en-US" altLang="zh-CN" dirty="0" smtClean="0"/>
                <a:t>gU</a:t>
              </a:r>
              <a:r>
                <a:rPr lang="en-US" altLang="zh-CN" baseline="-25000" dirty="0" smtClean="0"/>
                <a:t>m1</a:t>
              </a:r>
              <a:endParaRPr lang="zh-CN" altLang="en-US" baseline="-25000" dirty="0"/>
            </a:p>
          </p:txBody>
        </p:sp>
      </p:grpSp>
      <p:graphicFrame>
        <p:nvGraphicFramePr>
          <p:cNvPr id="15" name="Object 4"/>
          <p:cNvGraphicFramePr>
            <a:graphicFrameLocks noChangeAspect="1"/>
          </p:cNvGraphicFramePr>
          <p:nvPr>
            <p:extLst>
              <p:ext uri="{D42A27DB-BD31-4B8C-83A1-F6EECF244321}">
                <p14:modId xmlns:p14="http://schemas.microsoft.com/office/powerpoint/2010/main" val="3745360243"/>
              </p:ext>
            </p:extLst>
          </p:nvPr>
        </p:nvGraphicFramePr>
        <p:xfrm>
          <a:off x="5245797" y="2633808"/>
          <a:ext cx="4006745" cy="2293679"/>
        </p:xfrm>
        <a:graphic>
          <a:graphicData uri="http://schemas.openxmlformats.org/presentationml/2006/ole">
            <mc:AlternateContent xmlns:mc="http://schemas.openxmlformats.org/markup-compatibility/2006">
              <mc:Choice xmlns:v="urn:schemas-microsoft-com:vml" Requires="v">
                <p:oleObj spid="_x0000_s262364" name="VISIO" r:id="rId18" imgW="2273040" imgH="1233720" progId="">
                  <p:embed/>
                </p:oleObj>
              </mc:Choice>
              <mc:Fallback>
                <p:oleObj name="VISIO" r:id="rId18" imgW="2273040" imgH="1233720" progId="">
                  <p:embed/>
                  <p:pic>
                    <p:nvPicPr>
                      <p:cNvPr id="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45797" y="2633808"/>
                        <a:ext cx="4006745" cy="229367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8440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4"/>
          <p:cNvGraphicFramePr>
            <a:graphicFrameLocks noChangeAspect="1"/>
          </p:cNvGraphicFramePr>
          <p:nvPr/>
        </p:nvGraphicFramePr>
        <p:xfrm>
          <a:off x="1066800" y="2590800"/>
          <a:ext cx="3124200" cy="685800"/>
        </p:xfrm>
        <a:graphic>
          <a:graphicData uri="http://schemas.openxmlformats.org/presentationml/2006/ole">
            <mc:AlternateContent xmlns:mc="http://schemas.openxmlformats.org/markup-compatibility/2006">
              <mc:Choice xmlns:v="urn:schemas-microsoft-com:vml" Requires="v">
                <p:oleObj spid="_x0000_s206054" name="公式" r:id="rId3" imgW="1041120" imgH="228600" progId="">
                  <p:embed/>
                </p:oleObj>
              </mc:Choice>
              <mc:Fallback>
                <p:oleObj name="公式" r:id="rId3" imgW="1041120" imgH="228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90800"/>
                        <a:ext cx="3124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6"/>
          <p:cNvSpPr txBox="1">
            <a:spLocks noChangeArrowheads="1"/>
          </p:cNvSpPr>
          <p:nvPr/>
        </p:nvSpPr>
        <p:spPr bwMode="auto">
          <a:xfrm>
            <a:off x="228600" y="1828800"/>
            <a:ext cx="3505200" cy="457200"/>
          </a:xfrm>
          <a:prstGeom prst="rect">
            <a:avLst/>
          </a:prstGeom>
          <a:noFill/>
          <a:ln w="9525">
            <a:noFill/>
            <a:miter lim="800000"/>
            <a:headEnd/>
            <a:tailEnd/>
          </a:ln>
        </p:spPr>
        <p:txBody>
          <a:bodyPr>
            <a:spAutoFit/>
          </a:bodyPr>
          <a:lstStyle/>
          <a:p>
            <a:pPr algn="just">
              <a:spcBef>
                <a:spcPct val="50000"/>
              </a:spcBef>
            </a:pPr>
            <a:r>
              <a:rPr lang="zh-CN" altLang="en-US"/>
              <a:t>则输出电流</a:t>
            </a:r>
          </a:p>
        </p:txBody>
      </p:sp>
      <p:graphicFrame>
        <p:nvGraphicFramePr>
          <p:cNvPr id="5" name="Object 7"/>
          <p:cNvGraphicFramePr>
            <a:graphicFrameLocks noChangeAspect="1"/>
          </p:cNvGraphicFramePr>
          <p:nvPr/>
        </p:nvGraphicFramePr>
        <p:xfrm>
          <a:off x="1143000" y="304800"/>
          <a:ext cx="3048000" cy="617538"/>
        </p:xfrm>
        <a:graphic>
          <a:graphicData uri="http://schemas.openxmlformats.org/presentationml/2006/ole">
            <mc:AlternateContent xmlns:mc="http://schemas.openxmlformats.org/markup-compatibility/2006">
              <mc:Choice xmlns:v="urn:schemas-microsoft-com:vml" Requires="v">
                <p:oleObj spid="_x0000_s206055" name="公式" r:id="rId5" imgW="1066680" imgH="215640" progId="">
                  <p:embed/>
                </p:oleObj>
              </mc:Choice>
              <mc:Fallback>
                <p:oleObj name="公式" r:id="rId5" imgW="1066680" imgH="2156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04800"/>
                        <a:ext cx="30480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nvGraphicFramePr>
        <p:xfrm>
          <a:off x="1066800" y="1066800"/>
          <a:ext cx="4953000" cy="650875"/>
        </p:xfrm>
        <a:graphic>
          <a:graphicData uri="http://schemas.openxmlformats.org/presentationml/2006/ole">
            <mc:AlternateContent xmlns:mc="http://schemas.openxmlformats.org/markup-compatibility/2006">
              <mc:Choice xmlns:v="urn:schemas-microsoft-com:vml" Requires="v">
                <p:oleObj spid="_x0000_s206056" name="公式" r:id="rId7" imgW="1739880" imgH="228600" progId="">
                  <p:embed/>
                </p:oleObj>
              </mc:Choice>
              <mc:Fallback>
                <p:oleObj name="公式" r:id="rId7" imgW="1739880" imgH="22860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1066800"/>
                        <a:ext cx="49530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
          <p:cNvGraphicFramePr>
            <a:graphicFrameLocks noChangeAspect="1"/>
          </p:cNvGraphicFramePr>
          <p:nvPr/>
        </p:nvGraphicFramePr>
        <p:xfrm>
          <a:off x="4114800" y="2667000"/>
          <a:ext cx="5029200" cy="611188"/>
        </p:xfrm>
        <a:graphic>
          <a:graphicData uri="http://schemas.openxmlformats.org/presentationml/2006/ole">
            <mc:AlternateContent xmlns:mc="http://schemas.openxmlformats.org/markup-compatibility/2006">
              <mc:Choice xmlns:v="urn:schemas-microsoft-com:vml" Requires="v">
                <p:oleObj spid="_x0000_s206057" name="公式" r:id="rId9" imgW="1777680" imgH="215640" progId="">
                  <p:embed/>
                </p:oleObj>
              </mc:Choice>
              <mc:Fallback>
                <p:oleObj name="公式" r:id="rId9" imgW="1777680" imgH="21564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2667000"/>
                        <a:ext cx="5029200"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2"/>
          <p:cNvGraphicFramePr>
            <a:graphicFrameLocks noChangeAspect="1"/>
          </p:cNvGraphicFramePr>
          <p:nvPr/>
        </p:nvGraphicFramePr>
        <p:xfrm>
          <a:off x="849313" y="3505200"/>
          <a:ext cx="6923087" cy="550863"/>
        </p:xfrm>
        <a:graphic>
          <a:graphicData uri="http://schemas.openxmlformats.org/presentationml/2006/ole">
            <mc:AlternateContent xmlns:mc="http://schemas.openxmlformats.org/markup-compatibility/2006">
              <mc:Choice xmlns:v="urn:schemas-microsoft-com:vml" Requires="v">
                <p:oleObj spid="_x0000_s206058" name="公式" r:id="rId11" imgW="2869920" imgH="228600" progId="">
                  <p:embed/>
                </p:oleObj>
              </mc:Choice>
              <mc:Fallback>
                <p:oleObj name="公式" r:id="rId11" imgW="2869920" imgH="228600" progId="">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9313" y="3505200"/>
                        <a:ext cx="6923087"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14"/>
          <p:cNvSpPr>
            <a:spLocks noChangeArrowheads="1"/>
          </p:cNvSpPr>
          <p:nvPr/>
        </p:nvSpPr>
        <p:spPr bwMode="auto">
          <a:xfrm>
            <a:off x="696913" y="4343400"/>
            <a:ext cx="1219200" cy="685800"/>
          </a:xfrm>
          <a:prstGeom prst="wedgeRoundRectCallout">
            <a:avLst>
              <a:gd name="adj1" fmla="val 100782"/>
              <a:gd name="adj2" fmla="val -94213"/>
              <a:gd name="adj3" fmla="val 16667"/>
            </a:avLst>
          </a:prstGeom>
          <a:noFill/>
          <a:ln w="28575" algn="ctr">
            <a:solidFill>
              <a:srgbClr val="FF0000"/>
            </a:solidFill>
            <a:prstDash val="dash"/>
            <a:miter lim="800000"/>
            <a:headEnd/>
            <a:tailEnd/>
          </a:ln>
        </p:spPr>
        <p:txBody>
          <a:bodyPr/>
          <a:lstStyle/>
          <a:p>
            <a:pPr algn="ctr">
              <a:spcBef>
                <a:spcPct val="50000"/>
              </a:spcBef>
            </a:pPr>
            <a:r>
              <a:rPr lang="en-US" altLang="zh-CN"/>
              <a:t>2nω</a:t>
            </a:r>
            <a:r>
              <a:rPr lang="en-US" altLang="zh-CN" baseline="-25000"/>
              <a:t>1</a:t>
            </a:r>
          </a:p>
        </p:txBody>
      </p:sp>
      <p:grpSp>
        <p:nvGrpSpPr>
          <p:cNvPr id="10" name="Group 19"/>
          <p:cNvGrpSpPr>
            <a:grpSpLocks/>
          </p:cNvGrpSpPr>
          <p:nvPr/>
        </p:nvGrpSpPr>
        <p:grpSpPr bwMode="auto">
          <a:xfrm>
            <a:off x="3821113" y="4495800"/>
            <a:ext cx="2819400" cy="690563"/>
            <a:chOff x="2256" y="3312"/>
            <a:chExt cx="1776" cy="435"/>
          </a:xfrm>
        </p:grpSpPr>
        <p:sp>
          <p:nvSpPr>
            <p:cNvPr id="11" name="AutoShape 15"/>
            <p:cNvSpPr>
              <a:spLocks noChangeArrowheads="1"/>
            </p:cNvSpPr>
            <p:nvPr/>
          </p:nvSpPr>
          <p:spPr bwMode="auto">
            <a:xfrm>
              <a:off x="2256" y="3312"/>
              <a:ext cx="1776" cy="432"/>
            </a:xfrm>
            <a:prstGeom prst="wedgeRoundRectCallout">
              <a:avLst>
                <a:gd name="adj1" fmla="val 22352"/>
                <a:gd name="adj2" fmla="val -161343"/>
                <a:gd name="adj3" fmla="val 16667"/>
              </a:avLst>
            </a:prstGeom>
            <a:noFill/>
            <a:ln w="28575" algn="ctr">
              <a:solidFill>
                <a:srgbClr val="FF0000"/>
              </a:solidFill>
              <a:prstDash val="dash"/>
              <a:miter lim="800000"/>
              <a:headEnd/>
              <a:tailEnd/>
            </a:ln>
          </p:spPr>
          <p:txBody>
            <a:bodyPr/>
            <a:lstStyle/>
            <a:p>
              <a:pPr algn="ctr">
                <a:spcBef>
                  <a:spcPct val="50000"/>
                </a:spcBef>
              </a:pPr>
              <a:endParaRPr lang="en-US" altLang="zh-CN"/>
            </a:p>
          </p:txBody>
        </p:sp>
        <p:graphicFrame>
          <p:nvGraphicFramePr>
            <p:cNvPr id="12" name="Object 18"/>
            <p:cNvGraphicFramePr>
              <a:graphicFrameLocks noChangeAspect="1"/>
            </p:cNvGraphicFramePr>
            <p:nvPr/>
          </p:nvGraphicFramePr>
          <p:xfrm>
            <a:off x="2352" y="3360"/>
            <a:ext cx="1639" cy="387"/>
          </p:xfrm>
          <a:graphic>
            <a:graphicData uri="http://schemas.openxmlformats.org/presentationml/2006/ole">
              <mc:AlternateContent xmlns:mc="http://schemas.openxmlformats.org/markup-compatibility/2006">
                <mc:Choice xmlns:v="urn:schemas-microsoft-com:vml" Requires="v">
                  <p:oleObj spid="_x0000_s206059" name="公式" r:id="rId13" imgW="914400" imgH="215640" progId="">
                    <p:embed/>
                  </p:oleObj>
                </mc:Choice>
                <mc:Fallback>
                  <p:oleObj name="公式" r:id="rId13" imgW="914400" imgH="215640" progId="">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2" y="3360"/>
                          <a:ext cx="1639"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Text Box 20"/>
          <p:cNvSpPr txBox="1">
            <a:spLocks noChangeArrowheads="1"/>
          </p:cNvSpPr>
          <p:nvPr/>
        </p:nvSpPr>
        <p:spPr bwMode="auto">
          <a:xfrm>
            <a:off x="773113" y="5410200"/>
            <a:ext cx="4800600" cy="579438"/>
          </a:xfrm>
          <a:prstGeom prst="rect">
            <a:avLst/>
          </a:prstGeom>
          <a:noFill/>
          <a:ln w="9525" algn="ctr">
            <a:noFill/>
            <a:miter lim="800000"/>
            <a:headEnd/>
            <a:tailEnd/>
          </a:ln>
        </p:spPr>
        <p:txBody>
          <a:bodyPr>
            <a:spAutoFit/>
          </a:bodyPr>
          <a:lstStyle/>
          <a:p>
            <a:pPr>
              <a:spcBef>
                <a:spcPct val="50000"/>
              </a:spcBef>
              <a:buClr>
                <a:srgbClr val="FF0000"/>
              </a:buClr>
              <a:buFont typeface="Wingdings" pitchFamily="2" charset="2"/>
              <a:buChar char="u"/>
            </a:pPr>
            <a:r>
              <a:rPr lang="zh-CN" altLang="en-US" sz="3200"/>
              <a:t>频率成分进一步减少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609600" y="1143000"/>
            <a:ext cx="2992245" cy="2057400"/>
            <a:chOff x="609600" y="1143000"/>
            <a:chExt cx="2992245" cy="2057400"/>
          </a:xfrm>
        </p:grpSpPr>
        <p:sp>
          <p:nvSpPr>
            <p:cNvPr id="13" name="椭圆 12"/>
            <p:cNvSpPr/>
            <p:nvPr/>
          </p:nvSpPr>
          <p:spPr bwMode="auto">
            <a:xfrm>
              <a:off x="1773045" y="2743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7" name="直接连接符 6"/>
            <p:cNvCxnSpPr/>
            <p:nvPr/>
          </p:nvCxnSpPr>
          <p:spPr bwMode="auto">
            <a:xfrm>
              <a:off x="630045" y="1828800"/>
              <a:ext cx="29718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3" name="等腰三角形 2"/>
            <p:cNvSpPr/>
            <p:nvPr/>
          </p:nvSpPr>
          <p:spPr bwMode="auto">
            <a:xfrm rot="5400000">
              <a:off x="1849245" y="1600200"/>
              <a:ext cx="457200" cy="457200"/>
            </a:xfrm>
            <a:prstGeom prst="triangle">
              <a:avLst/>
            </a:prstGeom>
            <a:solidFill>
              <a:schemeClr val="bg1"/>
            </a:solidFill>
            <a:ln w="28575" cap="flat" cmpd="sng" algn="ctr">
              <a:solidFill>
                <a:schemeClr val="tx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5" name="直接连接符 4"/>
            <p:cNvCxnSpPr/>
            <p:nvPr/>
          </p:nvCxnSpPr>
          <p:spPr bwMode="auto">
            <a:xfrm>
              <a:off x="2306445" y="1600200"/>
              <a:ext cx="0" cy="5334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630045" y="18288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3601845" y="18288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609600" y="2971800"/>
              <a:ext cx="29880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14" name="TextBox 13"/>
            <p:cNvSpPr txBox="1"/>
            <p:nvPr/>
          </p:nvSpPr>
          <p:spPr>
            <a:xfrm>
              <a:off x="2306445" y="2362200"/>
              <a:ext cx="533400" cy="769441"/>
            </a:xfrm>
            <a:prstGeom prst="rect">
              <a:avLst/>
            </a:prstGeom>
            <a:noFill/>
          </p:spPr>
          <p:txBody>
            <a:bodyPr wrap="square" rtlCol="0">
              <a:spAutoFit/>
            </a:bodyPr>
            <a:lstStyle/>
            <a:p>
              <a:r>
                <a:rPr lang="en-US" altLang="zh-CN" sz="4400" dirty="0" smtClean="0"/>
                <a:t>-</a:t>
              </a:r>
              <a:endParaRPr lang="zh-CN" altLang="en-US" sz="4400" dirty="0"/>
            </a:p>
          </p:txBody>
        </p:sp>
        <p:sp>
          <p:nvSpPr>
            <p:cNvPr id="15" name="TextBox 14"/>
            <p:cNvSpPr txBox="1"/>
            <p:nvPr/>
          </p:nvSpPr>
          <p:spPr>
            <a:xfrm>
              <a:off x="1239645" y="2430959"/>
              <a:ext cx="533400" cy="769441"/>
            </a:xfrm>
            <a:prstGeom prst="rect">
              <a:avLst/>
            </a:prstGeom>
            <a:noFill/>
          </p:spPr>
          <p:txBody>
            <a:bodyPr wrap="square" rtlCol="0">
              <a:spAutoFit/>
            </a:bodyPr>
            <a:lstStyle/>
            <a:p>
              <a:r>
                <a:rPr lang="en-US" altLang="zh-CN" sz="4400" dirty="0" smtClean="0"/>
                <a:t>+</a:t>
              </a:r>
              <a:endParaRPr lang="zh-CN" altLang="en-US" sz="4400" dirty="0"/>
            </a:p>
          </p:txBody>
        </p:sp>
        <p:sp>
          <p:nvSpPr>
            <p:cNvPr id="20" name="TextBox 19"/>
            <p:cNvSpPr txBox="1"/>
            <p:nvPr/>
          </p:nvSpPr>
          <p:spPr>
            <a:xfrm>
              <a:off x="1849245" y="2362200"/>
              <a:ext cx="533400" cy="461665"/>
            </a:xfrm>
            <a:prstGeom prst="rect">
              <a:avLst/>
            </a:prstGeom>
            <a:noFill/>
          </p:spPr>
          <p:txBody>
            <a:bodyPr wrap="square" rtlCol="0">
              <a:spAutoFit/>
            </a:bodyPr>
            <a:lstStyle/>
            <a:p>
              <a:r>
                <a:rPr lang="en-US" altLang="zh-CN" dirty="0" smtClean="0"/>
                <a:t>u1</a:t>
              </a:r>
              <a:endParaRPr lang="zh-CN" altLang="en-US" dirty="0"/>
            </a:p>
          </p:txBody>
        </p:sp>
        <p:sp>
          <p:nvSpPr>
            <p:cNvPr id="21" name="TextBox 20"/>
            <p:cNvSpPr txBox="1"/>
            <p:nvPr/>
          </p:nvSpPr>
          <p:spPr>
            <a:xfrm>
              <a:off x="1315845" y="1143000"/>
              <a:ext cx="533400" cy="769441"/>
            </a:xfrm>
            <a:prstGeom prst="rect">
              <a:avLst/>
            </a:prstGeom>
            <a:noFill/>
          </p:spPr>
          <p:txBody>
            <a:bodyPr wrap="square" rtlCol="0">
              <a:spAutoFit/>
            </a:bodyPr>
            <a:lstStyle/>
            <a:p>
              <a:r>
                <a:rPr lang="en-US" altLang="zh-CN" sz="4400" dirty="0" err="1" smtClean="0"/>
                <a:t>i</a:t>
              </a:r>
              <a:endParaRPr lang="zh-CN" altLang="en-US" sz="4400" dirty="0"/>
            </a:p>
          </p:txBody>
        </p:sp>
        <p:cxnSp>
          <p:nvCxnSpPr>
            <p:cNvPr id="23" name="直接箭头连接符 22"/>
            <p:cNvCxnSpPr/>
            <p:nvPr/>
          </p:nvCxnSpPr>
          <p:spPr bwMode="auto">
            <a:xfrm>
              <a:off x="1011045" y="1752600"/>
              <a:ext cx="685800" cy="0"/>
            </a:xfrm>
            <a:prstGeom prst="straightConnector1">
              <a:avLst/>
            </a:prstGeom>
            <a:solidFill>
              <a:schemeClr val="bg1"/>
            </a:solidFill>
            <a:ln w="28575" cap="flat" cmpd="sng" algn="ctr">
              <a:solidFill>
                <a:schemeClr val="tx1"/>
              </a:solidFill>
              <a:prstDash val="solid"/>
              <a:round/>
              <a:headEnd type="none" w="med" len="med"/>
              <a:tailEnd type="arrow"/>
            </a:ln>
            <a:effectLst/>
          </p:spPr>
        </p:cxnSp>
      </p:grpSp>
      <p:grpSp>
        <p:nvGrpSpPr>
          <p:cNvPr id="42" name="组合 41"/>
          <p:cNvGrpSpPr/>
          <p:nvPr/>
        </p:nvGrpSpPr>
        <p:grpSpPr>
          <a:xfrm>
            <a:off x="533400" y="3733800"/>
            <a:ext cx="2992245" cy="2141041"/>
            <a:chOff x="533400" y="3733800"/>
            <a:chExt cx="2992245" cy="2141041"/>
          </a:xfrm>
        </p:grpSpPr>
        <p:sp>
          <p:nvSpPr>
            <p:cNvPr id="24" name="椭圆 23"/>
            <p:cNvSpPr/>
            <p:nvPr/>
          </p:nvSpPr>
          <p:spPr bwMode="auto">
            <a:xfrm>
              <a:off x="1696845" y="53340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25" name="直接连接符 24"/>
            <p:cNvCxnSpPr/>
            <p:nvPr/>
          </p:nvCxnSpPr>
          <p:spPr bwMode="auto">
            <a:xfrm>
              <a:off x="553845" y="4419600"/>
              <a:ext cx="29718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26" name="等腰三角形 25"/>
            <p:cNvSpPr/>
            <p:nvPr/>
          </p:nvSpPr>
          <p:spPr bwMode="auto">
            <a:xfrm rot="5400000">
              <a:off x="1773045" y="4191000"/>
              <a:ext cx="457200" cy="457200"/>
            </a:xfrm>
            <a:prstGeom prst="triangle">
              <a:avLst/>
            </a:prstGeom>
            <a:solidFill>
              <a:schemeClr val="bg1"/>
            </a:solidFill>
            <a:ln w="28575" cap="flat" cmpd="sng" algn="ctr">
              <a:solidFill>
                <a:schemeClr val="tx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27" name="直接连接符 26"/>
            <p:cNvCxnSpPr/>
            <p:nvPr/>
          </p:nvCxnSpPr>
          <p:spPr bwMode="auto">
            <a:xfrm>
              <a:off x="2230245" y="4191000"/>
              <a:ext cx="0" cy="5334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5538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35256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a:off x="533400" y="5562600"/>
              <a:ext cx="29880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31" name="TextBox 30"/>
            <p:cNvSpPr txBox="1"/>
            <p:nvPr/>
          </p:nvSpPr>
          <p:spPr>
            <a:xfrm>
              <a:off x="1219200" y="5029200"/>
              <a:ext cx="533400" cy="769441"/>
            </a:xfrm>
            <a:prstGeom prst="rect">
              <a:avLst/>
            </a:prstGeom>
            <a:noFill/>
          </p:spPr>
          <p:txBody>
            <a:bodyPr wrap="square" rtlCol="0">
              <a:spAutoFit/>
            </a:bodyPr>
            <a:lstStyle/>
            <a:p>
              <a:r>
                <a:rPr lang="en-US" altLang="zh-CN" sz="4400" dirty="0" smtClean="0"/>
                <a:t>-</a:t>
              </a:r>
              <a:endParaRPr lang="zh-CN" altLang="en-US" sz="4400" dirty="0"/>
            </a:p>
          </p:txBody>
        </p:sp>
        <p:sp>
          <p:nvSpPr>
            <p:cNvPr id="32" name="TextBox 31"/>
            <p:cNvSpPr txBox="1"/>
            <p:nvPr/>
          </p:nvSpPr>
          <p:spPr>
            <a:xfrm>
              <a:off x="2438400" y="5105400"/>
              <a:ext cx="533400" cy="769441"/>
            </a:xfrm>
            <a:prstGeom prst="rect">
              <a:avLst/>
            </a:prstGeom>
            <a:noFill/>
          </p:spPr>
          <p:txBody>
            <a:bodyPr wrap="square" rtlCol="0">
              <a:spAutoFit/>
            </a:bodyPr>
            <a:lstStyle/>
            <a:p>
              <a:r>
                <a:rPr lang="en-US" altLang="zh-CN" sz="4400" dirty="0" smtClean="0"/>
                <a:t>+</a:t>
              </a:r>
              <a:endParaRPr lang="zh-CN" altLang="en-US" sz="4400" dirty="0"/>
            </a:p>
          </p:txBody>
        </p:sp>
        <p:sp>
          <p:nvSpPr>
            <p:cNvPr id="33" name="TextBox 32"/>
            <p:cNvSpPr txBox="1"/>
            <p:nvPr/>
          </p:nvSpPr>
          <p:spPr>
            <a:xfrm>
              <a:off x="1773045" y="4953000"/>
              <a:ext cx="533400" cy="461665"/>
            </a:xfrm>
            <a:prstGeom prst="rect">
              <a:avLst/>
            </a:prstGeom>
            <a:noFill/>
          </p:spPr>
          <p:txBody>
            <a:bodyPr wrap="square" rtlCol="0">
              <a:spAutoFit/>
            </a:bodyPr>
            <a:lstStyle/>
            <a:p>
              <a:r>
                <a:rPr lang="en-US" altLang="zh-CN" dirty="0" smtClean="0"/>
                <a:t>u1</a:t>
              </a:r>
              <a:endParaRPr lang="zh-CN" altLang="en-US" dirty="0"/>
            </a:p>
          </p:txBody>
        </p:sp>
        <p:sp>
          <p:nvSpPr>
            <p:cNvPr id="34" name="TextBox 33"/>
            <p:cNvSpPr txBox="1"/>
            <p:nvPr/>
          </p:nvSpPr>
          <p:spPr>
            <a:xfrm>
              <a:off x="1239645" y="3733800"/>
              <a:ext cx="533400" cy="769441"/>
            </a:xfrm>
            <a:prstGeom prst="rect">
              <a:avLst/>
            </a:prstGeom>
            <a:noFill/>
          </p:spPr>
          <p:txBody>
            <a:bodyPr wrap="square" rtlCol="0">
              <a:spAutoFit/>
            </a:bodyPr>
            <a:lstStyle/>
            <a:p>
              <a:r>
                <a:rPr lang="en-US" altLang="zh-CN" sz="4400" dirty="0" err="1" smtClean="0"/>
                <a:t>i</a:t>
              </a:r>
              <a:endParaRPr lang="zh-CN" altLang="en-US" sz="4400" dirty="0"/>
            </a:p>
          </p:txBody>
        </p:sp>
        <p:cxnSp>
          <p:nvCxnSpPr>
            <p:cNvPr id="35" name="直接箭头连接符 34"/>
            <p:cNvCxnSpPr/>
            <p:nvPr/>
          </p:nvCxnSpPr>
          <p:spPr bwMode="auto">
            <a:xfrm>
              <a:off x="934845" y="4343400"/>
              <a:ext cx="685800" cy="0"/>
            </a:xfrm>
            <a:prstGeom prst="straightConnector1">
              <a:avLst/>
            </a:prstGeom>
            <a:solidFill>
              <a:schemeClr val="bg1"/>
            </a:solidFill>
            <a:ln w="28575" cap="flat" cmpd="sng" algn="ctr">
              <a:solidFill>
                <a:schemeClr val="tx1"/>
              </a:solidFill>
              <a:prstDash val="solid"/>
              <a:round/>
              <a:headEnd type="none" w="med" len="med"/>
              <a:tailEnd type="arrow"/>
            </a:ln>
            <a:effectLst/>
          </p:spPr>
        </p:cxnSp>
      </p:grpSp>
      <p:sp>
        <p:nvSpPr>
          <p:cNvPr id="36" name="TextBox 35"/>
          <p:cNvSpPr txBox="1"/>
          <p:nvPr/>
        </p:nvSpPr>
        <p:spPr>
          <a:xfrm>
            <a:off x="1752600" y="152400"/>
            <a:ext cx="2209800" cy="646331"/>
          </a:xfrm>
          <a:prstGeom prst="rect">
            <a:avLst/>
          </a:prstGeom>
          <a:noFill/>
        </p:spPr>
        <p:txBody>
          <a:bodyPr wrap="square" rtlCol="0">
            <a:spAutoFit/>
          </a:bodyPr>
          <a:lstStyle/>
          <a:p>
            <a:r>
              <a:rPr lang="zh-CN" altLang="en-US" sz="3600" dirty="0" smtClean="0"/>
              <a:t>总结：</a:t>
            </a:r>
            <a:endParaRPr lang="zh-CN" altLang="en-US" sz="3600" dirty="0"/>
          </a:p>
        </p:txBody>
      </p:sp>
      <p:graphicFrame>
        <p:nvGraphicFramePr>
          <p:cNvPr id="37" name="Object 3"/>
          <p:cNvGraphicFramePr>
            <a:graphicFrameLocks noChangeAspect="1"/>
          </p:cNvGraphicFramePr>
          <p:nvPr/>
        </p:nvGraphicFramePr>
        <p:xfrm>
          <a:off x="3149600" y="228600"/>
          <a:ext cx="2579688" cy="588963"/>
        </p:xfrm>
        <a:graphic>
          <a:graphicData uri="http://schemas.openxmlformats.org/presentationml/2006/ole">
            <mc:AlternateContent xmlns:mc="http://schemas.openxmlformats.org/markup-compatibility/2006">
              <mc:Choice xmlns:v="urn:schemas-microsoft-com:vml" Requires="v">
                <p:oleObj spid="_x0000_s206971" name="Equation" r:id="rId3" imgW="965160" imgH="228600" progId="Equation.DSMT4">
                  <p:embed/>
                </p:oleObj>
              </mc:Choice>
              <mc:Fallback>
                <p:oleObj name="Equation" r:id="rId3" imgW="96516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228600"/>
                        <a:ext cx="2579688"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
          <p:cNvGraphicFramePr>
            <a:graphicFrameLocks noChangeAspect="1"/>
          </p:cNvGraphicFramePr>
          <p:nvPr/>
        </p:nvGraphicFramePr>
        <p:xfrm>
          <a:off x="4005263" y="2057400"/>
          <a:ext cx="2443162" cy="588963"/>
        </p:xfrm>
        <a:graphic>
          <a:graphicData uri="http://schemas.openxmlformats.org/presentationml/2006/ole">
            <mc:AlternateContent xmlns:mc="http://schemas.openxmlformats.org/markup-compatibility/2006">
              <mc:Choice xmlns:v="urn:schemas-microsoft-com:vml" Requires="v">
                <p:oleObj spid="_x0000_s206972" name="Equation" r:id="rId5" imgW="914400" imgH="228600" progId="Equation.DSMT4">
                  <p:embed/>
                </p:oleObj>
              </mc:Choice>
              <mc:Fallback>
                <p:oleObj name="Equation" r:id="rId5" imgW="914400" imgH="2286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5263" y="2057400"/>
                        <a:ext cx="2443162"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3"/>
          <p:cNvGraphicFramePr>
            <a:graphicFrameLocks noChangeAspect="1"/>
          </p:cNvGraphicFramePr>
          <p:nvPr/>
        </p:nvGraphicFramePr>
        <p:xfrm>
          <a:off x="3902075" y="4495800"/>
          <a:ext cx="3325813" cy="588963"/>
        </p:xfrm>
        <a:graphic>
          <a:graphicData uri="http://schemas.openxmlformats.org/presentationml/2006/ole">
            <mc:AlternateContent xmlns:mc="http://schemas.openxmlformats.org/markup-compatibility/2006">
              <mc:Choice xmlns:v="urn:schemas-microsoft-com:vml" Requires="v">
                <p:oleObj spid="_x0000_s206973" name="Equation" r:id="rId7" imgW="1244520" imgH="228600" progId="Equation.DSMT4">
                  <p:embed/>
                </p:oleObj>
              </mc:Choice>
              <mc:Fallback>
                <p:oleObj name="Equation" r:id="rId7" imgW="1244520" imgH="2286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2075" y="4495800"/>
                        <a:ext cx="3325813"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58" name="Object 18"/>
          <p:cNvGraphicFramePr>
            <a:graphicFrameLocks noChangeAspect="1"/>
          </p:cNvGraphicFramePr>
          <p:nvPr/>
        </p:nvGraphicFramePr>
        <p:xfrm>
          <a:off x="3124200" y="228600"/>
          <a:ext cx="5715000" cy="3763963"/>
        </p:xfrm>
        <a:graphic>
          <a:graphicData uri="http://schemas.openxmlformats.org/presentationml/2006/ole">
            <mc:AlternateContent xmlns:mc="http://schemas.openxmlformats.org/markup-compatibility/2006">
              <mc:Choice xmlns:v="urn:schemas-microsoft-com:vml" Requires="v">
                <p:oleObj spid="_x0000_s36980" name="VISIO" r:id="rId3" imgW="2180520" imgH="1436760" progId="">
                  <p:embed/>
                </p:oleObj>
              </mc:Choice>
              <mc:Fallback>
                <p:oleObj name="VISIO" r:id="rId3" imgW="2180520" imgH="1436760" progId="">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8600"/>
                        <a:ext cx="5715000" cy="376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Text Box 19"/>
          <p:cNvSpPr txBox="1">
            <a:spLocks noChangeArrowheads="1"/>
          </p:cNvSpPr>
          <p:nvPr/>
        </p:nvSpPr>
        <p:spPr bwMode="auto">
          <a:xfrm>
            <a:off x="457200" y="609600"/>
            <a:ext cx="3276600" cy="519113"/>
          </a:xfrm>
          <a:prstGeom prst="rect">
            <a:avLst/>
          </a:prstGeom>
          <a:noFill/>
          <a:ln w="9525" algn="ctr">
            <a:noFill/>
            <a:miter lim="800000"/>
            <a:headEnd/>
            <a:tailEnd/>
          </a:ln>
        </p:spPr>
        <p:txBody>
          <a:bodyPr>
            <a:spAutoFit/>
          </a:bodyPr>
          <a:lstStyle/>
          <a:p>
            <a:pPr>
              <a:spcBef>
                <a:spcPct val="50000"/>
              </a:spcBef>
            </a:pPr>
            <a:r>
              <a:rPr lang="zh-CN" altLang="en-US" sz="2800"/>
              <a:t>双向开关函数</a:t>
            </a:r>
          </a:p>
        </p:txBody>
      </p:sp>
      <p:graphicFrame>
        <p:nvGraphicFramePr>
          <p:cNvPr id="163860" name="Object 20"/>
          <p:cNvGraphicFramePr>
            <a:graphicFrameLocks noChangeAspect="1"/>
          </p:cNvGraphicFramePr>
          <p:nvPr/>
        </p:nvGraphicFramePr>
        <p:xfrm>
          <a:off x="457200" y="3886200"/>
          <a:ext cx="5516563" cy="617538"/>
        </p:xfrm>
        <a:graphic>
          <a:graphicData uri="http://schemas.openxmlformats.org/presentationml/2006/ole">
            <mc:AlternateContent xmlns:mc="http://schemas.openxmlformats.org/markup-compatibility/2006">
              <mc:Choice xmlns:v="urn:schemas-microsoft-com:vml" Requires="v">
                <p:oleObj spid="_x0000_s36981" name="公式" r:id="rId5" imgW="1930320" imgH="215640" progId="">
                  <p:embed/>
                </p:oleObj>
              </mc:Choice>
              <mc:Fallback>
                <p:oleObj name="公式" r:id="rId5" imgW="1930320" imgH="215640" progId="">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886200"/>
                        <a:ext cx="5516563"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61" name="Object 21"/>
          <p:cNvGraphicFramePr>
            <a:graphicFrameLocks noChangeAspect="1"/>
          </p:cNvGraphicFramePr>
          <p:nvPr/>
        </p:nvGraphicFramePr>
        <p:xfrm>
          <a:off x="762000" y="4495800"/>
          <a:ext cx="5937250" cy="1168400"/>
        </p:xfrm>
        <a:graphic>
          <a:graphicData uri="http://schemas.openxmlformats.org/presentationml/2006/ole">
            <mc:AlternateContent xmlns:mc="http://schemas.openxmlformats.org/markup-compatibility/2006">
              <mc:Choice xmlns:v="urn:schemas-microsoft-com:vml" Requires="v">
                <p:oleObj spid="_x0000_s36982" name="公式" r:id="rId7" imgW="2197080" imgH="431640" progId="">
                  <p:embed/>
                </p:oleObj>
              </mc:Choice>
              <mc:Fallback>
                <p:oleObj name="公式" r:id="rId7" imgW="2197080" imgH="431640" progId="">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495800"/>
                        <a:ext cx="5937250"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62" name="AutoShape 22"/>
          <p:cNvSpPr>
            <a:spLocks noChangeArrowheads="1"/>
          </p:cNvSpPr>
          <p:nvPr/>
        </p:nvSpPr>
        <p:spPr bwMode="auto">
          <a:xfrm>
            <a:off x="685800" y="1600200"/>
            <a:ext cx="2133600" cy="609600"/>
          </a:xfrm>
          <a:prstGeom prst="wedgeRoundRectCallout">
            <a:avLst>
              <a:gd name="adj1" fmla="val 160657"/>
              <a:gd name="adj2" fmla="val 494657"/>
              <a:gd name="adj3" fmla="val 16667"/>
            </a:avLst>
          </a:prstGeom>
          <a:noFill/>
          <a:ln w="28575" algn="ctr">
            <a:solidFill>
              <a:srgbClr val="FF0000"/>
            </a:solidFill>
            <a:prstDash val="dash"/>
            <a:miter lim="800000"/>
            <a:headEnd/>
            <a:tailEnd/>
          </a:ln>
        </p:spPr>
        <p:txBody>
          <a:bodyPr/>
          <a:lstStyle/>
          <a:p>
            <a:pPr algn="ctr">
              <a:spcBef>
                <a:spcPct val="50000"/>
              </a:spcBef>
            </a:pPr>
            <a:r>
              <a:rPr lang="en-US" altLang="zh-CN" sz="2800"/>
              <a:t>(2n-1) ω</a:t>
            </a:r>
            <a:r>
              <a:rPr lang="en-US" altLang="zh-CN" sz="2800" baseline="-250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58"/>
                                        </p:tgtEl>
                                        <p:attrNameLst>
                                          <p:attrName>style.visibility</p:attrName>
                                        </p:attrNameLst>
                                      </p:cBhvr>
                                      <p:to>
                                        <p:strVal val="visible"/>
                                      </p:to>
                                    </p:set>
                                    <p:animEffect transition="in" filter="blinds(horizontal)">
                                      <p:cBhvr>
                                        <p:cTn id="7" dur="500"/>
                                        <p:tgtEl>
                                          <p:spTgt spid="1638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60"/>
                                        </p:tgtEl>
                                        <p:attrNameLst>
                                          <p:attrName>style.visibility</p:attrName>
                                        </p:attrNameLst>
                                      </p:cBhvr>
                                      <p:to>
                                        <p:strVal val="visible"/>
                                      </p:to>
                                    </p:set>
                                    <p:animEffect transition="in" filter="blinds(horizontal)">
                                      <p:cBhvr>
                                        <p:cTn id="12" dur="500"/>
                                        <p:tgtEl>
                                          <p:spTgt spid="1638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61"/>
                                        </p:tgtEl>
                                        <p:attrNameLst>
                                          <p:attrName>style.visibility</p:attrName>
                                        </p:attrNameLst>
                                      </p:cBhvr>
                                      <p:to>
                                        <p:strVal val="visible"/>
                                      </p:to>
                                    </p:set>
                                    <p:animEffect transition="in" filter="blinds(horizontal)">
                                      <p:cBhvr>
                                        <p:cTn id="17" dur="500"/>
                                        <p:tgtEl>
                                          <p:spTgt spid="1638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62"/>
                                        </p:tgtEl>
                                        <p:attrNameLst>
                                          <p:attrName>style.visibility</p:attrName>
                                        </p:attrNameLst>
                                      </p:cBhvr>
                                      <p:to>
                                        <p:strVal val="visible"/>
                                      </p:to>
                                    </p:set>
                                    <p:animEffect transition="in" filter="blinds(horizontal)">
                                      <p:cBhvr>
                                        <p:cTn id="22" dur="500"/>
                                        <p:tgtEl>
                                          <p:spTgt spid="163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96518" y="49178"/>
            <a:ext cx="4876800" cy="461665"/>
          </a:xfrm>
          <a:prstGeom prst="rect">
            <a:avLst/>
          </a:prstGeom>
          <a:noFill/>
        </p:spPr>
        <p:txBody>
          <a:bodyPr wrap="square" rtlCol="0">
            <a:spAutoFit/>
          </a:bodyPr>
          <a:lstStyle/>
          <a:p>
            <a:r>
              <a:rPr lang="zh-CN" altLang="en-US" dirty="0" smtClean="0"/>
              <a:t>第三次课课前提问（电子）</a:t>
            </a:r>
            <a:endParaRPr lang="zh-CN" altLang="en-US" dirty="0"/>
          </a:p>
        </p:txBody>
      </p:sp>
      <p:sp>
        <p:nvSpPr>
          <p:cNvPr id="5" name="文本框 4"/>
          <p:cNvSpPr txBox="1"/>
          <p:nvPr/>
        </p:nvSpPr>
        <p:spPr>
          <a:xfrm>
            <a:off x="0" y="649347"/>
            <a:ext cx="5181600" cy="461665"/>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）两个信号通过非线性系统</a:t>
            </a:r>
            <a:endParaRPr lang="zh-CN" altLang="en-US" dirty="0"/>
          </a:p>
        </p:txBody>
      </p:sp>
      <p:graphicFrame>
        <p:nvGraphicFramePr>
          <p:cNvPr id="6" name="Object 14"/>
          <p:cNvGraphicFramePr>
            <a:graphicFrameLocks noChangeAspect="1"/>
          </p:cNvGraphicFramePr>
          <p:nvPr>
            <p:extLst>
              <p:ext uri="{D42A27DB-BD31-4B8C-83A1-F6EECF244321}">
                <p14:modId xmlns:p14="http://schemas.microsoft.com/office/powerpoint/2010/main" val="1293798119"/>
              </p:ext>
            </p:extLst>
          </p:nvPr>
        </p:nvGraphicFramePr>
        <p:xfrm>
          <a:off x="4387042" y="601108"/>
          <a:ext cx="2068703" cy="489809"/>
        </p:xfrm>
        <a:graphic>
          <a:graphicData uri="http://schemas.openxmlformats.org/presentationml/2006/ole">
            <mc:AlternateContent xmlns:mc="http://schemas.openxmlformats.org/markup-compatibility/2006">
              <mc:Choice xmlns:v="urn:schemas-microsoft-com:vml" Requires="v">
                <p:oleObj spid="_x0000_s271426" name="公式" r:id="rId3" imgW="965160" imgH="228600" progId="">
                  <p:embed/>
                </p:oleObj>
              </mc:Choice>
              <mc:Fallback>
                <p:oleObj name="公式" r:id="rId3" imgW="965160" imgH="228600" progId="">
                  <p:embed/>
                  <p:pic>
                    <p:nvPicPr>
                      <p:cNvPr id="7"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42" y="601108"/>
                        <a:ext cx="2068703" cy="489809"/>
                      </a:xfrm>
                      <a:prstGeom prst="rect">
                        <a:avLst/>
                      </a:prstGeom>
                      <a:noFill/>
                      <a:extLst/>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2509168799"/>
              </p:ext>
            </p:extLst>
          </p:nvPr>
        </p:nvGraphicFramePr>
        <p:xfrm>
          <a:off x="6677461" y="522732"/>
          <a:ext cx="2465387" cy="554038"/>
        </p:xfrm>
        <a:graphic>
          <a:graphicData uri="http://schemas.openxmlformats.org/presentationml/2006/ole">
            <mc:AlternateContent xmlns:mc="http://schemas.openxmlformats.org/markup-compatibility/2006">
              <mc:Choice xmlns:v="urn:schemas-microsoft-com:vml" Requires="v">
                <p:oleObj spid="_x0000_s271427" name="公式" r:id="rId5" imgW="1015920" imgH="228600" progId="">
                  <p:embed/>
                </p:oleObj>
              </mc:Choice>
              <mc:Fallback>
                <p:oleObj name="公式" r:id="rId5" imgW="1015920" imgH="228600" progId="">
                  <p:embed/>
                  <p:pic>
                    <p:nvPicPr>
                      <p:cNvPr id="8"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7461" y="522732"/>
                        <a:ext cx="246538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10974476"/>
              </p:ext>
            </p:extLst>
          </p:nvPr>
        </p:nvGraphicFramePr>
        <p:xfrm>
          <a:off x="1903056" y="1132764"/>
          <a:ext cx="1233487" cy="663575"/>
        </p:xfrm>
        <a:graphic>
          <a:graphicData uri="http://schemas.openxmlformats.org/presentationml/2006/ole">
            <mc:AlternateContent xmlns:mc="http://schemas.openxmlformats.org/markup-compatibility/2006">
              <mc:Choice xmlns:v="urn:schemas-microsoft-com:vml" Requires="v">
                <p:oleObj spid="_x0000_s271428" name="公式" r:id="rId7" imgW="495000" imgH="241200" progId="Equation.3">
                  <p:embed/>
                </p:oleObj>
              </mc:Choice>
              <mc:Fallback>
                <p:oleObj name="公式" r:id="rId7" imgW="495000" imgH="241200" progId="Equation.3">
                  <p:embed/>
                  <p:pic>
                    <p:nvPicPr>
                      <p:cNvPr id="10" name="对象 9"/>
                      <p:cNvPicPr/>
                      <p:nvPr/>
                    </p:nvPicPr>
                    <p:blipFill>
                      <a:blip r:embed="rId8"/>
                      <a:stretch>
                        <a:fillRect/>
                      </a:stretch>
                    </p:blipFill>
                    <p:spPr>
                      <a:xfrm>
                        <a:off x="1903056" y="1132764"/>
                        <a:ext cx="1233487" cy="663575"/>
                      </a:xfrm>
                      <a:prstGeom prst="rect">
                        <a:avLst/>
                      </a:prstGeom>
                    </p:spPr>
                  </p:pic>
                </p:oleObj>
              </mc:Fallback>
            </mc:AlternateContent>
          </a:graphicData>
        </a:graphic>
      </p:graphicFrame>
      <p:sp>
        <p:nvSpPr>
          <p:cNvPr id="9" name="文本框 8"/>
          <p:cNvSpPr txBox="1"/>
          <p:nvPr/>
        </p:nvSpPr>
        <p:spPr>
          <a:xfrm>
            <a:off x="81047" y="1267393"/>
            <a:ext cx="2281153" cy="461665"/>
          </a:xfrm>
          <a:prstGeom prst="rect">
            <a:avLst/>
          </a:prstGeom>
          <a:noFill/>
        </p:spPr>
        <p:txBody>
          <a:bodyPr wrap="square" rtlCol="0">
            <a:spAutoFit/>
          </a:bodyPr>
          <a:lstStyle/>
          <a:p>
            <a:r>
              <a:rPr lang="zh-CN" altLang="en-US" dirty="0" smtClean="0"/>
              <a:t>输出频率：</a:t>
            </a:r>
            <a:endParaRPr lang="zh-CN" altLang="en-US" dirty="0"/>
          </a:p>
        </p:txBody>
      </p:sp>
      <p:graphicFrame>
        <p:nvGraphicFramePr>
          <p:cNvPr id="10" name="Object 3"/>
          <p:cNvGraphicFramePr>
            <a:graphicFrameLocks noChangeAspect="1"/>
          </p:cNvGraphicFramePr>
          <p:nvPr>
            <p:extLst>
              <p:ext uri="{D42A27DB-BD31-4B8C-83A1-F6EECF244321}">
                <p14:modId xmlns:p14="http://schemas.microsoft.com/office/powerpoint/2010/main" val="333443200"/>
              </p:ext>
            </p:extLst>
          </p:nvPr>
        </p:nvGraphicFramePr>
        <p:xfrm>
          <a:off x="5105435" y="1304326"/>
          <a:ext cx="1953222" cy="1481193"/>
        </p:xfrm>
        <a:graphic>
          <a:graphicData uri="http://schemas.openxmlformats.org/presentationml/2006/ole">
            <mc:AlternateContent xmlns:mc="http://schemas.openxmlformats.org/markup-compatibility/2006">
              <mc:Choice xmlns:v="urn:schemas-microsoft-com:vml" Requires="v">
                <p:oleObj spid="_x0000_s271429" name="图片" r:id="rId9" imgW="1733400" imgH="1314360" progId="">
                  <p:embed/>
                </p:oleObj>
              </mc:Choice>
              <mc:Fallback>
                <p:oleObj name="图片" r:id="rId9" imgW="1733400" imgH="1314360" progId="">
                  <p:embed/>
                  <p:pic>
                    <p:nvPicPr>
                      <p:cNvPr id="12"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35" y="1304326"/>
                        <a:ext cx="1953222" cy="1481193"/>
                      </a:xfrm>
                      <a:prstGeom prst="rect">
                        <a:avLst/>
                      </a:prstGeom>
                      <a:noFill/>
                      <a:extLst/>
                    </p:spPr>
                  </p:pic>
                </p:oleObj>
              </mc:Fallback>
            </mc:AlternateContent>
          </a:graphicData>
        </a:graphic>
      </p:graphicFrame>
      <p:sp>
        <p:nvSpPr>
          <p:cNvPr id="11" name="文本框 10"/>
          <p:cNvSpPr txBox="1"/>
          <p:nvPr/>
        </p:nvSpPr>
        <p:spPr>
          <a:xfrm>
            <a:off x="-42260" y="1873854"/>
            <a:ext cx="5181600" cy="830997"/>
          </a:xfrm>
          <a:prstGeom prst="rect">
            <a:avLst/>
          </a:prstGeom>
          <a:noFill/>
        </p:spPr>
        <p:txBody>
          <a:bodyPr wrap="square" rtlCol="0">
            <a:spAutoFit/>
          </a:bodyPr>
          <a:lstStyle/>
          <a:p>
            <a:r>
              <a:rPr lang="zh-CN" altLang="en-US" dirty="0" smtClean="0"/>
              <a:t>（</a:t>
            </a:r>
            <a:r>
              <a:rPr lang="en-US" altLang="zh-CN" dirty="0" smtClean="0"/>
              <a:t>2</a:t>
            </a:r>
            <a:r>
              <a:rPr lang="zh-CN" altLang="en-US" dirty="0" smtClean="0"/>
              <a:t>）</a:t>
            </a:r>
            <a:r>
              <a:rPr lang="zh-CN" altLang="en-US" dirty="0"/>
              <a:t>工作</a:t>
            </a:r>
            <a:r>
              <a:rPr lang="zh-CN" altLang="en-US" dirty="0" smtClean="0"/>
              <a:t>在开关状态的输出电流与输入电压表达式（分段）</a:t>
            </a:r>
            <a:endParaRPr lang="zh-CN" altLang="en-US" dirty="0"/>
          </a:p>
        </p:txBody>
      </p:sp>
      <p:graphicFrame>
        <p:nvGraphicFramePr>
          <p:cNvPr id="12" name="Object 4"/>
          <p:cNvGraphicFramePr>
            <a:graphicFrameLocks noChangeAspect="1"/>
          </p:cNvGraphicFramePr>
          <p:nvPr>
            <p:extLst>
              <p:ext uri="{D42A27DB-BD31-4B8C-83A1-F6EECF244321}">
                <p14:modId xmlns:p14="http://schemas.microsoft.com/office/powerpoint/2010/main" val="2960729161"/>
              </p:ext>
            </p:extLst>
          </p:nvPr>
        </p:nvGraphicFramePr>
        <p:xfrm>
          <a:off x="5073805" y="2837136"/>
          <a:ext cx="3921746" cy="2128080"/>
        </p:xfrm>
        <a:graphic>
          <a:graphicData uri="http://schemas.openxmlformats.org/presentationml/2006/ole">
            <mc:AlternateContent xmlns:mc="http://schemas.openxmlformats.org/markup-compatibility/2006">
              <mc:Choice xmlns:v="urn:schemas-microsoft-com:vml" Requires="v">
                <p:oleObj spid="_x0000_s271430" name="VISIO" r:id="rId11" imgW="2273040" imgH="1233720" progId="">
                  <p:embed/>
                </p:oleObj>
              </mc:Choice>
              <mc:Fallback>
                <p:oleObj name="VISIO" r:id="rId11" imgW="2273040" imgH="1233720" progId="">
                  <p:embed/>
                  <p:pic>
                    <p:nvPicPr>
                      <p:cNvPr id="14"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3805" y="2837136"/>
                        <a:ext cx="3921746" cy="2128080"/>
                      </a:xfrm>
                      <a:prstGeom prst="rect">
                        <a:avLst/>
                      </a:prstGeom>
                      <a:noFill/>
                      <a:ln>
                        <a:noFill/>
                      </a:ln>
                      <a:effectLst/>
                      <a:extLst/>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394210697"/>
              </p:ext>
            </p:extLst>
          </p:nvPr>
        </p:nvGraphicFramePr>
        <p:xfrm>
          <a:off x="212932" y="3957563"/>
          <a:ext cx="4975531" cy="735651"/>
        </p:xfrm>
        <a:graphic>
          <a:graphicData uri="http://schemas.openxmlformats.org/presentationml/2006/ole">
            <mc:AlternateContent xmlns:mc="http://schemas.openxmlformats.org/markup-compatibility/2006">
              <mc:Choice xmlns:v="urn:schemas-microsoft-com:vml" Requires="v">
                <p:oleObj spid="_x0000_s271431" name="Equation" r:id="rId13" imgW="2920680" imgH="431640" progId="">
                  <p:embed/>
                </p:oleObj>
              </mc:Choice>
              <mc:Fallback>
                <p:oleObj name="Equation" r:id="rId13" imgW="2920680" imgH="431640" progId="">
                  <p:embed/>
                  <p:pic>
                    <p:nvPicPr>
                      <p:cNvPr id="15"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932" y="3957563"/>
                        <a:ext cx="4975531" cy="735651"/>
                      </a:xfrm>
                      <a:prstGeom prst="rect">
                        <a:avLst/>
                      </a:prstGeom>
                      <a:noFill/>
                      <a:extLst/>
                    </p:spPr>
                  </p:pic>
                </p:oleObj>
              </mc:Fallback>
            </mc:AlternateContent>
          </a:graphicData>
        </a:graphic>
      </p:graphicFrame>
      <p:sp>
        <p:nvSpPr>
          <p:cNvPr id="14" name="文本框 13"/>
          <p:cNvSpPr txBox="1"/>
          <p:nvPr/>
        </p:nvSpPr>
        <p:spPr>
          <a:xfrm>
            <a:off x="0" y="2934550"/>
            <a:ext cx="5181600" cy="830997"/>
          </a:xfrm>
          <a:prstGeom prst="rect">
            <a:avLst/>
          </a:prstGeom>
          <a:noFill/>
        </p:spPr>
        <p:txBody>
          <a:bodyPr wrap="square" rtlCol="0">
            <a:spAutoFit/>
          </a:bodyPr>
          <a:lstStyle/>
          <a:p>
            <a:r>
              <a:rPr lang="zh-CN" altLang="en-US" dirty="0" smtClean="0"/>
              <a:t>（</a:t>
            </a:r>
            <a:r>
              <a:rPr lang="en-US" altLang="zh-CN" dirty="0" smtClean="0"/>
              <a:t>3</a:t>
            </a:r>
            <a:r>
              <a:rPr lang="zh-CN" altLang="en-US" dirty="0" smtClean="0"/>
              <a:t>）单向开关函数                    包含的频率成分</a:t>
            </a:r>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val="2792655779"/>
              </p:ext>
            </p:extLst>
          </p:nvPr>
        </p:nvGraphicFramePr>
        <p:xfrm>
          <a:off x="2676320" y="2857654"/>
          <a:ext cx="1171575" cy="628650"/>
        </p:xfrm>
        <a:graphic>
          <a:graphicData uri="http://schemas.openxmlformats.org/presentationml/2006/ole">
            <mc:AlternateContent xmlns:mc="http://schemas.openxmlformats.org/markup-compatibility/2006">
              <mc:Choice xmlns:v="urn:schemas-microsoft-com:vml" Requires="v">
                <p:oleObj spid="_x0000_s271432" name="公式" r:id="rId15" imgW="469800" imgH="228600" progId="Equation.3">
                  <p:embed/>
                </p:oleObj>
              </mc:Choice>
              <mc:Fallback>
                <p:oleObj name="公式" r:id="rId15" imgW="469800" imgH="228600" progId="Equation.3">
                  <p:embed/>
                  <p:pic>
                    <p:nvPicPr>
                      <p:cNvPr id="17" name="对象 16"/>
                      <p:cNvPicPr/>
                      <p:nvPr/>
                    </p:nvPicPr>
                    <p:blipFill>
                      <a:blip r:embed="rId16"/>
                      <a:stretch>
                        <a:fillRect/>
                      </a:stretch>
                    </p:blipFill>
                    <p:spPr>
                      <a:xfrm>
                        <a:off x="2676320" y="2857654"/>
                        <a:ext cx="1171575" cy="628650"/>
                      </a:xfrm>
                      <a:prstGeom prst="rect">
                        <a:avLst/>
                      </a:prstGeom>
                    </p:spPr>
                  </p:pic>
                </p:oleObj>
              </mc:Fallback>
            </mc:AlternateContent>
          </a:graphicData>
        </a:graphic>
      </p:graphicFrame>
      <p:grpSp>
        <p:nvGrpSpPr>
          <p:cNvPr id="16" name="组合 15"/>
          <p:cNvGrpSpPr/>
          <p:nvPr/>
        </p:nvGrpSpPr>
        <p:grpSpPr>
          <a:xfrm>
            <a:off x="2980864" y="5698113"/>
            <a:ext cx="4271795" cy="1305305"/>
            <a:chOff x="533400" y="4191000"/>
            <a:chExt cx="5872562" cy="1686947"/>
          </a:xfrm>
        </p:grpSpPr>
        <p:sp>
          <p:nvSpPr>
            <p:cNvPr id="17" name="椭圆 16"/>
            <p:cNvSpPr/>
            <p:nvPr/>
          </p:nvSpPr>
          <p:spPr bwMode="auto">
            <a:xfrm>
              <a:off x="1696845" y="53340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18" name="直接连接符 17"/>
            <p:cNvCxnSpPr/>
            <p:nvPr/>
          </p:nvCxnSpPr>
          <p:spPr bwMode="auto">
            <a:xfrm>
              <a:off x="553845" y="4419600"/>
              <a:ext cx="29718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19" name="等腰三角形 18"/>
            <p:cNvSpPr/>
            <p:nvPr/>
          </p:nvSpPr>
          <p:spPr bwMode="auto">
            <a:xfrm rot="5400000">
              <a:off x="1773045" y="4191000"/>
              <a:ext cx="457200" cy="457200"/>
            </a:xfrm>
            <a:prstGeom prst="triangle">
              <a:avLst/>
            </a:prstGeom>
            <a:solidFill>
              <a:schemeClr val="bg1"/>
            </a:solidFill>
            <a:ln w="28575" cap="flat" cmpd="sng" algn="ctr">
              <a:solidFill>
                <a:schemeClr val="tx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20" name="直接连接符 19"/>
            <p:cNvCxnSpPr/>
            <p:nvPr/>
          </p:nvCxnSpPr>
          <p:spPr bwMode="auto">
            <a:xfrm>
              <a:off x="2230245" y="4191000"/>
              <a:ext cx="0" cy="5334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5538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35256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533400" y="5562600"/>
              <a:ext cx="29880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24" name="TextBox 31"/>
            <p:cNvSpPr txBox="1"/>
            <p:nvPr/>
          </p:nvSpPr>
          <p:spPr>
            <a:xfrm>
              <a:off x="2415997" y="4838488"/>
              <a:ext cx="533400" cy="769441"/>
            </a:xfrm>
            <a:prstGeom prst="rect">
              <a:avLst/>
            </a:prstGeom>
            <a:noFill/>
          </p:spPr>
          <p:txBody>
            <a:bodyPr wrap="square" rtlCol="0">
              <a:spAutoFit/>
            </a:bodyPr>
            <a:lstStyle/>
            <a:p>
              <a:r>
                <a:rPr lang="en-US" altLang="zh-CN" sz="4400" dirty="0" smtClean="0"/>
                <a:t>+</a:t>
              </a:r>
              <a:endParaRPr lang="zh-CN" altLang="en-US" sz="4400" dirty="0"/>
            </a:p>
          </p:txBody>
        </p:sp>
        <p:sp>
          <p:nvSpPr>
            <p:cNvPr id="25" name="TextBox 32"/>
            <p:cNvSpPr txBox="1"/>
            <p:nvPr/>
          </p:nvSpPr>
          <p:spPr>
            <a:xfrm>
              <a:off x="1771573" y="4942908"/>
              <a:ext cx="774268" cy="596646"/>
            </a:xfrm>
            <a:prstGeom prst="rect">
              <a:avLst/>
            </a:prstGeom>
            <a:noFill/>
          </p:spPr>
          <p:txBody>
            <a:bodyPr wrap="square" rtlCol="0">
              <a:spAutoFit/>
            </a:bodyPr>
            <a:lstStyle/>
            <a:p>
              <a:r>
                <a:rPr lang="en-US" altLang="zh-CN" dirty="0" smtClean="0"/>
                <a:t>u1</a:t>
              </a:r>
              <a:endParaRPr lang="zh-CN" altLang="en-US" dirty="0"/>
            </a:p>
          </p:txBody>
        </p:sp>
        <p:sp>
          <p:nvSpPr>
            <p:cNvPr id="26" name="TextBox 33"/>
            <p:cNvSpPr txBox="1"/>
            <p:nvPr/>
          </p:nvSpPr>
          <p:spPr>
            <a:xfrm>
              <a:off x="1104259" y="4269852"/>
              <a:ext cx="533400" cy="769441"/>
            </a:xfrm>
            <a:prstGeom prst="rect">
              <a:avLst/>
            </a:prstGeom>
            <a:noFill/>
          </p:spPr>
          <p:txBody>
            <a:bodyPr wrap="square" rtlCol="0">
              <a:spAutoFit/>
            </a:bodyPr>
            <a:lstStyle/>
            <a:p>
              <a:r>
                <a:rPr lang="en-US" altLang="zh-CN" sz="3200" dirty="0" err="1" smtClean="0"/>
                <a:t>i</a:t>
              </a:r>
              <a:endParaRPr lang="zh-CN" altLang="en-US" sz="3200" dirty="0"/>
            </a:p>
          </p:txBody>
        </p:sp>
        <p:cxnSp>
          <p:nvCxnSpPr>
            <p:cNvPr id="27" name="直接箭头连接符 26"/>
            <p:cNvCxnSpPr/>
            <p:nvPr/>
          </p:nvCxnSpPr>
          <p:spPr bwMode="auto">
            <a:xfrm>
              <a:off x="934845" y="4343400"/>
              <a:ext cx="685800" cy="0"/>
            </a:xfrm>
            <a:prstGeom prst="straightConnector1">
              <a:avLst/>
            </a:prstGeom>
            <a:solidFill>
              <a:schemeClr val="bg1"/>
            </a:solidFill>
            <a:ln w="28575" cap="flat" cmpd="sng" algn="ctr">
              <a:solidFill>
                <a:schemeClr val="tx1"/>
              </a:solidFill>
              <a:prstDash val="solid"/>
              <a:round/>
              <a:headEnd type="none" w="med" len="med"/>
              <a:tailEnd type="arrow"/>
            </a:ln>
            <a:effectLst/>
          </p:spPr>
        </p:cxnSp>
        <p:sp>
          <p:nvSpPr>
            <p:cNvPr id="28" name="TextBox 31"/>
            <p:cNvSpPr txBox="1"/>
            <p:nvPr/>
          </p:nvSpPr>
          <p:spPr>
            <a:xfrm>
              <a:off x="1025645" y="4883539"/>
              <a:ext cx="533400" cy="994408"/>
            </a:xfrm>
            <a:prstGeom prst="rect">
              <a:avLst/>
            </a:prstGeom>
            <a:noFill/>
          </p:spPr>
          <p:txBody>
            <a:bodyPr wrap="square" rtlCol="0">
              <a:spAutoFit/>
            </a:bodyPr>
            <a:lstStyle/>
            <a:p>
              <a:r>
                <a:rPr lang="en-US" altLang="zh-CN" sz="4400" dirty="0" smtClean="0"/>
                <a:t>-</a:t>
              </a:r>
              <a:endParaRPr lang="zh-CN" altLang="en-US" sz="4400" dirty="0"/>
            </a:p>
          </p:txBody>
        </p:sp>
        <p:sp>
          <p:nvSpPr>
            <p:cNvPr id="29" name="TextBox 31"/>
            <p:cNvSpPr txBox="1"/>
            <p:nvPr/>
          </p:nvSpPr>
          <p:spPr>
            <a:xfrm>
              <a:off x="5872562" y="4667709"/>
              <a:ext cx="533400" cy="994408"/>
            </a:xfrm>
            <a:prstGeom prst="rect">
              <a:avLst/>
            </a:prstGeom>
            <a:noFill/>
          </p:spPr>
          <p:txBody>
            <a:bodyPr wrap="square" rtlCol="0">
              <a:spAutoFit/>
            </a:bodyPr>
            <a:lstStyle/>
            <a:p>
              <a:r>
                <a:rPr lang="en-US" altLang="zh-CN" sz="4400" dirty="0" smtClean="0"/>
                <a:t>-</a:t>
              </a:r>
              <a:endParaRPr lang="zh-CN" altLang="en-US" sz="4400" dirty="0"/>
            </a:p>
          </p:txBody>
        </p:sp>
      </p:grpSp>
      <p:graphicFrame>
        <p:nvGraphicFramePr>
          <p:cNvPr id="30" name="Object 3"/>
          <p:cNvGraphicFramePr>
            <a:graphicFrameLocks noChangeAspect="1"/>
          </p:cNvGraphicFramePr>
          <p:nvPr>
            <p:extLst>
              <p:ext uri="{D42A27DB-BD31-4B8C-83A1-F6EECF244321}">
                <p14:modId xmlns:p14="http://schemas.microsoft.com/office/powerpoint/2010/main" val="437610650"/>
              </p:ext>
            </p:extLst>
          </p:nvPr>
        </p:nvGraphicFramePr>
        <p:xfrm>
          <a:off x="121809" y="5861401"/>
          <a:ext cx="2579688" cy="588963"/>
        </p:xfrm>
        <a:graphic>
          <a:graphicData uri="http://schemas.openxmlformats.org/presentationml/2006/ole">
            <mc:AlternateContent xmlns:mc="http://schemas.openxmlformats.org/markup-compatibility/2006">
              <mc:Choice xmlns:v="urn:schemas-microsoft-com:vml" Requires="v">
                <p:oleObj spid="_x0000_s271433" name="Equation" r:id="rId17" imgW="965160" imgH="228600" progId="Equation.DSMT4">
                  <p:embed/>
                </p:oleObj>
              </mc:Choice>
              <mc:Fallback>
                <p:oleObj name="Equation" r:id="rId17" imgW="965160" imgH="228600" progId="Equation.DSMT4">
                  <p:embed/>
                  <p:pic>
                    <p:nvPicPr>
                      <p:cNvPr id="44"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809" y="5861401"/>
                        <a:ext cx="2579688"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文本框 30"/>
          <p:cNvSpPr txBox="1"/>
          <p:nvPr/>
        </p:nvSpPr>
        <p:spPr>
          <a:xfrm>
            <a:off x="3251" y="4816443"/>
            <a:ext cx="5181600" cy="830997"/>
          </a:xfrm>
          <a:prstGeom prst="rect">
            <a:avLst/>
          </a:prstGeom>
          <a:noFill/>
        </p:spPr>
        <p:txBody>
          <a:bodyPr wrap="square" rtlCol="0">
            <a:spAutoFit/>
          </a:bodyPr>
          <a:lstStyle/>
          <a:p>
            <a:r>
              <a:rPr lang="zh-CN" altLang="en-US" dirty="0" smtClean="0"/>
              <a:t>（</a:t>
            </a:r>
            <a:r>
              <a:rPr lang="en-US" altLang="zh-CN" dirty="0" smtClean="0"/>
              <a:t>4</a:t>
            </a:r>
            <a:r>
              <a:rPr lang="zh-CN" altLang="en-US" dirty="0" smtClean="0"/>
              <a:t>）二极管工作在开关状态，代入开关函数的电流电压表达式（闭合）</a:t>
            </a:r>
            <a:endParaRPr lang="zh-CN" altLang="en-US" dirty="0"/>
          </a:p>
        </p:txBody>
      </p:sp>
      <p:grpSp>
        <p:nvGrpSpPr>
          <p:cNvPr id="32" name="组合 31"/>
          <p:cNvGrpSpPr/>
          <p:nvPr/>
        </p:nvGrpSpPr>
        <p:grpSpPr>
          <a:xfrm>
            <a:off x="5609436" y="5536790"/>
            <a:ext cx="2176607" cy="1238183"/>
            <a:chOff x="533400" y="4191000"/>
            <a:chExt cx="2992245" cy="1600200"/>
          </a:xfrm>
        </p:grpSpPr>
        <p:sp>
          <p:nvSpPr>
            <p:cNvPr id="33" name="椭圆 32"/>
            <p:cNvSpPr/>
            <p:nvPr/>
          </p:nvSpPr>
          <p:spPr bwMode="auto">
            <a:xfrm>
              <a:off x="1696845" y="53340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34" name="直接连接符 33"/>
            <p:cNvCxnSpPr/>
            <p:nvPr/>
          </p:nvCxnSpPr>
          <p:spPr bwMode="auto">
            <a:xfrm>
              <a:off x="553845" y="4419600"/>
              <a:ext cx="29718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35" name="等腰三角形 34"/>
            <p:cNvSpPr/>
            <p:nvPr/>
          </p:nvSpPr>
          <p:spPr bwMode="auto">
            <a:xfrm rot="5400000">
              <a:off x="1773045" y="4191000"/>
              <a:ext cx="457200" cy="457200"/>
            </a:xfrm>
            <a:prstGeom prst="triangle">
              <a:avLst/>
            </a:prstGeom>
            <a:solidFill>
              <a:schemeClr val="bg1"/>
            </a:solidFill>
            <a:ln w="28575" cap="flat" cmpd="sng" algn="ctr">
              <a:solidFill>
                <a:schemeClr val="tx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36" name="直接连接符 35"/>
            <p:cNvCxnSpPr/>
            <p:nvPr/>
          </p:nvCxnSpPr>
          <p:spPr bwMode="auto">
            <a:xfrm>
              <a:off x="2230245" y="4191000"/>
              <a:ext cx="0" cy="5334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a:off x="5538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525645" y="4419600"/>
              <a:ext cx="0" cy="1143000"/>
            </a:xfrm>
            <a:prstGeom prst="line">
              <a:avLst/>
            </a:prstGeom>
            <a:solidFill>
              <a:schemeClr val="bg1"/>
            </a:solidFill>
            <a:ln w="28575"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533400" y="5562600"/>
              <a:ext cx="2988000" cy="0"/>
            </a:xfrm>
            <a:prstGeom prst="line">
              <a:avLst/>
            </a:prstGeom>
            <a:solidFill>
              <a:schemeClr val="bg1"/>
            </a:solidFill>
            <a:ln w="28575" cap="flat" cmpd="sng" algn="ctr">
              <a:solidFill>
                <a:schemeClr val="tx1"/>
              </a:solidFill>
              <a:prstDash val="solid"/>
              <a:round/>
              <a:headEnd type="none" w="med" len="med"/>
              <a:tailEnd type="none" w="med" len="med"/>
            </a:ln>
            <a:effectLst/>
          </p:spPr>
        </p:cxnSp>
        <p:sp>
          <p:nvSpPr>
            <p:cNvPr id="40" name="TextBox 32"/>
            <p:cNvSpPr txBox="1"/>
            <p:nvPr/>
          </p:nvSpPr>
          <p:spPr>
            <a:xfrm>
              <a:off x="1771573" y="4942908"/>
              <a:ext cx="774268" cy="596646"/>
            </a:xfrm>
            <a:prstGeom prst="rect">
              <a:avLst/>
            </a:prstGeom>
            <a:noFill/>
          </p:spPr>
          <p:txBody>
            <a:bodyPr wrap="square" rtlCol="0">
              <a:spAutoFit/>
            </a:bodyPr>
            <a:lstStyle/>
            <a:p>
              <a:r>
                <a:rPr lang="en-US" altLang="zh-CN" dirty="0" smtClean="0"/>
                <a:t>u1</a:t>
              </a:r>
              <a:endParaRPr lang="zh-CN" altLang="en-US" dirty="0"/>
            </a:p>
          </p:txBody>
        </p:sp>
        <p:sp>
          <p:nvSpPr>
            <p:cNvPr id="41" name="TextBox 33"/>
            <p:cNvSpPr txBox="1"/>
            <p:nvPr/>
          </p:nvSpPr>
          <p:spPr>
            <a:xfrm>
              <a:off x="1104259" y="4269852"/>
              <a:ext cx="533400" cy="769441"/>
            </a:xfrm>
            <a:prstGeom prst="rect">
              <a:avLst/>
            </a:prstGeom>
            <a:noFill/>
          </p:spPr>
          <p:txBody>
            <a:bodyPr wrap="square" rtlCol="0">
              <a:spAutoFit/>
            </a:bodyPr>
            <a:lstStyle/>
            <a:p>
              <a:r>
                <a:rPr lang="en-US" altLang="zh-CN" sz="3200" dirty="0" err="1" smtClean="0"/>
                <a:t>i</a:t>
              </a:r>
              <a:endParaRPr lang="zh-CN" altLang="en-US" sz="3200" dirty="0"/>
            </a:p>
          </p:txBody>
        </p:sp>
        <p:cxnSp>
          <p:nvCxnSpPr>
            <p:cNvPr id="42" name="直接箭头连接符 41"/>
            <p:cNvCxnSpPr/>
            <p:nvPr/>
          </p:nvCxnSpPr>
          <p:spPr bwMode="auto">
            <a:xfrm>
              <a:off x="934845" y="4343400"/>
              <a:ext cx="685800" cy="0"/>
            </a:xfrm>
            <a:prstGeom prst="straightConnector1">
              <a:avLst/>
            </a:prstGeom>
            <a:solidFill>
              <a:schemeClr val="bg1"/>
            </a:solidFill>
            <a:ln w="28575" cap="flat" cmpd="sng" algn="ctr">
              <a:solidFill>
                <a:schemeClr val="tx1"/>
              </a:solidFill>
              <a:prstDash val="solid"/>
              <a:round/>
              <a:headEnd type="none" w="med" len="med"/>
              <a:tailEnd type="arrow"/>
            </a:ln>
            <a:effectLst/>
          </p:spPr>
        </p:cxnSp>
        <p:sp>
          <p:nvSpPr>
            <p:cNvPr id="43" name="TextBox 31"/>
            <p:cNvSpPr txBox="1"/>
            <p:nvPr/>
          </p:nvSpPr>
          <p:spPr>
            <a:xfrm>
              <a:off x="1055071" y="4893315"/>
              <a:ext cx="533400" cy="769442"/>
            </a:xfrm>
            <a:prstGeom prst="rect">
              <a:avLst/>
            </a:prstGeom>
            <a:noFill/>
          </p:spPr>
          <p:txBody>
            <a:bodyPr wrap="square" rtlCol="0">
              <a:spAutoFit/>
            </a:bodyPr>
            <a:lstStyle/>
            <a:p>
              <a:r>
                <a:rPr lang="en-US" altLang="zh-CN" sz="4400" dirty="0" smtClean="0"/>
                <a:t>+</a:t>
              </a:r>
              <a:endParaRPr lang="zh-CN" altLang="en-US" sz="4400" dirty="0"/>
            </a:p>
          </p:txBody>
        </p:sp>
      </p:grpSp>
    </p:spTree>
    <p:extLst>
      <p:ext uri="{BB962C8B-B14F-4D97-AF65-F5344CB8AC3E}">
        <p14:creationId xmlns:p14="http://schemas.microsoft.com/office/powerpoint/2010/main" val="138619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linds(horizontal)">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rrowheads="1"/>
          </p:cNvSpPr>
          <p:nvPr>
            <p:ph type="body" sz="half" idx="1"/>
          </p:nvPr>
        </p:nvSpPr>
        <p:spPr>
          <a:xfrm>
            <a:off x="0" y="838200"/>
            <a:ext cx="4038600" cy="533400"/>
          </a:xfrm>
        </p:spPr>
        <p:txBody>
          <a:bodyPr/>
          <a:lstStyle/>
          <a:p>
            <a:pPr marL="609600" indent="-609600">
              <a:buFont typeface="Wingdings" pitchFamily="2" charset="2"/>
              <a:buNone/>
            </a:pPr>
            <a:r>
              <a:rPr lang="en-US" altLang="zh-CN" sz="2400" b="1" smtClean="0">
                <a:solidFill>
                  <a:srgbClr val="000066"/>
                </a:solidFill>
                <a:latin typeface="宋体" pitchFamily="2" charset="-122"/>
              </a:rPr>
              <a:t>1. </a:t>
            </a:r>
            <a:r>
              <a:rPr lang="zh-CN" altLang="en-US" sz="2400" b="1" smtClean="0">
                <a:solidFill>
                  <a:srgbClr val="000066"/>
                </a:solidFill>
                <a:latin typeface="宋体" pitchFamily="2" charset="-122"/>
              </a:rPr>
              <a:t>二极管电路</a:t>
            </a:r>
          </a:p>
        </p:txBody>
      </p:sp>
      <p:sp>
        <p:nvSpPr>
          <p:cNvPr id="172036" name="Text Box 4"/>
          <p:cNvSpPr txBox="1">
            <a:spLocks noChangeArrowheads="1"/>
          </p:cNvSpPr>
          <p:nvPr/>
        </p:nvSpPr>
        <p:spPr bwMode="auto">
          <a:xfrm>
            <a:off x="533400" y="2265363"/>
            <a:ext cx="4225925" cy="457200"/>
          </a:xfrm>
          <a:prstGeom prst="rect">
            <a:avLst/>
          </a:prstGeom>
          <a:noFill/>
          <a:ln w="9525">
            <a:noFill/>
            <a:miter lim="800000"/>
            <a:headEnd/>
            <a:tailEnd/>
          </a:ln>
        </p:spPr>
        <p:txBody>
          <a:bodyPr wrap="none">
            <a:spAutoFit/>
          </a:bodyPr>
          <a:lstStyle/>
          <a:p>
            <a:pPr>
              <a:spcBef>
                <a:spcPct val="50000"/>
              </a:spcBef>
            </a:pPr>
            <a:r>
              <a:rPr lang="en-US" altLang="zh-CN">
                <a:latin typeface="宋体" pitchFamily="2" charset="-122"/>
              </a:rPr>
              <a:t>a)  D</a:t>
            </a:r>
            <a:r>
              <a:rPr lang="en-US" altLang="zh-CN" baseline="-25000">
                <a:latin typeface="宋体" pitchFamily="2" charset="-122"/>
              </a:rPr>
              <a:t>1</a:t>
            </a:r>
            <a:r>
              <a:rPr lang="zh-CN" altLang="en-US">
                <a:latin typeface="宋体" pitchFamily="2" charset="-122"/>
              </a:rPr>
              <a:t>、</a:t>
            </a:r>
            <a:r>
              <a:rPr lang="en-US" altLang="zh-CN">
                <a:latin typeface="宋体" pitchFamily="2" charset="-122"/>
              </a:rPr>
              <a:t>D</a:t>
            </a:r>
            <a:r>
              <a:rPr lang="en-US" altLang="zh-CN" baseline="-25000">
                <a:latin typeface="宋体" pitchFamily="2" charset="-122"/>
              </a:rPr>
              <a:t>2</a:t>
            </a:r>
            <a:r>
              <a:rPr lang="zh-CN" altLang="en-US">
                <a:latin typeface="宋体" pitchFamily="2" charset="-122"/>
              </a:rPr>
              <a:t>为理想开关二极管 </a:t>
            </a:r>
          </a:p>
        </p:txBody>
      </p:sp>
      <p:sp>
        <p:nvSpPr>
          <p:cNvPr id="172038" name="Text Box 6"/>
          <p:cNvSpPr txBox="1">
            <a:spLocks noChangeArrowheads="1"/>
          </p:cNvSpPr>
          <p:nvPr/>
        </p:nvSpPr>
        <p:spPr bwMode="auto">
          <a:xfrm>
            <a:off x="457200" y="3581400"/>
            <a:ext cx="4298950" cy="1004888"/>
          </a:xfrm>
          <a:prstGeom prst="rect">
            <a:avLst/>
          </a:prstGeom>
          <a:noFill/>
          <a:ln w="9525">
            <a:noFill/>
            <a:miter lim="800000"/>
            <a:headEnd/>
            <a:tailEnd/>
          </a:ln>
        </p:spPr>
        <p:txBody>
          <a:bodyPr wrap="none">
            <a:spAutoFit/>
          </a:bodyPr>
          <a:lstStyle/>
          <a:p>
            <a:pPr marL="457200" indent="-457200">
              <a:spcBef>
                <a:spcPct val="50000"/>
              </a:spcBef>
            </a:pPr>
            <a:r>
              <a:rPr lang="en-US" altLang="zh-CN">
                <a:latin typeface="宋体" pitchFamily="2" charset="-122"/>
              </a:rPr>
              <a:t>b)T</a:t>
            </a:r>
            <a:r>
              <a:rPr lang="en-US" altLang="zh-CN" baseline="-25000">
                <a:latin typeface="宋体" pitchFamily="2" charset="-122"/>
              </a:rPr>
              <a:t>r1</a:t>
            </a:r>
            <a:r>
              <a:rPr lang="zh-CN" altLang="en-US">
                <a:latin typeface="宋体" pitchFamily="2" charset="-122"/>
              </a:rPr>
              <a:t>次级与</a:t>
            </a:r>
            <a:r>
              <a:rPr lang="en-US" altLang="zh-CN">
                <a:latin typeface="宋体" pitchFamily="2" charset="-122"/>
              </a:rPr>
              <a:t>T</a:t>
            </a:r>
            <a:r>
              <a:rPr lang="en-US" altLang="zh-CN" baseline="-25000">
                <a:latin typeface="宋体" pitchFamily="2" charset="-122"/>
              </a:rPr>
              <a:t>r2</a:t>
            </a:r>
            <a:r>
              <a:rPr lang="zh-CN" altLang="en-US">
                <a:latin typeface="宋体" pitchFamily="2" charset="-122"/>
              </a:rPr>
              <a:t>初级具有中</a:t>
            </a:r>
          </a:p>
          <a:p>
            <a:pPr marL="457200" indent="-457200">
              <a:spcBef>
                <a:spcPct val="50000"/>
              </a:spcBef>
            </a:pPr>
            <a:r>
              <a:rPr lang="zh-CN" altLang="en-US">
                <a:latin typeface="宋体" pitchFamily="2" charset="-122"/>
              </a:rPr>
              <a:t>   心抽头，并上下严格对称。</a:t>
            </a:r>
            <a:endParaRPr lang="zh-CN" altLang="en-US" sz="2800">
              <a:latin typeface="宋体" pitchFamily="2" charset="-122"/>
            </a:endParaRPr>
          </a:p>
        </p:txBody>
      </p:sp>
      <p:sp>
        <p:nvSpPr>
          <p:cNvPr id="172039" name="Text Box 7"/>
          <p:cNvSpPr txBox="1">
            <a:spLocks noChangeArrowheads="1"/>
          </p:cNvSpPr>
          <p:nvPr/>
        </p:nvSpPr>
        <p:spPr bwMode="auto">
          <a:xfrm>
            <a:off x="609600" y="5029200"/>
            <a:ext cx="4248150" cy="519113"/>
          </a:xfrm>
          <a:prstGeom prst="rect">
            <a:avLst/>
          </a:prstGeom>
          <a:noFill/>
          <a:ln w="9525">
            <a:noFill/>
            <a:miter lim="800000"/>
            <a:headEnd/>
            <a:tailEnd/>
          </a:ln>
        </p:spPr>
        <p:txBody>
          <a:bodyPr>
            <a:spAutoFit/>
          </a:bodyPr>
          <a:lstStyle/>
          <a:p>
            <a:pPr>
              <a:spcBef>
                <a:spcPct val="50000"/>
              </a:spcBef>
            </a:pPr>
            <a:r>
              <a:rPr lang="en-US" altLang="zh-CN">
                <a:latin typeface="宋体" pitchFamily="2" charset="-122"/>
              </a:rPr>
              <a:t>c)  </a:t>
            </a:r>
            <a:r>
              <a:rPr lang="zh-CN" altLang="en-US">
                <a:latin typeface="宋体" pitchFamily="2" charset="-122"/>
              </a:rPr>
              <a:t>差动输出电流  </a:t>
            </a:r>
            <a:r>
              <a:rPr lang="en-US" altLang="zh-CN" sz="2800" i="1">
                <a:latin typeface="宋体" pitchFamily="2" charset="-122"/>
              </a:rPr>
              <a:t>i </a:t>
            </a:r>
            <a:r>
              <a:rPr lang="en-US" altLang="zh-CN" sz="2800">
                <a:latin typeface="宋体" pitchFamily="2" charset="-122"/>
              </a:rPr>
              <a:t>= </a:t>
            </a:r>
            <a:r>
              <a:rPr lang="zh-CN" altLang="en-US" sz="2800">
                <a:latin typeface="宋体" pitchFamily="2" charset="-122"/>
              </a:rPr>
              <a:t>？</a:t>
            </a:r>
            <a:r>
              <a:rPr lang="zh-CN" altLang="en-US">
                <a:latin typeface="宋体" pitchFamily="2" charset="-122"/>
              </a:rPr>
              <a:t> </a:t>
            </a:r>
          </a:p>
        </p:txBody>
      </p:sp>
      <p:sp>
        <p:nvSpPr>
          <p:cNvPr id="32778" name="Text Box 9"/>
          <p:cNvSpPr txBox="1">
            <a:spLocks noChangeArrowheads="1"/>
          </p:cNvSpPr>
          <p:nvPr/>
        </p:nvSpPr>
        <p:spPr bwMode="auto">
          <a:xfrm>
            <a:off x="4354513" y="5646738"/>
            <a:ext cx="2449512" cy="519112"/>
          </a:xfrm>
          <a:prstGeom prst="rect">
            <a:avLst/>
          </a:prstGeom>
          <a:noFill/>
          <a:ln w="9525">
            <a:noFill/>
            <a:miter lim="800000"/>
            <a:headEnd/>
            <a:tailEnd/>
          </a:ln>
        </p:spPr>
        <p:txBody>
          <a:bodyPr>
            <a:spAutoFit/>
          </a:bodyPr>
          <a:lstStyle/>
          <a:p>
            <a:pPr>
              <a:spcBef>
                <a:spcPct val="50000"/>
              </a:spcBef>
            </a:pPr>
            <a:r>
              <a:rPr lang="en-US" altLang="zh-CN" sz="2800" i="1">
                <a:latin typeface="宋体" pitchFamily="2" charset="-122"/>
              </a:rPr>
              <a:t>i </a:t>
            </a:r>
            <a:r>
              <a:rPr lang="en-US" altLang="zh-CN" sz="2800">
                <a:latin typeface="宋体" pitchFamily="2" charset="-122"/>
              </a:rPr>
              <a:t>= </a:t>
            </a:r>
            <a:r>
              <a:rPr lang="en-US" altLang="zh-CN" sz="2800" i="1">
                <a:latin typeface="宋体" pitchFamily="2" charset="-122"/>
              </a:rPr>
              <a:t>i</a:t>
            </a:r>
            <a:r>
              <a:rPr lang="en-US" altLang="zh-CN" sz="2800" baseline="-25000">
                <a:latin typeface="宋体" pitchFamily="2" charset="-122"/>
              </a:rPr>
              <a:t>D1</a:t>
            </a:r>
            <a:r>
              <a:rPr lang="en-US" altLang="zh-CN" sz="2800">
                <a:latin typeface="宋体" pitchFamily="2" charset="-122"/>
              </a:rPr>
              <a:t>- </a:t>
            </a:r>
            <a:r>
              <a:rPr lang="en-US" altLang="zh-CN" sz="2800" i="1">
                <a:latin typeface="宋体" pitchFamily="2" charset="-122"/>
              </a:rPr>
              <a:t>i</a:t>
            </a:r>
            <a:r>
              <a:rPr lang="en-US" altLang="zh-CN" sz="2800" baseline="-25000">
                <a:latin typeface="宋体" pitchFamily="2" charset="-122"/>
              </a:rPr>
              <a:t>D2</a:t>
            </a:r>
            <a:r>
              <a:rPr lang="en-US" altLang="zh-CN" sz="2800">
                <a:latin typeface="宋体" pitchFamily="2" charset="-122"/>
              </a:rPr>
              <a:t> </a:t>
            </a:r>
          </a:p>
        </p:txBody>
      </p:sp>
      <p:graphicFrame>
        <p:nvGraphicFramePr>
          <p:cNvPr id="172043" name="Object 11" descr="4t2t11"/>
          <p:cNvGraphicFramePr>
            <a:graphicFrameLocks noGrp="1" noChangeAspect="1"/>
          </p:cNvGraphicFramePr>
          <p:nvPr>
            <p:ph sz="half" idx="2"/>
          </p:nvPr>
        </p:nvGraphicFramePr>
        <p:xfrm>
          <a:off x="4495800" y="1371600"/>
          <a:ext cx="4427538" cy="2705100"/>
        </p:xfrm>
        <a:graphic>
          <a:graphicData uri="http://schemas.openxmlformats.org/presentationml/2006/ole">
            <mc:AlternateContent xmlns:mc="http://schemas.openxmlformats.org/markup-compatibility/2006">
              <mc:Choice xmlns:v="urn:schemas-microsoft-com:vml" Requires="v">
                <p:oleObj spid="_x0000_s37928" name="BMP 图像" r:id="rId3" imgW="3381847" imgH="2066667" progId="">
                  <p:embed/>
                </p:oleObj>
              </mc:Choice>
              <mc:Fallback>
                <p:oleObj name="BMP 图像" r:id="rId3" imgW="3381847" imgH="2066667" progId="">
                  <p:embed/>
                  <p:pic>
                    <p:nvPicPr>
                      <p:cNvPr id="0" name="Object 11" descr="4t2t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371600"/>
                        <a:ext cx="4427538"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6" name="标题 3"/>
          <p:cNvSpPr>
            <a:spLocks/>
          </p:cNvSpPr>
          <p:nvPr/>
        </p:nvSpPr>
        <p:spPr bwMode="auto">
          <a:xfrm>
            <a:off x="0" y="228600"/>
            <a:ext cx="8540750" cy="762000"/>
          </a:xfrm>
          <a:prstGeom prst="rect">
            <a:avLst/>
          </a:prstGeom>
          <a:noFill/>
          <a:ln w="9525">
            <a:noFill/>
            <a:miter lim="800000"/>
            <a:headEnd/>
            <a:tailEnd/>
          </a:ln>
        </p:spPr>
        <p:txBody>
          <a:bodyPr anchor="ctr"/>
          <a:lstStyle/>
          <a:p>
            <a:pPr algn="ctr" eaLnBrk="0" hangingPunct="0"/>
            <a:r>
              <a:rPr kumimoji="0" lang="en-US" altLang="zh-CN" sz="3600">
                <a:latin typeface="宋体" pitchFamily="2" charset="-122"/>
              </a:rPr>
              <a:t>5.2.2  </a:t>
            </a:r>
            <a:r>
              <a:rPr kumimoji="0" lang="zh-CN" altLang="en-US" sz="3600">
                <a:latin typeface="宋体" pitchFamily="2" charset="-122"/>
              </a:rPr>
              <a:t>低电平调幅电路</a:t>
            </a:r>
          </a:p>
        </p:txBody>
      </p:sp>
      <p:sp>
        <p:nvSpPr>
          <p:cNvPr id="37897" name="Rectangle 13"/>
          <p:cNvSpPr>
            <a:spLocks noRot="1" noChangeArrowheads="1"/>
          </p:cNvSpPr>
          <p:nvPr/>
        </p:nvSpPr>
        <p:spPr bwMode="auto">
          <a:xfrm>
            <a:off x="152400" y="1600200"/>
            <a:ext cx="5105400" cy="533400"/>
          </a:xfrm>
          <a:prstGeom prst="rect">
            <a:avLst/>
          </a:prstGeom>
          <a:noFill/>
          <a:ln w="9525">
            <a:noFill/>
            <a:miter lim="800000"/>
            <a:headEnd/>
            <a:tailEnd/>
          </a:ln>
        </p:spPr>
        <p:txBody>
          <a:bodyPr/>
          <a:lstStyle/>
          <a:p>
            <a:pPr marL="609600" indent="-609600" eaLnBrk="0" hangingPunct="0">
              <a:spcBef>
                <a:spcPct val="20000"/>
              </a:spcBef>
              <a:buClr>
                <a:schemeClr val="hlink"/>
              </a:buClr>
              <a:buSzPct val="70000"/>
              <a:buFont typeface="Wingdings" pitchFamily="2" charset="2"/>
              <a:buNone/>
            </a:pPr>
            <a:r>
              <a:rPr kumimoji="0" lang="en-US" altLang="zh-CN">
                <a:latin typeface="宋体" pitchFamily="2" charset="-122"/>
              </a:rPr>
              <a:t> </a:t>
            </a:r>
            <a:r>
              <a:rPr kumimoji="0" lang="zh-CN" altLang="en-US">
                <a:latin typeface="宋体" pitchFamily="2" charset="-122"/>
              </a:rPr>
              <a:t>（</a:t>
            </a:r>
            <a:r>
              <a:rPr kumimoji="0" lang="en-US" altLang="zh-CN">
                <a:latin typeface="宋体" pitchFamily="2" charset="-122"/>
              </a:rPr>
              <a:t>1</a:t>
            </a:r>
            <a:r>
              <a:rPr kumimoji="0" lang="zh-CN" altLang="en-US">
                <a:latin typeface="宋体" pitchFamily="2" charset="-122"/>
              </a:rPr>
              <a:t>）二极管电路平衡相乘器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43"/>
                                        </p:tgtEl>
                                        <p:attrNameLst>
                                          <p:attrName>style.visibility</p:attrName>
                                        </p:attrNameLst>
                                      </p:cBhvr>
                                      <p:to>
                                        <p:strVal val="visible"/>
                                      </p:to>
                                    </p:set>
                                    <p:animEffect transition="in" filter="blinds(horizontal)">
                                      <p:cBhvr>
                                        <p:cTn id="7" dur="500"/>
                                        <p:tgtEl>
                                          <p:spTgt spid="1720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wipe(left)">
                                      <p:cBhvr>
                                        <p:cTn id="12" dur="500"/>
                                        <p:tgtEl>
                                          <p:spTgt spid="172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500"/>
                                        <p:tgtEl>
                                          <p:spTgt spid="1720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2039"/>
                                        </p:tgtEl>
                                        <p:attrNameLst>
                                          <p:attrName>style.visibility</p:attrName>
                                        </p:attrNameLst>
                                      </p:cBhvr>
                                      <p:to>
                                        <p:strVal val="visible"/>
                                      </p:to>
                                    </p:set>
                                    <p:animEffect transition="in" filter="wipe(left)">
                                      <p:cBhvr>
                                        <p:cTn id="22" dur="500"/>
                                        <p:tgtEl>
                                          <p:spTgt spid="1720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8"/>
                                        </p:tgtEl>
                                        <p:attrNameLst>
                                          <p:attrName>style.visibility</p:attrName>
                                        </p:attrNameLst>
                                      </p:cBhvr>
                                      <p:to>
                                        <p:strVal val="visible"/>
                                      </p:to>
                                    </p:set>
                                    <p:animEffect transition="in" filter="blinds(horizontal)">
                                      <p:cBhvr>
                                        <p:cTn id="27"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P spid="172038" grpId="0"/>
      <p:bldP spid="172039" grpId="0"/>
      <p:bldP spid="327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685800" y="1371600"/>
            <a:ext cx="8153400" cy="2428875"/>
          </a:xfrm>
          <a:prstGeom prst="rect">
            <a:avLst/>
          </a:prstGeom>
          <a:noFill/>
          <a:ln w="9525">
            <a:noFill/>
            <a:miter lim="800000"/>
            <a:headEnd/>
            <a:tailEnd/>
          </a:ln>
        </p:spPr>
        <p:txBody>
          <a:bodyPr>
            <a:spAutoFit/>
          </a:bodyPr>
          <a:lstStyle/>
          <a:p>
            <a:pPr indent="381000">
              <a:lnSpc>
                <a:spcPct val="160000"/>
              </a:lnSpc>
              <a:spcBef>
                <a:spcPct val="50000"/>
              </a:spcBef>
            </a:pPr>
            <a:r>
              <a:rPr lang="zh-CN" altLang="en-US"/>
              <a:t>本章首先分别在时域和频域讨论振幅调制与解调的基本原理</a:t>
            </a:r>
            <a:r>
              <a:rPr lang="en-US" altLang="zh-CN"/>
              <a:t>, </a:t>
            </a:r>
            <a:r>
              <a:rPr lang="zh-CN" altLang="en-US"/>
              <a:t>然后介绍有关电路组成。由于混频电路、调幅电路、 振幅解调电路同属于线性频率变换电路</a:t>
            </a:r>
            <a:r>
              <a:rPr lang="en-US" altLang="zh-CN"/>
              <a:t>, </a:t>
            </a:r>
            <a:r>
              <a:rPr lang="zh-CN" altLang="en-US"/>
              <a:t>所以也放在这一章介绍。</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2" name="Object 12"/>
          <p:cNvGraphicFramePr>
            <a:graphicFrameLocks noChangeAspect="1"/>
          </p:cNvGraphicFramePr>
          <p:nvPr>
            <p:extLst>
              <p:ext uri="{D42A27DB-BD31-4B8C-83A1-F6EECF244321}">
                <p14:modId xmlns:p14="http://schemas.microsoft.com/office/powerpoint/2010/main" val="878580688"/>
              </p:ext>
            </p:extLst>
          </p:nvPr>
        </p:nvGraphicFramePr>
        <p:xfrm>
          <a:off x="4800600" y="-152400"/>
          <a:ext cx="4130739" cy="2951164"/>
        </p:xfrm>
        <a:graphic>
          <a:graphicData uri="http://schemas.openxmlformats.org/presentationml/2006/ole">
            <mc:AlternateContent xmlns:mc="http://schemas.openxmlformats.org/markup-compatibility/2006">
              <mc:Choice xmlns:v="urn:schemas-microsoft-com:vml" Requires="v">
                <p:oleObj spid="_x0000_s39066" name="图片" r:id="rId3" imgW="3886200" imgH="2638440" progId="">
                  <p:embed/>
                </p:oleObj>
              </mc:Choice>
              <mc:Fallback>
                <p:oleObj name="图片" r:id="rId3" imgW="3886200" imgH="2638440"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52400"/>
                        <a:ext cx="4130739" cy="2951164"/>
                      </a:xfrm>
                      <a:prstGeom prst="rect">
                        <a:avLst/>
                      </a:prstGeom>
                      <a:noFill/>
                      <a:extLst/>
                    </p:spPr>
                  </p:pic>
                </p:oleObj>
              </mc:Fallback>
            </mc:AlternateContent>
          </a:graphicData>
        </a:graphic>
      </p:graphicFrame>
      <p:sp>
        <p:nvSpPr>
          <p:cNvPr id="38918" name="Rectangle 16"/>
          <p:cNvSpPr>
            <a:spLocks noChangeArrowheads="1"/>
          </p:cNvSpPr>
          <p:nvPr/>
        </p:nvSpPr>
        <p:spPr bwMode="auto">
          <a:xfrm>
            <a:off x="0" y="3200400"/>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sp>
        <p:nvSpPr>
          <p:cNvPr id="38919" name="Rectangle 17"/>
          <p:cNvSpPr>
            <a:spLocks noChangeArrowheads="1"/>
          </p:cNvSpPr>
          <p:nvPr/>
        </p:nvSpPr>
        <p:spPr bwMode="auto">
          <a:xfrm>
            <a:off x="0" y="3624263"/>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sp>
        <p:nvSpPr>
          <p:cNvPr id="174098" name="Text Box 18"/>
          <p:cNvSpPr txBox="1">
            <a:spLocks noChangeArrowheads="1"/>
          </p:cNvSpPr>
          <p:nvPr/>
        </p:nvSpPr>
        <p:spPr bwMode="auto">
          <a:xfrm>
            <a:off x="457200" y="4343400"/>
            <a:ext cx="5181600" cy="457200"/>
          </a:xfrm>
          <a:prstGeom prst="rect">
            <a:avLst/>
          </a:prstGeom>
          <a:noFill/>
          <a:ln w="19050">
            <a:noFill/>
            <a:miter lim="800000"/>
            <a:headEnd/>
            <a:tailEnd type="none" w="med" len="lg"/>
          </a:ln>
        </p:spPr>
        <p:txBody>
          <a:bodyPr>
            <a:spAutoFit/>
          </a:bodyPr>
          <a:lstStyle/>
          <a:p>
            <a:r>
              <a:rPr lang="zh-CN" altLang="en-US">
                <a:solidFill>
                  <a:srgbClr val="FF0000"/>
                </a:solidFill>
                <a:latin typeface="宋体" pitchFamily="2" charset="-122"/>
              </a:rPr>
              <a:t>载波信号是大信号</a:t>
            </a:r>
            <a:r>
              <a:rPr lang="zh-CN" altLang="en-US">
                <a:latin typeface="宋体" pitchFamily="2" charset="-122"/>
              </a:rPr>
              <a:t>，且：</a:t>
            </a:r>
            <a:r>
              <a:rPr lang="en-US" altLang="zh-CN">
                <a:latin typeface="宋体" pitchFamily="2" charset="-122"/>
              </a:rPr>
              <a:t>U</a:t>
            </a:r>
            <a:r>
              <a:rPr lang="en-US" altLang="zh-CN" baseline="-25000">
                <a:latin typeface="宋体" pitchFamily="2" charset="-122"/>
              </a:rPr>
              <a:t>cm</a:t>
            </a:r>
            <a:r>
              <a:rPr lang="en-US" altLang="zh-CN">
                <a:latin typeface="宋体" pitchFamily="2" charset="-122"/>
              </a:rPr>
              <a:t>&gt;&gt;U</a:t>
            </a:r>
            <a:r>
              <a:rPr lang="en-US" altLang="zh-CN" baseline="-25000">
                <a:latin typeface="宋体" pitchFamily="2" charset="-122"/>
              </a:rPr>
              <a:t>Ω</a:t>
            </a:r>
            <a:r>
              <a:rPr lang="en-US" altLang="zh-CN" baseline="-25000">
                <a:solidFill>
                  <a:schemeClr val="tx1"/>
                </a:solidFill>
                <a:latin typeface="宋体" pitchFamily="2" charset="-122"/>
              </a:rPr>
              <a:t> </a:t>
            </a:r>
            <a:r>
              <a:rPr lang="en-US" altLang="zh-CN" baseline="-25000">
                <a:latin typeface="宋体" pitchFamily="2" charset="-122"/>
              </a:rPr>
              <a:t>m</a:t>
            </a:r>
            <a:endParaRPr lang="zh-CN" altLang="en-US" baseline="-25000">
              <a:latin typeface="宋体" pitchFamily="2" charset="-122"/>
            </a:endParaRPr>
          </a:p>
        </p:txBody>
      </p:sp>
      <p:sp>
        <p:nvSpPr>
          <p:cNvPr id="174100" name="Text Box 20"/>
          <p:cNvSpPr txBox="1">
            <a:spLocks noChangeArrowheads="1"/>
          </p:cNvSpPr>
          <p:nvPr/>
        </p:nvSpPr>
        <p:spPr bwMode="auto">
          <a:xfrm>
            <a:off x="127000" y="2971800"/>
            <a:ext cx="3429000" cy="457200"/>
          </a:xfrm>
          <a:prstGeom prst="rect">
            <a:avLst/>
          </a:prstGeom>
          <a:noFill/>
          <a:ln w="9525">
            <a:noFill/>
            <a:miter lim="800000"/>
            <a:headEnd/>
            <a:tailEnd/>
          </a:ln>
        </p:spPr>
        <p:txBody>
          <a:bodyPr>
            <a:spAutoFit/>
          </a:bodyPr>
          <a:lstStyle/>
          <a:p>
            <a:r>
              <a:rPr lang="en-US" altLang="zh-CN" i="1">
                <a:latin typeface="宋体" pitchFamily="2" charset="-122"/>
              </a:rPr>
              <a:t>v</a:t>
            </a:r>
            <a:r>
              <a:rPr lang="en-US" altLang="zh-CN" baseline="-25000">
                <a:latin typeface="宋体" pitchFamily="2" charset="-122"/>
              </a:rPr>
              <a:t>1</a:t>
            </a:r>
            <a:r>
              <a:rPr lang="en-US" altLang="zh-CN">
                <a:latin typeface="宋体" pitchFamily="2" charset="-122"/>
              </a:rPr>
              <a:t>(</a:t>
            </a:r>
            <a:r>
              <a:rPr lang="en-US" altLang="zh-CN" i="1">
                <a:latin typeface="宋体" pitchFamily="2" charset="-122"/>
              </a:rPr>
              <a:t>t</a:t>
            </a:r>
            <a:r>
              <a:rPr lang="en-US" altLang="zh-CN">
                <a:latin typeface="宋体" pitchFamily="2" charset="-122"/>
              </a:rPr>
              <a:t>)=u</a:t>
            </a:r>
            <a:r>
              <a:rPr lang="en-US" altLang="zh-CN" baseline="-25000">
                <a:latin typeface="宋体" pitchFamily="2" charset="-122"/>
              </a:rPr>
              <a:t>c</a:t>
            </a:r>
            <a:r>
              <a:rPr lang="en-US" altLang="zh-CN">
                <a:latin typeface="宋体" pitchFamily="2" charset="-122"/>
              </a:rPr>
              <a:t>(t)=</a:t>
            </a:r>
            <a:r>
              <a:rPr lang="en-US" altLang="zh-CN" i="1">
                <a:latin typeface="宋体" pitchFamily="2" charset="-122"/>
              </a:rPr>
              <a:t>U</a:t>
            </a:r>
            <a:r>
              <a:rPr lang="en-US" altLang="zh-CN" baseline="-25000">
                <a:latin typeface="宋体" pitchFamily="2" charset="-122"/>
              </a:rPr>
              <a:t>cm</a:t>
            </a:r>
            <a:r>
              <a:rPr lang="en-US" altLang="zh-CN">
                <a:latin typeface="宋体" pitchFamily="2" charset="-122"/>
              </a:rPr>
              <a:t>cos</a:t>
            </a:r>
            <a:r>
              <a:rPr lang="en-US" altLang="zh-CN" i="1">
                <a:latin typeface="宋体" pitchFamily="2" charset="-122"/>
              </a:rPr>
              <a:t>ω</a:t>
            </a:r>
            <a:r>
              <a:rPr lang="en-US" altLang="zh-CN" baseline="-25000">
                <a:latin typeface="宋体" pitchFamily="2" charset="-122"/>
              </a:rPr>
              <a:t>c</a:t>
            </a:r>
            <a:r>
              <a:rPr lang="en-US" altLang="zh-CN" i="1">
                <a:latin typeface="宋体" pitchFamily="2" charset="-122"/>
              </a:rPr>
              <a:t>t</a:t>
            </a:r>
          </a:p>
        </p:txBody>
      </p:sp>
      <p:sp>
        <p:nvSpPr>
          <p:cNvPr id="174101" name="Text Box 21"/>
          <p:cNvSpPr txBox="1">
            <a:spLocks noChangeArrowheads="1"/>
          </p:cNvSpPr>
          <p:nvPr/>
        </p:nvSpPr>
        <p:spPr bwMode="auto">
          <a:xfrm>
            <a:off x="0" y="3568700"/>
            <a:ext cx="3657600" cy="457200"/>
          </a:xfrm>
          <a:prstGeom prst="rect">
            <a:avLst/>
          </a:prstGeom>
          <a:noFill/>
          <a:ln w="9525">
            <a:noFill/>
            <a:miter lim="800000"/>
            <a:headEnd/>
            <a:tailEnd/>
          </a:ln>
        </p:spPr>
        <p:txBody>
          <a:bodyPr>
            <a:spAutoFit/>
          </a:bodyPr>
          <a:lstStyle/>
          <a:p>
            <a:r>
              <a:rPr lang="en-US" altLang="zh-CN" i="1">
                <a:latin typeface="宋体" pitchFamily="2" charset="-122"/>
              </a:rPr>
              <a:t>v</a:t>
            </a:r>
            <a:r>
              <a:rPr lang="en-US" altLang="zh-CN" baseline="-25000">
                <a:latin typeface="宋体" pitchFamily="2" charset="-122"/>
              </a:rPr>
              <a:t>2</a:t>
            </a:r>
            <a:r>
              <a:rPr lang="en-US" altLang="zh-CN">
                <a:latin typeface="宋体" pitchFamily="2" charset="-122"/>
              </a:rPr>
              <a:t>(</a:t>
            </a:r>
            <a:r>
              <a:rPr lang="en-US" altLang="zh-CN" i="1">
                <a:latin typeface="宋体" pitchFamily="2" charset="-122"/>
              </a:rPr>
              <a:t>t</a:t>
            </a:r>
            <a:r>
              <a:rPr lang="en-US" altLang="zh-CN">
                <a:latin typeface="宋体" pitchFamily="2" charset="-122"/>
              </a:rPr>
              <a:t>)=u</a:t>
            </a:r>
            <a:r>
              <a:rPr lang="en-US" altLang="zh-CN" baseline="-25000"/>
              <a:t>Ω</a:t>
            </a:r>
            <a:r>
              <a:rPr lang="en-US" altLang="zh-CN"/>
              <a:t>(t)=</a:t>
            </a:r>
            <a:r>
              <a:rPr lang="en-US" altLang="zh-CN" i="1">
                <a:latin typeface="宋体" pitchFamily="2" charset="-122"/>
              </a:rPr>
              <a:t>U</a:t>
            </a:r>
            <a:r>
              <a:rPr lang="en-US" altLang="zh-CN" sz="1800" baseline="-25000">
                <a:latin typeface="宋体" pitchFamily="2" charset="-122"/>
              </a:rPr>
              <a:t>Ω</a:t>
            </a:r>
            <a:r>
              <a:rPr lang="en-US" altLang="zh-CN" baseline="-25000">
                <a:latin typeface="宋体" pitchFamily="2" charset="-122"/>
              </a:rPr>
              <a:t>m</a:t>
            </a:r>
            <a:r>
              <a:rPr lang="en-US" altLang="zh-CN">
                <a:latin typeface="宋体" pitchFamily="2" charset="-122"/>
              </a:rPr>
              <a:t>cos</a:t>
            </a:r>
            <a:r>
              <a:rPr lang="en-US" altLang="zh-CN"/>
              <a:t>Ω</a:t>
            </a:r>
            <a:r>
              <a:rPr lang="en-US" altLang="zh-CN" i="1">
                <a:latin typeface="宋体" pitchFamily="2" charset="-122"/>
              </a:rPr>
              <a:t>t</a:t>
            </a:r>
          </a:p>
        </p:txBody>
      </p:sp>
      <p:graphicFrame>
        <p:nvGraphicFramePr>
          <p:cNvPr id="174104" name="Object 24"/>
          <p:cNvGraphicFramePr>
            <a:graphicFrameLocks noChangeAspect="1"/>
          </p:cNvGraphicFramePr>
          <p:nvPr/>
        </p:nvGraphicFramePr>
        <p:xfrm>
          <a:off x="1371600" y="5029200"/>
          <a:ext cx="4530725" cy="619125"/>
        </p:xfrm>
        <a:graphic>
          <a:graphicData uri="http://schemas.openxmlformats.org/presentationml/2006/ole">
            <mc:AlternateContent xmlns:mc="http://schemas.openxmlformats.org/markup-compatibility/2006">
              <mc:Choice xmlns:v="urn:schemas-microsoft-com:vml" Requires="v">
                <p:oleObj spid="_x0000_s39067" name="公式" r:id="rId5" imgW="1676160" imgH="228600" progId="">
                  <p:embed/>
                </p:oleObj>
              </mc:Choice>
              <mc:Fallback>
                <p:oleObj name="公式" r:id="rId5" imgW="1676160" imgH="228600" progId="">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5029200"/>
                        <a:ext cx="453072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05" name="Object 25"/>
          <p:cNvGraphicFramePr>
            <a:graphicFrameLocks noChangeAspect="1"/>
          </p:cNvGraphicFramePr>
          <p:nvPr/>
        </p:nvGraphicFramePr>
        <p:xfrm>
          <a:off x="1371600" y="5867400"/>
          <a:ext cx="4565650" cy="619125"/>
        </p:xfrm>
        <a:graphic>
          <a:graphicData uri="http://schemas.openxmlformats.org/presentationml/2006/ole">
            <mc:AlternateContent xmlns:mc="http://schemas.openxmlformats.org/markup-compatibility/2006">
              <mc:Choice xmlns:v="urn:schemas-microsoft-com:vml" Requires="v">
                <p:oleObj spid="_x0000_s39068" name="公式" r:id="rId7" imgW="1688760" imgH="228600" progId="">
                  <p:embed/>
                </p:oleObj>
              </mc:Choice>
              <mc:Fallback>
                <p:oleObj name="公式" r:id="rId7" imgW="1688760" imgH="228600" progId="">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867400"/>
                        <a:ext cx="456565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26" descr="4t2t11"/>
          <p:cNvGraphicFramePr>
            <a:graphicFrameLocks noChangeAspect="1"/>
          </p:cNvGraphicFramePr>
          <p:nvPr/>
        </p:nvGraphicFramePr>
        <p:xfrm>
          <a:off x="109538" y="100013"/>
          <a:ext cx="4427537" cy="2705100"/>
        </p:xfrm>
        <a:graphic>
          <a:graphicData uri="http://schemas.openxmlformats.org/presentationml/2006/ole">
            <mc:AlternateContent xmlns:mc="http://schemas.openxmlformats.org/markup-compatibility/2006">
              <mc:Choice xmlns:v="urn:schemas-microsoft-com:vml" Requires="v">
                <p:oleObj spid="_x0000_s39069" name="BMP 图像" r:id="rId9" imgW="3381847" imgH="2066667" progId="">
                  <p:embed/>
                </p:oleObj>
              </mc:Choice>
              <mc:Fallback>
                <p:oleObj name="BMP 图像" r:id="rId9" imgW="3381847" imgH="2066667" progId="">
                  <p:embed/>
                  <p:pic>
                    <p:nvPicPr>
                      <p:cNvPr id="0" name="Object 26" descr="4t2t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538" y="100013"/>
                        <a:ext cx="4427537"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07" name="AutoShape 27"/>
          <p:cNvSpPr>
            <a:spLocks noChangeArrowheads="1"/>
          </p:cNvSpPr>
          <p:nvPr/>
        </p:nvSpPr>
        <p:spPr bwMode="auto">
          <a:xfrm>
            <a:off x="3581400" y="1905000"/>
            <a:ext cx="1143000" cy="685800"/>
          </a:xfrm>
          <a:prstGeom prst="rightArrow">
            <a:avLst>
              <a:gd name="adj1" fmla="val 50000"/>
              <a:gd name="adj2" fmla="val 41667"/>
            </a:avLst>
          </a:prstGeom>
          <a:solidFill>
            <a:srgbClr val="000066"/>
          </a:solidFill>
          <a:ln w="28575" algn="ctr">
            <a:solidFill>
              <a:srgbClr val="000066"/>
            </a:solidFill>
            <a:miter lim="800000"/>
            <a:headEnd/>
            <a:tailEnd/>
          </a:ln>
        </p:spPr>
        <p:txBody>
          <a:bodyPr anchor="ctr">
            <a:spAutoFit/>
          </a:bodyPr>
          <a:lstStyle/>
          <a:p>
            <a:pPr>
              <a:spcBef>
                <a:spcPct val="50000"/>
              </a:spcBef>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0"/>
                                        </p:tgtEl>
                                        <p:attrNameLst>
                                          <p:attrName>style.visibility</p:attrName>
                                        </p:attrNameLst>
                                      </p:cBhvr>
                                      <p:to>
                                        <p:strVal val="visible"/>
                                      </p:to>
                                    </p:set>
                                    <p:animEffect transition="in" filter="blinds(horizontal)">
                                      <p:cBhvr>
                                        <p:cTn id="7" dur="500"/>
                                        <p:tgtEl>
                                          <p:spTgt spid="174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01"/>
                                        </p:tgtEl>
                                        <p:attrNameLst>
                                          <p:attrName>style.visibility</p:attrName>
                                        </p:attrNameLst>
                                      </p:cBhvr>
                                      <p:to>
                                        <p:strVal val="visible"/>
                                      </p:to>
                                    </p:set>
                                    <p:animEffect transition="in" filter="blinds(horizontal)">
                                      <p:cBhvr>
                                        <p:cTn id="12" dur="500"/>
                                        <p:tgtEl>
                                          <p:spTgt spid="1741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07"/>
                                        </p:tgtEl>
                                        <p:attrNameLst>
                                          <p:attrName>style.visibility</p:attrName>
                                        </p:attrNameLst>
                                      </p:cBhvr>
                                      <p:to>
                                        <p:strVal val="visible"/>
                                      </p:to>
                                    </p:set>
                                    <p:animEffect transition="in" filter="blinds(horizontal)">
                                      <p:cBhvr>
                                        <p:cTn id="17" dur="500"/>
                                        <p:tgtEl>
                                          <p:spTgt spid="174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092"/>
                                        </p:tgtEl>
                                        <p:attrNameLst>
                                          <p:attrName>style.visibility</p:attrName>
                                        </p:attrNameLst>
                                      </p:cBhvr>
                                      <p:to>
                                        <p:strVal val="visible"/>
                                      </p:to>
                                    </p:set>
                                    <p:animEffect transition="in" filter="blinds(horizontal)">
                                      <p:cBhvr>
                                        <p:cTn id="22" dur="500"/>
                                        <p:tgtEl>
                                          <p:spTgt spid="1740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098"/>
                                        </p:tgtEl>
                                        <p:attrNameLst>
                                          <p:attrName>style.visibility</p:attrName>
                                        </p:attrNameLst>
                                      </p:cBhvr>
                                      <p:to>
                                        <p:strVal val="visible"/>
                                      </p:to>
                                    </p:set>
                                    <p:animEffect transition="in" filter="blinds(horizontal)">
                                      <p:cBhvr>
                                        <p:cTn id="27" dur="500"/>
                                        <p:tgtEl>
                                          <p:spTgt spid="17409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4104"/>
                                        </p:tgtEl>
                                        <p:attrNameLst>
                                          <p:attrName>style.visibility</p:attrName>
                                        </p:attrNameLst>
                                      </p:cBhvr>
                                      <p:to>
                                        <p:strVal val="visible"/>
                                      </p:to>
                                    </p:set>
                                    <p:animEffect transition="in" filter="blinds(horizontal)">
                                      <p:cBhvr>
                                        <p:cTn id="32" dur="500"/>
                                        <p:tgtEl>
                                          <p:spTgt spid="17410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4105"/>
                                        </p:tgtEl>
                                        <p:attrNameLst>
                                          <p:attrName>style.visibility</p:attrName>
                                        </p:attrNameLst>
                                      </p:cBhvr>
                                      <p:to>
                                        <p:strVal val="visible"/>
                                      </p:to>
                                    </p:set>
                                    <p:animEffect transition="in" filter="blinds(horizontal)">
                                      <p:cBhvr>
                                        <p:cTn id="37" dur="500"/>
                                        <p:tgtEl>
                                          <p:spTgt spid="17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P spid="174100" grpId="0"/>
      <p:bldP spid="174101" grpId="0"/>
      <p:bldP spid="17410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Rectangle 39"/>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sp>
        <p:nvSpPr>
          <p:cNvPr id="39947" name="Rectangle 43"/>
          <p:cNvSpPr>
            <a:spLocks noChangeArrowheads="1"/>
          </p:cNvSpPr>
          <p:nvPr/>
        </p:nvSpPr>
        <p:spPr bwMode="auto">
          <a:xfrm>
            <a:off x="-381000" y="3505200"/>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sp>
        <p:nvSpPr>
          <p:cNvPr id="39948" name="Rectangle 53"/>
          <p:cNvSpPr>
            <a:spLocks noChangeArrowheads="1"/>
          </p:cNvSpPr>
          <p:nvPr/>
        </p:nvSpPr>
        <p:spPr bwMode="auto">
          <a:xfrm>
            <a:off x="0" y="3262313"/>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graphicFrame>
        <p:nvGraphicFramePr>
          <p:cNvPr id="175161" name="Object 57"/>
          <p:cNvGraphicFramePr>
            <a:graphicFrameLocks noChangeAspect="1"/>
          </p:cNvGraphicFramePr>
          <p:nvPr/>
        </p:nvGraphicFramePr>
        <p:xfrm>
          <a:off x="533400" y="0"/>
          <a:ext cx="5105400" cy="3468688"/>
        </p:xfrm>
        <a:graphic>
          <a:graphicData uri="http://schemas.openxmlformats.org/presentationml/2006/ole">
            <mc:AlternateContent xmlns:mc="http://schemas.openxmlformats.org/markup-compatibility/2006">
              <mc:Choice xmlns:v="urn:schemas-microsoft-com:vml" Requires="v">
                <p:oleObj spid="_x0000_s40242" name="图片" r:id="rId3" imgW="3886200" imgH="2638440" progId="">
                  <p:embed/>
                </p:oleObj>
              </mc:Choice>
              <mc:Fallback>
                <p:oleObj name="图片" r:id="rId3" imgW="3886200" imgH="2638440" progId="">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0"/>
                        <a:ext cx="5105400" cy="346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62" name="Object 58"/>
          <p:cNvGraphicFramePr>
            <a:graphicFrameLocks noChangeAspect="1"/>
          </p:cNvGraphicFramePr>
          <p:nvPr/>
        </p:nvGraphicFramePr>
        <p:xfrm>
          <a:off x="5486400" y="685800"/>
          <a:ext cx="3657600" cy="500063"/>
        </p:xfrm>
        <a:graphic>
          <a:graphicData uri="http://schemas.openxmlformats.org/presentationml/2006/ole">
            <mc:AlternateContent xmlns:mc="http://schemas.openxmlformats.org/markup-compatibility/2006">
              <mc:Choice xmlns:v="urn:schemas-microsoft-com:vml" Requires="v">
                <p:oleObj spid="_x0000_s40243" name="公式" r:id="rId5" imgW="1676160" imgH="228600" progId="">
                  <p:embed/>
                </p:oleObj>
              </mc:Choice>
              <mc:Fallback>
                <p:oleObj name="公式" r:id="rId5" imgW="1676160" imgH="228600" progId="">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685800"/>
                        <a:ext cx="36576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63" name="Object 59"/>
          <p:cNvGraphicFramePr>
            <a:graphicFrameLocks noChangeAspect="1"/>
          </p:cNvGraphicFramePr>
          <p:nvPr/>
        </p:nvGraphicFramePr>
        <p:xfrm>
          <a:off x="5410200" y="1524000"/>
          <a:ext cx="3886200" cy="527050"/>
        </p:xfrm>
        <a:graphic>
          <a:graphicData uri="http://schemas.openxmlformats.org/presentationml/2006/ole">
            <mc:AlternateContent xmlns:mc="http://schemas.openxmlformats.org/markup-compatibility/2006">
              <mc:Choice xmlns:v="urn:schemas-microsoft-com:vml" Requires="v">
                <p:oleObj spid="_x0000_s40244" name="公式" r:id="rId7" imgW="1688760" imgH="228600" progId="">
                  <p:embed/>
                </p:oleObj>
              </mc:Choice>
              <mc:Fallback>
                <p:oleObj name="公式" r:id="rId7" imgW="1688760" imgH="228600" progId="">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524000"/>
                        <a:ext cx="38862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64" name="Object 60"/>
          <p:cNvGraphicFramePr>
            <a:graphicFrameLocks noChangeAspect="1"/>
          </p:cNvGraphicFramePr>
          <p:nvPr/>
        </p:nvGraphicFramePr>
        <p:xfrm>
          <a:off x="533400" y="3657600"/>
          <a:ext cx="2338388" cy="498475"/>
        </p:xfrm>
        <a:graphic>
          <a:graphicData uri="http://schemas.openxmlformats.org/presentationml/2006/ole">
            <mc:AlternateContent xmlns:mc="http://schemas.openxmlformats.org/markup-compatibility/2006">
              <mc:Choice xmlns:v="urn:schemas-microsoft-com:vml" Requires="v">
                <p:oleObj spid="_x0000_s40245" name="公式" r:id="rId9" imgW="1015920" imgH="215640" progId="">
                  <p:embed/>
                </p:oleObj>
              </mc:Choice>
              <mc:Fallback>
                <p:oleObj name="公式" r:id="rId9" imgW="1015920" imgH="215640" progId="">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3657600"/>
                        <a:ext cx="23383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66" name="Object 62"/>
          <p:cNvGraphicFramePr>
            <a:graphicFrameLocks noChangeAspect="1"/>
          </p:cNvGraphicFramePr>
          <p:nvPr/>
        </p:nvGraphicFramePr>
        <p:xfrm>
          <a:off x="2971800" y="3733800"/>
          <a:ext cx="2366963" cy="527050"/>
        </p:xfrm>
        <a:graphic>
          <a:graphicData uri="http://schemas.openxmlformats.org/presentationml/2006/ole">
            <mc:AlternateContent xmlns:mc="http://schemas.openxmlformats.org/markup-compatibility/2006">
              <mc:Choice xmlns:v="urn:schemas-microsoft-com:vml" Requires="v">
                <p:oleObj spid="_x0000_s40246" name="公式" r:id="rId11" imgW="1028520" imgH="228600" progId="">
                  <p:embed/>
                </p:oleObj>
              </mc:Choice>
              <mc:Fallback>
                <p:oleObj name="公式" r:id="rId11" imgW="1028520" imgH="228600" progId="">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3733800"/>
                        <a:ext cx="236696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9" name="Rectangle 63"/>
          <p:cNvSpPr>
            <a:spLocks noChangeArrowheads="1"/>
          </p:cNvSpPr>
          <p:nvPr/>
        </p:nvSpPr>
        <p:spPr bwMode="auto">
          <a:xfrm>
            <a:off x="4267200" y="4038600"/>
            <a:ext cx="1219200" cy="83820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sp>
        <p:nvSpPr>
          <p:cNvPr id="175168" name="AutoShape 64"/>
          <p:cNvSpPr>
            <a:spLocks noChangeArrowheads="1"/>
          </p:cNvSpPr>
          <p:nvPr/>
        </p:nvSpPr>
        <p:spPr bwMode="auto">
          <a:xfrm>
            <a:off x="4267200" y="3657600"/>
            <a:ext cx="1295400" cy="838200"/>
          </a:xfrm>
          <a:prstGeom prst="wedgeRoundRectCallout">
            <a:avLst>
              <a:gd name="adj1" fmla="val 73407"/>
              <a:gd name="adj2" fmla="val -109468"/>
              <a:gd name="adj3" fmla="val 16667"/>
            </a:avLst>
          </a:prstGeom>
          <a:noFill/>
          <a:ln w="28575" algn="ctr">
            <a:solidFill>
              <a:srgbClr val="FF0000"/>
            </a:solidFill>
            <a:prstDash val="dash"/>
            <a:miter lim="800000"/>
            <a:headEnd/>
            <a:tailEnd/>
          </a:ln>
        </p:spPr>
        <p:txBody>
          <a:bodyPr/>
          <a:lstStyle/>
          <a:p>
            <a:pPr algn="ctr">
              <a:spcBef>
                <a:spcPct val="50000"/>
              </a:spcBef>
            </a:pPr>
            <a:endParaRPr lang="zh-CN" altLang="en-US"/>
          </a:p>
        </p:txBody>
      </p:sp>
      <p:sp>
        <p:nvSpPr>
          <p:cNvPr id="175169" name="Text Box 65"/>
          <p:cNvSpPr txBox="1">
            <a:spLocks noChangeArrowheads="1"/>
          </p:cNvSpPr>
          <p:nvPr/>
        </p:nvSpPr>
        <p:spPr bwMode="auto">
          <a:xfrm>
            <a:off x="4572000" y="2590800"/>
            <a:ext cx="3124200" cy="485775"/>
          </a:xfrm>
          <a:prstGeom prst="rect">
            <a:avLst/>
          </a:prstGeom>
          <a:noFill/>
          <a:ln w="28575" algn="ctr">
            <a:solidFill>
              <a:srgbClr val="FF0000"/>
            </a:solidFill>
            <a:prstDash val="dash"/>
            <a:miter lim="800000"/>
            <a:headEnd/>
            <a:tailEnd/>
          </a:ln>
        </p:spPr>
        <p:txBody>
          <a:bodyPr>
            <a:spAutoFit/>
          </a:bodyPr>
          <a:lstStyle/>
          <a:p>
            <a:pPr>
              <a:spcBef>
                <a:spcPct val="50000"/>
              </a:spcBef>
            </a:pPr>
            <a:r>
              <a:rPr lang="zh-CN" altLang="en-US"/>
              <a:t>直流、</a:t>
            </a:r>
            <a:r>
              <a:rPr lang="en-US" altLang="zh-CN"/>
              <a:t>(2n-1) ω</a:t>
            </a:r>
            <a:r>
              <a:rPr lang="en-US" altLang="zh-CN" baseline="-25000"/>
              <a:t>1</a:t>
            </a:r>
          </a:p>
        </p:txBody>
      </p:sp>
      <p:grpSp>
        <p:nvGrpSpPr>
          <p:cNvPr id="2" name="Group 66"/>
          <p:cNvGrpSpPr>
            <a:grpSpLocks/>
          </p:cNvGrpSpPr>
          <p:nvPr/>
        </p:nvGrpSpPr>
        <p:grpSpPr bwMode="auto">
          <a:xfrm>
            <a:off x="304800" y="4495800"/>
            <a:ext cx="8229600" cy="549275"/>
            <a:chOff x="144" y="2304"/>
            <a:chExt cx="5184" cy="346"/>
          </a:xfrm>
        </p:grpSpPr>
        <p:sp>
          <p:nvSpPr>
            <p:cNvPr id="39958" name="Text Box 67"/>
            <p:cNvSpPr txBox="1">
              <a:spLocks noChangeArrowheads="1"/>
            </p:cNvSpPr>
            <p:nvPr/>
          </p:nvSpPr>
          <p:spPr bwMode="auto">
            <a:xfrm>
              <a:off x="144" y="2352"/>
              <a:ext cx="1920" cy="288"/>
            </a:xfrm>
            <a:prstGeom prst="rect">
              <a:avLst/>
            </a:prstGeom>
            <a:noFill/>
            <a:ln w="9525" algn="ctr">
              <a:noFill/>
              <a:miter lim="800000"/>
              <a:headEnd/>
              <a:tailEnd/>
            </a:ln>
          </p:spPr>
          <p:txBody>
            <a:bodyPr>
              <a:spAutoFit/>
            </a:bodyPr>
            <a:lstStyle/>
            <a:p>
              <a:pPr>
                <a:spcBef>
                  <a:spcPct val="50000"/>
                </a:spcBef>
              </a:pPr>
              <a:r>
                <a:rPr kumimoji="0" lang="zh-CN" altLang="en-US">
                  <a:latin typeface="Arial" charset="0"/>
                </a:rPr>
                <a:t>输出电流</a:t>
              </a:r>
              <a:r>
                <a:rPr kumimoji="0" lang="en-US" altLang="zh-CN" i="1">
                  <a:latin typeface="Arial" charset="0"/>
                </a:rPr>
                <a:t>i</a:t>
              </a:r>
              <a:r>
                <a:rPr kumimoji="0" lang="en-US" altLang="zh-CN" baseline="-25000">
                  <a:latin typeface="Arial" charset="0"/>
                </a:rPr>
                <a:t>L</a:t>
              </a:r>
              <a:r>
                <a:rPr kumimoji="0" lang="zh-CN" altLang="en-US">
                  <a:latin typeface="Arial" charset="0"/>
                </a:rPr>
                <a:t>中含有 </a:t>
              </a:r>
            </a:p>
          </p:txBody>
        </p:sp>
        <p:graphicFrame>
          <p:nvGraphicFramePr>
            <p:cNvPr id="39945" name="Object 68"/>
            <p:cNvGraphicFramePr>
              <a:graphicFrameLocks noChangeAspect="1"/>
            </p:cNvGraphicFramePr>
            <p:nvPr/>
          </p:nvGraphicFramePr>
          <p:xfrm>
            <a:off x="1632" y="2304"/>
            <a:ext cx="2448" cy="346"/>
          </p:xfrm>
          <a:graphic>
            <a:graphicData uri="http://schemas.openxmlformats.org/presentationml/2006/ole">
              <mc:AlternateContent xmlns:mc="http://schemas.openxmlformats.org/markup-compatibility/2006">
                <mc:Choice xmlns:v="urn:schemas-microsoft-com:vml" Requires="v">
                  <p:oleObj spid="_x0000_s40247" name="Equation" r:id="rId13" imgW="1384200" imgH="203040" progId="">
                    <p:embed/>
                  </p:oleObj>
                </mc:Choice>
                <mc:Fallback>
                  <p:oleObj name="Equation" r:id="rId13" imgW="1384200" imgH="203040" progId="">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2" y="2304"/>
                          <a:ext cx="2448"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9" name="Text Box 69"/>
            <p:cNvSpPr txBox="1">
              <a:spLocks noChangeArrowheads="1"/>
            </p:cNvSpPr>
            <p:nvPr/>
          </p:nvSpPr>
          <p:spPr bwMode="auto">
            <a:xfrm>
              <a:off x="4128" y="2304"/>
              <a:ext cx="1200" cy="288"/>
            </a:xfrm>
            <a:prstGeom prst="rect">
              <a:avLst/>
            </a:prstGeom>
            <a:noFill/>
            <a:ln w="9525" algn="ctr">
              <a:noFill/>
              <a:miter lim="800000"/>
              <a:headEnd/>
              <a:tailEnd/>
            </a:ln>
          </p:spPr>
          <p:txBody>
            <a:bodyPr>
              <a:spAutoFit/>
            </a:bodyPr>
            <a:lstStyle/>
            <a:p>
              <a:pPr algn="ctr">
                <a:spcBef>
                  <a:spcPct val="50000"/>
                </a:spcBef>
              </a:pPr>
              <a:r>
                <a:rPr kumimoji="0" lang="zh-CN" altLang="en-US">
                  <a:latin typeface="Arial" charset="0"/>
                </a:rPr>
                <a:t>的频率分量</a:t>
              </a:r>
            </a:p>
          </p:txBody>
        </p:sp>
      </p:grpSp>
      <p:grpSp>
        <p:nvGrpSpPr>
          <p:cNvPr id="3" name="Group 70"/>
          <p:cNvGrpSpPr>
            <a:grpSpLocks/>
          </p:cNvGrpSpPr>
          <p:nvPr/>
        </p:nvGrpSpPr>
        <p:grpSpPr bwMode="auto">
          <a:xfrm>
            <a:off x="381000" y="5105400"/>
            <a:ext cx="7924800" cy="625475"/>
            <a:chOff x="144" y="2784"/>
            <a:chExt cx="4992" cy="394"/>
          </a:xfrm>
        </p:grpSpPr>
        <p:sp>
          <p:nvSpPr>
            <p:cNvPr id="39955" name="Text Box 71"/>
            <p:cNvSpPr txBox="1">
              <a:spLocks noChangeArrowheads="1"/>
            </p:cNvSpPr>
            <p:nvPr/>
          </p:nvSpPr>
          <p:spPr bwMode="auto">
            <a:xfrm>
              <a:off x="144" y="2832"/>
              <a:ext cx="2544" cy="288"/>
            </a:xfrm>
            <a:prstGeom prst="rect">
              <a:avLst/>
            </a:prstGeom>
            <a:noFill/>
            <a:ln w="9525" algn="ctr">
              <a:noFill/>
              <a:miter lim="800000"/>
              <a:headEnd/>
              <a:tailEnd/>
            </a:ln>
          </p:spPr>
          <p:txBody>
            <a:bodyPr>
              <a:spAutoFit/>
            </a:bodyPr>
            <a:lstStyle/>
            <a:p>
              <a:pPr>
                <a:spcBef>
                  <a:spcPct val="50000"/>
                </a:spcBef>
              </a:pPr>
              <a:r>
                <a:rPr kumimoji="0" lang="zh-CN" altLang="en-US">
                  <a:latin typeface="Arial" charset="0"/>
                </a:rPr>
                <a:t>若输出端采用中心频率为</a:t>
              </a:r>
            </a:p>
          </p:txBody>
        </p:sp>
        <p:graphicFrame>
          <p:nvGraphicFramePr>
            <p:cNvPr id="39943" name="Object 72"/>
            <p:cNvGraphicFramePr>
              <a:graphicFrameLocks noChangeAspect="1"/>
            </p:cNvGraphicFramePr>
            <p:nvPr/>
          </p:nvGraphicFramePr>
          <p:xfrm>
            <a:off x="2304" y="2832"/>
            <a:ext cx="292" cy="346"/>
          </p:xfrm>
          <a:graphic>
            <a:graphicData uri="http://schemas.openxmlformats.org/presentationml/2006/ole">
              <mc:AlternateContent xmlns:mc="http://schemas.openxmlformats.org/markup-compatibility/2006">
                <mc:Choice xmlns:v="urn:schemas-microsoft-com:vml" Requires="v">
                  <p:oleObj spid="_x0000_s40248" name="Equation" r:id="rId15" imgW="164880" imgH="203040" progId="">
                    <p:embed/>
                  </p:oleObj>
                </mc:Choice>
                <mc:Fallback>
                  <p:oleObj name="Equation" r:id="rId15" imgW="164880" imgH="203040" progId="">
                    <p:embed/>
                    <p:pic>
                      <p:nvPicPr>
                        <p:cNvPr id="0" name="Object 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4" y="2832"/>
                          <a:ext cx="292"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6" name="Text Box 73"/>
            <p:cNvSpPr txBox="1">
              <a:spLocks noChangeArrowheads="1"/>
            </p:cNvSpPr>
            <p:nvPr/>
          </p:nvSpPr>
          <p:spPr bwMode="auto">
            <a:xfrm>
              <a:off x="2496" y="2832"/>
              <a:ext cx="720" cy="288"/>
            </a:xfrm>
            <a:prstGeom prst="rect">
              <a:avLst/>
            </a:prstGeom>
            <a:noFill/>
            <a:ln w="9525" algn="ctr">
              <a:noFill/>
              <a:miter lim="800000"/>
              <a:headEnd/>
              <a:tailEnd/>
            </a:ln>
          </p:spPr>
          <p:txBody>
            <a:bodyPr>
              <a:spAutoFit/>
            </a:bodyPr>
            <a:lstStyle/>
            <a:p>
              <a:pPr>
                <a:spcBef>
                  <a:spcPct val="50000"/>
                </a:spcBef>
              </a:pPr>
              <a:r>
                <a:rPr kumimoji="0" lang="zh-CN" altLang="en-US">
                  <a:latin typeface="Arial" charset="0"/>
                </a:rPr>
                <a:t>带宽为</a:t>
              </a:r>
              <a:endParaRPr kumimoji="0" lang="en-US" altLang="zh-CN">
                <a:latin typeface="Arial" charset="0"/>
              </a:endParaRPr>
            </a:p>
          </p:txBody>
        </p:sp>
        <p:graphicFrame>
          <p:nvGraphicFramePr>
            <p:cNvPr id="39944" name="Object 74"/>
            <p:cNvGraphicFramePr>
              <a:graphicFrameLocks noChangeAspect="1"/>
            </p:cNvGraphicFramePr>
            <p:nvPr/>
          </p:nvGraphicFramePr>
          <p:xfrm>
            <a:off x="3072" y="2832"/>
            <a:ext cx="426" cy="260"/>
          </p:xfrm>
          <a:graphic>
            <a:graphicData uri="http://schemas.openxmlformats.org/presentationml/2006/ole">
              <mc:AlternateContent xmlns:mc="http://schemas.openxmlformats.org/markup-compatibility/2006">
                <mc:Choice xmlns:v="urn:schemas-microsoft-com:vml" Requires="v">
                  <p:oleObj spid="_x0000_s40249" name="Equation" r:id="rId17" imgW="241200" imgH="152280" progId="">
                    <p:embed/>
                  </p:oleObj>
                </mc:Choice>
                <mc:Fallback>
                  <p:oleObj name="Equation" r:id="rId17" imgW="241200" imgH="15228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2" y="2832"/>
                          <a:ext cx="426"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7" name="Text Box 75"/>
            <p:cNvSpPr txBox="1">
              <a:spLocks noChangeArrowheads="1"/>
            </p:cNvSpPr>
            <p:nvPr/>
          </p:nvSpPr>
          <p:spPr bwMode="auto">
            <a:xfrm>
              <a:off x="3264" y="2784"/>
              <a:ext cx="1872" cy="288"/>
            </a:xfrm>
            <a:prstGeom prst="rect">
              <a:avLst/>
            </a:prstGeom>
            <a:noFill/>
            <a:ln w="9525" algn="ctr">
              <a:noFill/>
              <a:miter lim="800000"/>
              <a:headEnd/>
              <a:tailEnd/>
            </a:ln>
          </p:spPr>
          <p:txBody>
            <a:bodyPr>
              <a:spAutoFit/>
            </a:bodyPr>
            <a:lstStyle/>
            <a:p>
              <a:pPr algn="ctr">
                <a:spcBef>
                  <a:spcPct val="50000"/>
                </a:spcBef>
              </a:pPr>
              <a:r>
                <a:rPr kumimoji="0" lang="zh-CN" altLang="en-US">
                  <a:latin typeface="Arial" charset="0"/>
                </a:rPr>
                <a:t>的带通滤波器时</a:t>
              </a:r>
            </a:p>
          </p:txBody>
        </p:sp>
      </p:grpSp>
      <p:sp>
        <p:nvSpPr>
          <p:cNvPr id="175180" name="Text Box 76"/>
          <p:cNvSpPr txBox="1">
            <a:spLocks noChangeArrowheads="1"/>
          </p:cNvSpPr>
          <p:nvPr/>
        </p:nvSpPr>
        <p:spPr bwMode="auto">
          <a:xfrm>
            <a:off x="381000" y="5943600"/>
            <a:ext cx="3886200" cy="457200"/>
          </a:xfrm>
          <a:prstGeom prst="rect">
            <a:avLst/>
          </a:prstGeom>
          <a:noFill/>
          <a:ln w="9525" algn="ctr">
            <a:noFill/>
            <a:miter lim="800000"/>
            <a:headEnd/>
            <a:tailEnd/>
          </a:ln>
        </p:spPr>
        <p:txBody>
          <a:bodyPr>
            <a:spAutoFit/>
          </a:bodyPr>
          <a:lstStyle/>
          <a:p>
            <a:pPr>
              <a:spcBef>
                <a:spcPct val="50000"/>
              </a:spcBef>
            </a:pPr>
            <a:r>
              <a:rPr lang="zh-CN" altLang="en-US"/>
              <a:t>可产生</a:t>
            </a:r>
            <a:r>
              <a:rPr lang="en-US" altLang="zh-CN"/>
              <a:t>DSB</a:t>
            </a:r>
            <a:r>
              <a:rPr lang="zh-CN" altLang="en-US"/>
              <a:t>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5161"/>
                                        </p:tgtEl>
                                        <p:attrNameLst>
                                          <p:attrName>style.visibility</p:attrName>
                                        </p:attrNameLst>
                                      </p:cBhvr>
                                      <p:to>
                                        <p:strVal val="visible"/>
                                      </p:to>
                                    </p:set>
                                    <p:animEffect transition="in" filter="blinds(horizontal)">
                                      <p:cBhvr>
                                        <p:cTn id="7" dur="500"/>
                                        <p:tgtEl>
                                          <p:spTgt spid="1751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5162"/>
                                        </p:tgtEl>
                                        <p:attrNameLst>
                                          <p:attrName>style.visibility</p:attrName>
                                        </p:attrNameLst>
                                      </p:cBhvr>
                                      <p:to>
                                        <p:strVal val="visible"/>
                                      </p:to>
                                    </p:set>
                                    <p:animEffect transition="in" filter="blinds(horizontal)">
                                      <p:cBhvr>
                                        <p:cTn id="12" dur="500"/>
                                        <p:tgtEl>
                                          <p:spTgt spid="1751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5163"/>
                                        </p:tgtEl>
                                        <p:attrNameLst>
                                          <p:attrName>style.visibility</p:attrName>
                                        </p:attrNameLst>
                                      </p:cBhvr>
                                      <p:to>
                                        <p:strVal val="visible"/>
                                      </p:to>
                                    </p:set>
                                    <p:animEffect transition="in" filter="blinds(horizontal)">
                                      <p:cBhvr>
                                        <p:cTn id="17" dur="500"/>
                                        <p:tgtEl>
                                          <p:spTgt spid="1751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5164"/>
                                        </p:tgtEl>
                                        <p:attrNameLst>
                                          <p:attrName>style.visibility</p:attrName>
                                        </p:attrNameLst>
                                      </p:cBhvr>
                                      <p:to>
                                        <p:strVal val="visible"/>
                                      </p:to>
                                    </p:set>
                                    <p:animEffect transition="in" filter="blinds(horizontal)">
                                      <p:cBhvr>
                                        <p:cTn id="22" dur="500"/>
                                        <p:tgtEl>
                                          <p:spTgt spid="1751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5166"/>
                                        </p:tgtEl>
                                        <p:attrNameLst>
                                          <p:attrName>style.visibility</p:attrName>
                                        </p:attrNameLst>
                                      </p:cBhvr>
                                      <p:to>
                                        <p:strVal val="visible"/>
                                      </p:to>
                                    </p:set>
                                    <p:animEffect transition="in" filter="blinds(horizontal)">
                                      <p:cBhvr>
                                        <p:cTn id="27" dur="500"/>
                                        <p:tgtEl>
                                          <p:spTgt spid="1751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5168"/>
                                        </p:tgtEl>
                                        <p:attrNameLst>
                                          <p:attrName>style.visibility</p:attrName>
                                        </p:attrNameLst>
                                      </p:cBhvr>
                                      <p:to>
                                        <p:strVal val="visible"/>
                                      </p:to>
                                    </p:set>
                                    <p:animEffect transition="in" filter="blinds(horizontal)">
                                      <p:cBhvr>
                                        <p:cTn id="32" dur="500"/>
                                        <p:tgtEl>
                                          <p:spTgt spid="1751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5169"/>
                                        </p:tgtEl>
                                        <p:attrNameLst>
                                          <p:attrName>style.visibility</p:attrName>
                                        </p:attrNameLst>
                                      </p:cBhvr>
                                      <p:to>
                                        <p:strVal val="visible"/>
                                      </p:to>
                                    </p:set>
                                    <p:animEffect transition="in" filter="blinds(horizontal)">
                                      <p:cBhvr>
                                        <p:cTn id="37" dur="500"/>
                                        <p:tgtEl>
                                          <p:spTgt spid="17516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5180"/>
                                        </p:tgtEl>
                                        <p:attrNameLst>
                                          <p:attrName>style.visibility</p:attrName>
                                        </p:attrNameLst>
                                      </p:cBhvr>
                                      <p:to>
                                        <p:strVal val="visible"/>
                                      </p:to>
                                    </p:set>
                                    <p:animEffect transition="in" filter="blinds(horizontal)">
                                      <p:cBhvr>
                                        <p:cTn id="52" dur="500"/>
                                        <p:tgtEl>
                                          <p:spTgt spid="175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68" grpId="0" animBg="1"/>
      <p:bldP spid="175169" grpId="0" animBg="1"/>
      <p:bldP spid="17518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Text Box 4"/>
          <p:cNvSpPr txBox="1">
            <a:spLocks noChangeArrowheads="1"/>
          </p:cNvSpPr>
          <p:nvPr/>
        </p:nvSpPr>
        <p:spPr bwMode="auto">
          <a:xfrm>
            <a:off x="0" y="304800"/>
            <a:ext cx="8915400" cy="457200"/>
          </a:xfrm>
          <a:prstGeom prst="rect">
            <a:avLst/>
          </a:prstGeom>
          <a:noFill/>
          <a:ln w="9525" algn="ctr">
            <a:noFill/>
            <a:miter lim="800000"/>
            <a:headEnd/>
            <a:tailEnd/>
          </a:ln>
        </p:spPr>
        <p:txBody>
          <a:bodyPr>
            <a:spAutoFit/>
          </a:bodyPr>
          <a:lstStyle/>
          <a:p>
            <a:pPr algn="ctr">
              <a:spcBef>
                <a:spcPct val="50000"/>
              </a:spcBef>
            </a:pPr>
            <a:r>
              <a:rPr kumimoji="0" lang="zh-CN" altLang="en-US">
                <a:latin typeface="Arial" charset="0"/>
              </a:rPr>
              <a:t>例： </a:t>
            </a:r>
            <a:r>
              <a:rPr lang="en-US" altLang="zh-CN">
                <a:latin typeface="Arial" charset="0"/>
              </a:rPr>
              <a:t>D1</a:t>
            </a:r>
            <a:r>
              <a:rPr lang="zh-CN" altLang="en-US">
                <a:latin typeface="Arial" charset="0"/>
              </a:rPr>
              <a:t>、</a:t>
            </a:r>
            <a:r>
              <a:rPr lang="en-US" altLang="zh-CN">
                <a:latin typeface="Arial" charset="0"/>
              </a:rPr>
              <a:t>D2</a:t>
            </a:r>
            <a:r>
              <a:rPr lang="zh-CN" altLang="en-US">
                <a:latin typeface="Arial" charset="0"/>
              </a:rPr>
              <a:t>为理想开关二极管，该电路可以完成什么功能？ </a:t>
            </a:r>
          </a:p>
        </p:txBody>
      </p:sp>
      <p:graphicFrame>
        <p:nvGraphicFramePr>
          <p:cNvPr id="240645" name="Object 5"/>
          <p:cNvGraphicFramePr>
            <a:graphicFrameLocks noChangeAspect="1"/>
          </p:cNvGraphicFramePr>
          <p:nvPr/>
        </p:nvGraphicFramePr>
        <p:xfrm>
          <a:off x="1447800" y="685800"/>
          <a:ext cx="5105400" cy="3468688"/>
        </p:xfrm>
        <a:graphic>
          <a:graphicData uri="http://schemas.openxmlformats.org/presentationml/2006/ole">
            <mc:AlternateContent xmlns:mc="http://schemas.openxmlformats.org/markup-compatibility/2006">
              <mc:Choice xmlns:v="urn:schemas-microsoft-com:vml" Requires="v">
                <p:oleObj spid="_x0000_s41114" name="图片" r:id="rId3" imgW="3886200" imgH="2638440" progId="">
                  <p:embed/>
                </p:oleObj>
              </mc:Choice>
              <mc:Fallback>
                <p:oleObj name="图片" r:id="rId3" imgW="3886200" imgH="26384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85800"/>
                        <a:ext cx="5105400" cy="346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6" name="Text Box 6"/>
          <p:cNvSpPr txBox="1">
            <a:spLocks noChangeArrowheads="1"/>
          </p:cNvSpPr>
          <p:nvPr/>
        </p:nvSpPr>
        <p:spPr bwMode="auto">
          <a:xfrm>
            <a:off x="0" y="4191000"/>
            <a:ext cx="1189038" cy="457200"/>
          </a:xfrm>
          <a:prstGeom prst="rect">
            <a:avLst/>
          </a:prstGeom>
          <a:noFill/>
          <a:ln w="9525" algn="ctr">
            <a:noFill/>
            <a:miter lim="800000"/>
            <a:headEnd/>
            <a:tailEnd/>
          </a:ln>
        </p:spPr>
        <p:txBody>
          <a:bodyPr>
            <a:spAutoFit/>
          </a:bodyPr>
          <a:lstStyle/>
          <a:p>
            <a:pPr algn="ctr">
              <a:spcBef>
                <a:spcPct val="50000"/>
              </a:spcBef>
            </a:pPr>
            <a:r>
              <a:rPr kumimoji="0" lang="zh-CN" altLang="en-US">
                <a:latin typeface="Arial" charset="0"/>
              </a:rPr>
              <a:t>解：</a:t>
            </a:r>
          </a:p>
        </p:txBody>
      </p:sp>
      <p:graphicFrame>
        <p:nvGraphicFramePr>
          <p:cNvPr id="240647" name="Object 7"/>
          <p:cNvGraphicFramePr>
            <a:graphicFrameLocks noChangeAspect="1"/>
          </p:cNvGraphicFramePr>
          <p:nvPr/>
        </p:nvGraphicFramePr>
        <p:xfrm>
          <a:off x="990600" y="4114800"/>
          <a:ext cx="4379913" cy="585788"/>
        </p:xfrm>
        <a:graphic>
          <a:graphicData uri="http://schemas.openxmlformats.org/presentationml/2006/ole">
            <mc:AlternateContent xmlns:mc="http://schemas.openxmlformats.org/markup-compatibility/2006">
              <mc:Choice xmlns:v="urn:schemas-microsoft-com:vml" Requires="v">
                <p:oleObj spid="_x0000_s41115" name="Equation" r:id="rId5" imgW="1511280" imgH="203040" progId="">
                  <p:embed/>
                </p:oleObj>
              </mc:Choice>
              <mc:Fallback>
                <p:oleObj name="Equation" r:id="rId5" imgW="1511280" imgH="2030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114800"/>
                        <a:ext cx="4379913"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48" name="Object 8"/>
          <p:cNvGraphicFramePr>
            <a:graphicFrameLocks noChangeAspect="1"/>
          </p:cNvGraphicFramePr>
          <p:nvPr/>
        </p:nvGraphicFramePr>
        <p:xfrm>
          <a:off x="914400" y="4876800"/>
          <a:ext cx="4932363" cy="585788"/>
        </p:xfrm>
        <a:graphic>
          <a:graphicData uri="http://schemas.openxmlformats.org/presentationml/2006/ole">
            <mc:AlternateContent xmlns:mc="http://schemas.openxmlformats.org/markup-compatibility/2006">
              <mc:Choice xmlns:v="urn:schemas-microsoft-com:vml" Requires="v">
                <p:oleObj spid="_x0000_s41116" name="Equation" r:id="rId7" imgW="1701720" imgH="203040" progId="">
                  <p:embed/>
                </p:oleObj>
              </mc:Choice>
              <mc:Fallback>
                <p:oleObj name="Equation" r:id="rId7" imgW="1701720" imgH="20304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876800"/>
                        <a:ext cx="4932363"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50" name="Object 10"/>
          <p:cNvGraphicFramePr>
            <a:graphicFrameLocks noChangeAspect="1"/>
          </p:cNvGraphicFramePr>
          <p:nvPr/>
        </p:nvGraphicFramePr>
        <p:xfrm>
          <a:off x="762000" y="5715000"/>
          <a:ext cx="6248400" cy="550863"/>
        </p:xfrm>
        <a:graphic>
          <a:graphicData uri="http://schemas.openxmlformats.org/presentationml/2006/ole">
            <mc:AlternateContent xmlns:mc="http://schemas.openxmlformats.org/markup-compatibility/2006">
              <mc:Choice xmlns:v="urn:schemas-microsoft-com:vml" Requires="v">
                <p:oleObj spid="_x0000_s41117" name="Equation" r:id="rId9" imgW="2298600" imgH="203040" progId="">
                  <p:embed/>
                </p:oleObj>
              </mc:Choice>
              <mc:Fallback>
                <p:oleObj name="Equation" r:id="rId9" imgW="2298600" imgH="20304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5715000"/>
                        <a:ext cx="62484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51" name="Text Box 11"/>
          <p:cNvSpPr txBox="1">
            <a:spLocks noChangeArrowheads="1"/>
          </p:cNvSpPr>
          <p:nvPr/>
        </p:nvSpPr>
        <p:spPr bwMode="auto">
          <a:xfrm>
            <a:off x="5867400" y="4419600"/>
            <a:ext cx="2743200" cy="457200"/>
          </a:xfrm>
          <a:prstGeom prst="rect">
            <a:avLst/>
          </a:prstGeom>
          <a:noFill/>
          <a:ln w="9525" algn="ctr">
            <a:noFill/>
            <a:miter lim="800000"/>
            <a:headEnd/>
            <a:tailEnd/>
          </a:ln>
        </p:spPr>
        <p:txBody>
          <a:bodyPr>
            <a:spAutoFit/>
          </a:bodyPr>
          <a:lstStyle/>
          <a:p>
            <a:pPr algn="ctr">
              <a:spcBef>
                <a:spcPct val="50000"/>
              </a:spcBef>
            </a:pPr>
            <a:r>
              <a:rPr kumimoji="0" lang="zh-CN" altLang="en-US">
                <a:solidFill>
                  <a:srgbClr val="FF0000"/>
                </a:solidFill>
                <a:latin typeface="Arial" charset="0"/>
              </a:rPr>
              <a:t>可以完成</a:t>
            </a:r>
            <a:r>
              <a:rPr kumimoji="0" lang="en-US" altLang="zh-CN">
                <a:solidFill>
                  <a:srgbClr val="FF0000"/>
                </a:solidFill>
                <a:latin typeface="Arial" charset="0"/>
              </a:rPr>
              <a:t>AM</a:t>
            </a:r>
            <a:r>
              <a:rPr kumimoji="0" lang="zh-CN" altLang="en-US">
                <a:solidFill>
                  <a:srgbClr val="FF0000"/>
                </a:solidFill>
                <a:latin typeface="Arial" charset="0"/>
              </a:rPr>
              <a:t>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644"/>
                                        </p:tgtEl>
                                        <p:attrNameLst>
                                          <p:attrName>style.visibility</p:attrName>
                                        </p:attrNameLst>
                                      </p:cBhvr>
                                      <p:to>
                                        <p:strVal val="visible"/>
                                      </p:to>
                                    </p:set>
                                    <p:animEffect transition="in" filter="blinds(horizontal)">
                                      <p:cBhvr>
                                        <p:cTn id="7" dur="500"/>
                                        <p:tgtEl>
                                          <p:spTgt spid="240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0645"/>
                                        </p:tgtEl>
                                        <p:attrNameLst>
                                          <p:attrName>style.visibility</p:attrName>
                                        </p:attrNameLst>
                                      </p:cBhvr>
                                      <p:to>
                                        <p:strVal val="visible"/>
                                      </p:to>
                                    </p:set>
                                    <p:animEffect transition="in" filter="blinds(horizontal)">
                                      <p:cBhvr>
                                        <p:cTn id="12" dur="500"/>
                                        <p:tgtEl>
                                          <p:spTgt spid="2406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0646"/>
                                        </p:tgtEl>
                                        <p:attrNameLst>
                                          <p:attrName>style.visibility</p:attrName>
                                        </p:attrNameLst>
                                      </p:cBhvr>
                                      <p:to>
                                        <p:strVal val="visible"/>
                                      </p:to>
                                    </p:set>
                                    <p:animEffect transition="in" filter="blinds(horizontal)">
                                      <p:cBhvr>
                                        <p:cTn id="17" dur="500"/>
                                        <p:tgtEl>
                                          <p:spTgt spid="2406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0647"/>
                                        </p:tgtEl>
                                        <p:attrNameLst>
                                          <p:attrName>style.visibility</p:attrName>
                                        </p:attrNameLst>
                                      </p:cBhvr>
                                      <p:to>
                                        <p:strVal val="visible"/>
                                      </p:to>
                                    </p:set>
                                    <p:animEffect transition="in" filter="blinds(horizontal)">
                                      <p:cBhvr>
                                        <p:cTn id="22" dur="500"/>
                                        <p:tgtEl>
                                          <p:spTgt spid="2406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0648"/>
                                        </p:tgtEl>
                                        <p:attrNameLst>
                                          <p:attrName>style.visibility</p:attrName>
                                        </p:attrNameLst>
                                      </p:cBhvr>
                                      <p:to>
                                        <p:strVal val="visible"/>
                                      </p:to>
                                    </p:set>
                                    <p:animEffect transition="in" filter="blinds(horizontal)">
                                      <p:cBhvr>
                                        <p:cTn id="27" dur="500"/>
                                        <p:tgtEl>
                                          <p:spTgt spid="2406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0650"/>
                                        </p:tgtEl>
                                        <p:attrNameLst>
                                          <p:attrName>style.visibility</p:attrName>
                                        </p:attrNameLst>
                                      </p:cBhvr>
                                      <p:to>
                                        <p:strVal val="visible"/>
                                      </p:to>
                                    </p:set>
                                    <p:animEffect transition="in" filter="blinds(horizontal)">
                                      <p:cBhvr>
                                        <p:cTn id="32" dur="500"/>
                                        <p:tgtEl>
                                          <p:spTgt spid="2406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0651"/>
                                        </p:tgtEl>
                                        <p:attrNameLst>
                                          <p:attrName>style.visibility</p:attrName>
                                        </p:attrNameLst>
                                      </p:cBhvr>
                                      <p:to>
                                        <p:strVal val="visible"/>
                                      </p:to>
                                    </p:set>
                                    <p:animEffect transition="in" filter="blinds(horizontal)">
                                      <p:cBhvr>
                                        <p:cTn id="37" dur="500"/>
                                        <p:tgtEl>
                                          <p:spTgt spid="240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p:bldP spid="240646" grpId="0"/>
      <p:bldP spid="24065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0" y="304800"/>
            <a:ext cx="8915400" cy="457200"/>
          </a:xfrm>
          <a:prstGeom prst="rect">
            <a:avLst/>
          </a:prstGeom>
          <a:noFill/>
          <a:ln w="9525" algn="ctr">
            <a:noFill/>
            <a:miter lim="800000"/>
            <a:headEnd/>
            <a:tailEnd/>
          </a:ln>
        </p:spPr>
        <p:txBody>
          <a:bodyPr>
            <a:spAutoFit/>
          </a:bodyPr>
          <a:lstStyle/>
          <a:p>
            <a:pPr algn="ctr">
              <a:spcBef>
                <a:spcPct val="50000"/>
              </a:spcBef>
            </a:pPr>
            <a:r>
              <a:rPr kumimoji="0" lang="zh-CN" altLang="en-US">
                <a:latin typeface="Arial" charset="0"/>
              </a:rPr>
              <a:t>例： </a:t>
            </a:r>
            <a:r>
              <a:rPr lang="en-US" altLang="zh-CN">
                <a:latin typeface="Arial" charset="0"/>
              </a:rPr>
              <a:t>D1</a:t>
            </a:r>
            <a:r>
              <a:rPr lang="zh-CN" altLang="en-US">
                <a:latin typeface="Arial" charset="0"/>
              </a:rPr>
              <a:t>、</a:t>
            </a:r>
            <a:r>
              <a:rPr lang="en-US" altLang="zh-CN">
                <a:latin typeface="Arial" charset="0"/>
              </a:rPr>
              <a:t>D2</a:t>
            </a:r>
            <a:r>
              <a:rPr lang="zh-CN" altLang="en-US">
                <a:latin typeface="Arial" charset="0"/>
              </a:rPr>
              <a:t>为理想开关二极管，该电路可以完成什么功能？ </a:t>
            </a:r>
          </a:p>
        </p:txBody>
      </p:sp>
      <p:graphicFrame>
        <p:nvGraphicFramePr>
          <p:cNvPr id="3" name="Object 5"/>
          <p:cNvGraphicFramePr>
            <a:graphicFrameLocks noChangeAspect="1"/>
          </p:cNvGraphicFramePr>
          <p:nvPr/>
        </p:nvGraphicFramePr>
        <p:xfrm>
          <a:off x="1447800" y="685800"/>
          <a:ext cx="5105400" cy="3468688"/>
        </p:xfrm>
        <a:graphic>
          <a:graphicData uri="http://schemas.openxmlformats.org/presentationml/2006/ole">
            <mc:AlternateContent xmlns:mc="http://schemas.openxmlformats.org/markup-compatibility/2006">
              <mc:Choice xmlns:v="urn:schemas-microsoft-com:vml" Requires="v">
                <p:oleObj spid="_x0000_s208032" name="图片" r:id="rId3" imgW="3886200" imgH="2638440" progId="">
                  <p:embed/>
                </p:oleObj>
              </mc:Choice>
              <mc:Fallback>
                <p:oleObj name="图片" r:id="rId3" imgW="3886200" imgH="26384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85800"/>
                        <a:ext cx="5105400" cy="346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6"/>
          <p:cNvSpPr txBox="1">
            <a:spLocks noChangeArrowheads="1"/>
          </p:cNvSpPr>
          <p:nvPr/>
        </p:nvSpPr>
        <p:spPr bwMode="auto">
          <a:xfrm>
            <a:off x="0" y="4191000"/>
            <a:ext cx="1189038" cy="457200"/>
          </a:xfrm>
          <a:prstGeom prst="rect">
            <a:avLst/>
          </a:prstGeom>
          <a:noFill/>
          <a:ln w="9525" algn="ctr">
            <a:noFill/>
            <a:miter lim="800000"/>
            <a:headEnd/>
            <a:tailEnd/>
          </a:ln>
        </p:spPr>
        <p:txBody>
          <a:bodyPr>
            <a:spAutoFit/>
          </a:bodyPr>
          <a:lstStyle/>
          <a:p>
            <a:pPr algn="ctr">
              <a:spcBef>
                <a:spcPct val="50000"/>
              </a:spcBef>
            </a:pPr>
            <a:r>
              <a:rPr kumimoji="0" lang="zh-CN" altLang="en-US">
                <a:latin typeface="Arial" charset="0"/>
              </a:rPr>
              <a:t>解：</a:t>
            </a:r>
          </a:p>
        </p:txBody>
      </p:sp>
      <p:graphicFrame>
        <p:nvGraphicFramePr>
          <p:cNvPr id="5" name="Object 7"/>
          <p:cNvGraphicFramePr>
            <a:graphicFrameLocks noChangeAspect="1"/>
          </p:cNvGraphicFramePr>
          <p:nvPr/>
        </p:nvGraphicFramePr>
        <p:xfrm>
          <a:off x="990600" y="4114800"/>
          <a:ext cx="4379913" cy="585788"/>
        </p:xfrm>
        <a:graphic>
          <a:graphicData uri="http://schemas.openxmlformats.org/presentationml/2006/ole">
            <mc:AlternateContent xmlns:mc="http://schemas.openxmlformats.org/markup-compatibility/2006">
              <mc:Choice xmlns:v="urn:schemas-microsoft-com:vml" Requires="v">
                <p:oleObj spid="_x0000_s208033" name="Equation" r:id="rId5" imgW="1511280" imgH="203040" progId="">
                  <p:embed/>
                </p:oleObj>
              </mc:Choice>
              <mc:Fallback>
                <p:oleObj name="Equation" r:id="rId5" imgW="1511280" imgH="2030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114800"/>
                        <a:ext cx="4379913"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1"/>
          <p:cNvSpPr txBox="1">
            <a:spLocks noChangeArrowheads="1"/>
          </p:cNvSpPr>
          <p:nvPr/>
        </p:nvSpPr>
        <p:spPr bwMode="auto">
          <a:xfrm>
            <a:off x="5867400" y="4419600"/>
            <a:ext cx="2743200" cy="830997"/>
          </a:xfrm>
          <a:prstGeom prst="rect">
            <a:avLst/>
          </a:prstGeom>
          <a:noFill/>
          <a:ln w="9525" algn="ctr">
            <a:noFill/>
            <a:miter lim="800000"/>
            <a:headEnd/>
            <a:tailEnd/>
          </a:ln>
        </p:spPr>
        <p:txBody>
          <a:bodyPr>
            <a:spAutoFit/>
          </a:bodyPr>
          <a:lstStyle/>
          <a:p>
            <a:pPr algn="ctr">
              <a:spcBef>
                <a:spcPct val="50000"/>
              </a:spcBef>
            </a:pPr>
            <a:r>
              <a:rPr kumimoji="0" lang="zh-CN" altLang="en-US" dirty="0" smtClean="0">
                <a:solidFill>
                  <a:srgbClr val="FF0000"/>
                </a:solidFill>
                <a:latin typeface="Arial" charset="0"/>
              </a:rPr>
              <a:t>不可</a:t>
            </a:r>
            <a:r>
              <a:rPr kumimoji="0" lang="zh-CN" altLang="en-US" dirty="0">
                <a:solidFill>
                  <a:srgbClr val="FF0000"/>
                </a:solidFill>
                <a:latin typeface="Arial" charset="0"/>
              </a:rPr>
              <a:t>以完</a:t>
            </a:r>
            <a:r>
              <a:rPr kumimoji="0" lang="zh-CN" altLang="en-US" dirty="0" smtClean="0">
                <a:solidFill>
                  <a:srgbClr val="FF0000"/>
                </a:solidFill>
                <a:latin typeface="Arial" charset="0"/>
              </a:rPr>
              <a:t>成任何调幅功</a:t>
            </a:r>
            <a:r>
              <a:rPr kumimoji="0" lang="zh-CN" altLang="en-US" dirty="0">
                <a:solidFill>
                  <a:srgbClr val="FF0000"/>
                </a:solidFill>
                <a:latin typeface="Arial" charset="0"/>
              </a:rPr>
              <a:t>能</a:t>
            </a:r>
          </a:p>
        </p:txBody>
      </p:sp>
      <p:sp>
        <p:nvSpPr>
          <p:cNvPr id="9" name="矩形 8"/>
          <p:cNvSpPr/>
          <p:nvPr/>
        </p:nvSpPr>
        <p:spPr bwMode="auto">
          <a:xfrm>
            <a:off x="2667000" y="3429000"/>
            <a:ext cx="381000" cy="381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0" name="等腰三角形 9"/>
          <p:cNvSpPr/>
          <p:nvPr/>
        </p:nvSpPr>
        <p:spPr bwMode="auto">
          <a:xfrm rot="16200000" flipH="1">
            <a:off x="2628900" y="3402051"/>
            <a:ext cx="457200" cy="381000"/>
          </a:xfrm>
          <a:prstGeom prst="triangle">
            <a:avLst/>
          </a:prstGeom>
          <a:solidFill>
            <a:schemeClr val="bg1"/>
          </a:solidFill>
          <a:ln w="19050" cap="flat" cmpd="sng" algn="ctr">
            <a:solidFill>
              <a:srgbClr val="00020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12" name="直接连接符 11"/>
          <p:cNvCxnSpPr/>
          <p:nvPr/>
        </p:nvCxnSpPr>
        <p:spPr bwMode="auto">
          <a:xfrm>
            <a:off x="2667000" y="3352800"/>
            <a:ext cx="0" cy="457200"/>
          </a:xfrm>
          <a:prstGeom prst="line">
            <a:avLst/>
          </a:prstGeom>
          <a:solidFill>
            <a:schemeClr val="bg1"/>
          </a:solidFill>
          <a:ln w="19050" cap="flat" cmpd="sng" algn="ctr">
            <a:solidFill>
              <a:srgbClr val="000208"/>
            </a:solidFill>
            <a:prstDash val="solid"/>
            <a:round/>
            <a:headEnd type="none" w="med" len="med"/>
            <a:tailEnd type="none" w="med" len="med"/>
          </a:ln>
          <a:effectLst/>
        </p:spPr>
      </p:cxnSp>
      <p:graphicFrame>
        <p:nvGraphicFramePr>
          <p:cNvPr id="13" name="Object 6"/>
          <p:cNvGraphicFramePr>
            <a:graphicFrameLocks noChangeAspect="1"/>
          </p:cNvGraphicFramePr>
          <p:nvPr/>
        </p:nvGraphicFramePr>
        <p:xfrm>
          <a:off x="922338" y="4953000"/>
          <a:ext cx="4413250" cy="588963"/>
        </p:xfrm>
        <a:graphic>
          <a:graphicData uri="http://schemas.openxmlformats.org/presentationml/2006/ole">
            <mc:AlternateContent xmlns:mc="http://schemas.openxmlformats.org/markup-compatibility/2006">
              <mc:Choice xmlns:v="urn:schemas-microsoft-com:vml" Requires="v">
                <p:oleObj spid="_x0000_s208034" name="Equation" r:id="rId7" imgW="1650960" imgH="228600" progId="Equation.DSMT4">
                  <p:embed/>
                </p:oleObj>
              </mc:Choice>
              <mc:Fallback>
                <p:oleObj name="Equation" r:id="rId7" imgW="1650960" imgH="2286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338" y="4953000"/>
                        <a:ext cx="441325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6"/>
          <p:cNvGraphicFramePr>
            <a:graphicFrameLocks noChangeAspect="1"/>
          </p:cNvGraphicFramePr>
          <p:nvPr/>
        </p:nvGraphicFramePr>
        <p:xfrm>
          <a:off x="762000" y="5715000"/>
          <a:ext cx="5972175" cy="588963"/>
        </p:xfrm>
        <a:graphic>
          <a:graphicData uri="http://schemas.openxmlformats.org/presentationml/2006/ole">
            <mc:AlternateContent xmlns:mc="http://schemas.openxmlformats.org/markup-compatibility/2006">
              <mc:Choice xmlns:v="urn:schemas-microsoft-com:vml" Requires="v">
                <p:oleObj spid="_x0000_s208035" name="Equation" r:id="rId9" imgW="2234880" imgH="228600" progId="Equation.DSMT4">
                  <p:embed/>
                </p:oleObj>
              </mc:Choice>
              <mc:Fallback>
                <p:oleObj name="Equation" r:id="rId9" imgW="223488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5715000"/>
                        <a:ext cx="5972175"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直接箭头连接符 6"/>
          <p:cNvCxnSpPr/>
          <p:nvPr/>
        </p:nvCxnSpPr>
        <p:spPr bwMode="auto">
          <a:xfrm flipH="1">
            <a:off x="3276600" y="3480756"/>
            <a:ext cx="533400" cy="0"/>
          </a:xfrm>
          <a:prstGeom prst="straightConnector1">
            <a:avLst/>
          </a:prstGeom>
          <a:solidFill>
            <a:schemeClr val="bg1"/>
          </a:solidFill>
          <a:ln w="57150"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Rot="1" noChangeArrowheads="1"/>
          </p:cNvSpPr>
          <p:nvPr>
            <p:ph type="body" sz="half" idx="1"/>
          </p:nvPr>
        </p:nvSpPr>
        <p:spPr>
          <a:xfrm>
            <a:off x="533400" y="533400"/>
            <a:ext cx="5715000" cy="762000"/>
          </a:xfrm>
        </p:spPr>
        <p:txBody>
          <a:bodyPr/>
          <a:lstStyle/>
          <a:p>
            <a:pPr marL="609600" indent="-609600">
              <a:buFont typeface="Wingdings" pitchFamily="2" charset="2"/>
              <a:buNone/>
            </a:pPr>
            <a:r>
              <a:rPr lang="en-US" altLang="zh-CN" sz="2800" b="1" smtClean="0">
                <a:solidFill>
                  <a:srgbClr val="000000"/>
                </a:solidFill>
                <a:latin typeface="华文新魏" pitchFamily="2" charset="-122"/>
                <a:ea typeface="华文新魏" pitchFamily="2" charset="-122"/>
              </a:rPr>
              <a:t>(2)  </a:t>
            </a:r>
            <a:r>
              <a:rPr lang="zh-CN" altLang="en-US" sz="2800" b="1" smtClean="0">
                <a:solidFill>
                  <a:srgbClr val="000000"/>
                </a:solidFill>
                <a:latin typeface="华文新魏" pitchFamily="2" charset="-122"/>
                <a:ea typeface="华文新魏" pitchFamily="2" charset="-122"/>
              </a:rPr>
              <a:t>集成模拟相乘器调幅电路</a:t>
            </a:r>
          </a:p>
        </p:txBody>
      </p:sp>
      <p:pic>
        <p:nvPicPr>
          <p:cNvPr id="96259" name="Picture 17" descr="未命名"/>
          <p:cNvPicPr>
            <a:picLocks noChangeAspect="1" noChangeArrowheads="1"/>
          </p:cNvPicPr>
          <p:nvPr/>
        </p:nvPicPr>
        <p:blipFill>
          <a:blip r:embed="rId2" cstate="print"/>
          <a:srcRect/>
          <a:stretch>
            <a:fillRect/>
          </a:stretch>
        </p:blipFill>
        <p:spPr bwMode="auto">
          <a:xfrm>
            <a:off x="1371600" y="1524000"/>
            <a:ext cx="7572375" cy="4337050"/>
          </a:xfrm>
          <a:prstGeom prst="rect">
            <a:avLst/>
          </a:prstGeom>
          <a:noFill/>
          <a:ln w="9525">
            <a:noFill/>
            <a:miter lim="800000"/>
            <a:headEnd/>
            <a:tailEnd/>
          </a:ln>
        </p:spPr>
      </p:pic>
      <p:sp>
        <p:nvSpPr>
          <p:cNvPr id="5" name="圆角矩形 4"/>
          <p:cNvSpPr>
            <a:spLocks noChangeArrowheads="1"/>
          </p:cNvSpPr>
          <p:nvPr/>
        </p:nvSpPr>
        <p:spPr bwMode="auto">
          <a:xfrm>
            <a:off x="1143000" y="3213100"/>
            <a:ext cx="685800" cy="381000"/>
          </a:xfrm>
          <a:prstGeom prst="roundRect">
            <a:avLst>
              <a:gd name="adj" fmla="val 16667"/>
            </a:avLst>
          </a:prstGeom>
          <a:noFill/>
          <a:ln w="38100" algn="ctr">
            <a:solidFill>
              <a:schemeClr val="tx1"/>
            </a:solidFill>
            <a:prstDash val="dash"/>
            <a:round/>
            <a:headEnd/>
            <a:tailEnd/>
          </a:ln>
        </p:spPr>
        <p:txBody>
          <a:bodyPr wrap="none" anchor="ctr"/>
          <a:lstStyle/>
          <a:p>
            <a:pPr algn="ctr"/>
            <a:endParaRPr kumimoji="0" lang="zh-CN" altLang="en-US" sz="1800">
              <a:solidFill>
                <a:schemeClr val="tx1"/>
              </a:solidFill>
              <a:latin typeface="Arial" charset="0"/>
            </a:endParaRPr>
          </a:p>
        </p:txBody>
      </p:sp>
      <p:sp>
        <p:nvSpPr>
          <p:cNvPr id="7" name="圆角矩形 6"/>
          <p:cNvSpPr>
            <a:spLocks noChangeArrowheads="1"/>
          </p:cNvSpPr>
          <p:nvPr/>
        </p:nvSpPr>
        <p:spPr bwMode="auto">
          <a:xfrm>
            <a:off x="1168400" y="3657600"/>
            <a:ext cx="685800" cy="381000"/>
          </a:xfrm>
          <a:prstGeom prst="roundRect">
            <a:avLst>
              <a:gd name="adj" fmla="val 16667"/>
            </a:avLst>
          </a:prstGeom>
          <a:noFill/>
          <a:ln w="38100" algn="ctr">
            <a:solidFill>
              <a:srgbClr val="FF0000"/>
            </a:solidFill>
            <a:prstDash val="dash"/>
            <a:round/>
            <a:headEnd/>
            <a:tailEnd/>
          </a:ln>
        </p:spPr>
        <p:txBody>
          <a:bodyPr wrap="none" anchor="ctr"/>
          <a:lstStyle/>
          <a:p>
            <a:pPr algn="ctr"/>
            <a:endParaRPr kumimoji="0" lang="zh-CN" altLang="en-US" sz="1800">
              <a:solidFill>
                <a:schemeClr val="tx1"/>
              </a:solidFill>
              <a:latin typeface="Arial" charset="0"/>
            </a:endParaRPr>
          </a:p>
        </p:txBody>
      </p:sp>
      <p:sp>
        <p:nvSpPr>
          <p:cNvPr id="8" name="椭圆形标注 7"/>
          <p:cNvSpPr>
            <a:spLocks noChangeArrowheads="1"/>
          </p:cNvSpPr>
          <p:nvPr/>
        </p:nvSpPr>
        <p:spPr bwMode="auto">
          <a:xfrm>
            <a:off x="457200" y="1676400"/>
            <a:ext cx="1143000" cy="1066800"/>
          </a:xfrm>
          <a:prstGeom prst="wedgeEllipseCallout">
            <a:avLst>
              <a:gd name="adj1" fmla="val 46806"/>
              <a:gd name="adj2" fmla="val 101787"/>
            </a:avLst>
          </a:prstGeom>
          <a:solidFill>
            <a:schemeClr val="bg1"/>
          </a:solidFill>
          <a:ln w="38100" algn="ctr">
            <a:solidFill>
              <a:schemeClr val="tx1"/>
            </a:solidFill>
            <a:prstDash val="dash"/>
            <a:round/>
            <a:headEnd/>
            <a:tailEnd/>
          </a:ln>
        </p:spPr>
        <p:txBody>
          <a:bodyPr wrap="none" anchor="ctr"/>
          <a:lstStyle/>
          <a:p>
            <a:pPr algn="ctr"/>
            <a:r>
              <a:rPr kumimoji="0" lang="zh-CN" altLang="en-US">
                <a:solidFill>
                  <a:schemeClr val="tx1"/>
                </a:solidFill>
                <a:latin typeface="Arial" charset="0"/>
              </a:rPr>
              <a:t>载波</a:t>
            </a:r>
          </a:p>
        </p:txBody>
      </p:sp>
      <p:sp>
        <p:nvSpPr>
          <p:cNvPr id="9" name="椭圆形标注 8"/>
          <p:cNvSpPr>
            <a:spLocks noChangeArrowheads="1"/>
          </p:cNvSpPr>
          <p:nvPr/>
        </p:nvSpPr>
        <p:spPr bwMode="auto">
          <a:xfrm>
            <a:off x="0" y="4114800"/>
            <a:ext cx="1447800" cy="1219200"/>
          </a:xfrm>
          <a:prstGeom prst="wedgeEllipseCallout">
            <a:avLst>
              <a:gd name="adj1" fmla="val 29167"/>
              <a:gd name="adj2" fmla="val -49218"/>
            </a:avLst>
          </a:prstGeom>
          <a:solidFill>
            <a:schemeClr val="bg1"/>
          </a:solidFill>
          <a:ln w="38100" algn="ctr">
            <a:solidFill>
              <a:srgbClr val="FF0000"/>
            </a:solidFill>
            <a:prstDash val="dash"/>
            <a:round/>
            <a:headEnd/>
            <a:tailEnd/>
          </a:ln>
        </p:spPr>
        <p:txBody>
          <a:bodyPr wrap="none" anchor="ctr"/>
          <a:lstStyle/>
          <a:p>
            <a:pPr algn="ctr"/>
            <a:r>
              <a:rPr kumimoji="0" lang="zh-CN" altLang="en-US">
                <a:solidFill>
                  <a:srgbClr val="FF0000"/>
                </a:solidFill>
                <a:latin typeface="Arial" charset="0"/>
              </a:rPr>
              <a:t>调制信号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Rot="1" noChangeArrowheads="1"/>
          </p:cNvSpPr>
          <p:nvPr>
            <p:ph type="body" sz="half" idx="1"/>
          </p:nvPr>
        </p:nvSpPr>
        <p:spPr>
          <a:xfrm>
            <a:off x="304800" y="1219200"/>
            <a:ext cx="3810000" cy="584200"/>
          </a:xfrm>
        </p:spPr>
        <p:txBody>
          <a:bodyPr/>
          <a:lstStyle/>
          <a:p>
            <a:pPr marL="609600" indent="-609600">
              <a:buFont typeface="Wingdings" pitchFamily="2" charset="2"/>
              <a:buNone/>
            </a:pPr>
            <a:r>
              <a:rPr lang="en-US" altLang="zh-CN" sz="2800" b="1" smtClean="0">
                <a:solidFill>
                  <a:srgbClr val="000066"/>
                </a:solidFill>
              </a:rPr>
              <a:t>1.</a:t>
            </a:r>
            <a:r>
              <a:rPr lang="zh-CN" altLang="en-US" sz="2800" b="1" smtClean="0">
                <a:solidFill>
                  <a:srgbClr val="000066"/>
                </a:solidFill>
              </a:rPr>
              <a:t>集电极调幅电路</a:t>
            </a:r>
            <a:endParaRPr lang="zh-CN" altLang="en-US" sz="2800" b="1" smtClean="0">
              <a:solidFill>
                <a:srgbClr val="000066"/>
              </a:solidFill>
              <a:latin typeface="华文新魏" pitchFamily="2" charset="-122"/>
              <a:ea typeface="华文新魏" pitchFamily="2" charset="-122"/>
            </a:endParaRPr>
          </a:p>
        </p:txBody>
      </p:sp>
      <p:sp>
        <p:nvSpPr>
          <p:cNvPr id="97283" name="标题 3"/>
          <p:cNvSpPr>
            <a:spLocks/>
          </p:cNvSpPr>
          <p:nvPr/>
        </p:nvSpPr>
        <p:spPr bwMode="auto">
          <a:xfrm>
            <a:off x="381000" y="152400"/>
            <a:ext cx="8540750" cy="1143000"/>
          </a:xfrm>
          <a:prstGeom prst="rect">
            <a:avLst/>
          </a:prstGeom>
          <a:noFill/>
          <a:ln w="9525">
            <a:noFill/>
            <a:miter lim="800000"/>
            <a:headEnd/>
            <a:tailEnd/>
          </a:ln>
        </p:spPr>
        <p:txBody>
          <a:bodyPr anchor="ctr"/>
          <a:lstStyle/>
          <a:p>
            <a:pPr algn="ctr" eaLnBrk="0" hangingPunct="0"/>
            <a:r>
              <a:rPr kumimoji="0" lang="en-US" altLang="zh-CN" sz="3600">
                <a:latin typeface="Arial" charset="0"/>
              </a:rPr>
              <a:t>5.2.3  </a:t>
            </a:r>
            <a:r>
              <a:rPr kumimoji="0" lang="zh-CN" altLang="en-US" sz="3600">
                <a:latin typeface="Arial" charset="0"/>
              </a:rPr>
              <a:t>高电平调幅电路</a:t>
            </a:r>
          </a:p>
        </p:txBody>
      </p:sp>
      <p:sp>
        <p:nvSpPr>
          <p:cNvPr id="131088" name="Rectangle 16"/>
          <p:cNvSpPr>
            <a:spLocks noRot="1" noChangeArrowheads="1"/>
          </p:cNvSpPr>
          <p:nvPr/>
        </p:nvSpPr>
        <p:spPr bwMode="auto">
          <a:xfrm>
            <a:off x="685800" y="1981200"/>
            <a:ext cx="7315200" cy="584200"/>
          </a:xfrm>
          <a:prstGeom prst="rect">
            <a:avLst/>
          </a:prstGeom>
          <a:noFill/>
          <a:ln w="9525">
            <a:noFill/>
            <a:miter lim="800000"/>
            <a:headEnd/>
            <a:tailEnd/>
          </a:ln>
        </p:spPr>
        <p:txBody>
          <a:bodyPr/>
          <a:lstStyle/>
          <a:p>
            <a:pPr marL="609600" indent="-609600" eaLnBrk="0" hangingPunct="0">
              <a:spcBef>
                <a:spcPct val="20000"/>
              </a:spcBef>
              <a:buClr>
                <a:schemeClr val="hlink"/>
              </a:buClr>
              <a:buSzPct val="70000"/>
              <a:buFont typeface="Wingdings" pitchFamily="2" charset="2"/>
              <a:buNone/>
            </a:pPr>
            <a:r>
              <a:rPr kumimoji="0" lang="zh-CN" altLang="en-US">
                <a:latin typeface="Arial" charset="0"/>
              </a:rPr>
              <a:t>要实现</a:t>
            </a:r>
            <a:r>
              <a:rPr kumimoji="0" lang="zh-CN" altLang="en-US">
                <a:solidFill>
                  <a:srgbClr val="FF0000"/>
                </a:solidFill>
                <a:latin typeface="Arial" charset="0"/>
              </a:rPr>
              <a:t>集电极调幅</a:t>
            </a:r>
            <a:r>
              <a:rPr kumimoji="0" lang="zh-CN" altLang="en-US">
                <a:latin typeface="Arial" charset="0"/>
              </a:rPr>
              <a:t>，应使放大器工作在</a:t>
            </a:r>
            <a:r>
              <a:rPr kumimoji="0" lang="zh-CN" altLang="en-US">
                <a:solidFill>
                  <a:srgbClr val="FF0000"/>
                </a:solidFill>
                <a:latin typeface="Arial" charset="0"/>
              </a:rPr>
              <a:t>过压区</a:t>
            </a:r>
            <a:r>
              <a:rPr kumimoji="0" lang="zh-CN" altLang="en-US">
                <a:latin typeface="Arial" charset="0"/>
              </a:rPr>
              <a:t>。</a:t>
            </a:r>
            <a:endParaRPr kumimoji="0" lang="zh-CN" altLang="en-US">
              <a:latin typeface="华文新魏" pitchFamily="2" charset="-122"/>
              <a:ea typeface="华文新魏" pitchFamily="2" charset="-122"/>
            </a:endParaRPr>
          </a:p>
        </p:txBody>
      </p:sp>
      <p:sp>
        <p:nvSpPr>
          <p:cNvPr id="131089" name="Rectangle 17"/>
          <p:cNvSpPr>
            <a:spLocks noRot="1" noChangeArrowheads="1"/>
          </p:cNvSpPr>
          <p:nvPr/>
        </p:nvSpPr>
        <p:spPr bwMode="auto">
          <a:xfrm>
            <a:off x="304800" y="3657600"/>
            <a:ext cx="3810000" cy="584200"/>
          </a:xfrm>
          <a:prstGeom prst="rect">
            <a:avLst/>
          </a:prstGeom>
          <a:noFill/>
          <a:ln w="9525">
            <a:noFill/>
            <a:miter lim="800000"/>
            <a:headEnd/>
            <a:tailEnd/>
          </a:ln>
        </p:spPr>
        <p:txBody>
          <a:bodyPr/>
          <a:lstStyle/>
          <a:p>
            <a:pPr marL="609600" indent="-609600" eaLnBrk="0" hangingPunct="0">
              <a:spcBef>
                <a:spcPct val="20000"/>
              </a:spcBef>
              <a:buClr>
                <a:schemeClr val="hlink"/>
              </a:buClr>
              <a:buSzPct val="70000"/>
              <a:buFont typeface="Wingdings" pitchFamily="2" charset="2"/>
              <a:buNone/>
            </a:pPr>
            <a:r>
              <a:rPr kumimoji="0" lang="en-US" altLang="zh-CN" sz="2800">
                <a:latin typeface="Arial" charset="0"/>
              </a:rPr>
              <a:t>2. </a:t>
            </a:r>
            <a:r>
              <a:rPr kumimoji="0" lang="zh-CN" altLang="en-US" sz="2800">
                <a:latin typeface="Arial" charset="0"/>
              </a:rPr>
              <a:t>基极调幅电路</a:t>
            </a:r>
            <a:endParaRPr kumimoji="0" lang="zh-CN" altLang="en-US" sz="2800">
              <a:latin typeface="华文新魏" pitchFamily="2" charset="-122"/>
              <a:ea typeface="华文新魏" pitchFamily="2" charset="-122"/>
            </a:endParaRPr>
          </a:p>
        </p:txBody>
      </p:sp>
      <p:sp>
        <p:nvSpPr>
          <p:cNvPr id="131090" name="Rectangle 18"/>
          <p:cNvSpPr>
            <a:spLocks noRot="1" noChangeArrowheads="1"/>
          </p:cNvSpPr>
          <p:nvPr/>
        </p:nvSpPr>
        <p:spPr bwMode="auto">
          <a:xfrm>
            <a:off x="381000" y="4800600"/>
            <a:ext cx="7315200" cy="584200"/>
          </a:xfrm>
          <a:prstGeom prst="rect">
            <a:avLst/>
          </a:prstGeom>
          <a:noFill/>
          <a:ln w="9525">
            <a:noFill/>
            <a:miter lim="800000"/>
            <a:headEnd/>
            <a:tailEnd/>
          </a:ln>
        </p:spPr>
        <p:txBody>
          <a:bodyPr/>
          <a:lstStyle/>
          <a:p>
            <a:pPr marL="609600" indent="-609600" eaLnBrk="0" hangingPunct="0">
              <a:spcBef>
                <a:spcPct val="20000"/>
              </a:spcBef>
              <a:buClr>
                <a:schemeClr val="hlink"/>
              </a:buClr>
              <a:buSzPct val="70000"/>
              <a:buFont typeface="Wingdings" pitchFamily="2" charset="2"/>
              <a:buNone/>
            </a:pPr>
            <a:r>
              <a:rPr kumimoji="0" lang="zh-CN" altLang="en-US">
                <a:latin typeface="Arial" charset="0"/>
              </a:rPr>
              <a:t>要实现</a:t>
            </a:r>
            <a:r>
              <a:rPr kumimoji="0" lang="zh-CN" altLang="en-US">
                <a:solidFill>
                  <a:srgbClr val="FF0000"/>
                </a:solidFill>
                <a:latin typeface="Arial" charset="0"/>
              </a:rPr>
              <a:t>基极调幅</a:t>
            </a:r>
            <a:r>
              <a:rPr kumimoji="0" lang="zh-CN" altLang="en-US">
                <a:latin typeface="Arial" charset="0"/>
              </a:rPr>
              <a:t>，应使放大器工作在</a:t>
            </a:r>
            <a:r>
              <a:rPr kumimoji="0" lang="zh-CN" altLang="en-US">
                <a:solidFill>
                  <a:srgbClr val="FF0000"/>
                </a:solidFill>
                <a:latin typeface="Arial" charset="0"/>
              </a:rPr>
              <a:t>欠压区</a:t>
            </a:r>
            <a:r>
              <a:rPr kumimoji="0" lang="zh-CN" altLang="en-US">
                <a:latin typeface="Arial" charset="0"/>
              </a:rPr>
              <a:t>。</a:t>
            </a:r>
            <a:endParaRPr kumimoji="0" lang="zh-CN" altLang="en-US">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7" dur="500"/>
                                        <p:tgtEl>
                                          <p:spTgt spid="13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88">
                                            <p:txEl>
                                              <p:pRg st="0" end="0"/>
                                            </p:txEl>
                                          </p:spTgt>
                                        </p:tgtEl>
                                        <p:attrNameLst>
                                          <p:attrName>style.visibility</p:attrName>
                                        </p:attrNameLst>
                                      </p:cBhvr>
                                      <p:to>
                                        <p:strVal val="visible"/>
                                      </p:to>
                                    </p:set>
                                    <p:animEffect transition="in" filter="blinds(horizontal)">
                                      <p:cBhvr>
                                        <p:cTn id="12" dur="500"/>
                                        <p:tgtEl>
                                          <p:spTgt spid="1310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089">
                                            <p:txEl>
                                              <p:pRg st="0" end="0"/>
                                            </p:txEl>
                                          </p:spTgt>
                                        </p:tgtEl>
                                        <p:attrNameLst>
                                          <p:attrName>style.visibility</p:attrName>
                                        </p:attrNameLst>
                                      </p:cBhvr>
                                      <p:to>
                                        <p:strVal val="visible"/>
                                      </p:to>
                                    </p:set>
                                    <p:animEffect transition="in" filter="blinds(horizontal)">
                                      <p:cBhvr>
                                        <p:cTn id="17" dur="500"/>
                                        <p:tgtEl>
                                          <p:spTgt spid="1310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090">
                                            <p:txEl>
                                              <p:pRg st="0" end="0"/>
                                            </p:txEl>
                                          </p:spTgt>
                                        </p:tgtEl>
                                        <p:attrNameLst>
                                          <p:attrName>style.visibility</p:attrName>
                                        </p:attrNameLst>
                                      </p:cBhvr>
                                      <p:to>
                                        <p:strVal val="visible"/>
                                      </p:to>
                                    </p:set>
                                    <p:animEffect transition="in" filter="blinds(horizontal)">
                                      <p:cBhvr>
                                        <p:cTn id="22" dur="500"/>
                                        <p:tgtEl>
                                          <p:spTgt spid="1310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P spid="131088" grpId="0" build="p"/>
      <p:bldP spid="131089" grpId="0" build="p"/>
      <p:bldP spid="131090"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395288" y="260350"/>
            <a:ext cx="7772400" cy="1143000"/>
          </a:xfrm>
        </p:spPr>
        <p:txBody>
          <a:bodyPr/>
          <a:lstStyle/>
          <a:p>
            <a:r>
              <a:rPr lang="en-US" altLang="zh-CN" sz="3600" b="1" smtClean="0">
                <a:solidFill>
                  <a:srgbClr val="000066"/>
                </a:solidFill>
                <a:latin typeface="华文新魏" pitchFamily="2" charset="-122"/>
                <a:ea typeface="华文新魏" pitchFamily="2" charset="-122"/>
              </a:rPr>
              <a:t>  5.3  </a:t>
            </a:r>
            <a:r>
              <a:rPr lang="zh-CN" altLang="en-US" sz="3600" b="1" smtClean="0">
                <a:solidFill>
                  <a:srgbClr val="000066"/>
                </a:solidFill>
                <a:latin typeface="华文新魏" pitchFamily="2" charset="-122"/>
                <a:ea typeface="华文新魏" pitchFamily="2" charset="-122"/>
              </a:rPr>
              <a:t>振幅检波电路</a:t>
            </a:r>
          </a:p>
        </p:txBody>
      </p:sp>
      <p:sp>
        <p:nvSpPr>
          <p:cNvPr id="136195" name="Rectangle 3"/>
          <p:cNvSpPr>
            <a:spLocks noGrp="1" noRot="1" noChangeArrowheads="1"/>
          </p:cNvSpPr>
          <p:nvPr>
            <p:ph type="body" sz="half" idx="1"/>
          </p:nvPr>
        </p:nvSpPr>
        <p:spPr>
          <a:xfrm>
            <a:off x="250825" y="1341438"/>
            <a:ext cx="8388350" cy="1016000"/>
          </a:xfrm>
        </p:spPr>
        <p:txBody>
          <a:bodyPr/>
          <a:lstStyle/>
          <a:p>
            <a:pPr marL="360363" indent="-360363">
              <a:lnSpc>
                <a:spcPct val="130000"/>
              </a:lnSpc>
              <a:buClr>
                <a:srgbClr val="000099"/>
              </a:buClr>
              <a:buSzPct val="85000"/>
              <a:buFont typeface="Wingdings" pitchFamily="2" charset="2"/>
              <a:buChar char="Ø"/>
            </a:pPr>
            <a:r>
              <a:rPr lang="zh-CN" altLang="en-US" sz="2400" b="1" smtClean="0">
                <a:solidFill>
                  <a:srgbClr val="000066"/>
                </a:solidFill>
                <a:latin typeface="宋体" pitchFamily="2" charset="-122"/>
              </a:rPr>
              <a:t>检波：是从已调幅波中还原出原调制信号的过程。</a:t>
            </a:r>
          </a:p>
          <a:p>
            <a:pPr marL="360363" indent="-360363">
              <a:lnSpc>
                <a:spcPct val="130000"/>
              </a:lnSpc>
              <a:buClr>
                <a:srgbClr val="000099"/>
              </a:buClr>
              <a:buSzPct val="85000"/>
              <a:buFont typeface="Wingdings" pitchFamily="2" charset="2"/>
              <a:buNone/>
            </a:pPr>
            <a:r>
              <a:rPr lang="zh-CN" altLang="en-US" sz="2400" b="1" smtClean="0">
                <a:solidFill>
                  <a:srgbClr val="000066"/>
                </a:solidFill>
                <a:latin typeface="宋体" pitchFamily="2" charset="-122"/>
              </a:rPr>
              <a:t>        它是振幅调制的逆过程。</a:t>
            </a:r>
          </a:p>
        </p:txBody>
      </p:sp>
      <p:sp>
        <p:nvSpPr>
          <p:cNvPr id="136196" name="Text Box 4"/>
          <p:cNvSpPr txBox="1">
            <a:spLocks noChangeArrowheads="1"/>
          </p:cNvSpPr>
          <p:nvPr/>
        </p:nvSpPr>
        <p:spPr bwMode="auto">
          <a:xfrm>
            <a:off x="755650" y="2924175"/>
            <a:ext cx="2735263" cy="457200"/>
          </a:xfrm>
          <a:prstGeom prst="rect">
            <a:avLst/>
          </a:prstGeom>
          <a:noFill/>
          <a:ln w="9525">
            <a:noFill/>
            <a:miter lim="800000"/>
            <a:headEnd/>
            <a:tailEnd/>
          </a:ln>
        </p:spPr>
        <p:txBody>
          <a:bodyPr>
            <a:spAutoFit/>
          </a:bodyPr>
          <a:lstStyle/>
          <a:p>
            <a:pPr>
              <a:spcBef>
                <a:spcPct val="50000"/>
              </a:spcBef>
              <a:buClr>
                <a:srgbClr val="0000FF"/>
              </a:buClr>
              <a:buSzPct val="80000"/>
              <a:buFont typeface="Wingdings" pitchFamily="2" charset="2"/>
              <a:buNone/>
            </a:pPr>
            <a:r>
              <a:rPr lang="zh-CN" altLang="en-US"/>
              <a:t>  检波器功能：</a:t>
            </a:r>
          </a:p>
        </p:txBody>
      </p:sp>
      <p:sp>
        <p:nvSpPr>
          <p:cNvPr id="136197" name="Rectangle 5"/>
          <p:cNvSpPr>
            <a:spLocks noChangeArrowheads="1"/>
          </p:cNvSpPr>
          <p:nvPr/>
        </p:nvSpPr>
        <p:spPr bwMode="auto">
          <a:xfrm>
            <a:off x="684213" y="3068638"/>
            <a:ext cx="311150" cy="244475"/>
          </a:xfrm>
          <a:prstGeom prst="rect">
            <a:avLst/>
          </a:prstGeom>
          <a:noFill/>
          <a:ln w="9525">
            <a:noFill/>
            <a:miter lim="800000"/>
            <a:headEnd/>
            <a:tailEnd/>
          </a:ln>
        </p:spPr>
        <p:txBody>
          <a:bodyPr wrap="none">
            <a:spAutoFit/>
          </a:bodyPr>
          <a:lstStyle/>
          <a:p>
            <a:r>
              <a:rPr lang="en-US" altLang="zh-CN" sz="1000"/>
              <a:t>●</a:t>
            </a:r>
          </a:p>
        </p:txBody>
      </p:sp>
      <p:sp>
        <p:nvSpPr>
          <p:cNvPr id="136198" name="Text Box 6"/>
          <p:cNvSpPr txBox="1">
            <a:spLocks noChangeArrowheads="1"/>
          </p:cNvSpPr>
          <p:nvPr/>
        </p:nvSpPr>
        <p:spPr bwMode="auto">
          <a:xfrm>
            <a:off x="2916238" y="2924175"/>
            <a:ext cx="4248150" cy="457200"/>
          </a:xfrm>
          <a:prstGeom prst="rect">
            <a:avLst/>
          </a:prstGeom>
          <a:noFill/>
          <a:ln w="9525">
            <a:noFill/>
            <a:miter lim="800000"/>
            <a:headEnd/>
            <a:tailEnd/>
          </a:ln>
        </p:spPr>
        <p:txBody>
          <a:bodyPr>
            <a:spAutoFit/>
          </a:bodyPr>
          <a:lstStyle/>
          <a:p>
            <a:pPr>
              <a:spcBef>
                <a:spcPct val="50000"/>
              </a:spcBef>
            </a:pPr>
            <a:r>
              <a:rPr lang="zh-CN" altLang="en-US"/>
              <a:t>实现频谱线性搬移。</a:t>
            </a:r>
          </a:p>
        </p:txBody>
      </p:sp>
      <p:sp>
        <p:nvSpPr>
          <p:cNvPr id="136199" name="Rectangle 7"/>
          <p:cNvSpPr>
            <a:spLocks noChangeArrowheads="1"/>
          </p:cNvSpPr>
          <p:nvPr/>
        </p:nvSpPr>
        <p:spPr bwMode="auto">
          <a:xfrm>
            <a:off x="304800" y="4495800"/>
            <a:ext cx="384175" cy="244475"/>
          </a:xfrm>
          <a:prstGeom prst="rect">
            <a:avLst/>
          </a:prstGeom>
          <a:noFill/>
          <a:ln w="9525">
            <a:noFill/>
            <a:miter lim="800000"/>
            <a:headEnd/>
            <a:tailEnd/>
          </a:ln>
        </p:spPr>
        <p:txBody>
          <a:bodyPr>
            <a:spAutoFit/>
          </a:bodyPr>
          <a:lstStyle/>
          <a:p>
            <a:r>
              <a:rPr lang="en-US" altLang="zh-CN" sz="1000"/>
              <a:t>●</a:t>
            </a:r>
          </a:p>
        </p:txBody>
      </p:sp>
      <p:sp>
        <p:nvSpPr>
          <p:cNvPr id="136200" name="Text Box 8"/>
          <p:cNvSpPr txBox="1">
            <a:spLocks noChangeArrowheads="1"/>
          </p:cNvSpPr>
          <p:nvPr/>
        </p:nvSpPr>
        <p:spPr bwMode="auto">
          <a:xfrm>
            <a:off x="609600" y="4419600"/>
            <a:ext cx="2108200" cy="457200"/>
          </a:xfrm>
          <a:prstGeom prst="rect">
            <a:avLst/>
          </a:prstGeom>
          <a:noFill/>
          <a:ln w="9525">
            <a:noFill/>
            <a:miter lim="800000"/>
            <a:headEnd/>
            <a:tailEnd/>
          </a:ln>
        </p:spPr>
        <p:txBody>
          <a:bodyPr>
            <a:spAutoFit/>
          </a:bodyPr>
          <a:lstStyle/>
          <a:p>
            <a:r>
              <a:rPr lang="zh-CN" altLang="en-US"/>
              <a:t>检波器分类</a:t>
            </a:r>
          </a:p>
        </p:txBody>
      </p:sp>
      <p:sp>
        <p:nvSpPr>
          <p:cNvPr id="136203" name="Text Box 11"/>
          <p:cNvSpPr txBox="1">
            <a:spLocks noChangeArrowheads="1"/>
          </p:cNvSpPr>
          <p:nvPr/>
        </p:nvSpPr>
        <p:spPr bwMode="auto">
          <a:xfrm>
            <a:off x="2667000" y="4191000"/>
            <a:ext cx="1752600" cy="457200"/>
          </a:xfrm>
          <a:prstGeom prst="rect">
            <a:avLst/>
          </a:prstGeom>
          <a:noFill/>
          <a:ln w="9525" algn="ctr">
            <a:noFill/>
            <a:miter lim="800000"/>
            <a:headEnd/>
            <a:tailEnd/>
          </a:ln>
        </p:spPr>
        <p:txBody>
          <a:bodyPr>
            <a:spAutoFit/>
          </a:bodyPr>
          <a:lstStyle/>
          <a:p>
            <a:pPr>
              <a:spcBef>
                <a:spcPct val="50000"/>
              </a:spcBef>
            </a:pPr>
            <a:r>
              <a:rPr lang="zh-CN" altLang="en-US"/>
              <a:t>包络检波</a:t>
            </a:r>
          </a:p>
        </p:txBody>
      </p:sp>
      <p:sp>
        <p:nvSpPr>
          <p:cNvPr id="136204" name="Text Box 12"/>
          <p:cNvSpPr txBox="1">
            <a:spLocks noChangeArrowheads="1"/>
          </p:cNvSpPr>
          <p:nvPr/>
        </p:nvSpPr>
        <p:spPr bwMode="auto">
          <a:xfrm>
            <a:off x="2743200" y="4800600"/>
            <a:ext cx="1752600" cy="457200"/>
          </a:xfrm>
          <a:prstGeom prst="rect">
            <a:avLst/>
          </a:prstGeom>
          <a:noFill/>
          <a:ln w="9525" algn="ctr">
            <a:noFill/>
            <a:miter lim="800000"/>
            <a:headEnd/>
            <a:tailEnd/>
          </a:ln>
        </p:spPr>
        <p:txBody>
          <a:bodyPr>
            <a:spAutoFit/>
          </a:bodyPr>
          <a:lstStyle/>
          <a:p>
            <a:pPr>
              <a:spcBef>
                <a:spcPct val="50000"/>
              </a:spcBef>
            </a:pPr>
            <a:r>
              <a:rPr lang="zh-CN" altLang="en-US"/>
              <a:t>同步检波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wipe(left)">
                                      <p:cBhvr>
                                        <p:cTn id="7" dur="500"/>
                                        <p:tgtEl>
                                          <p:spTgt spid="13619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36195">
                                            <p:txEl>
                                              <p:pRg st="1" end="1"/>
                                            </p:txEl>
                                          </p:spTgt>
                                        </p:tgtEl>
                                        <p:attrNameLst>
                                          <p:attrName>style.visibility</p:attrName>
                                        </p:attrNameLst>
                                      </p:cBhvr>
                                      <p:to>
                                        <p:strVal val="visible"/>
                                      </p:to>
                                    </p:set>
                                    <p:animEffect transition="in" filter="wipe(left)">
                                      <p:cBhvr>
                                        <p:cTn id="10" dur="500"/>
                                        <p:tgtEl>
                                          <p:spTgt spid="136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6196"/>
                                        </p:tgtEl>
                                        <p:attrNameLst>
                                          <p:attrName>style.visibility</p:attrName>
                                        </p:attrNameLst>
                                      </p:cBhvr>
                                      <p:to>
                                        <p:strVal val="visible"/>
                                      </p:to>
                                    </p:set>
                                    <p:animEffect transition="in" filter="wipe(left)">
                                      <p:cBhvr>
                                        <p:cTn id="15" dur="500"/>
                                        <p:tgtEl>
                                          <p:spTgt spid="13619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6197"/>
                                        </p:tgtEl>
                                        <p:attrNameLst>
                                          <p:attrName>style.visibility</p:attrName>
                                        </p:attrNameLst>
                                      </p:cBhvr>
                                      <p:to>
                                        <p:strVal val="visible"/>
                                      </p:to>
                                    </p:set>
                                    <p:animEffect transition="in" filter="wipe(left)">
                                      <p:cBhvr>
                                        <p:cTn id="18" dur="500"/>
                                        <p:tgtEl>
                                          <p:spTgt spid="13619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36198"/>
                                        </p:tgtEl>
                                        <p:attrNameLst>
                                          <p:attrName>style.visibility</p:attrName>
                                        </p:attrNameLst>
                                      </p:cBhvr>
                                      <p:to>
                                        <p:strVal val="visible"/>
                                      </p:to>
                                    </p:set>
                                    <p:animEffect transition="in" filter="wipe(left)">
                                      <p:cBhvr>
                                        <p:cTn id="21" dur="500"/>
                                        <p:tgtEl>
                                          <p:spTgt spid="136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6199"/>
                                        </p:tgtEl>
                                        <p:attrNameLst>
                                          <p:attrName>style.visibility</p:attrName>
                                        </p:attrNameLst>
                                      </p:cBhvr>
                                      <p:to>
                                        <p:strVal val="visible"/>
                                      </p:to>
                                    </p:set>
                                    <p:animEffect transition="in" filter="wipe(left)">
                                      <p:cBhvr>
                                        <p:cTn id="26" dur="500"/>
                                        <p:tgtEl>
                                          <p:spTgt spid="13619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6200"/>
                                        </p:tgtEl>
                                        <p:attrNameLst>
                                          <p:attrName>style.visibility</p:attrName>
                                        </p:attrNameLst>
                                      </p:cBhvr>
                                      <p:to>
                                        <p:strVal val="visible"/>
                                      </p:to>
                                    </p:set>
                                    <p:animEffect transition="in" filter="wipe(left)">
                                      <p:cBhvr>
                                        <p:cTn id="29" dur="500"/>
                                        <p:tgtEl>
                                          <p:spTgt spid="13620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6203"/>
                                        </p:tgtEl>
                                        <p:attrNameLst>
                                          <p:attrName>style.visibility</p:attrName>
                                        </p:attrNameLst>
                                      </p:cBhvr>
                                      <p:to>
                                        <p:strVal val="visible"/>
                                      </p:to>
                                    </p:set>
                                    <p:animEffect transition="in" filter="blinds(horizontal)">
                                      <p:cBhvr>
                                        <p:cTn id="34" dur="500"/>
                                        <p:tgtEl>
                                          <p:spTgt spid="13620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36204"/>
                                        </p:tgtEl>
                                        <p:attrNameLst>
                                          <p:attrName>style.visibility</p:attrName>
                                        </p:attrNameLst>
                                      </p:cBhvr>
                                      <p:to>
                                        <p:strVal val="visible"/>
                                      </p:to>
                                    </p:set>
                                    <p:animEffect transition="in" filter="blinds(horizontal)">
                                      <p:cBhvr>
                                        <p:cTn id="39" dur="500"/>
                                        <p:tgtEl>
                                          <p:spTgt spid="136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36197" grpId="0"/>
      <p:bldP spid="136198" grpId="0"/>
      <p:bldP spid="136199" grpId="0"/>
      <p:bldP spid="136200" grpId="0"/>
      <p:bldP spid="136203" grpId="0"/>
      <p:bldP spid="13620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36"/>
          <p:cNvSpPr txBox="1">
            <a:spLocks noChangeArrowheads="1"/>
          </p:cNvSpPr>
          <p:nvPr/>
        </p:nvSpPr>
        <p:spPr bwMode="auto">
          <a:xfrm>
            <a:off x="1219200" y="609600"/>
            <a:ext cx="5340350" cy="579438"/>
          </a:xfrm>
          <a:prstGeom prst="rect">
            <a:avLst/>
          </a:prstGeom>
          <a:noFill/>
          <a:ln w="25400">
            <a:noFill/>
            <a:miter lim="800000"/>
            <a:headEnd/>
            <a:tailEnd/>
          </a:ln>
        </p:spPr>
        <p:txBody>
          <a:bodyPr>
            <a:spAutoFit/>
          </a:bodyPr>
          <a:lstStyle/>
          <a:p>
            <a:r>
              <a:rPr kumimoji="0" lang="en-US" altLang="zh-CN" sz="3200">
                <a:latin typeface="Book Antiqua" pitchFamily="18" charset="0"/>
                <a:ea typeface="华文新魏" pitchFamily="2" charset="-122"/>
              </a:rPr>
              <a:t>5.3.1  </a:t>
            </a:r>
            <a:r>
              <a:rPr kumimoji="0" lang="zh-CN" altLang="en-US" sz="3200">
                <a:latin typeface="Book Antiqua" pitchFamily="18" charset="0"/>
                <a:ea typeface="华文新魏" pitchFamily="2" charset="-122"/>
              </a:rPr>
              <a:t>振幅检波的基本原理</a:t>
            </a:r>
          </a:p>
        </p:txBody>
      </p:sp>
      <p:sp>
        <p:nvSpPr>
          <p:cNvPr id="137254" name="Rectangle 38"/>
          <p:cNvSpPr>
            <a:spLocks noRot="1" noChangeArrowheads="1"/>
          </p:cNvSpPr>
          <p:nvPr/>
        </p:nvSpPr>
        <p:spPr bwMode="auto">
          <a:xfrm>
            <a:off x="1295400" y="5257800"/>
            <a:ext cx="5319713" cy="576263"/>
          </a:xfrm>
          <a:prstGeom prst="rect">
            <a:avLst/>
          </a:prstGeom>
          <a:noFill/>
          <a:ln w="9525">
            <a:noFill/>
            <a:miter lim="800000"/>
            <a:headEnd/>
            <a:tailEnd/>
          </a:ln>
        </p:spPr>
        <p:txBody>
          <a:bodyPr/>
          <a:lstStyle/>
          <a:p>
            <a:pPr marL="609600" indent="-609600" eaLnBrk="0" hangingPunct="0">
              <a:spcBef>
                <a:spcPct val="20000"/>
              </a:spcBef>
              <a:buClr>
                <a:schemeClr val="hlink"/>
              </a:buClr>
              <a:buSzPct val="70000"/>
              <a:buFont typeface="Wingdings" pitchFamily="2" charset="2"/>
              <a:buNone/>
            </a:pPr>
            <a:r>
              <a:rPr kumimoji="0" lang="zh-CN" altLang="en-US" sz="2800">
                <a:latin typeface="华文新魏" pitchFamily="2" charset="-122"/>
                <a:ea typeface="华文新魏" pitchFamily="2" charset="-122"/>
              </a:rPr>
              <a:t>检波器的输入、输出波形</a:t>
            </a:r>
          </a:p>
        </p:txBody>
      </p:sp>
      <p:pic>
        <p:nvPicPr>
          <p:cNvPr id="89093" name="Picture 5" descr="C:\Users\swust\AppData\Roaming\Tencent\Users\490353647\QQ\WinTemp\RichOle\N40HQ11FYK$)V5O}`I)ZCZY.jpg"/>
          <p:cNvPicPr>
            <a:picLocks noChangeAspect="1" noChangeArrowheads="1"/>
          </p:cNvPicPr>
          <p:nvPr/>
        </p:nvPicPr>
        <p:blipFill>
          <a:blip r:embed="rId2" cstate="print"/>
          <a:srcRect/>
          <a:stretch>
            <a:fillRect/>
          </a:stretch>
        </p:blipFill>
        <p:spPr bwMode="auto">
          <a:xfrm>
            <a:off x="1066800" y="1524000"/>
            <a:ext cx="4733925" cy="685800"/>
          </a:xfrm>
          <a:prstGeom prst="rect">
            <a:avLst/>
          </a:prstGeom>
          <a:noFill/>
          <a:ln w="9525">
            <a:noFill/>
            <a:miter lim="800000"/>
            <a:headEnd/>
            <a:tailEnd/>
          </a:ln>
        </p:spPr>
      </p:pic>
      <p:pic>
        <p:nvPicPr>
          <p:cNvPr id="89094" name="Picture 6" descr="C:\Users\swust\AppData\Roaming\Tencent\Users\490353647\QQ\WinTemp\RichOle\(GETQ7{(HXN~]D2NM4F{]XE.jpg"/>
          <p:cNvPicPr>
            <a:picLocks noChangeAspect="1" noChangeArrowheads="1"/>
          </p:cNvPicPr>
          <p:nvPr/>
        </p:nvPicPr>
        <p:blipFill>
          <a:blip r:embed="rId3" cstate="print"/>
          <a:srcRect/>
          <a:stretch>
            <a:fillRect/>
          </a:stretch>
        </p:blipFill>
        <p:spPr bwMode="auto">
          <a:xfrm>
            <a:off x="228600" y="2590800"/>
            <a:ext cx="3448050" cy="1752600"/>
          </a:xfrm>
          <a:prstGeom prst="rect">
            <a:avLst/>
          </a:prstGeom>
          <a:noFill/>
          <a:ln w="9525">
            <a:noFill/>
            <a:miter lim="800000"/>
            <a:headEnd/>
            <a:tailEnd/>
          </a:ln>
        </p:spPr>
      </p:pic>
      <p:pic>
        <p:nvPicPr>
          <p:cNvPr id="89095" name="Picture 7" descr="C:\Users\swust\AppData\Roaming\Tencent\Users\490353647\QQ\WinTemp\RichOle\LN}3_U}9R6J8}SSDP{6PGTJ.jpg"/>
          <p:cNvPicPr>
            <a:picLocks noChangeAspect="1" noChangeArrowheads="1"/>
          </p:cNvPicPr>
          <p:nvPr/>
        </p:nvPicPr>
        <p:blipFill>
          <a:blip r:embed="rId4" cstate="print"/>
          <a:srcRect/>
          <a:stretch>
            <a:fillRect/>
          </a:stretch>
        </p:blipFill>
        <p:spPr bwMode="auto">
          <a:xfrm>
            <a:off x="4114800" y="2895600"/>
            <a:ext cx="2686050" cy="1524000"/>
          </a:xfrm>
          <a:prstGeom prst="rect">
            <a:avLst/>
          </a:prstGeom>
          <a:noFill/>
          <a:ln w="9525">
            <a:noFill/>
            <a:miter lim="800000"/>
            <a:headEnd/>
            <a:tailEnd/>
          </a:ln>
        </p:spPr>
      </p:pic>
      <p:sp>
        <p:nvSpPr>
          <p:cNvPr id="9" name="任意多边形 8"/>
          <p:cNvSpPr>
            <a:spLocks noChangeArrowheads="1"/>
          </p:cNvSpPr>
          <p:nvPr/>
        </p:nvSpPr>
        <p:spPr bwMode="auto">
          <a:xfrm>
            <a:off x="457200" y="2895600"/>
            <a:ext cx="2957513" cy="608013"/>
          </a:xfrm>
          <a:custGeom>
            <a:avLst/>
            <a:gdLst>
              <a:gd name="T0" fmla="*/ 0 w 2956956"/>
              <a:gd name="T1" fmla="*/ 347934 h 607620"/>
              <a:gd name="T2" fmla="*/ 558875 w 2956956"/>
              <a:gd name="T3" fmla="*/ 49704 h 607620"/>
              <a:gd name="T4" fmla="*/ 1367463 w 2956956"/>
              <a:gd name="T5" fmla="*/ 610377 h 607620"/>
              <a:gd name="T6" fmla="*/ 2330631 w 2956956"/>
              <a:gd name="T7" fmla="*/ 49704 h 607620"/>
              <a:gd name="T8" fmla="*/ 2960852 w 2956956"/>
              <a:gd name="T9" fmla="*/ 312146 h 607620"/>
              <a:gd name="T10" fmla="*/ 2960852 w 2956956"/>
              <a:gd name="T11" fmla="*/ 312146 h 607620"/>
              <a:gd name="T12" fmla="*/ 0 60000 65536"/>
              <a:gd name="T13" fmla="*/ 0 60000 65536"/>
              <a:gd name="T14" fmla="*/ 0 60000 65536"/>
              <a:gd name="T15" fmla="*/ 0 60000 65536"/>
              <a:gd name="T16" fmla="*/ 0 60000 65536"/>
              <a:gd name="T17" fmla="*/ 0 60000 65536"/>
              <a:gd name="T18" fmla="*/ 0 w 2956956"/>
              <a:gd name="T19" fmla="*/ 0 h 607620"/>
              <a:gd name="T20" fmla="*/ 2956956 w 2956956"/>
              <a:gd name="T21" fmla="*/ 607620 h 607620"/>
            </a:gdLst>
            <a:ahLst/>
            <a:cxnLst>
              <a:cxn ang="T12">
                <a:pos x="T0" y="T1"/>
              </a:cxn>
              <a:cxn ang="T13">
                <a:pos x="T2" y="T3"/>
              </a:cxn>
              <a:cxn ang="T14">
                <a:pos x="T4" y="T5"/>
              </a:cxn>
              <a:cxn ang="T15">
                <a:pos x="T6" y="T7"/>
              </a:cxn>
              <a:cxn ang="T16">
                <a:pos x="T8" y="T9"/>
              </a:cxn>
              <a:cxn ang="T17">
                <a:pos x="T10" y="T11"/>
              </a:cxn>
            </a:cxnLst>
            <a:rect l="T18" t="T19" r="T20" b="T21"/>
            <a:pathLst>
              <a:path w="2956956" h="607620">
                <a:moveTo>
                  <a:pt x="0" y="346363"/>
                </a:moveTo>
                <a:cubicBezTo>
                  <a:pt x="165265" y="176150"/>
                  <a:pt x="330530" y="5937"/>
                  <a:pt x="558140" y="49480"/>
                </a:cubicBezTo>
                <a:cubicBezTo>
                  <a:pt x="785750" y="93023"/>
                  <a:pt x="1070758" y="607620"/>
                  <a:pt x="1365662" y="607620"/>
                </a:cubicBezTo>
                <a:cubicBezTo>
                  <a:pt x="1660566" y="607620"/>
                  <a:pt x="2062348" y="98961"/>
                  <a:pt x="2327564" y="49480"/>
                </a:cubicBezTo>
                <a:cubicBezTo>
                  <a:pt x="2592780" y="0"/>
                  <a:pt x="2956956" y="310737"/>
                  <a:pt x="2956956" y="310737"/>
                </a:cubicBezTo>
              </a:path>
            </a:pathLst>
          </a:custGeom>
          <a:solidFill>
            <a:schemeClr val="bg1"/>
          </a:solidFill>
          <a:ln w="38100" algn="ctr">
            <a:solidFill>
              <a:schemeClr val="tx1"/>
            </a:solidFill>
            <a:prstDash val="dash"/>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linds(horizontal)">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4"/>
                                        </p:tgtEl>
                                        <p:attrNameLst>
                                          <p:attrName>style.visibility</p:attrName>
                                        </p:attrNameLst>
                                      </p:cBhvr>
                                      <p:to>
                                        <p:strVal val="visible"/>
                                      </p:to>
                                    </p:set>
                                    <p:animEffect transition="in" filter="blinds(horizontal)">
                                      <p:cBhvr>
                                        <p:cTn id="12" dur="500"/>
                                        <p:tgtEl>
                                          <p:spTgt spid="890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095"/>
                                        </p:tgtEl>
                                        <p:attrNameLst>
                                          <p:attrName>style.visibility</p:attrName>
                                        </p:attrNameLst>
                                      </p:cBhvr>
                                      <p:to>
                                        <p:strVal val="visible"/>
                                      </p:to>
                                    </p:set>
                                    <p:animEffect transition="in" filter="blinds(horizontal)">
                                      <p:cBhvr>
                                        <p:cTn id="22" dur="500"/>
                                        <p:tgtEl>
                                          <p:spTgt spid="890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7254"/>
                                        </p:tgtEl>
                                        <p:attrNameLst>
                                          <p:attrName>style.visibility</p:attrName>
                                        </p:attrNameLst>
                                      </p:cBhvr>
                                      <p:to>
                                        <p:strVal val="visible"/>
                                      </p:to>
                                    </p:set>
                                    <p:animEffect transition="in" filter="blinds(horizontal)">
                                      <p:cBhvr>
                                        <p:cTn id="27" dur="500"/>
                                        <p:tgtEl>
                                          <p:spTgt spid="137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54" grpId="0"/>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4"/>
          <p:cNvSpPr txBox="1">
            <a:spLocks noChangeArrowheads="1"/>
          </p:cNvSpPr>
          <p:nvPr/>
        </p:nvSpPr>
        <p:spPr bwMode="auto">
          <a:xfrm>
            <a:off x="755650" y="546100"/>
            <a:ext cx="5340350" cy="579438"/>
          </a:xfrm>
          <a:prstGeom prst="rect">
            <a:avLst/>
          </a:prstGeom>
          <a:noFill/>
          <a:ln w="25400">
            <a:noFill/>
            <a:miter lim="800000"/>
            <a:headEnd/>
            <a:tailEnd/>
          </a:ln>
        </p:spPr>
        <p:txBody>
          <a:bodyPr>
            <a:spAutoFit/>
          </a:bodyPr>
          <a:lstStyle/>
          <a:p>
            <a:r>
              <a:rPr kumimoji="0" lang="en-US" altLang="zh-CN" sz="3200" dirty="0">
                <a:latin typeface="Book Antiqua" pitchFamily="18" charset="0"/>
                <a:ea typeface="华文新魏" pitchFamily="2" charset="-122"/>
              </a:rPr>
              <a:t>5.3.2 </a:t>
            </a:r>
            <a:r>
              <a:rPr kumimoji="0" lang="zh-CN" altLang="en-US" sz="3200" dirty="0">
                <a:latin typeface="Book Antiqua" pitchFamily="18" charset="0"/>
                <a:ea typeface="华文新魏" pitchFamily="2" charset="-122"/>
              </a:rPr>
              <a:t>二极管包络检波电路</a:t>
            </a:r>
          </a:p>
        </p:txBody>
      </p:sp>
      <p:sp>
        <p:nvSpPr>
          <p:cNvPr id="139278" name="Text Box 14"/>
          <p:cNvSpPr txBox="1">
            <a:spLocks noChangeArrowheads="1"/>
          </p:cNvSpPr>
          <p:nvPr/>
        </p:nvSpPr>
        <p:spPr bwMode="auto">
          <a:xfrm>
            <a:off x="152400" y="1905000"/>
            <a:ext cx="8153400" cy="1187450"/>
          </a:xfrm>
          <a:prstGeom prst="rect">
            <a:avLst/>
          </a:prstGeom>
          <a:noFill/>
          <a:ln w="9525">
            <a:noFill/>
            <a:miter lim="800000"/>
            <a:headEnd/>
            <a:tailEnd/>
          </a:ln>
        </p:spPr>
        <p:txBody>
          <a:bodyPr>
            <a:spAutoFit/>
          </a:bodyPr>
          <a:lstStyle/>
          <a:p>
            <a:pPr indent="352425" algn="just">
              <a:lnSpc>
                <a:spcPct val="150000"/>
              </a:lnSpc>
              <a:spcBef>
                <a:spcPct val="50000"/>
              </a:spcBef>
            </a:pPr>
            <a:r>
              <a:rPr lang="zh-CN" altLang="en-US"/>
              <a:t>包络检波原理如图所示。其中的非线性器件可以是二极管</a:t>
            </a:r>
            <a:r>
              <a:rPr lang="en-US" altLang="zh-CN"/>
              <a:t>, </a:t>
            </a:r>
            <a:r>
              <a:rPr lang="zh-CN" altLang="en-US"/>
              <a:t>也可以是三极管或场效应管。</a:t>
            </a:r>
          </a:p>
        </p:txBody>
      </p:sp>
      <p:graphicFrame>
        <p:nvGraphicFramePr>
          <p:cNvPr id="139279" name="Object 15"/>
          <p:cNvGraphicFramePr>
            <a:graphicFrameLocks noChangeAspect="1"/>
          </p:cNvGraphicFramePr>
          <p:nvPr/>
        </p:nvGraphicFramePr>
        <p:xfrm>
          <a:off x="914400" y="3352800"/>
          <a:ext cx="6781800" cy="1185863"/>
        </p:xfrm>
        <a:graphic>
          <a:graphicData uri="http://schemas.openxmlformats.org/presentationml/2006/ole">
            <mc:AlternateContent xmlns:mc="http://schemas.openxmlformats.org/markup-compatibility/2006">
              <mc:Choice xmlns:v="urn:schemas-microsoft-com:vml" Requires="v">
                <p:oleObj spid="_x0000_s42025" name="图片" r:id="rId3" imgW="4029120" imgH="704880" progId="">
                  <p:embed/>
                </p:oleObj>
              </mc:Choice>
              <mc:Fallback>
                <p:oleObj name="图片" r:id="rId3" imgW="4029120" imgH="704880" progId="">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52800"/>
                        <a:ext cx="6781800" cy="118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9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755650" y="546100"/>
            <a:ext cx="6788150" cy="584775"/>
          </a:xfrm>
          <a:prstGeom prst="rect">
            <a:avLst/>
          </a:prstGeom>
          <a:noFill/>
          <a:ln w="25400">
            <a:noFill/>
            <a:miter lim="800000"/>
            <a:headEnd/>
            <a:tailEnd/>
          </a:ln>
        </p:spPr>
        <p:txBody>
          <a:bodyPr wrap="square">
            <a:spAutoFit/>
          </a:bodyPr>
          <a:lstStyle/>
          <a:p>
            <a:r>
              <a:rPr kumimoji="0" lang="zh-CN" altLang="en-US" sz="3200" dirty="0" smtClean="0">
                <a:latin typeface="Book Antiqua" pitchFamily="18" charset="0"/>
                <a:ea typeface="华文新魏" pitchFamily="2" charset="-122"/>
              </a:rPr>
              <a:t>第四课课前提问（生医对抗）</a:t>
            </a:r>
            <a:endParaRPr kumimoji="0" lang="zh-CN" altLang="en-US" sz="3200" dirty="0">
              <a:latin typeface="Book Antiqua" pitchFamily="18" charset="0"/>
              <a:ea typeface="华文新魏" pitchFamily="2" charset="-122"/>
            </a:endParaRPr>
          </a:p>
        </p:txBody>
      </p:sp>
      <p:sp>
        <p:nvSpPr>
          <p:cNvPr id="4" name="Text Box 4"/>
          <p:cNvSpPr txBox="1">
            <a:spLocks noChangeArrowheads="1"/>
          </p:cNvSpPr>
          <p:nvPr/>
        </p:nvSpPr>
        <p:spPr bwMode="auto">
          <a:xfrm>
            <a:off x="304800" y="1219200"/>
            <a:ext cx="7848600" cy="461665"/>
          </a:xfrm>
          <a:prstGeom prst="rect">
            <a:avLst/>
          </a:prstGeom>
          <a:noFill/>
          <a:ln w="25400">
            <a:noFill/>
            <a:miter lim="800000"/>
            <a:headEnd/>
            <a:tailEnd/>
          </a:ln>
        </p:spPr>
        <p:txBody>
          <a:bodyPr wrap="square">
            <a:spAutoFit/>
          </a:bodyPr>
          <a:lstStyle/>
          <a:p>
            <a:r>
              <a:rPr kumimoji="0" lang="zh-CN" altLang="en-US" dirty="0" smtClean="0">
                <a:latin typeface="Book Antiqua" pitchFamily="18" charset="0"/>
                <a:ea typeface="华文新魏" pitchFamily="2" charset="-122"/>
              </a:rPr>
              <a:t>一、包络检波适合解调何种调制类型信号？</a:t>
            </a:r>
            <a:endParaRPr kumimoji="0" lang="zh-CN" altLang="en-US" dirty="0">
              <a:latin typeface="Book Antiqua" pitchFamily="18" charset="0"/>
              <a:ea typeface="华文新魏" pitchFamily="2" charset="-122"/>
            </a:endParaRPr>
          </a:p>
        </p:txBody>
      </p:sp>
      <p:sp>
        <p:nvSpPr>
          <p:cNvPr id="5" name="Text Box 4"/>
          <p:cNvSpPr txBox="1">
            <a:spLocks noChangeArrowheads="1"/>
          </p:cNvSpPr>
          <p:nvPr/>
        </p:nvSpPr>
        <p:spPr bwMode="auto">
          <a:xfrm>
            <a:off x="304800" y="1905000"/>
            <a:ext cx="7848600" cy="461665"/>
          </a:xfrm>
          <a:prstGeom prst="rect">
            <a:avLst/>
          </a:prstGeom>
          <a:noFill/>
          <a:ln w="25400">
            <a:noFill/>
            <a:miter lim="800000"/>
            <a:headEnd/>
            <a:tailEnd/>
          </a:ln>
        </p:spPr>
        <p:txBody>
          <a:bodyPr wrap="square">
            <a:spAutoFit/>
          </a:bodyPr>
          <a:lstStyle/>
          <a:p>
            <a:r>
              <a:rPr kumimoji="0" lang="zh-CN" altLang="en-US" dirty="0" smtClean="0">
                <a:latin typeface="Book Antiqua" pitchFamily="18" charset="0"/>
                <a:ea typeface="华文新魏" pitchFamily="2" charset="-122"/>
              </a:rPr>
              <a:t>二、包络检波的原理框图是什么？</a:t>
            </a:r>
            <a:endParaRPr kumimoji="0" lang="zh-CN" altLang="en-US" dirty="0">
              <a:latin typeface="Book Antiqua" pitchFamily="18" charset="0"/>
              <a:ea typeface="华文新魏" pitchFamily="2" charset="-122"/>
            </a:endParaRPr>
          </a:p>
        </p:txBody>
      </p:sp>
      <p:sp>
        <p:nvSpPr>
          <p:cNvPr id="6" name="Text Box 4"/>
          <p:cNvSpPr txBox="1">
            <a:spLocks noChangeArrowheads="1"/>
          </p:cNvSpPr>
          <p:nvPr/>
        </p:nvSpPr>
        <p:spPr bwMode="auto">
          <a:xfrm>
            <a:off x="336430" y="2602454"/>
            <a:ext cx="7848600" cy="461665"/>
          </a:xfrm>
          <a:prstGeom prst="rect">
            <a:avLst/>
          </a:prstGeom>
          <a:noFill/>
          <a:ln w="25400">
            <a:noFill/>
            <a:miter lim="800000"/>
            <a:headEnd/>
            <a:tailEnd/>
          </a:ln>
        </p:spPr>
        <p:txBody>
          <a:bodyPr wrap="square">
            <a:spAutoFit/>
          </a:bodyPr>
          <a:lstStyle/>
          <a:p>
            <a:r>
              <a:rPr kumimoji="0" lang="zh-CN" altLang="en-US" dirty="0" smtClean="0">
                <a:latin typeface="Book Antiqua" pitchFamily="18" charset="0"/>
                <a:ea typeface="华文新魏" pitchFamily="2" charset="-122"/>
              </a:rPr>
              <a:t>三、从频域的角度，用包络检波原理框图说明检波原理；</a:t>
            </a:r>
            <a:endParaRPr kumimoji="0" lang="zh-CN" altLang="en-US" dirty="0">
              <a:latin typeface="Book Antiqua" pitchFamily="18" charset="0"/>
              <a:ea typeface="华文新魏" pitchFamily="2" charset="-122"/>
            </a:endParaRPr>
          </a:p>
        </p:txBody>
      </p:sp>
      <p:sp>
        <p:nvSpPr>
          <p:cNvPr id="7" name="Text Box 4"/>
          <p:cNvSpPr txBox="1">
            <a:spLocks noChangeArrowheads="1"/>
          </p:cNvSpPr>
          <p:nvPr/>
        </p:nvSpPr>
        <p:spPr bwMode="auto">
          <a:xfrm>
            <a:off x="381000" y="3288254"/>
            <a:ext cx="7848600" cy="461665"/>
          </a:xfrm>
          <a:prstGeom prst="rect">
            <a:avLst/>
          </a:prstGeom>
          <a:noFill/>
          <a:ln w="25400">
            <a:noFill/>
            <a:miter lim="800000"/>
            <a:headEnd/>
            <a:tailEnd/>
          </a:ln>
        </p:spPr>
        <p:txBody>
          <a:bodyPr wrap="square">
            <a:spAutoFit/>
          </a:bodyPr>
          <a:lstStyle/>
          <a:p>
            <a:r>
              <a:rPr kumimoji="0" lang="zh-CN" altLang="en-US" dirty="0" smtClean="0">
                <a:latin typeface="Book Antiqua" pitchFamily="18" charset="0"/>
                <a:ea typeface="华文新魏" pitchFamily="2" charset="-122"/>
              </a:rPr>
              <a:t>四、包络检波的电路图是什么？</a:t>
            </a:r>
            <a:endParaRPr kumimoji="0" lang="zh-CN" altLang="en-US" dirty="0">
              <a:latin typeface="Book Antiqua" pitchFamily="18" charset="0"/>
              <a:ea typeface="华文新魏" pitchFamily="2" charset="-122"/>
            </a:endParaRPr>
          </a:p>
        </p:txBody>
      </p:sp>
      <p:sp>
        <p:nvSpPr>
          <p:cNvPr id="8" name="Text Box 4"/>
          <p:cNvSpPr txBox="1">
            <a:spLocks noChangeArrowheads="1"/>
          </p:cNvSpPr>
          <p:nvPr/>
        </p:nvSpPr>
        <p:spPr bwMode="auto">
          <a:xfrm>
            <a:off x="381000" y="3889794"/>
            <a:ext cx="7848600" cy="461665"/>
          </a:xfrm>
          <a:prstGeom prst="rect">
            <a:avLst/>
          </a:prstGeom>
          <a:noFill/>
          <a:ln w="25400">
            <a:noFill/>
            <a:miter lim="800000"/>
            <a:headEnd/>
            <a:tailEnd/>
          </a:ln>
        </p:spPr>
        <p:txBody>
          <a:bodyPr wrap="square">
            <a:spAutoFit/>
          </a:bodyPr>
          <a:lstStyle/>
          <a:p>
            <a:r>
              <a:rPr kumimoji="0" lang="zh-CN" altLang="en-US" dirty="0" smtClean="0">
                <a:latin typeface="Book Antiqua" pitchFamily="18" charset="0"/>
                <a:ea typeface="华文新魏" pitchFamily="2" charset="-122"/>
              </a:rPr>
              <a:t>五、从时域的角度，用包络检波的电路图说明检波原理。</a:t>
            </a:r>
            <a:endParaRPr kumimoji="0" lang="zh-CN" altLang="en-US" dirty="0">
              <a:latin typeface="Book Antiqua" pitchFamily="18" charset="0"/>
              <a:ea typeface="华文新魏" pitchFamily="2" charset="-122"/>
            </a:endParaRPr>
          </a:p>
        </p:txBody>
      </p:sp>
    </p:spTree>
    <p:extLst>
      <p:ext uri="{BB962C8B-B14F-4D97-AF65-F5344CB8AC3E}">
        <p14:creationId xmlns:p14="http://schemas.microsoft.com/office/powerpoint/2010/main" val="572839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zsin"/>
          <p:cNvPicPr>
            <a:picLocks noChangeAspect="1" noChangeArrowheads="1"/>
          </p:cNvPicPr>
          <p:nvPr/>
        </p:nvPicPr>
        <p:blipFill>
          <a:blip r:embed="rId2" cstate="print"/>
          <a:srcRect/>
          <a:stretch>
            <a:fillRect/>
          </a:stretch>
        </p:blipFill>
        <p:spPr bwMode="auto">
          <a:xfrm>
            <a:off x="2819400" y="3505200"/>
            <a:ext cx="1592263" cy="1092200"/>
          </a:xfrm>
          <a:prstGeom prst="rect">
            <a:avLst/>
          </a:prstGeom>
          <a:noFill/>
          <a:ln w="9525">
            <a:noFill/>
            <a:miter lim="800000"/>
            <a:headEnd/>
            <a:tailEnd/>
          </a:ln>
        </p:spPr>
      </p:pic>
      <p:sp>
        <p:nvSpPr>
          <p:cNvPr id="89091" name="Rectangle 4"/>
          <p:cNvSpPr>
            <a:spLocks noChangeArrowheads="1"/>
          </p:cNvSpPr>
          <p:nvPr/>
        </p:nvSpPr>
        <p:spPr bwMode="auto">
          <a:xfrm>
            <a:off x="0" y="5140325"/>
            <a:ext cx="8464550" cy="1371600"/>
          </a:xfrm>
          <a:prstGeom prst="rect">
            <a:avLst/>
          </a:prstGeom>
          <a:noFill/>
          <a:ln w="9525">
            <a:noFill/>
            <a:miter lim="800000"/>
            <a:headEnd/>
            <a:tailEnd/>
          </a:ln>
        </p:spPr>
        <p:txBody>
          <a:bodyPr anchor="ctr"/>
          <a:lstStyle/>
          <a:p>
            <a:pPr algn="ctr" eaLnBrk="0" hangingPunct="0"/>
            <a:r>
              <a:rPr kumimoji="0" lang="zh-CN" altLang="en-US" sz="2800">
                <a:latin typeface="华文新魏" pitchFamily="2" charset="-122"/>
                <a:ea typeface="华文新魏" pitchFamily="2" charset="-122"/>
              </a:rPr>
              <a:t> 无线电通信发射机的组成框图</a:t>
            </a:r>
          </a:p>
        </p:txBody>
      </p:sp>
      <p:sp>
        <p:nvSpPr>
          <p:cNvPr id="89092" name="AutoShape 5"/>
          <p:cNvSpPr>
            <a:spLocks noChangeArrowheads="1"/>
          </p:cNvSpPr>
          <p:nvPr/>
        </p:nvSpPr>
        <p:spPr bwMode="auto">
          <a:xfrm>
            <a:off x="762000" y="4929187"/>
            <a:ext cx="584559" cy="171449"/>
          </a:xfrm>
          <a:prstGeom prst="rightArrow">
            <a:avLst>
              <a:gd name="adj1" fmla="val 50000"/>
              <a:gd name="adj2" fmla="val 149758"/>
            </a:avLst>
          </a:prstGeom>
          <a:solidFill>
            <a:srgbClr val="800080"/>
          </a:solidFill>
          <a:ln w="9525">
            <a:solidFill>
              <a:schemeClr val="tx1"/>
            </a:solidFill>
            <a:miter lim="800000"/>
            <a:headEnd/>
            <a:tailEnd/>
          </a:ln>
        </p:spPr>
        <p:txBody>
          <a:bodyPr wrap="none" anchor="ctr"/>
          <a:lstStyle/>
          <a:p>
            <a:pPr>
              <a:spcBef>
                <a:spcPct val="50000"/>
              </a:spcBef>
            </a:pPr>
            <a:endParaRPr lang="zh-CN" altLang="en-US"/>
          </a:p>
        </p:txBody>
      </p:sp>
      <p:sp>
        <p:nvSpPr>
          <p:cNvPr id="89093" name="AutoShape 6"/>
          <p:cNvSpPr>
            <a:spLocks noChangeArrowheads="1"/>
          </p:cNvSpPr>
          <p:nvPr/>
        </p:nvSpPr>
        <p:spPr bwMode="auto">
          <a:xfrm>
            <a:off x="1524000" y="3124200"/>
            <a:ext cx="531813" cy="319088"/>
          </a:xfrm>
          <a:prstGeom prst="rightArrow">
            <a:avLst>
              <a:gd name="adj1" fmla="val 50000"/>
              <a:gd name="adj2" fmla="val 41667"/>
            </a:avLst>
          </a:prstGeom>
          <a:solidFill>
            <a:srgbClr val="339966"/>
          </a:solidFill>
          <a:ln w="9525">
            <a:solidFill>
              <a:schemeClr val="tx1"/>
            </a:solidFill>
            <a:miter lim="800000"/>
            <a:headEnd/>
            <a:tailEnd/>
          </a:ln>
        </p:spPr>
        <p:txBody>
          <a:bodyPr wrap="none" anchor="ctr"/>
          <a:lstStyle/>
          <a:p>
            <a:pPr>
              <a:spcBef>
                <a:spcPct val="50000"/>
              </a:spcBef>
            </a:pPr>
            <a:endParaRPr lang="zh-CN" altLang="en-US"/>
          </a:p>
        </p:txBody>
      </p:sp>
      <p:sp>
        <p:nvSpPr>
          <p:cNvPr id="89094" name="AutoShape 7"/>
          <p:cNvSpPr>
            <a:spLocks noChangeArrowheads="1"/>
          </p:cNvSpPr>
          <p:nvPr/>
        </p:nvSpPr>
        <p:spPr bwMode="auto">
          <a:xfrm>
            <a:off x="5334000" y="3124200"/>
            <a:ext cx="685800" cy="319088"/>
          </a:xfrm>
          <a:prstGeom prst="rightArrow">
            <a:avLst>
              <a:gd name="adj1" fmla="val 50000"/>
              <a:gd name="adj2" fmla="val 53731"/>
            </a:avLst>
          </a:prstGeom>
          <a:solidFill>
            <a:srgbClr val="339966"/>
          </a:solidFill>
          <a:ln w="9525">
            <a:solidFill>
              <a:schemeClr val="tx1"/>
            </a:solidFill>
            <a:miter lim="800000"/>
            <a:headEnd/>
            <a:tailEnd/>
          </a:ln>
        </p:spPr>
        <p:txBody>
          <a:bodyPr wrap="none" anchor="ctr"/>
          <a:lstStyle/>
          <a:p>
            <a:pPr>
              <a:spcBef>
                <a:spcPct val="50000"/>
              </a:spcBef>
            </a:pPr>
            <a:endParaRPr lang="zh-CN" altLang="en-US"/>
          </a:p>
        </p:txBody>
      </p:sp>
      <p:sp>
        <p:nvSpPr>
          <p:cNvPr id="89095" name="AutoShape 8"/>
          <p:cNvSpPr>
            <a:spLocks noChangeArrowheads="1"/>
          </p:cNvSpPr>
          <p:nvPr/>
        </p:nvSpPr>
        <p:spPr bwMode="auto">
          <a:xfrm>
            <a:off x="2676885" y="4960938"/>
            <a:ext cx="569553" cy="157162"/>
          </a:xfrm>
          <a:prstGeom prst="rightArrow">
            <a:avLst>
              <a:gd name="adj1" fmla="val 50000"/>
              <a:gd name="adj2" fmla="val 165861"/>
            </a:avLst>
          </a:prstGeom>
          <a:solidFill>
            <a:srgbClr val="800080"/>
          </a:solidFill>
          <a:ln w="9525">
            <a:solidFill>
              <a:schemeClr val="tx1"/>
            </a:solidFill>
            <a:miter lim="800000"/>
            <a:headEnd/>
            <a:tailEnd/>
          </a:ln>
        </p:spPr>
        <p:txBody>
          <a:bodyPr wrap="none" anchor="ctr"/>
          <a:lstStyle/>
          <a:p>
            <a:pPr>
              <a:spcBef>
                <a:spcPct val="50000"/>
              </a:spcBef>
            </a:pPr>
            <a:endParaRPr lang="zh-CN" altLang="en-US"/>
          </a:p>
        </p:txBody>
      </p:sp>
      <p:grpSp>
        <p:nvGrpSpPr>
          <p:cNvPr id="89096" name="Group 9"/>
          <p:cNvGrpSpPr>
            <a:grpSpLocks/>
          </p:cNvGrpSpPr>
          <p:nvPr/>
        </p:nvGrpSpPr>
        <p:grpSpPr bwMode="auto">
          <a:xfrm>
            <a:off x="144463" y="2803525"/>
            <a:ext cx="1366837" cy="863600"/>
            <a:chOff x="431" y="2432"/>
            <a:chExt cx="861" cy="544"/>
          </a:xfrm>
        </p:grpSpPr>
        <p:sp>
          <p:nvSpPr>
            <p:cNvPr id="89128" name="Rectangle 10"/>
            <p:cNvSpPr>
              <a:spLocks noChangeArrowheads="1"/>
            </p:cNvSpPr>
            <p:nvPr/>
          </p:nvSpPr>
          <p:spPr bwMode="auto">
            <a:xfrm>
              <a:off x="431" y="2432"/>
              <a:ext cx="861" cy="544"/>
            </a:xfrm>
            <a:prstGeom prst="rect">
              <a:avLst/>
            </a:prstGeom>
            <a:solidFill>
              <a:srgbClr val="000080"/>
            </a:solidFill>
            <a:ln w="9525">
              <a:solidFill>
                <a:schemeClr val="tx1"/>
              </a:solidFill>
              <a:miter lim="800000"/>
              <a:headEnd/>
              <a:tailEnd/>
            </a:ln>
          </p:spPr>
          <p:txBody>
            <a:bodyPr wrap="none" anchor="ctr"/>
            <a:lstStyle/>
            <a:p>
              <a:pPr>
                <a:spcBef>
                  <a:spcPct val="50000"/>
                </a:spcBef>
              </a:pPr>
              <a:endParaRPr lang="zh-CN" altLang="en-US"/>
            </a:p>
          </p:txBody>
        </p:sp>
        <p:sp>
          <p:nvSpPr>
            <p:cNvPr id="89129" name="Text Box 11"/>
            <p:cNvSpPr txBox="1">
              <a:spLocks noChangeArrowheads="1"/>
            </p:cNvSpPr>
            <p:nvPr/>
          </p:nvSpPr>
          <p:spPr bwMode="auto">
            <a:xfrm>
              <a:off x="521" y="2522"/>
              <a:ext cx="692" cy="288"/>
            </a:xfrm>
            <a:prstGeom prst="rect">
              <a:avLst/>
            </a:prstGeom>
            <a:noFill/>
            <a:ln w="9525">
              <a:noFill/>
              <a:miter lim="800000"/>
              <a:headEnd/>
              <a:tailEnd/>
            </a:ln>
          </p:spPr>
          <p:txBody>
            <a:bodyPr wrap="none">
              <a:spAutoFit/>
            </a:bodyPr>
            <a:lstStyle/>
            <a:p>
              <a:r>
                <a:rPr kumimoji="0" lang="zh-CN" altLang="en-US">
                  <a:solidFill>
                    <a:schemeClr val="bg1"/>
                  </a:solidFill>
                  <a:latin typeface="Arial" charset="0"/>
                </a:rPr>
                <a:t>振荡器</a:t>
              </a:r>
            </a:p>
          </p:txBody>
        </p:sp>
      </p:grpSp>
      <p:grpSp>
        <p:nvGrpSpPr>
          <p:cNvPr id="89097" name="Group 13"/>
          <p:cNvGrpSpPr>
            <a:grpSpLocks/>
          </p:cNvGrpSpPr>
          <p:nvPr/>
        </p:nvGrpSpPr>
        <p:grpSpPr bwMode="auto">
          <a:xfrm>
            <a:off x="2057400" y="2819400"/>
            <a:ext cx="1366838" cy="863600"/>
            <a:chOff x="2299" y="1290"/>
            <a:chExt cx="861" cy="544"/>
          </a:xfrm>
        </p:grpSpPr>
        <p:sp>
          <p:nvSpPr>
            <p:cNvPr id="89126" name="Rectangle 14"/>
            <p:cNvSpPr>
              <a:spLocks noChangeArrowheads="1"/>
            </p:cNvSpPr>
            <p:nvPr/>
          </p:nvSpPr>
          <p:spPr bwMode="auto">
            <a:xfrm>
              <a:off x="2299" y="1290"/>
              <a:ext cx="861" cy="544"/>
            </a:xfrm>
            <a:prstGeom prst="rect">
              <a:avLst/>
            </a:prstGeom>
            <a:solidFill>
              <a:srgbClr val="000080"/>
            </a:solidFill>
            <a:ln w="9525">
              <a:solidFill>
                <a:schemeClr val="tx1"/>
              </a:solidFill>
              <a:miter lim="800000"/>
              <a:headEnd/>
              <a:tailEnd/>
            </a:ln>
          </p:spPr>
          <p:txBody>
            <a:bodyPr wrap="none" anchor="ctr"/>
            <a:lstStyle/>
            <a:p>
              <a:pPr>
                <a:spcBef>
                  <a:spcPct val="50000"/>
                </a:spcBef>
              </a:pPr>
              <a:endParaRPr lang="zh-CN" altLang="en-US"/>
            </a:p>
          </p:txBody>
        </p:sp>
        <p:sp>
          <p:nvSpPr>
            <p:cNvPr id="89127" name="Text Box 15"/>
            <p:cNvSpPr txBox="1">
              <a:spLocks noChangeArrowheads="1"/>
            </p:cNvSpPr>
            <p:nvPr/>
          </p:nvSpPr>
          <p:spPr bwMode="auto">
            <a:xfrm>
              <a:off x="2379" y="1302"/>
              <a:ext cx="692" cy="518"/>
            </a:xfrm>
            <a:prstGeom prst="rect">
              <a:avLst/>
            </a:prstGeom>
            <a:noFill/>
            <a:ln w="9525">
              <a:noFill/>
              <a:miter lim="800000"/>
              <a:headEnd/>
              <a:tailEnd/>
            </a:ln>
          </p:spPr>
          <p:txBody>
            <a:bodyPr wrap="none">
              <a:spAutoFit/>
            </a:bodyPr>
            <a:lstStyle/>
            <a:p>
              <a:r>
                <a:rPr kumimoji="0" lang="zh-CN" altLang="en-US">
                  <a:solidFill>
                    <a:schemeClr val="bg1"/>
                  </a:solidFill>
                  <a:latin typeface="Arial" charset="0"/>
                </a:rPr>
                <a:t>  高频</a:t>
              </a:r>
            </a:p>
            <a:p>
              <a:r>
                <a:rPr kumimoji="0" lang="zh-CN" altLang="en-US">
                  <a:solidFill>
                    <a:schemeClr val="bg1"/>
                  </a:solidFill>
                  <a:latin typeface="Arial" charset="0"/>
                </a:rPr>
                <a:t>放大器</a:t>
              </a:r>
            </a:p>
          </p:txBody>
        </p:sp>
      </p:grpSp>
      <p:grpSp>
        <p:nvGrpSpPr>
          <p:cNvPr id="89098" name="Group 16"/>
          <p:cNvGrpSpPr>
            <a:grpSpLocks/>
          </p:cNvGrpSpPr>
          <p:nvPr/>
        </p:nvGrpSpPr>
        <p:grpSpPr bwMode="auto">
          <a:xfrm>
            <a:off x="3962400" y="2895600"/>
            <a:ext cx="1366838" cy="863600"/>
            <a:chOff x="1320" y="1299"/>
            <a:chExt cx="861" cy="544"/>
          </a:xfrm>
        </p:grpSpPr>
        <p:sp>
          <p:nvSpPr>
            <p:cNvPr id="89124" name="Rectangle 17"/>
            <p:cNvSpPr>
              <a:spLocks noChangeArrowheads="1"/>
            </p:cNvSpPr>
            <p:nvPr/>
          </p:nvSpPr>
          <p:spPr bwMode="auto">
            <a:xfrm>
              <a:off x="1320" y="1299"/>
              <a:ext cx="861" cy="544"/>
            </a:xfrm>
            <a:prstGeom prst="rect">
              <a:avLst/>
            </a:prstGeom>
            <a:solidFill>
              <a:srgbClr val="000080"/>
            </a:solidFill>
            <a:ln w="9525">
              <a:solidFill>
                <a:schemeClr val="tx1"/>
              </a:solidFill>
              <a:miter lim="800000"/>
              <a:headEnd/>
              <a:tailEnd/>
            </a:ln>
          </p:spPr>
          <p:txBody>
            <a:bodyPr wrap="none" anchor="ctr"/>
            <a:lstStyle/>
            <a:p>
              <a:pPr>
                <a:spcBef>
                  <a:spcPct val="50000"/>
                </a:spcBef>
              </a:pPr>
              <a:endParaRPr lang="zh-CN" altLang="en-US"/>
            </a:p>
          </p:txBody>
        </p:sp>
        <p:sp>
          <p:nvSpPr>
            <p:cNvPr id="89125" name="Text Box 18"/>
            <p:cNvSpPr txBox="1">
              <a:spLocks noChangeArrowheads="1"/>
            </p:cNvSpPr>
            <p:nvPr/>
          </p:nvSpPr>
          <p:spPr bwMode="auto">
            <a:xfrm>
              <a:off x="1500" y="1389"/>
              <a:ext cx="500" cy="288"/>
            </a:xfrm>
            <a:prstGeom prst="rect">
              <a:avLst/>
            </a:prstGeom>
            <a:noFill/>
            <a:ln w="9525">
              <a:noFill/>
              <a:miter lim="800000"/>
              <a:headEnd/>
              <a:tailEnd/>
            </a:ln>
          </p:spPr>
          <p:txBody>
            <a:bodyPr wrap="none">
              <a:spAutoFit/>
            </a:bodyPr>
            <a:lstStyle/>
            <a:p>
              <a:r>
                <a:rPr kumimoji="0" lang="zh-CN" altLang="en-US">
                  <a:solidFill>
                    <a:schemeClr val="bg1"/>
                  </a:solidFill>
                  <a:latin typeface="Arial" charset="0"/>
                </a:rPr>
                <a:t>调制</a:t>
              </a:r>
            </a:p>
          </p:txBody>
        </p:sp>
      </p:grpSp>
      <p:sp>
        <p:nvSpPr>
          <p:cNvPr id="89099" name="Oval 22"/>
          <p:cNvSpPr>
            <a:spLocks noChangeArrowheads="1"/>
          </p:cNvSpPr>
          <p:nvPr/>
        </p:nvSpPr>
        <p:spPr bwMode="auto">
          <a:xfrm>
            <a:off x="615950" y="4895850"/>
            <a:ext cx="182563" cy="212725"/>
          </a:xfrm>
          <a:prstGeom prst="ellipse">
            <a:avLst/>
          </a:prstGeom>
          <a:solidFill>
            <a:schemeClr val="accent1"/>
          </a:solidFill>
          <a:ln w="9525">
            <a:solidFill>
              <a:schemeClr val="tx1"/>
            </a:solidFill>
            <a:round/>
            <a:headEnd/>
            <a:tailEnd/>
          </a:ln>
        </p:spPr>
        <p:txBody>
          <a:bodyPr wrap="none" anchor="ctr"/>
          <a:lstStyle/>
          <a:p>
            <a:pPr>
              <a:spcBef>
                <a:spcPct val="50000"/>
              </a:spcBef>
            </a:pPr>
            <a:endParaRPr lang="zh-CN" altLang="en-US"/>
          </a:p>
        </p:txBody>
      </p:sp>
      <p:grpSp>
        <p:nvGrpSpPr>
          <p:cNvPr id="89100" name="Group 23"/>
          <p:cNvGrpSpPr>
            <a:grpSpLocks/>
          </p:cNvGrpSpPr>
          <p:nvPr/>
        </p:nvGrpSpPr>
        <p:grpSpPr bwMode="auto">
          <a:xfrm>
            <a:off x="1329097" y="4597400"/>
            <a:ext cx="1366837" cy="863600"/>
            <a:chOff x="1320" y="1299"/>
            <a:chExt cx="861" cy="544"/>
          </a:xfrm>
        </p:grpSpPr>
        <p:sp>
          <p:nvSpPr>
            <p:cNvPr id="89122" name="Rectangle 24"/>
            <p:cNvSpPr>
              <a:spLocks noChangeArrowheads="1"/>
            </p:cNvSpPr>
            <p:nvPr/>
          </p:nvSpPr>
          <p:spPr bwMode="auto">
            <a:xfrm>
              <a:off x="1320" y="1299"/>
              <a:ext cx="861" cy="544"/>
            </a:xfrm>
            <a:prstGeom prst="rect">
              <a:avLst/>
            </a:prstGeom>
            <a:solidFill>
              <a:srgbClr val="000080"/>
            </a:solidFill>
            <a:ln w="9525">
              <a:solidFill>
                <a:schemeClr val="tx1"/>
              </a:solidFill>
              <a:miter lim="800000"/>
              <a:headEnd/>
              <a:tailEnd/>
            </a:ln>
          </p:spPr>
          <p:txBody>
            <a:bodyPr wrap="none" anchor="ctr"/>
            <a:lstStyle/>
            <a:p>
              <a:pPr>
                <a:spcBef>
                  <a:spcPct val="50000"/>
                </a:spcBef>
              </a:pPr>
              <a:endParaRPr lang="zh-CN" altLang="en-US"/>
            </a:p>
          </p:txBody>
        </p:sp>
        <p:sp>
          <p:nvSpPr>
            <p:cNvPr id="89123" name="Text Box 25"/>
            <p:cNvSpPr txBox="1">
              <a:spLocks noChangeArrowheads="1"/>
            </p:cNvSpPr>
            <p:nvPr/>
          </p:nvSpPr>
          <p:spPr bwMode="auto">
            <a:xfrm>
              <a:off x="1500" y="1389"/>
              <a:ext cx="500" cy="288"/>
            </a:xfrm>
            <a:prstGeom prst="rect">
              <a:avLst/>
            </a:prstGeom>
            <a:noFill/>
            <a:ln w="9525">
              <a:noFill/>
              <a:miter lim="800000"/>
              <a:headEnd/>
              <a:tailEnd/>
            </a:ln>
          </p:spPr>
          <p:txBody>
            <a:bodyPr wrap="none">
              <a:spAutoFit/>
            </a:bodyPr>
            <a:lstStyle/>
            <a:p>
              <a:r>
                <a:rPr kumimoji="0" lang="zh-CN" altLang="en-US">
                  <a:solidFill>
                    <a:schemeClr val="bg1"/>
                  </a:solidFill>
                  <a:latin typeface="Arial" charset="0"/>
                </a:rPr>
                <a:t>话筒</a:t>
              </a:r>
            </a:p>
          </p:txBody>
        </p:sp>
      </p:grpSp>
      <p:grpSp>
        <p:nvGrpSpPr>
          <p:cNvPr id="89101" name="Group 26"/>
          <p:cNvGrpSpPr>
            <a:grpSpLocks/>
          </p:cNvGrpSpPr>
          <p:nvPr/>
        </p:nvGrpSpPr>
        <p:grpSpPr bwMode="auto">
          <a:xfrm>
            <a:off x="3234455" y="4668836"/>
            <a:ext cx="1403350" cy="863600"/>
            <a:chOff x="2789" y="3265"/>
            <a:chExt cx="884" cy="544"/>
          </a:xfrm>
        </p:grpSpPr>
        <p:sp>
          <p:nvSpPr>
            <p:cNvPr id="89120" name="Rectangle 27"/>
            <p:cNvSpPr>
              <a:spLocks noChangeArrowheads="1"/>
            </p:cNvSpPr>
            <p:nvPr/>
          </p:nvSpPr>
          <p:spPr bwMode="auto">
            <a:xfrm>
              <a:off x="2789" y="3265"/>
              <a:ext cx="861" cy="544"/>
            </a:xfrm>
            <a:prstGeom prst="rect">
              <a:avLst/>
            </a:prstGeom>
            <a:solidFill>
              <a:srgbClr val="000080"/>
            </a:solidFill>
            <a:ln w="9525">
              <a:solidFill>
                <a:schemeClr val="tx1"/>
              </a:solidFill>
              <a:miter lim="800000"/>
              <a:headEnd/>
              <a:tailEnd/>
            </a:ln>
          </p:spPr>
          <p:txBody>
            <a:bodyPr wrap="none" anchor="ctr"/>
            <a:lstStyle/>
            <a:p>
              <a:pPr>
                <a:spcBef>
                  <a:spcPct val="50000"/>
                </a:spcBef>
              </a:pPr>
              <a:endParaRPr lang="zh-CN" altLang="en-US"/>
            </a:p>
          </p:txBody>
        </p:sp>
        <p:sp>
          <p:nvSpPr>
            <p:cNvPr id="89121" name="Text Box 28"/>
            <p:cNvSpPr txBox="1">
              <a:spLocks noChangeArrowheads="1"/>
            </p:cNvSpPr>
            <p:nvPr/>
          </p:nvSpPr>
          <p:spPr bwMode="auto">
            <a:xfrm>
              <a:off x="2789" y="3265"/>
              <a:ext cx="884" cy="518"/>
            </a:xfrm>
            <a:prstGeom prst="rect">
              <a:avLst/>
            </a:prstGeom>
            <a:noFill/>
            <a:ln w="9525">
              <a:noFill/>
              <a:miter lim="800000"/>
              <a:headEnd/>
              <a:tailEnd/>
            </a:ln>
          </p:spPr>
          <p:txBody>
            <a:bodyPr wrap="none">
              <a:spAutoFit/>
            </a:bodyPr>
            <a:lstStyle/>
            <a:p>
              <a:r>
                <a:rPr kumimoji="0" lang="zh-CN" altLang="en-US">
                  <a:solidFill>
                    <a:schemeClr val="bg1"/>
                  </a:solidFill>
                  <a:latin typeface="Arial" charset="0"/>
                </a:rPr>
                <a:t>调制信号</a:t>
              </a:r>
            </a:p>
            <a:p>
              <a:r>
                <a:rPr kumimoji="0" lang="zh-CN" altLang="en-US">
                  <a:solidFill>
                    <a:schemeClr val="bg1"/>
                  </a:solidFill>
                  <a:latin typeface="Arial" charset="0"/>
                </a:rPr>
                <a:t>  放大器</a:t>
              </a:r>
            </a:p>
          </p:txBody>
        </p:sp>
      </p:grpSp>
      <p:sp>
        <p:nvSpPr>
          <p:cNvPr id="89102" name="AutoShape 29"/>
          <p:cNvSpPr>
            <a:spLocks noChangeArrowheads="1"/>
          </p:cNvSpPr>
          <p:nvPr/>
        </p:nvSpPr>
        <p:spPr bwMode="auto">
          <a:xfrm>
            <a:off x="4633043" y="3684587"/>
            <a:ext cx="282216" cy="151288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20302 h 21600"/>
              <a:gd name="T20" fmla="*/ 1956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975" y="0"/>
                </a:moveTo>
                <a:lnTo>
                  <a:pt x="16350" y="2822"/>
                </a:lnTo>
                <a:lnTo>
                  <a:pt x="18387" y="2822"/>
                </a:lnTo>
                <a:lnTo>
                  <a:pt x="18387" y="20302"/>
                </a:lnTo>
                <a:lnTo>
                  <a:pt x="0" y="20302"/>
                </a:lnTo>
                <a:lnTo>
                  <a:pt x="0" y="21600"/>
                </a:lnTo>
                <a:lnTo>
                  <a:pt x="19563" y="21600"/>
                </a:lnTo>
                <a:lnTo>
                  <a:pt x="19563" y="2822"/>
                </a:lnTo>
                <a:lnTo>
                  <a:pt x="21600" y="2822"/>
                </a:lnTo>
                <a:close/>
              </a:path>
            </a:pathLst>
          </a:custGeom>
          <a:solidFill>
            <a:srgbClr val="800080"/>
          </a:solidFill>
          <a:ln w="9525">
            <a:solidFill>
              <a:schemeClr val="tx1"/>
            </a:solidFill>
            <a:miter lim="800000"/>
            <a:headEnd/>
            <a:tailEnd/>
          </a:ln>
        </p:spPr>
        <p:txBody>
          <a:bodyPr wrap="none" anchor="ctr"/>
          <a:lstStyle/>
          <a:p>
            <a:endParaRPr lang="zh-CN" altLang="en-US"/>
          </a:p>
        </p:txBody>
      </p:sp>
      <p:grpSp>
        <p:nvGrpSpPr>
          <p:cNvPr id="89103" name="Group 30"/>
          <p:cNvGrpSpPr>
            <a:grpSpLocks/>
          </p:cNvGrpSpPr>
          <p:nvPr/>
        </p:nvGrpSpPr>
        <p:grpSpPr bwMode="auto">
          <a:xfrm>
            <a:off x="8001000" y="1066800"/>
            <a:ext cx="179388" cy="2117725"/>
            <a:chOff x="5543" y="1012"/>
            <a:chExt cx="113" cy="1334"/>
          </a:xfrm>
        </p:grpSpPr>
        <p:sp>
          <p:nvSpPr>
            <p:cNvPr id="89117" name="Line 31"/>
            <p:cNvSpPr>
              <a:spLocks noChangeShapeType="1"/>
            </p:cNvSpPr>
            <p:nvPr/>
          </p:nvSpPr>
          <p:spPr bwMode="auto">
            <a:xfrm flipV="1">
              <a:off x="5598" y="1018"/>
              <a:ext cx="0" cy="1328"/>
            </a:xfrm>
            <a:prstGeom prst="line">
              <a:avLst/>
            </a:prstGeom>
            <a:noFill/>
            <a:ln w="19050">
              <a:solidFill>
                <a:schemeClr val="tx1"/>
              </a:solidFill>
              <a:round/>
              <a:headEnd/>
              <a:tailEnd/>
            </a:ln>
          </p:spPr>
          <p:txBody>
            <a:bodyPr/>
            <a:lstStyle/>
            <a:p>
              <a:endParaRPr lang="zh-CN" altLang="en-US"/>
            </a:p>
          </p:txBody>
        </p:sp>
        <p:sp>
          <p:nvSpPr>
            <p:cNvPr id="89118" name="Line 32"/>
            <p:cNvSpPr>
              <a:spLocks noChangeShapeType="1"/>
            </p:cNvSpPr>
            <p:nvPr/>
          </p:nvSpPr>
          <p:spPr bwMode="auto">
            <a:xfrm flipV="1">
              <a:off x="5594" y="1012"/>
              <a:ext cx="62" cy="166"/>
            </a:xfrm>
            <a:prstGeom prst="line">
              <a:avLst/>
            </a:prstGeom>
            <a:noFill/>
            <a:ln w="19050">
              <a:solidFill>
                <a:schemeClr val="tx1"/>
              </a:solidFill>
              <a:round/>
              <a:headEnd/>
              <a:tailEnd/>
            </a:ln>
          </p:spPr>
          <p:txBody>
            <a:bodyPr/>
            <a:lstStyle/>
            <a:p>
              <a:endParaRPr lang="zh-CN" altLang="en-US"/>
            </a:p>
          </p:txBody>
        </p:sp>
        <p:sp>
          <p:nvSpPr>
            <p:cNvPr id="89119" name="Line 33"/>
            <p:cNvSpPr>
              <a:spLocks noChangeShapeType="1"/>
            </p:cNvSpPr>
            <p:nvPr/>
          </p:nvSpPr>
          <p:spPr bwMode="auto">
            <a:xfrm rot="18969681" flipV="1">
              <a:off x="5543" y="1020"/>
              <a:ext cx="55" cy="160"/>
            </a:xfrm>
            <a:prstGeom prst="line">
              <a:avLst/>
            </a:prstGeom>
            <a:noFill/>
            <a:ln w="19050">
              <a:solidFill>
                <a:schemeClr val="tx1"/>
              </a:solidFill>
              <a:round/>
              <a:headEnd/>
              <a:tailEnd/>
            </a:ln>
          </p:spPr>
          <p:txBody>
            <a:bodyPr/>
            <a:lstStyle/>
            <a:p>
              <a:endParaRPr lang="zh-CN" altLang="en-US"/>
            </a:p>
          </p:txBody>
        </p:sp>
      </p:grpSp>
      <p:sp>
        <p:nvSpPr>
          <p:cNvPr id="89104" name="AutoShape 34"/>
          <p:cNvSpPr>
            <a:spLocks noChangeArrowheads="1"/>
          </p:cNvSpPr>
          <p:nvPr/>
        </p:nvSpPr>
        <p:spPr bwMode="auto">
          <a:xfrm>
            <a:off x="3429000" y="3124200"/>
            <a:ext cx="501650" cy="319088"/>
          </a:xfrm>
          <a:prstGeom prst="rightArrow">
            <a:avLst>
              <a:gd name="adj1" fmla="val 50000"/>
              <a:gd name="adj2" fmla="val 39303"/>
            </a:avLst>
          </a:prstGeom>
          <a:solidFill>
            <a:srgbClr val="339966"/>
          </a:solidFill>
          <a:ln w="9525">
            <a:solidFill>
              <a:schemeClr val="tx1"/>
            </a:solidFill>
            <a:miter lim="800000"/>
            <a:headEnd/>
            <a:tailEnd/>
          </a:ln>
        </p:spPr>
        <p:txBody>
          <a:bodyPr wrap="none" anchor="ctr"/>
          <a:lstStyle/>
          <a:p>
            <a:pPr>
              <a:spcBef>
                <a:spcPct val="50000"/>
              </a:spcBef>
            </a:pPr>
            <a:endParaRPr lang="zh-CN" altLang="en-US"/>
          </a:p>
        </p:txBody>
      </p:sp>
      <p:pic>
        <p:nvPicPr>
          <p:cNvPr id="59428" name="Picture 36" descr="am"/>
          <p:cNvPicPr>
            <a:picLocks noChangeAspect="1" noChangeArrowheads="1"/>
          </p:cNvPicPr>
          <p:nvPr/>
        </p:nvPicPr>
        <p:blipFill>
          <a:blip r:embed="rId3" cstate="print"/>
          <a:srcRect/>
          <a:stretch>
            <a:fillRect/>
          </a:stretch>
        </p:blipFill>
        <p:spPr bwMode="auto">
          <a:xfrm>
            <a:off x="4191000" y="1143000"/>
            <a:ext cx="1684338" cy="1166813"/>
          </a:xfrm>
          <a:prstGeom prst="rect">
            <a:avLst/>
          </a:prstGeom>
          <a:noFill/>
          <a:ln w="9525">
            <a:noFill/>
            <a:miter lim="800000"/>
            <a:headEnd/>
            <a:tailEnd/>
          </a:ln>
        </p:spPr>
      </p:pic>
      <p:pic>
        <p:nvPicPr>
          <p:cNvPr id="59429" name="Picture 37" descr="Lsin"/>
          <p:cNvPicPr>
            <a:picLocks noChangeAspect="1" noChangeArrowheads="1"/>
          </p:cNvPicPr>
          <p:nvPr/>
        </p:nvPicPr>
        <p:blipFill>
          <a:blip r:embed="rId4" cstate="print"/>
          <a:srcRect/>
          <a:stretch>
            <a:fillRect/>
          </a:stretch>
        </p:blipFill>
        <p:spPr bwMode="auto">
          <a:xfrm>
            <a:off x="1524000" y="1905000"/>
            <a:ext cx="1722438" cy="779463"/>
          </a:xfrm>
          <a:prstGeom prst="rect">
            <a:avLst/>
          </a:prstGeom>
          <a:noFill/>
          <a:ln w="9525">
            <a:noFill/>
            <a:miter lim="800000"/>
            <a:headEnd/>
            <a:tailEnd/>
          </a:ln>
        </p:spPr>
      </p:pic>
      <p:pic>
        <p:nvPicPr>
          <p:cNvPr id="59431" name="Picture 39" descr="hsin"/>
          <p:cNvPicPr>
            <a:picLocks noChangeAspect="1" noChangeArrowheads="1"/>
          </p:cNvPicPr>
          <p:nvPr/>
        </p:nvPicPr>
        <p:blipFill>
          <a:blip r:embed="rId5" cstate="print"/>
          <a:srcRect/>
          <a:stretch>
            <a:fillRect/>
          </a:stretch>
        </p:blipFill>
        <p:spPr bwMode="auto">
          <a:xfrm>
            <a:off x="5473265" y="3975100"/>
            <a:ext cx="1751013" cy="1314450"/>
          </a:xfrm>
          <a:prstGeom prst="rect">
            <a:avLst/>
          </a:prstGeom>
          <a:noFill/>
          <a:ln w="9525">
            <a:noFill/>
            <a:miter lim="800000"/>
            <a:headEnd/>
            <a:tailEnd/>
          </a:ln>
        </p:spPr>
      </p:pic>
      <p:sp>
        <p:nvSpPr>
          <p:cNvPr id="59434" name="AutoShape 42"/>
          <p:cNvSpPr>
            <a:spLocks/>
          </p:cNvSpPr>
          <p:nvPr/>
        </p:nvSpPr>
        <p:spPr bwMode="auto">
          <a:xfrm>
            <a:off x="1066800" y="1219200"/>
            <a:ext cx="1346200" cy="503238"/>
          </a:xfrm>
          <a:prstGeom prst="borderCallout1">
            <a:avLst>
              <a:gd name="adj1" fmla="val 22713"/>
              <a:gd name="adj2" fmla="val 105662"/>
              <a:gd name="adj3" fmla="val 139116"/>
              <a:gd name="adj4" fmla="val 142454"/>
            </a:avLst>
          </a:prstGeom>
          <a:solidFill>
            <a:srgbClr val="FFFFCC"/>
          </a:solidFill>
          <a:ln w="38100">
            <a:solidFill>
              <a:srgbClr val="FF0000"/>
            </a:solidFill>
            <a:miter lim="800000"/>
            <a:headEnd/>
            <a:tailEnd/>
          </a:ln>
        </p:spPr>
        <p:txBody>
          <a:bodyPr lIns="90000" tIns="46800" rIns="90000" bIns="46800"/>
          <a:lstStyle/>
          <a:p>
            <a:pPr algn="ctr"/>
            <a:r>
              <a:rPr kumimoji="0" lang="zh-CN" altLang="en-US">
                <a:solidFill>
                  <a:srgbClr val="040408"/>
                </a:solidFill>
                <a:latin typeface="Book Antiqua" pitchFamily="18" charset="0"/>
              </a:rPr>
              <a:t>载波</a:t>
            </a:r>
            <a:r>
              <a:rPr kumimoji="0" lang="en-US" altLang="zh-CN" i="1">
                <a:solidFill>
                  <a:srgbClr val="040408"/>
                </a:solidFill>
                <a:latin typeface="Book Antiqua" pitchFamily="18" charset="0"/>
              </a:rPr>
              <a:t>u</a:t>
            </a:r>
            <a:r>
              <a:rPr kumimoji="0" lang="en-US" altLang="zh-CN" baseline="-25000">
                <a:solidFill>
                  <a:srgbClr val="040408"/>
                </a:solidFill>
                <a:latin typeface="Book Antiqua" pitchFamily="18" charset="0"/>
              </a:rPr>
              <a:t>c</a:t>
            </a:r>
          </a:p>
        </p:txBody>
      </p:sp>
      <p:sp>
        <p:nvSpPr>
          <p:cNvPr id="59435" name="AutoShape 43"/>
          <p:cNvSpPr>
            <a:spLocks/>
          </p:cNvSpPr>
          <p:nvPr/>
        </p:nvSpPr>
        <p:spPr bwMode="auto">
          <a:xfrm>
            <a:off x="4686300" y="5239769"/>
            <a:ext cx="1966913" cy="504825"/>
          </a:xfrm>
          <a:prstGeom prst="borderCallout1">
            <a:avLst>
              <a:gd name="adj1" fmla="val 22644"/>
              <a:gd name="adj2" fmla="val 103875"/>
              <a:gd name="adj3" fmla="val -36792"/>
              <a:gd name="adj4" fmla="val 109042"/>
            </a:avLst>
          </a:prstGeom>
          <a:solidFill>
            <a:srgbClr val="FFFFCC"/>
          </a:solidFill>
          <a:ln w="38100">
            <a:solidFill>
              <a:srgbClr val="FF0000"/>
            </a:solidFill>
            <a:miter lim="800000"/>
            <a:headEnd/>
            <a:tailEnd/>
          </a:ln>
        </p:spPr>
        <p:txBody>
          <a:bodyPr lIns="90000" tIns="46800" rIns="90000" bIns="46800"/>
          <a:lstStyle/>
          <a:p>
            <a:pPr algn="ctr"/>
            <a:r>
              <a:rPr kumimoji="0" lang="zh-CN" altLang="en-US">
                <a:solidFill>
                  <a:srgbClr val="040408"/>
                </a:solidFill>
                <a:latin typeface="Book Antiqua" pitchFamily="18" charset="0"/>
              </a:rPr>
              <a:t>调制信号 </a:t>
            </a:r>
            <a:r>
              <a:rPr kumimoji="0" lang="en-US" altLang="zh-CN" i="1">
                <a:solidFill>
                  <a:srgbClr val="040408"/>
                </a:solidFill>
                <a:latin typeface="Book Antiqua" pitchFamily="18" charset="0"/>
              </a:rPr>
              <a:t>u</a:t>
            </a:r>
            <a:r>
              <a:rPr kumimoji="0" lang="el-GR" altLang="zh-CN" baseline="-25000">
                <a:solidFill>
                  <a:srgbClr val="040408"/>
                </a:solidFill>
                <a:latin typeface="Book Antiqua" pitchFamily="18" charset="0"/>
              </a:rPr>
              <a:t>Ω</a:t>
            </a:r>
          </a:p>
        </p:txBody>
      </p:sp>
      <p:sp>
        <p:nvSpPr>
          <p:cNvPr id="59436" name="AutoShape 44"/>
          <p:cNvSpPr>
            <a:spLocks/>
          </p:cNvSpPr>
          <p:nvPr/>
        </p:nvSpPr>
        <p:spPr bwMode="auto">
          <a:xfrm>
            <a:off x="3505200" y="2133600"/>
            <a:ext cx="1944688" cy="504825"/>
          </a:xfrm>
          <a:prstGeom prst="borderCallout1">
            <a:avLst>
              <a:gd name="adj1" fmla="val 22644"/>
              <a:gd name="adj2" fmla="val 103917"/>
              <a:gd name="adj3" fmla="val 207301"/>
              <a:gd name="adj4" fmla="val 117250"/>
            </a:avLst>
          </a:prstGeom>
          <a:solidFill>
            <a:srgbClr val="FFFFCC"/>
          </a:solidFill>
          <a:ln w="38100">
            <a:solidFill>
              <a:srgbClr val="FF0000"/>
            </a:solidFill>
            <a:miter lim="800000"/>
            <a:headEnd/>
            <a:tailEnd/>
          </a:ln>
        </p:spPr>
        <p:txBody>
          <a:bodyPr lIns="90000" tIns="46800" rIns="90000" bIns="46800"/>
          <a:lstStyle/>
          <a:p>
            <a:pPr algn="ctr"/>
            <a:r>
              <a:rPr kumimoji="0" lang="zh-CN" altLang="en-US">
                <a:solidFill>
                  <a:srgbClr val="040408"/>
                </a:solidFill>
                <a:latin typeface="Book Antiqua" pitchFamily="18" charset="0"/>
              </a:rPr>
              <a:t>已调波</a:t>
            </a:r>
            <a:r>
              <a:rPr kumimoji="0" lang="en-US" altLang="zh-CN" i="1">
                <a:solidFill>
                  <a:srgbClr val="040408"/>
                </a:solidFill>
                <a:latin typeface="Book Antiqua" pitchFamily="18" charset="0"/>
              </a:rPr>
              <a:t>u</a:t>
            </a:r>
            <a:r>
              <a:rPr kumimoji="0" lang="en-US" altLang="zh-CN" baseline="-25000">
                <a:solidFill>
                  <a:srgbClr val="040408"/>
                </a:solidFill>
                <a:latin typeface="Book Antiqua" pitchFamily="18" charset="0"/>
              </a:rPr>
              <a:t>AM</a:t>
            </a:r>
          </a:p>
        </p:txBody>
      </p:sp>
      <p:sp>
        <p:nvSpPr>
          <p:cNvPr id="89111" name="标题 3"/>
          <p:cNvSpPr>
            <a:spLocks/>
          </p:cNvSpPr>
          <p:nvPr/>
        </p:nvSpPr>
        <p:spPr bwMode="auto">
          <a:xfrm>
            <a:off x="0" y="0"/>
            <a:ext cx="8540750" cy="1143000"/>
          </a:xfrm>
          <a:prstGeom prst="rect">
            <a:avLst/>
          </a:prstGeom>
          <a:noFill/>
          <a:ln w="9525">
            <a:noFill/>
            <a:miter lim="800000"/>
            <a:headEnd/>
            <a:tailEnd/>
          </a:ln>
        </p:spPr>
        <p:txBody>
          <a:bodyPr anchor="ctr"/>
          <a:lstStyle/>
          <a:p>
            <a:pPr algn="ctr" eaLnBrk="0" hangingPunct="0"/>
            <a:r>
              <a:rPr kumimoji="0" lang="en-US" altLang="zh-CN" sz="4000">
                <a:latin typeface="Arial" charset="0"/>
              </a:rPr>
              <a:t>5.1.1  </a:t>
            </a:r>
            <a:r>
              <a:rPr kumimoji="0" lang="zh-CN" altLang="en-US" sz="4000">
                <a:latin typeface="Arial" charset="0"/>
              </a:rPr>
              <a:t>普通调幅波</a:t>
            </a:r>
          </a:p>
        </p:txBody>
      </p:sp>
      <p:grpSp>
        <p:nvGrpSpPr>
          <p:cNvPr id="89112" name="Group 47"/>
          <p:cNvGrpSpPr>
            <a:grpSpLocks/>
          </p:cNvGrpSpPr>
          <p:nvPr/>
        </p:nvGrpSpPr>
        <p:grpSpPr bwMode="auto">
          <a:xfrm>
            <a:off x="6032500" y="2819400"/>
            <a:ext cx="1676400" cy="863600"/>
            <a:chOff x="2299" y="1290"/>
            <a:chExt cx="964" cy="544"/>
          </a:xfrm>
        </p:grpSpPr>
        <p:sp>
          <p:nvSpPr>
            <p:cNvPr id="89115" name="Rectangle 48"/>
            <p:cNvSpPr>
              <a:spLocks noChangeArrowheads="1"/>
            </p:cNvSpPr>
            <p:nvPr/>
          </p:nvSpPr>
          <p:spPr bwMode="auto">
            <a:xfrm>
              <a:off x="2299" y="1290"/>
              <a:ext cx="861" cy="544"/>
            </a:xfrm>
            <a:prstGeom prst="rect">
              <a:avLst/>
            </a:prstGeom>
            <a:solidFill>
              <a:srgbClr val="000080"/>
            </a:solidFill>
            <a:ln w="9525">
              <a:solidFill>
                <a:schemeClr val="tx1"/>
              </a:solidFill>
              <a:miter lim="800000"/>
              <a:headEnd/>
              <a:tailEnd/>
            </a:ln>
          </p:spPr>
          <p:txBody>
            <a:bodyPr wrap="none" anchor="ctr"/>
            <a:lstStyle/>
            <a:p>
              <a:pPr>
                <a:spcBef>
                  <a:spcPct val="50000"/>
                </a:spcBef>
              </a:pPr>
              <a:endParaRPr lang="zh-CN" altLang="en-US"/>
            </a:p>
          </p:txBody>
        </p:sp>
        <p:sp>
          <p:nvSpPr>
            <p:cNvPr id="89116" name="Text Box 49"/>
            <p:cNvSpPr txBox="1">
              <a:spLocks noChangeArrowheads="1"/>
            </p:cNvSpPr>
            <p:nvPr/>
          </p:nvSpPr>
          <p:spPr bwMode="auto">
            <a:xfrm>
              <a:off x="2379" y="1302"/>
              <a:ext cx="884" cy="518"/>
            </a:xfrm>
            <a:prstGeom prst="rect">
              <a:avLst/>
            </a:prstGeom>
            <a:noFill/>
            <a:ln w="9525">
              <a:noFill/>
              <a:miter lim="800000"/>
              <a:headEnd/>
              <a:tailEnd/>
            </a:ln>
          </p:spPr>
          <p:txBody>
            <a:bodyPr>
              <a:spAutoFit/>
            </a:bodyPr>
            <a:lstStyle/>
            <a:p>
              <a:r>
                <a:rPr kumimoji="0" lang="zh-CN" altLang="en-US">
                  <a:solidFill>
                    <a:schemeClr val="bg1"/>
                  </a:solidFill>
                  <a:latin typeface="Arial" charset="0"/>
                </a:rPr>
                <a:t>  高频功</a:t>
              </a:r>
            </a:p>
            <a:p>
              <a:r>
                <a:rPr kumimoji="0" lang="zh-CN" altLang="en-US">
                  <a:solidFill>
                    <a:schemeClr val="bg1"/>
                  </a:solidFill>
                  <a:latin typeface="Arial" charset="0"/>
                </a:rPr>
                <a:t>率放大器</a:t>
              </a:r>
            </a:p>
          </p:txBody>
        </p:sp>
      </p:grpSp>
      <p:sp>
        <p:nvSpPr>
          <p:cNvPr id="89113" name="Line 50"/>
          <p:cNvSpPr>
            <a:spLocks noChangeShapeType="1"/>
          </p:cNvSpPr>
          <p:nvPr/>
        </p:nvSpPr>
        <p:spPr bwMode="auto">
          <a:xfrm>
            <a:off x="7543800" y="3200400"/>
            <a:ext cx="533400" cy="0"/>
          </a:xfrm>
          <a:prstGeom prst="line">
            <a:avLst/>
          </a:prstGeom>
          <a:noFill/>
          <a:ln w="28575">
            <a:solidFill>
              <a:schemeClr val="tx1"/>
            </a:solidFill>
            <a:round/>
            <a:headEnd/>
            <a:tailEnd/>
          </a:ln>
        </p:spPr>
        <p:txBody>
          <a:bodyPr>
            <a:spAutoFit/>
          </a:bodyPr>
          <a:lstStyle/>
          <a:p>
            <a:endParaRPr lang="zh-CN" altLang="en-US"/>
          </a:p>
        </p:txBody>
      </p:sp>
      <p:sp>
        <p:nvSpPr>
          <p:cNvPr id="41" name="TextBox 40"/>
          <p:cNvSpPr txBox="1">
            <a:spLocks noChangeArrowheads="1"/>
          </p:cNvSpPr>
          <p:nvPr/>
        </p:nvSpPr>
        <p:spPr bwMode="auto">
          <a:xfrm>
            <a:off x="3657600" y="2743200"/>
            <a:ext cx="2057400" cy="1200150"/>
          </a:xfrm>
          <a:prstGeom prst="rect">
            <a:avLst/>
          </a:prstGeom>
          <a:noFill/>
          <a:ln w="57150">
            <a:solidFill>
              <a:srgbClr val="FF0000"/>
            </a:solidFill>
            <a:prstDash val="dash"/>
            <a:miter lim="800000"/>
            <a:headEnd/>
            <a:tailEnd/>
          </a:ln>
        </p:spPr>
        <p:txBody>
          <a:bodyPr>
            <a:spAutoFit/>
          </a:bodyPr>
          <a:lstStyle/>
          <a:p>
            <a:endParaRPr lang="en-US" altLang="zh-CN"/>
          </a:p>
          <a:p>
            <a:endParaRPr lang="en-US" altLang="zh-CN"/>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431"/>
                                        </p:tgtEl>
                                        <p:attrNameLst>
                                          <p:attrName>style.visibility</p:attrName>
                                        </p:attrNameLst>
                                      </p:cBhvr>
                                      <p:to>
                                        <p:strVal val="visible"/>
                                      </p:to>
                                    </p:set>
                                    <p:animEffect transition="in" filter="blinds(horizontal)">
                                      <p:cBhvr>
                                        <p:cTn id="7" dur="500"/>
                                        <p:tgtEl>
                                          <p:spTgt spid="594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35"/>
                                        </p:tgtEl>
                                        <p:attrNameLst>
                                          <p:attrName>style.visibility</p:attrName>
                                        </p:attrNameLst>
                                      </p:cBhvr>
                                      <p:to>
                                        <p:strVal val="visible"/>
                                      </p:to>
                                    </p:set>
                                    <p:animEffect transition="in" filter="blinds(horizontal)">
                                      <p:cBhvr>
                                        <p:cTn id="12" dur="500"/>
                                        <p:tgtEl>
                                          <p:spTgt spid="594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429"/>
                                        </p:tgtEl>
                                        <p:attrNameLst>
                                          <p:attrName>style.visibility</p:attrName>
                                        </p:attrNameLst>
                                      </p:cBhvr>
                                      <p:to>
                                        <p:strVal val="visible"/>
                                      </p:to>
                                    </p:set>
                                    <p:animEffect transition="in" filter="blinds(horizontal)">
                                      <p:cBhvr>
                                        <p:cTn id="17" dur="500"/>
                                        <p:tgtEl>
                                          <p:spTgt spid="594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434"/>
                                        </p:tgtEl>
                                        <p:attrNameLst>
                                          <p:attrName>style.visibility</p:attrName>
                                        </p:attrNameLst>
                                      </p:cBhvr>
                                      <p:to>
                                        <p:strVal val="visible"/>
                                      </p:to>
                                    </p:set>
                                    <p:animEffect transition="in" filter="blinds(horizontal)">
                                      <p:cBhvr>
                                        <p:cTn id="22" dur="500"/>
                                        <p:tgtEl>
                                          <p:spTgt spid="594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436"/>
                                        </p:tgtEl>
                                        <p:attrNameLst>
                                          <p:attrName>style.visibility</p:attrName>
                                        </p:attrNameLst>
                                      </p:cBhvr>
                                      <p:to>
                                        <p:strVal val="visible"/>
                                      </p:to>
                                    </p:set>
                                    <p:animEffect transition="in" filter="blinds(horizontal)">
                                      <p:cBhvr>
                                        <p:cTn id="32" dur="500"/>
                                        <p:tgtEl>
                                          <p:spTgt spid="594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428"/>
                                        </p:tgtEl>
                                        <p:attrNameLst>
                                          <p:attrName>style.visibility</p:attrName>
                                        </p:attrNameLst>
                                      </p:cBhvr>
                                      <p:to>
                                        <p:strVal val="visible"/>
                                      </p:to>
                                    </p:set>
                                    <p:animEffect transition="in" filter="blinds(horizontal)">
                                      <p:cBhvr>
                                        <p:cTn id="37" dur="500"/>
                                        <p:tgtEl>
                                          <p:spTgt spid="59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4" grpId="0" animBg="1"/>
      <p:bldP spid="59435" grpId="0" animBg="1"/>
      <p:bldP spid="59436" grpId="0" animBg="1"/>
      <p:bldP spid="4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Rot="1" noChangeArrowheads="1"/>
          </p:cNvSpPr>
          <p:nvPr/>
        </p:nvSpPr>
        <p:spPr bwMode="auto">
          <a:xfrm>
            <a:off x="395288" y="1341438"/>
            <a:ext cx="3810000" cy="576262"/>
          </a:xfrm>
          <a:prstGeom prst="rect">
            <a:avLst/>
          </a:prstGeom>
          <a:noFill/>
          <a:ln w="9525">
            <a:noFill/>
            <a:miter lim="800000"/>
            <a:headEnd/>
            <a:tailEnd/>
          </a:ln>
        </p:spPr>
        <p:txBody>
          <a:bodyPr/>
          <a:lstStyle/>
          <a:p>
            <a:pPr marL="609600" indent="-609600" eaLnBrk="0" hangingPunct="0">
              <a:spcBef>
                <a:spcPct val="20000"/>
              </a:spcBef>
              <a:buClr>
                <a:schemeClr val="hlink"/>
              </a:buClr>
              <a:buSzPct val="70000"/>
              <a:buFont typeface="Wingdings" pitchFamily="2" charset="2"/>
              <a:buNone/>
            </a:pPr>
            <a:r>
              <a:rPr kumimoji="0" lang="en-US" altLang="zh-CN" sz="2800">
                <a:latin typeface="华文新魏" pitchFamily="2" charset="-122"/>
                <a:ea typeface="华文新魏" pitchFamily="2" charset="-122"/>
              </a:rPr>
              <a:t>1.</a:t>
            </a:r>
            <a:r>
              <a:rPr kumimoji="0" lang="zh-CN" altLang="en-US" sz="2800">
                <a:latin typeface="华文新魏" pitchFamily="2" charset="-122"/>
                <a:ea typeface="华文新魏" pitchFamily="2" charset="-122"/>
              </a:rPr>
              <a:t>电路组成</a:t>
            </a:r>
          </a:p>
        </p:txBody>
      </p:sp>
      <p:sp>
        <p:nvSpPr>
          <p:cNvPr id="248837" name="Rectangle 5"/>
          <p:cNvSpPr>
            <a:spLocks noChangeArrowheads="1"/>
          </p:cNvSpPr>
          <p:nvPr/>
        </p:nvSpPr>
        <p:spPr bwMode="auto">
          <a:xfrm>
            <a:off x="323850" y="2205038"/>
            <a:ext cx="3714750" cy="1004887"/>
          </a:xfrm>
          <a:prstGeom prst="rect">
            <a:avLst/>
          </a:prstGeom>
          <a:noFill/>
          <a:ln w="9525">
            <a:noFill/>
            <a:miter lim="800000"/>
            <a:headEnd/>
            <a:tailEnd/>
          </a:ln>
        </p:spPr>
        <p:txBody>
          <a:bodyPr>
            <a:spAutoFit/>
          </a:bodyPr>
          <a:lstStyle/>
          <a:p>
            <a:pPr>
              <a:spcBef>
                <a:spcPct val="50000"/>
              </a:spcBef>
            </a:pPr>
            <a:r>
              <a:rPr kumimoji="0" lang="zh-CN" altLang="en-US" dirty="0">
                <a:latin typeface="宋体" pitchFamily="2" charset="-122"/>
              </a:rPr>
              <a:t>电路工作在大信号状态，</a:t>
            </a:r>
          </a:p>
          <a:p>
            <a:pPr>
              <a:spcBef>
                <a:spcPct val="50000"/>
              </a:spcBef>
            </a:pPr>
            <a:r>
              <a:rPr kumimoji="0" lang="zh-CN" altLang="en-US" dirty="0">
                <a:latin typeface="宋体" pitchFamily="2" charset="-122"/>
              </a:rPr>
              <a:t>输入信号在</a:t>
            </a:r>
            <a:r>
              <a:rPr kumimoji="0" lang="en-US" altLang="zh-CN" dirty="0"/>
              <a:t>1V</a:t>
            </a:r>
            <a:r>
              <a:rPr kumimoji="0" lang="zh-CN" altLang="en-US" dirty="0">
                <a:latin typeface="宋体" pitchFamily="2" charset="-122"/>
              </a:rPr>
              <a:t>左右。</a:t>
            </a:r>
            <a:endParaRPr kumimoji="0" lang="en-US" altLang="zh-CN" dirty="0">
              <a:latin typeface="宋体" pitchFamily="2" charset="-122"/>
            </a:endParaRPr>
          </a:p>
        </p:txBody>
      </p:sp>
      <p:sp>
        <p:nvSpPr>
          <p:cNvPr id="43017" name="Text Box 6"/>
          <p:cNvSpPr txBox="1">
            <a:spLocks noChangeArrowheads="1"/>
          </p:cNvSpPr>
          <p:nvPr/>
        </p:nvSpPr>
        <p:spPr bwMode="auto">
          <a:xfrm>
            <a:off x="755650" y="546100"/>
            <a:ext cx="5340350" cy="579438"/>
          </a:xfrm>
          <a:prstGeom prst="rect">
            <a:avLst/>
          </a:prstGeom>
          <a:noFill/>
          <a:ln w="25400">
            <a:noFill/>
            <a:miter lim="800000"/>
            <a:headEnd/>
            <a:tailEnd/>
          </a:ln>
        </p:spPr>
        <p:txBody>
          <a:bodyPr>
            <a:spAutoFit/>
          </a:bodyPr>
          <a:lstStyle/>
          <a:p>
            <a:r>
              <a:rPr kumimoji="0" lang="en-US" altLang="zh-CN" sz="3200">
                <a:latin typeface="Book Antiqua" pitchFamily="18" charset="0"/>
                <a:ea typeface="华文新魏" pitchFamily="2" charset="-122"/>
              </a:rPr>
              <a:t>5.3.2 </a:t>
            </a:r>
            <a:r>
              <a:rPr kumimoji="0" lang="zh-CN" altLang="en-US" sz="3200">
                <a:latin typeface="Book Antiqua" pitchFamily="18" charset="0"/>
                <a:ea typeface="华文新魏" pitchFamily="2" charset="-122"/>
              </a:rPr>
              <a:t>二极管包络检波电路</a:t>
            </a:r>
          </a:p>
        </p:txBody>
      </p:sp>
      <p:sp>
        <p:nvSpPr>
          <p:cNvPr id="248842" name="Text Box 10"/>
          <p:cNvSpPr txBox="1">
            <a:spLocks noChangeArrowheads="1"/>
          </p:cNvSpPr>
          <p:nvPr/>
        </p:nvSpPr>
        <p:spPr bwMode="auto">
          <a:xfrm>
            <a:off x="457200" y="5638800"/>
            <a:ext cx="1098550" cy="457200"/>
          </a:xfrm>
          <a:prstGeom prst="rect">
            <a:avLst/>
          </a:prstGeom>
          <a:noFill/>
          <a:ln w="25400">
            <a:noFill/>
            <a:miter lim="800000"/>
            <a:headEnd/>
            <a:tailEnd/>
          </a:ln>
        </p:spPr>
        <p:txBody>
          <a:bodyPr wrap="none">
            <a:spAutoFit/>
          </a:bodyPr>
          <a:lstStyle/>
          <a:p>
            <a:r>
              <a:rPr kumimoji="0" lang="zh-CN" altLang="en-US">
                <a:latin typeface="Book Antiqua" pitchFamily="18" charset="0"/>
                <a:ea typeface="华文新魏" pitchFamily="2" charset="-122"/>
              </a:rPr>
              <a:t>条件：</a:t>
            </a:r>
          </a:p>
        </p:txBody>
      </p:sp>
      <p:graphicFrame>
        <p:nvGraphicFramePr>
          <p:cNvPr id="248846" name="Object 14"/>
          <p:cNvGraphicFramePr>
            <a:graphicFrameLocks noChangeAspect="1"/>
          </p:cNvGraphicFramePr>
          <p:nvPr/>
        </p:nvGraphicFramePr>
        <p:xfrm>
          <a:off x="4267200" y="1371600"/>
          <a:ext cx="4321175" cy="2001838"/>
        </p:xfrm>
        <a:graphic>
          <a:graphicData uri="http://schemas.openxmlformats.org/presentationml/2006/ole">
            <mc:AlternateContent xmlns:mc="http://schemas.openxmlformats.org/markup-compatibility/2006">
              <mc:Choice xmlns:v="urn:schemas-microsoft-com:vml" Requires="v">
                <p:oleObj spid="_x0000_s43205" name="位图图像" r:id="rId3" imgW="2876190" imgH="1333333" progId="">
                  <p:embed/>
                </p:oleObj>
              </mc:Choice>
              <mc:Fallback>
                <p:oleObj name="位图图像" r:id="rId3" imgW="2876190" imgH="1333333"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371600"/>
                        <a:ext cx="4321175" cy="200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8848" name="Object 16"/>
          <p:cNvGraphicFramePr>
            <a:graphicFrameLocks noChangeAspect="1"/>
          </p:cNvGraphicFramePr>
          <p:nvPr/>
        </p:nvGraphicFramePr>
        <p:xfrm>
          <a:off x="669925" y="3733800"/>
          <a:ext cx="4146550" cy="1284288"/>
        </p:xfrm>
        <a:graphic>
          <a:graphicData uri="http://schemas.openxmlformats.org/presentationml/2006/ole">
            <mc:AlternateContent xmlns:mc="http://schemas.openxmlformats.org/markup-compatibility/2006">
              <mc:Choice xmlns:v="urn:schemas-microsoft-com:vml" Requires="v">
                <p:oleObj spid="_x0000_s43206" name="公式" r:id="rId5" imgW="1562040" imgH="482400" progId="">
                  <p:embed/>
                </p:oleObj>
              </mc:Choice>
              <mc:Fallback>
                <p:oleObj name="公式" r:id="rId5" imgW="1562040" imgH="482400" progId="">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925" y="3733800"/>
                        <a:ext cx="4146550"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49" name="Object 17"/>
          <p:cNvGraphicFramePr>
            <a:graphicFrameLocks noChangeAspect="1"/>
          </p:cNvGraphicFramePr>
          <p:nvPr/>
        </p:nvGraphicFramePr>
        <p:xfrm>
          <a:off x="5867400" y="3276600"/>
          <a:ext cx="3465513" cy="2141538"/>
        </p:xfrm>
        <a:graphic>
          <a:graphicData uri="http://schemas.openxmlformats.org/presentationml/2006/ole">
            <mc:AlternateContent xmlns:mc="http://schemas.openxmlformats.org/markup-compatibility/2006">
              <mc:Choice xmlns:v="urn:schemas-microsoft-com:vml" Requires="v">
                <p:oleObj spid="_x0000_s43207" name="图片" r:id="rId7" imgW="2638440" imgH="1628640" progId="">
                  <p:embed/>
                </p:oleObj>
              </mc:Choice>
              <mc:Fallback>
                <p:oleObj name="图片" r:id="rId7" imgW="2638440" imgH="1628640" progId="">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276600"/>
                        <a:ext cx="3465513"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50" name="Rectangle 18"/>
          <p:cNvSpPr>
            <a:spLocks noChangeArrowheads="1"/>
          </p:cNvSpPr>
          <p:nvPr/>
        </p:nvSpPr>
        <p:spPr bwMode="auto">
          <a:xfrm>
            <a:off x="5715000" y="1371600"/>
            <a:ext cx="990600" cy="838200"/>
          </a:xfrm>
          <a:prstGeom prst="rect">
            <a:avLst/>
          </a:prstGeom>
          <a:noFill/>
          <a:ln w="28575" algn="ctr">
            <a:solidFill>
              <a:srgbClr val="FF0000"/>
            </a:solidFill>
            <a:prstDash val="dash"/>
            <a:miter lim="800000"/>
            <a:headEnd/>
            <a:tailEnd/>
          </a:ln>
        </p:spPr>
        <p:txBody>
          <a:bodyPr anchor="ctr">
            <a:spAutoFit/>
          </a:bodyPr>
          <a:lstStyle/>
          <a:p>
            <a:pPr>
              <a:spcBef>
                <a:spcPct val="50000"/>
              </a:spcBef>
            </a:pPr>
            <a:endParaRPr lang="zh-CN" altLang="en-US"/>
          </a:p>
        </p:txBody>
      </p:sp>
      <p:sp>
        <p:nvSpPr>
          <p:cNvPr id="248851" name="AutoShape 19"/>
          <p:cNvSpPr>
            <a:spLocks noChangeArrowheads="1"/>
          </p:cNvSpPr>
          <p:nvPr/>
        </p:nvSpPr>
        <p:spPr bwMode="auto">
          <a:xfrm>
            <a:off x="5867400" y="228600"/>
            <a:ext cx="1143000" cy="914400"/>
          </a:xfrm>
          <a:prstGeom prst="wedgeRoundRectCallout">
            <a:avLst>
              <a:gd name="adj1" fmla="val -45417"/>
              <a:gd name="adj2" fmla="val 69968"/>
              <a:gd name="adj3" fmla="val 16667"/>
            </a:avLst>
          </a:prstGeom>
          <a:noFill/>
          <a:ln w="28575" algn="ctr">
            <a:solidFill>
              <a:srgbClr val="FF0000"/>
            </a:solidFill>
            <a:miter lim="800000"/>
            <a:headEnd/>
            <a:tailEnd/>
          </a:ln>
        </p:spPr>
        <p:txBody>
          <a:bodyPr lIns="0" tIns="10800" rIns="0"/>
          <a:lstStyle/>
          <a:p>
            <a:pPr algn="ctr">
              <a:spcBef>
                <a:spcPct val="50000"/>
              </a:spcBef>
            </a:pPr>
            <a:r>
              <a:rPr lang="zh-CN" altLang="en-US"/>
              <a:t>非线性器件</a:t>
            </a:r>
          </a:p>
        </p:txBody>
      </p:sp>
      <p:sp>
        <p:nvSpPr>
          <p:cNvPr id="248853" name="Rectangle 21"/>
          <p:cNvSpPr>
            <a:spLocks noChangeArrowheads="1"/>
          </p:cNvSpPr>
          <p:nvPr/>
        </p:nvSpPr>
        <p:spPr bwMode="auto">
          <a:xfrm>
            <a:off x="6705600" y="1752600"/>
            <a:ext cx="2174444" cy="1676400"/>
          </a:xfrm>
          <a:prstGeom prst="rect">
            <a:avLst/>
          </a:prstGeom>
          <a:noFill/>
          <a:ln w="28575" algn="ctr">
            <a:solidFill>
              <a:srgbClr val="FF0000"/>
            </a:solidFill>
            <a:prstDash val="dash"/>
            <a:miter lim="800000"/>
            <a:headEnd/>
            <a:tailEnd/>
          </a:ln>
        </p:spPr>
        <p:txBody>
          <a:bodyPr wrap="square" anchor="ctr">
            <a:spAutoFit/>
          </a:bodyPr>
          <a:lstStyle/>
          <a:p>
            <a:pPr>
              <a:spcBef>
                <a:spcPct val="50000"/>
              </a:spcBef>
            </a:pPr>
            <a:endParaRPr lang="zh-CN" altLang="en-US"/>
          </a:p>
        </p:txBody>
      </p:sp>
      <p:sp>
        <p:nvSpPr>
          <p:cNvPr id="248854" name="AutoShape 22"/>
          <p:cNvSpPr>
            <a:spLocks noChangeArrowheads="1"/>
          </p:cNvSpPr>
          <p:nvPr/>
        </p:nvSpPr>
        <p:spPr bwMode="auto">
          <a:xfrm>
            <a:off x="7315200" y="381000"/>
            <a:ext cx="1143000" cy="914400"/>
          </a:xfrm>
          <a:prstGeom prst="wedgeRoundRectCallout">
            <a:avLst>
              <a:gd name="adj1" fmla="val -13611"/>
              <a:gd name="adj2" fmla="val 105731"/>
              <a:gd name="adj3" fmla="val 16667"/>
            </a:avLst>
          </a:prstGeom>
          <a:noFill/>
          <a:ln w="28575" algn="ctr">
            <a:solidFill>
              <a:srgbClr val="FF0000"/>
            </a:solidFill>
            <a:miter lim="800000"/>
            <a:headEnd/>
            <a:tailEnd/>
          </a:ln>
        </p:spPr>
        <p:txBody>
          <a:bodyPr lIns="0" tIns="10800" rIns="0"/>
          <a:lstStyle/>
          <a:p>
            <a:pPr algn="ctr">
              <a:spcBef>
                <a:spcPct val="50000"/>
              </a:spcBef>
            </a:pPr>
            <a:r>
              <a:rPr lang="zh-CN" altLang="en-US"/>
              <a:t>低通滤波器</a:t>
            </a:r>
          </a:p>
        </p:txBody>
      </p:sp>
      <p:graphicFrame>
        <p:nvGraphicFramePr>
          <p:cNvPr id="15" name="对象 14"/>
          <p:cNvGraphicFramePr>
            <a:graphicFrameLocks noChangeAspect="1"/>
          </p:cNvGraphicFramePr>
          <p:nvPr>
            <p:extLst>
              <p:ext uri="{D42A27DB-BD31-4B8C-83A1-F6EECF244321}">
                <p14:modId xmlns:p14="http://schemas.microsoft.com/office/powerpoint/2010/main" val="3506346270"/>
              </p:ext>
            </p:extLst>
          </p:nvPr>
        </p:nvGraphicFramePr>
        <p:xfrm>
          <a:off x="1545686" y="5246687"/>
          <a:ext cx="1747157" cy="1143000"/>
        </p:xfrm>
        <a:graphic>
          <a:graphicData uri="http://schemas.openxmlformats.org/presentationml/2006/ole">
            <mc:AlternateContent xmlns:mc="http://schemas.openxmlformats.org/markup-compatibility/2006">
              <mc:Choice xmlns:v="urn:schemas-microsoft-com:vml" Requires="v">
                <p:oleObj spid="_x0000_s43208" name="公式" r:id="rId9" imgW="749160" imgH="444240" progId="Equation.3">
                  <p:embed/>
                </p:oleObj>
              </mc:Choice>
              <mc:Fallback>
                <p:oleObj name="公式" r:id="rId9" imgW="749160" imgH="444240" progId="Equation.3">
                  <p:embed/>
                  <p:pic>
                    <p:nvPicPr>
                      <p:cNvPr id="17" name="对象 16"/>
                      <p:cNvPicPr/>
                      <p:nvPr/>
                    </p:nvPicPr>
                    <p:blipFill>
                      <a:blip r:embed="rId10"/>
                      <a:stretch>
                        <a:fillRect/>
                      </a:stretch>
                    </p:blipFill>
                    <p:spPr>
                      <a:xfrm>
                        <a:off x="1545686" y="5246687"/>
                        <a:ext cx="1747157" cy="11430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151188774"/>
              </p:ext>
            </p:extLst>
          </p:nvPr>
        </p:nvGraphicFramePr>
        <p:xfrm>
          <a:off x="4038601" y="5206999"/>
          <a:ext cx="1766390" cy="1117601"/>
        </p:xfrm>
        <a:graphic>
          <a:graphicData uri="http://schemas.openxmlformats.org/presentationml/2006/ole">
            <mc:AlternateContent xmlns:mc="http://schemas.openxmlformats.org/markup-compatibility/2006">
              <mc:Choice xmlns:v="urn:schemas-microsoft-com:vml" Requires="v">
                <p:oleObj spid="_x0000_s43209" name="公式" r:id="rId11" imgW="774360" imgH="444240" progId="Equation.3">
                  <p:embed/>
                </p:oleObj>
              </mc:Choice>
              <mc:Fallback>
                <p:oleObj name="公式" r:id="rId11" imgW="774360" imgH="444240" progId="Equation.3">
                  <p:embed/>
                  <p:pic>
                    <p:nvPicPr>
                      <p:cNvPr id="15" name="对象 14"/>
                      <p:cNvPicPr/>
                      <p:nvPr/>
                    </p:nvPicPr>
                    <p:blipFill>
                      <a:blip r:embed="rId12"/>
                      <a:stretch>
                        <a:fillRect/>
                      </a:stretch>
                    </p:blipFill>
                    <p:spPr>
                      <a:xfrm>
                        <a:off x="4038601" y="5206999"/>
                        <a:ext cx="1766390" cy="1117601"/>
                      </a:xfrm>
                      <a:prstGeom prst="rect">
                        <a:avLst/>
                      </a:prstGeom>
                    </p:spPr>
                  </p:pic>
                </p:oleObj>
              </mc:Fallback>
            </mc:AlternateContent>
          </a:graphicData>
        </a:graphic>
      </p:graphicFrame>
      <p:sp>
        <p:nvSpPr>
          <p:cNvPr id="2" name="文本框 1"/>
          <p:cNvSpPr txBox="1"/>
          <p:nvPr/>
        </p:nvSpPr>
        <p:spPr>
          <a:xfrm>
            <a:off x="8012341" y="2277446"/>
            <a:ext cx="805294" cy="461665"/>
          </a:xfrm>
          <a:prstGeom prst="rect">
            <a:avLst/>
          </a:prstGeom>
          <a:solidFill>
            <a:schemeClr val="bg1"/>
          </a:solidFill>
        </p:spPr>
        <p:txBody>
          <a:bodyPr wrap="square" rtlCol="0">
            <a:spAutoFit/>
          </a:bodyPr>
          <a:lstStyle/>
          <a:p>
            <a:r>
              <a:rPr lang="en-US" altLang="zh-CN" dirty="0" err="1" smtClean="0"/>
              <a:t>Uo</a:t>
            </a:r>
            <a:r>
              <a:rPr lang="en-US" altLang="zh-CN" dirty="0" smtClean="0"/>
              <a:t>(t)</a:t>
            </a:r>
            <a:endParaRPr lang="zh-CN" altLang="en-US" dirty="0"/>
          </a:p>
        </p:txBody>
      </p:sp>
      <p:sp>
        <p:nvSpPr>
          <p:cNvPr id="19" name="Rectangle 5"/>
          <p:cNvSpPr>
            <a:spLocks noChangeArrowheads="1"/>
          </p:cNvSpPr>
          <p:nvPr/>
        </p:nvSpPr>
        <p:spPr bwMode="auto">
          <a:xfrm>
            <a:off x="6253192" y="4108589"/>
            <a:ext cx="508000" cy="276999"/>
          </a:xfrm>
          <a:prstGeom prst="rect">
            <a:avLst/>
          </a:prstGeom>
          <a:noFill/>
          <a:ln w="9525">
            <a:noFill/>
            <a:miter lim="800000"/>
            <a:headEnd/>
            <a:tailEnd/>
          </a:ln>
        </p:spPr>
        <p:txBody>
          <a:bodyPr wrap="square">
            <a:spAutoFit/>
          </a:bodyPr>
          <a:lstStyle/>
          <a:p>
            <a:pPr>
              <a:spcBef>
                <a:spcPct val="50000"/>
              </a:spcBef>
            </a:pPr>
            <a:r>
              <a:rPr kumimoji="0" lang="en-US" altLang="zh-CN" sz="1200" dirty="0" smtClean="0">
                <a:solidFill>
                  <a:srgbClr val="00071E"/>
                </a:solidFill>
                <a:latin typeface="宋体" pitchFamily="2" charset="-122"/>
              </a:rPr>
              <a:t>L</a:t>
            </a:r>
            <a:endParaRPr kumimoji="0" lang="en-US" altLang="zh-CN" sz="1200" dirty="0">
              <a:solidFill>
                <a:srgbClr val="00071E"/>
              </a:solidFill>
              <a:latin typeface="宋体" pitchFamily="2" charset="-122"/>
            </a:endParaRPr>
          </a:p>
        </p:txBody>
      </p:sp>
      <p:sp>
        <p:nvSpPr>
          <p:cNvPr id="20" name="Rectangle 5"/>
          <p:cNvSpPr>
            <a:spLocks noChangeArrowheads="1"/>
          </p:cNvSpPr>
          <p:nvPr/>
        </p:nvSpPr>
        <p:spPr bwMode="auto">
          <a:xfrm>
            <a:off x="6253192" y="3733800"/>
            <a:ext cx="508000" cy="276999"/>
          </a:xfrm>
          <a:prstGeom prst="rect">
            <a:avLst/>
          </a:prstGeom>
          <a:noFill/>
          <a:ln w="9525">
            <a:noFill/>
            <a:miter lim="800000"/>
            <a:headEnd/>
            <a:tailEnd/>
          </a:ln>
        </p:spPr>
        <p:txBody>
          <a:bodyPr wrap="square">
            <a:spAutoFit/>
          </a:bodyPr>
          <a:lstStyle/>
          <a:p>
            <a:pPr>
              <a:spcBef>
                <a:spcPct val="50000"/>
              </a:spcBef>
            </a:pPr>
            <a:r>
              <a:rPr kumimoji="0" lang="en-US" altLang="zh-CN" sz="1200" dirty="0" smtClean="0">
                <a:solidFill>
                  <a:srgbClr val="00071E"/>
                </a:solidFill>
                <a:latin typeface="宋体" pitchFamily="2" charset="-122"/>
              </a:rPr>
              <a:t>L</a:t>
            </a:r>
            <a:endParaRPr kumimoji="0" lang="en-US" altLang="zh-CN" sz="1200" dirty="0">
              <a:solidFill>
                <a:srgbClr val="00071E"/>
              </a:solidFill>
              <a:latin typeface="宋体" pitchFamily="2" charset="-122"/>
            </a:endParaRPr>
          </a:p>
        </p:txBody>
      </p:sp>
      <p:sp>
        <p:nvSpPr>
          <p:cNvPr id="21" name="Rectangle 5"/>
          <p:cNvSpPr>
            <a:spLocks noChangeArrowheads="1"/>
          </p:cNvSpPr>
          <p:nvPr/>
        </p:nvSpPr>
        <p:spPr bwMode="auto">
          <a:xfrm>
            <a:off x="7924241" y="5144370"/>
            <a:ext cx="508000" cy="276999"/>
          </a:xfrm>
          <a:prstGeom prst="rect">
            <a:avLst/>
          </a:prstGeom>
          <a:noFill/>
          <a:ln w="9525">
            <a:noFill/>
            <a:miter lim="800000"/>
            <a:headEnd/>
            <a:tailEnd/>
          </a:ln>
        </p:spPr>
        <p:txBody>
          <a:bodyPr wrap="square">
            <a:spAutoFit/>
          </a:bodyPr>
          <a:lstStyle/>
          <a:p>
            <a:pPr>
              <a:spcBef>
                <a:spcPct val="50000"/>
              </a:spcBef>
            </a:pPr>
            <a:r>
              <a:rPr kumimoji="0" lang="en-US" altLang="zh-CN" sz="1200" dirty="0" smtClean="0">
                <a:solidFill>
                  <a:srgbClr val="00071E"/>
                </a:solidFill>
                <a:latin typeface="宋体" pitchFamily="2" charset="-122"/>
              </a:rPr>
              <a:t>L</a:t>
            </a:r>
            <a:endParaRPr kumimoji="0" lang="en-US" altLang="zh-CN" sz="1200" dirty="0">
              <a:solidFill>
                <a:srgbClr val="00071E"/>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animEffect transition="in" filter="blinds(horizontal)">
                                      <p:cBhvr>
                                        <p:cTn id="7" dur="500"/>
                                        <p:tgtEl>
                                          <p:spTgt spid="2488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8846"/>
                                        </p:tgtEl>
                                        <p:attrNameLst>
                                          <p:attrName>style.visibility</p:attrName>
                                        </p:attrNameLst>
                                      </p:cBhvr>
                                      <p:to>
                                        <p:strVal val="visible"/>
                                      </p:to>
                                    </p:set>
                                    <p:animEffect transition="in" filter="blinds(horizontal)">
                                      <p:cBhvr>
                                        <p:cTn id="12" dur="500"/>
                                        <p:tgtEl>
                                          <p:spTgt spid="2488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8850"/>
                                        </p:tgtEl>
                                        <p:attrNameLst>
                                          <p:attrName>style.visibility</p:attrName>
                                        </p:attrNameLst>
                                      </p:cBhvr>
                                      <p:to>
                                        <p:strVal val="visible"/>
                                      </p:to>
                                    </p:set>
                                    <p:animEffect transition="in" filter="blinds(horizontal)">
                                      <p:cBhvr>
                                        <p:cTn id="17" dur="500"/>
                                        <p:tgtEl>
                                          <p:spTgt spid="2488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8851"/>
                                        </p:tgtEl>
                                        <p:attrNameLst>
                                          <p:attrName>style.visibility</p:attrName>
                                        </p:attrNameLst>
                                      </p:cBhvr>
                                      <p:to>
                                        <p:strVal val="visible"/>
                                      </p:to>
                                    </p:set>
                                    <p:animEffect transition="in" filter="blinds(horizontal)">
                                      <p:cBhvr>
                                        <p:cTn id="22" dur="500"/>
                                        <p:tgtEl>
                                          <p:spTgt spid="2488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8837"/>
                                        </p:tgtEl>
                                        <p:attrNameLst>
                                          <p:attrName>style.visibility</p:attrName>
                                        </p:attrNameLst>
                                      </p:cBhvr>
                                      <p:to>
                                        <p:strVal val="visible"/>
                                      </p:to>
                                    </p:set>
                                    <p:animEffect transition="in" filter="blinds(horizontal)">
                                      <p:cBhvr>
                                        <p:cTn id="27" dur="500"/>
                                        <p:tgtEl>
                                          <p:spTgt spid="2488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8848"/>
                                        </p:tgtEl>
                                        <p:attrNameLst>
                                          <p:attrName>style.visibility</p:attrName>
                                        </p:attrNameLst>
                                      </p:cBhvr>
                                      <p:to>
                                        <p:strVal val="visible"/>
                                      </p:to>
                                    </p:set>
                                    <p:animEffect transition="in" filter="blinds(horizontal)">
                                      <p:cBhvr>
                                        <p:cTn id="32" dur="500"/>
                                        <p:tgtEl>
                                          <p:spTgt spid="2488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8849"/>
                                        </p:tgtEl>
                                        <p:attrNameLst>
                                          <p:attrName>style.visibility</p:attrName>
                                        </p:attrNameLst>
                                      </p:cBhvr>
                                      <p:to>
                                        <p:strVal val="visible"/>
                                      </p:to>
                                    </p:set>
                                    <p:animEffect transition="in" filter="blinds(horizontal)">
                                      <p:cBhvr>
                                        <p:cTn id="37" dur="500"/>
                                        <p:tgtEl>
                                          <p:spTgt spid="2488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8853"/>
                                        </p:tgtEl>
                                        <p:attrNameLst>
                                          <p:attrName>style.visibility</p:attrName>
                                        </p:attrNameLst>
                                      </p:cBhvr>
                                      <p:to>
                                        <p:strVal val="visible"/>
                                      </p:to>
                                    </p:set>
                                    <p:animEffect transition="in" filter="blinds(horizontal)">
                                      <p:cBhvr>
                                        <p:cTn id="42" dur="500"/>
                                        <p:tgtEl>
                                          <p:spTgt spid="2488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8854"/>
                                        </p:tgtEl>
                                        <p:attrNameLst>
                                          <p:attrName>style.visibility</p:attrName>
                                        </p:attrNameLst>
                                      </p:cBhvr>
                                      <p:to>
                                        <p:strVal val="visible"/>
                                      </p:to>
                                    </p:set>
                                    <p:animEffect transition="in" filter="blinds(horizontal)">
                                      <p:cBhvr>
                                        <p:cTn id="47" dur="500"/>
                                        <p:tgtEl>
                                          <p:spTgt spid="24885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8842"/>
                                        </p:tgtEl>
                                        <p:attrNameLst>
                                          <p:attrName>style.visibility</p:attrName>
                                        </p:attrNameLst>
                                      </p:cBhvr>
                                      <p:to>
                                        <p:strVal val="visible"/>
                                      </p:to>
                                    </p:set>
                                    <p:animEffect transition="in" filter="blinds(horizontal)">
                                      <p:cBhvr>
                                        <p:cTn id="52" dur="500"/>
                                        <p:tgtEl>
                                          <p:spTgt spid="24884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P spid="248837" grpId="0"/>
      <p:bldP spid="248842" grpId="0"/>
      <p:bldP spid="248850" grpId="0" animBg="1"/>
      <p:bldP spid="248851" grpId="0" animBg="1"/>
      <p:bldP spid="248853" grpId="0" animBg="1"/>
      <p:bldP spid="24885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Object 2"/>
          <p:cNvGraphicFramePr>
            <a:graphicFrameLocks noChangeAspect="1"/>
          </p:cNvGraphicFramePr>
          <p:nvPr/>
        </p:nvGraphicFramePr>
        <p:xfrm>
          <a:off x="2895600" y="609600"/>
          <a:ext cx="5029200" cy="2330450"/>
        </p:xfrm>
        <a:graphic>
          <a:graphicData uri="http://schemas.openxmlformats.org/presentationml/2006/ole">
            <mc:AlternateContent xmlns:mc="http://schemas.openxmlformats.org/markup-compatibility/2006">
              <mc:Choice xmlns:v="urn:schemas-microsoft-com:vml" Requires="v">
                <p:oleObj spid="_x0000_s44073" name="位图图像" r:id="rId3" imgW="2876190" imgH="1333333" progId="">
                  <p:embed/>
                </p:oleObj>
              </mc:Choice>
              <mc:Fallback>
                <p:oleObj name="位图图像" r:id="rId3" imgW="2876190" imgH="1333333"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609600"/>
                        <a:ext cx="502920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5" name="Text Box 4"/>
          <p:cNvSpPr txBox="1">
            <a:spLocks noChangeArrowheads="1"/>
          </p:cNvSpPr>
          <p:nvPr/>
        </p:nvSpPr>
        <p:spPr bwMode="auto">
          <a:xfrm>
            <a:off x="685800" y="762000"/>
            <a:ext cx="2362200" cy="519113"/>
          </a:xfrm>
          <a:prstGeom prst="rect">
            <a:avLst/>
          </a:prstGeom>
          <a:noFill/>
          <a:ln w="25400">
            <a:noFill/>
            <a:miter lim="800000"/>
            <a:headEnd/>
            <a:tailEnd/>
          </a:ln>
        </p:spPr>
        <p:txBody>
          <a:bodyPr>
            <a:spAutoFit/>
          </a:bodyPr>
          <a:lstStyle/>
          <a:p>
            <a:r>
              <a:rPr kumimoji="0" lang="en-US" altLang="zh-CN" sz="2800">
                <a:latin typeface="宋体" pitchFamily="2" charset="-122"/>
              </a:rPr>
              <a:t>2. </a:t>
            </a:r>
            <a:r>
              <a:rPr kumimoji="0" lang="zh-CN" altLang="en-US" sz="2800">
                <a:latin typeface="宋体" pitchFamily="2" charset="-122"/>
              </a:rPr>
              <a:t>工作原理</a:t>
            </a:r>
          </a:p>
        </p:txBody>
      </p:sp>
      <p:sp>
        <p:nvSpPr>
          <p:cNvPr id="140293" name="Text Box 5"/>
          <p:cNvSpPr txBox="1">
            <a:spLocks noChangeArrowheads="1"/>
          </p:cNvSpPr>
          <p:nvPr/>
        </p:nvSpPr>
        <p:spPr bwMode="auto">
          <a:xfrm>
            <a:off x="304800" y="2971800"/>
            <a:ext cx="8202613" cy="1052596"/>
          </a:xfrm>
          <a:prstGeom prst="rect">
            <a:avLst/>
          </a:prstGeom>
          <a:noFill/>
          <a:ln w="25400">
            <a:noFill/>
            <a:miter lim="800000"/>
            <a:headEnd/>
            <a:tailEnd/>
          </a:ln>
        </p:spPr>
        <p:txBody>
          <a:bodyPr>
            <a:spAutoFit/>
          </a:bodyPr>
          <a:lstStyle/>
          <a:p>
            <a:pPr indent="352425">
              <a:lnSpc>
                <a:spcPct val="130000"/>
              </a:lnSpc>
            </a:pPr>
            <a:r>
              <a:rPr kumimoji="0" lang="zh-CN" altLang="en-US" dirty="0">
                <a:latin typeface="宋体" pitchFamily="2" charset="-122"/>
              </a:rPr>
              <a:t>大信号的检波过程，主要是利用二极管的</a:t>
            </a:r>
            <a:r>
              <a:rPr kumimoji="0" lang="zh-CN" altLang="en-US" dirty="0">
                <a:solidFill>
                  <a:srgbClr val="FF0000"/>
                </a:solidFill>
                <a:latin typeface="宋体" pitchFamily="2" charset="-122"/>
              </a:rPr>
              <a:t>单向导电</a:t>
            </a:r>
            <a:r>
              <a:rPr kumimoji="0" lang="zh-CN" altLang="en-US" dirty="0">
                <a:latin typeface="宋体" pitchFamily="2" charset="-122"/>
              </a:rPr>
              <a:t>特性和检波负载</a:t>
            </a:r>
            <a:r>
              <a:rPr kumimoji="0" lang="en-US" altLang="zh-CN" i="1" dirty="0" smtClean="0">
                <a:solidFill>
                  <a:srgbClr val="FF0000"/>
                </a:solidFill>
                <a:latin typeface="宋体" pitchFamily="2" charset="-122"/>
              </a:rPr>
              <a:t>R</a:t>
            </a:r>
            <a:r>
              <a:rPr kumimoji="0" lang="en-US" altLang="zh-CN" i="1" baseline="-25000" dirty="0" smtClean="0">
                <a:solidFill>
                  <a:srgbClr val="FF0000"/>
                </a:solidFill>
                <a:latin typeface="宋体" pitchFamily="2" charset="-122"/>
              </a:rPr>
              <a:t>L</a:t>
            </a:r>
            <a:r>
              <a:rPr kumimoji="0" lang="en-US" altLang="zh-CN" i="1" dirty="0" smtClean="0">
                <a:solidFill>
                  <a:srgbClr val="FF0000"/>
                </a:solidFill>
                <a:latin typeface="宋体" pitchFamily="2" charset="-122"/>
              </a:rPr>
              <a:t>C</a:t>
            </a:r>
            <a:r>
              <a:rPr kumimoji="0" lang="zh-CN" altLang="en-US" dirty="0">
                <a:solidFill>
                  <a:srgbClr val="FF0000"/>
                </a:solidFill>
                <a:latin typeface="宋体" pitchFamily="2" charset="-122"/>
              </a:rPr>
              <a:t>的充放电过程</a:t>
            </a:r>
            <a:r>
              <a:rPr kumimoji="0" lang="zh-CN" altLang="en-US" dirty="0">
                <a:latin typeface="宋体" pitchFamily="2" charset="-122"/>
              </a:rPr>
              <a:t>。</a:t>
            </a:r>
          </a:p>
        </p:txBody>
      </p:sp>
      <p:sp>
        <p:nvSpPr>
          <p:cNvPr id="140305" name="Text Box 17"/>
          <p:cNvSpPr txBox="1">
            <a:spLocks noChangeArrowheads="1"/>
          </p:cNvSpPr>
          <p:nvPr/>
        </p:nvSpPr>
        <p:spPr bwMode="auto">
          <a:xfrm>
            <a:off x="381000" y="4267200"/>
            <a:ext cx="8077200" cy="566738"/>
          </a:xfrm>
          <a:prstGeom prst="rect">
            <a:avLst/>
          </a:prstGeom>
          <a:noFill/>
          <a:ln w="25400" algn="ctr">
            <a:noFill/>
            <a:miter lim="800000"/>
            <a:headEnd/>
            <a:tailEnd/>
          </a:ln>
        </p:spPr>
        <p:txBody>
          <a:bodyPr>
            <a:spAutoFit/>
          </a:bodyPr>
          <a:lstStyle/>
          <a:p>
            <a:pPr indent="352425">
              <a:lnSpc>
                <a:spcPct val="130000"/>
              </a:lnSpc>
              <a:buFont typeface="Wingdings" pitchFamily="2" charset="2"/>
              <a:buChar char="Ø"/>
            </a:pPr>
            <a:r>
              <a:rPr kumimoji="0" lang="zh-CN" altLang="en-US">
                <a:latin typeface="宋体" pitchFamily="2" charset="-122"/>
              </a:rPr>
              <a:t>二极管导通时</a:t>
            </a:r>
            <a:r>
              <a:rPr kumimoji="0" lang="en-US" altLang="zh-CN">
                <a:latin typeface="宋体" pitchFamily="2" charset="-122"/>
              </a:rPr>
              <a:t>, </a:t>
            </a:r>
            <a:r>
              <a:rPr kumimoji="0" lang="zh-CN" altLang="en-US">
                <a:latin typeface="宋体" pitchFamily="2" charset="-122"/>
              </a:rPr>
              <a:t>电容充电</a:t>
            </a:r>
            <a:r>
              <a:rPr kumimoji="0" lang="en-US" altLang="zh-CN">
                <a:latin typeface="宋体" pitchFamily="2" charset="-122"/>
              </a:rPr>
              <a:t>, </a:t>
            </a:r>
            <a:r>
              <a:rPr kumimoji="0" lang="zh-CN" altLang="en-US">
                <a:latin typeface="宋体" pitchFamily="2" charset="-122"/>
              </a:rPr>
              <a:t>充电时间常数为</a:t>
            </a:r>
            <a:r>
              <a:rPr kumimoji="0" lang="en-US" altLang="zh-CN">
                <a:latin typeface="宋体" pitchFamily="2" charset="-122"/>
              </a:rPr>
              <a:t>r</a:t>
            </a:r>
            <a:r>
              <a:rPr kumimoji="0" lang="en-US" altLang="zh-CN" baseline="-25000">
                <a:latin typeface="宋体" pitchFamily="2" charset="-122"/>
              </a:rPr>
              <a:t>d</a:t>
            </a:r>
            <a:r>
              <a:rPr kumimoji="0" lang="en-US" altLang="zh-CN">
                <a:latin typeface="宋体" pitchFamily="2" charset="-122"/>
              </a:rPr>
              <a:t>C</a:t>
            </a:r>
            <a:r>
              <a:rPr kumimoji="0" lang="zh-CN" altLang="en-US">
                <a:latin typeface="宋体" pitchFamily="2" charset="-122"/>
              </a:rPr>
              <a:t>；</a:t>
            </a:r>
          </a:p>
        </p:txBody>
      </p:sp>
      <p:sp>
        <p:nvSpPr>
          <p:cNvPr id="140306" name="Text Box 18"/>
          <p:cNvSpPr txBox="1">
            <a:spLocks noChangeArrowheads="1"/>
          </p:cNvSpPr>
          <p:nvPr/>
        </p:nvSpPr>
        <p:spPr bwMode="auto">
          <a:xfrm>
            <a:off x="457200" y="5181600"/>
            <a:ext cx="7620000" cy="572464"/>
          </a:xfrm>
          <a:prstGeom prst="rect">
            <a:avLst/>
          </a:prstGeom>
          <a:noFill/>
          <a:ln w="9525" algn="ctr">
            <a:noFill/>
            <a:miter lim="800000"/>
            <a:headEnd/>
            <a:tailEnd/>
          </a:ln>
        </p:spPr>
        <p:txBody>
          <a:bodyPr>
            <a:spAutoFit/>
          </a:bodyPr>
          <a:lstStyle/>
          <a:p>
            <a:pPr>
              <a:lnSpc>
                <a:spcPct val="130000"/>
              </a:lnSpc>
              <a:buFont typeface="Wingdings" pitchFamily="2" charset="2"/>
              <a:buChar char="Ø"/>
            </a:pPr>
            <a:r>
              <a:rPr kumimoji="0" lang="zh-CN" altLang="en-US" dirty="0"/>
              <a:t>二极管截止时</a:t>
            </a:r>
            <a:r>
              <a:rPr kumimoji="0" lang="en-US" altLang="zh-CN" dirty="0"/>
              <a:t>, </a:t>
            </a:r>
            <a:r>
              <a:rPr kumimoji="0" lang="zh-CN" altLang="en-US" dirty="0"/>
              <a:t>电容放电</a:t>
            </a:r>
            <a:r>
              <a:rPr kumimoji="0" lang="en-US" altLang="zh-CN" dirty="0"/>
              <a:t>, </a:t>
            </a:r>
            <a:r>
              <a:rPr kumimoji="0" lang="zh-CN" altLang="en-US" dirty="0"/>
              <a:t>放电时间常数为</a:t>
            </a:r>
            <a:r>
              <a:rPr kumimoji="0" lang="en-US" altLang="zh-CN" dirty="0" smtClean="0"/>
              <a:t>R</a:t>
            </a:r>
            <a:r>
              <a:rPr kumimoji="0" lang="en-US" altLang="zh-CN" baseline="-25000" dirty="0" smtClean="0"/>
              <a:t>L</a:t>
            </a:r>
            <a:r>
              <a:rPr kumimoji="0" lang="en-US" altLang="zh-CN" dirty="0" smtClean="0"/>
              <a:t>C</a:t>
            </a:r>
            <a:r>
              <a:rPr kumimoji="0" lang="zh-CN" altLang="en-US" dirty="0"/>
              <a:t>。</a:t>
            </a:r>
            <a:endParaRPr lang="zh-CN" altLang="en-US" dirty="0"/>
          </a:p>
        </p:txBody>
      </p:sp>
      <p:sp>
        <p:nvSpPr>
          <p:cNvPr id="140307" name="Text Box 19"/>
          <p:cNvSpPr txBox="1">
            <a:spLocks noChangeArrowheads="1"/>
          </p:cNvSpPr>
          <p:nvPr/>
        </p:nvSpPr>
        <p:spPr bwMode="auto">
          <a:xfrm>
            <a:off x="457200" y="5943600"/>
            <a:ext cx="7391400" cy="566738"/>
          </a:xfrm>
          <a:prstGeom prst="rect">
            <a:avLst/>
          </a:prstGeom>
          <a:noFill/>
          <a:ln w="9525" algn="ctr">
            <a:noFill/>
            <a:miter lim="800000"/>
            <a:headEnd/>
            <a:tailEnd/>
          </a:ln>
        </p:spPr>
        <p:txBody>
          <a:bodyPr>
            <a:spAutoFit/>
          </a:bodyPr>
          <a:lstStyle/>
          <a:p>
            <a:pPr>
              <a:lnSpc>
                <a:spcPct val="130000"/>
              </a:lnSpc>
              <a:buFont typeface="Wingdings" pitchFamily="2" charset="2"/>
              <a:buChar char="Ø"/>
            </a:pPr>
            <a:r>
              <a:rPr kumimoji="0" lang="en-US" altLang="zh-CN"/>
              <a:t>r</a:t>
            </a:r>
            <a:r>
              <a:rPr kumimoji="0" lang="en-US" altLang="zh-CN" baseline="-25000"/>
              <a:t>d</a:t>
            </a:r>
            <a:r>
              <a:rPr kumimoji="0" lang="en-US" altLang="zh-CN"/>
              <a:t>C&lt;&lt;RC</a:t>
            </a:r>
            <a:r>
              <a:rPr kumimoji="0" lang="zh-CN" altLang="en-US"/>
              <a:t>。</a:t>
            </a:r>
            <a:endParaRPr lang="zh-CN" altLang="en-US"/>
          </a:p>
        </p:txBody>
      </p:sp>
      <p:sp>
        <p:nvSpPr>
          <p:cNvPr id="8" name="文本框 7"/>
          <p:cNvSpPr txBox="1"/>
          <p:nvPr/>
        </p:nvSpPr>
        <p:spPr>
          <a:xfrm>
            <a:off x="7256421" y="1664791"/>
            <a:ext cx="805294" cy="461665"/>
          </a:xfrm>
          <a:prstGeom prst="rect">
            <a:avLst/>
          </a:prstGeom>
          <a:solidFill>
            <a:schemeClr val="bg1"/>
          </a:solidFill>
        </p:spPr>
        <p:txBody>
          <a:bodyPr wrap="square" rtlCol="0">
            <a:spAutoFit/>
          </a:bodyPr>
          <a:lstStyle/>
          <a:p>
            <a:r>
              <a:rPr lang="en-US" altLang="zh-CN" dirty="0" err="1" smtClean="0"/>
              <a:t>Uo</a:t>
            </a:r>
            <a:r>
              <a:rPr lang="en-US" altLang="zh-CN" dirty="0" smtClean="0"/>
              <a:t>(t)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blinds(horizontal)">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wipe(up)">
                                      <p:cBhvr>
                                        <p:cTn id="12" dur="500"/>
                                        <p:tgtEl>
                                          <p:spTgt spid="14029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03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0306"/>
                                        </p:tgtEl>
                                        <p:attrNameLst>
                                          <p:attrName>style.visibility</p:attrName>
                                        </p:attrNameLst>
                                      </p:cBhvr>
                                      <p:to>
                                        <p:strVal val="visible"/>
                                      </p:to>
                                    </p:set>
                                    <p:animEffect transition="in" filter="blinds(horizontal)">
                                      <p:cBhvr>
                                        <p:cTn id="21" dur="500"/>
                                        <p:tgtEl>
                                          <p:spTgt spid="14030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0307"/>
                                        </p:tgtEl>
                                        <p:attrNameLst>
                                          <p:attrName>style.visibility</p:attrName>
                                        </p:attrNameLst>
                                      </p:cBhvr>
                                      <p:to>
                                        <p:strVal val="visible"/>
                                      </p:to>
                                    </p:set>
                                    <p:animEffect transition="in" filter="blinds(horizontal)">
                                      <p:cBhvr>
                                        <p:cTn id="26" dur="500"/>
                                        <p:tgtEl>
                                          <p:spTgt spid="14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P spid="140305" grpId="0" autoUpdateAnimBg="0"/>
      <p:bldP spid="140306" grpId="0"/>
      <p:bldP spid="14030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extLst>
              <p:ext uri="{D42A27DB-BD31-4B8C-83A1-F6EECF244321}">
                <p14:modId xmlns:p14="http://schemas.microsoft.com/office/powerpoint/2010/main" val="48908674"/>
              </p:ext>
            </p:extLst>
          </p:nvPr>
        </p:nvGraphicFramePr>
        <p:xfrm>
          <a:off x="3657600" y="0"/>
          <a:ext cx="5562600" cy="3687763"/>
        </p:xfrm>
        <a:graphic>
          <a:graphicData uri="http://schemas.openxmlformats.org/presentationml/2006/ole">
            <mc:AlternateContent xmlns:mc="http://schemas.openxmlformats.org/markup-compatibility/2006">
              <mc:Choice xmlns:v="urn:schemas-microsoft-com:vml" Requires="v">
                <p:oleObj spid="_x0000_s45113" name="VISIO" r:id="rId3" imgW="3656520" imgH="2423880" progId="">
                  <p:embed/>
                </p:oleObj>
              </mc:Choice>
              <mc:Fallback>
                <p:oleObj name="VISIO" r:id="rId3" imgW="3656520" imgH="24238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0"/>
                        <a:ext cx="5562600"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Text Box 4"/>
          <p:cNvSpPr txBox="1">
            <a:spLocks noChangeArrowheads="1"/>
          </p:cNvSpPr>
          <p:nvPr/>
        </p:nvSpPr>
        <p:spPr bwMode="auto">
          <a:xfrm>
            <a:off x="457200" y="228600"/>
            <a:ext cx="8153400" cy="712788"/>
          </a:xfrm>
          <a:prstGeom prst="rect">
            <a:avLst/>
          </a:prstGeom>
          <a:noFill/>
          <a:ln w="9525">
            <a:noFill/>
            <a:miter lim="800000"/>
            <a:headEnd/>
            <a:tailEnd/>
          </a:ln>
        </p:spPr>
        <p:txBody>
          <a:bodyPr>
            <a:spAutoFit/>
          </a:bodyPr>
          <a:lstStyle/>
          <a:p>
            <a:pPr>
              <a:lnSpc>
                <a:spcPct val="170000"/>
              </a:lnSpc>
              <a:spcBef>
                <a:spcPct val="50000"/>
              </a:spcBef>
            </a:pPr>
            <a:r>
              <a:rPr lang="zh-CN" altLang="en-US"/>
              <a:t>设</a:t>
            </a:r>
            <a:r>
              <a:rPr lang="en-US" altLang="zh-CN" i="1"/>
              <a:t>t=t</a:t>
            </a:r>
            <a:r>
              <a:rPr lang="en-US" altLang="zh-CN" baseline="-25000"/>
              <a:t>0</a:t>
            </a:r>
            <a:r>
              <a:rPr lang="zh-CN" altLang="en-US"/>
              <a:t>时</a:t>
            </a:r>
            <a:r>
              <a:rPr lang="en-US" altLang="zh-CN"/>
              <a:t>,</a:t>
            </a:r>
            <a:r>
              <a:rPr lang="en-US" altLang="zh-CN" i="1"/>
              <a:t> u</a:t>
            </a:r>
            <a:r>
              <a:rPr lang="en-US" altLang="zh-CN" baseline="-25000"/>
              <a:t>o</a:t>
            </a:r>
            <a:r>
              <a:rPr lang="en-US" altLang="zh-CN"/>
              <a:t>=0</a:t>
            </a:r>
            <a:r>
              <a:rPr lang="zh-CN" altLang="en-US"/>
              <a:t>。</a:t>
            </a:r>
            <a:endParaRPr lang="zh-CN" altLang="en-US" b="0"/>
          </a:p>
        </p:txBody>
      </p:sp>
      <p:sp>
        <p:nvSpPr>
          <p:cNvPr id="250885" name="Text Box 5"/>
          <p:cNvSpPr txBox="1">
            <a:spLocks noChangeArrowheads="1"/>
          </p:cNvSpPr>
          <p:nvPr/>
        </p:nvSpPr>
        <p:spPr bwMode="auto">
          <a:xfrm>
            <a:off x="228600" y="3886200"/>
            <a:ext cx="8686800" cy="1187450"/>
          </a:xfrm>
          <a:prstGeom prst="rect">
            <a:avLst/>
          </a:prstGeom>
          <a:noFill/>
          <a:ln w="9525">
            <a:noFill/>
            <a:miter lim="800000"/>
            <a:headEnd/>
            <a:tailEnd/>
          </a:ln>
        </p:spPr>
        <p:txBody>
          <a:bodyPr>
            <a:spAutoFit/>
          </a:bodyPr>
          <a:lstStyle/>
          <a:p>
            <a:pPr algn="just">
              <a:lnSpc>
                <a:spcPct val="150000"/>
              </a:lnSpc>
              <a:spcBef>
                <a:spcPct val="50000"/>
              </a:spcBef>
            </a:pPr>
            <a:r>
              <a:rPr lang="zh-CN" altLang="en-US" dirty="0"/>
              <a:t>        在</a:t>
            </a:r>
            <a:r>
              <a:rPr lang="en-US" altLang="zh-CN" i="1" dirty="0"/>
              <a:t>t</a:t>
            </a:r>
            <a:r>
              <a:rPr lang="en-US" altLang="zh-CN" baseline="-25000" dirty="0"/>
              <a:t>0</a:t>
            </a:r>
            <a:r>
              <a:rPr lang="zh-CN" altLang="en-US" dirty="0"/>
              <a:t>～</a:t>
            </a:r>
            <a:r>
              <a:rPr lang="en-US" altLang="zh-CN" i="1" dirty="0"/>
              <a:t>t</a:t>
            </a:r>
            <a:r>
              <a:rPr lang="en-US" altLang="zh-CN" baseline="-25000" dirty="0"/>
              <a:t>1</a:t>
            </a:r>
            <a:r>
              <a:rPr lang="zh-CN" altLang="en-US" dirty="0"/>
              <a:t>时段</a:t>
            </a:r>
            <a:r>
              <a:rPr lang="en-US" altLang="zh-CN" dirty="0"/>
              <a:t>, </a:t>
            </a:r>
            <a:r>
              <a:rPr lang="en-US" altLang="zh-CN" i="1" dirty="0" err="1"/>
              <a:t>u</a:t>
            </a:r>
            <a:r>
              <a:rPr lang="en-US" altLang="zh-CN" baseline="-25000" dirty="0" err="1"/>
              <a:t>i</a:t>
            </a:r>
            <a:r>
              <a:rPr lang="zh-CN" altLang="en-US" dirty="0"/>
              <a:t>＞</a:t>
            </a:r>
            <a:r>
              <a:rPr lang="en-US" altLang="zh-CN" i="1" dirty="0" err="1"/>
              <a:t>u</a:t>
            </a:r>
            <a:r>
              <a:rPr lang="en-US" altLang="zh-CN" baseline="-25000" dirty="0" err="1"/>
              <a:t>o</a:t>
            </a:r>
            <a:r>
              <a:rPr lang="zh-CN" altLang="en-US" dirty="0"/>
              <a:t>＞</a:t>
            </a:r>
            <a:r>
              <a:rPr lang="en-US" altLang="zh-CN" dirty="0"/>
              <a:t>0, </a:t>
            </a:r>
            <a:r>
              <a:rPr lang="zh-CN" altLang="en-US" dirty="0"/>
              <a:t>二极管导通</a:t>
            </a:r>
            <a:r>
              <a:rPr lang="en-US" altLang="zh-CN" dirty="0"/>
              <a:t>, </a:t>
            </a:r>
            <a:r>
              <a:rPr lang="zh-CN" altLang="en-US" dirty="0"/>
              <a:t>开始给电容充电</a:t>
            </a:r>
            <a:r>
              <a:rPr lang="en-US" altLang="zh-CN" dirty="0"/>
              <a:t>,</a:t>
            </a:r>
            <a:r>
              <a:rPr lang="en-US" altLang="zh-CN" i="1" dirty="0"/>
              <a:t> </a:t>
            </a:r>
            <a:r>
              <a:rPr lang="en-US" altLang="zh-CN" i="1" dirty="0" err="1"/>
              <a:t>u</a:t>
            </a:r>
            <a:r>
              <a:rPr lang="en-US" altLang="zh-CN" baseline="-25000" dirty="0" err="1"/>
              <a:t>o</a:t>
            </a:r>
            <a:r>
              <a:rPr lang="zh-CN" altLang="en-US" dirty="0"/>
              <a:t>按指数规律上升</a:t>
            </a:r>
            <a:r>
              <a:rPr lang="en-US" altLang="zh-CN" dirty="0"/>
              <a:t>, </a:t>
            </a:r>
            <a:r>
              <a:rPr lang="zh-CN" altLang="en-US" dirty="0"/>
              <a:t>即</a:t>
            </a:r>
            <a:r>
              <a:rPr lang="en-US" altLang="zh-CN" i="1" dirty="0"/>
              <a:t>AB</a:t>
            </a:r>
            <a:r>
              <a:rPr lang="zh-CN" altLang="en-US" dirty="0"/>
              <a:t>曲线。 </a:t>
            </a:r>
          </a:p>
        </p:txBody>
      </p:sp>
      <p:sp>
        <p:nvSpPr>
          <p:cNvPr id="250886" name="Text Box 6"/>
          <p:cNvSpPr txBox="1">
            <a:spLocks noChangeArrowheads="1"/>
          </p:cNvSpPr>
          <p:nvPr/>
        </p:nvSpPr>
        <p:spPr bwMode="auto">
          <a:xfrm>
            <a:off x="304800" y="5181600"/>
            <a:ext cx="8077200" cy="1187450"/>
          </a:xfrm>
          <a:prstGeom prst="rect">
            <a:avLst/>
          </a:prstGeom>
          <a:noFill/>
          <a:ln w="9525">
            <a:noFill/>
            <a:miter lim="800000"/>
            <a:headEnd/>
            <a:tailEnd/>
          </a:ln>
        </p:spPr>
        <p:txBody>
          <a:bodyPr>
            <a:spAutoFit/>
          </a:bodyPr>
          <a:lstStyle/>
          <a:p>
            <a:pPr indent="352425" algn="just">
              <a:lnSpc>
                <a:spcPct val="150000"/>
              </a:lnSpc>
              <a:spcBef>
                <a:spcPct val="50000"/>
              </a:spcBef>
            </a:pPr>
            <a:r>
              <a:rPr lang="zh-CN" altLang="en-US"/>
              <a:t>在</a:t>
            </a:r>
            <a:r>
              <a:rPr lang="en-US" altLang="zh-CN" i="1"/>
              <a:t>t</a:t>
            </a:r>
            <a:r>
              <a:rPr lang="en-US" altLang="zh-CN" baseline="-25000"/>
              <a:t>1</a:t>
            </a:r>
            <a:r>
              <a:rPr lang="zh-CN" altLang="en-US"/>
              <a:t>～</a:t>
            </a:r>
            <a:r>
              <a:rPr lang="en-US" altLang="zh-CN" i="1"/>
              <a:t>t</a:t>
            </a:r>
            <a:r>
              <a:rPr lang="en-US" altLang="zh-CN" baseline="-25000"/>
              <a:t>2</a:t>
            </a:r>
            <a:r>
              <a:rPr lang="zh-CN" altLang="en-US"/>
              <a:t>时段</a:t>
            </a:r>
            <a:r>
              <a:rPr lang="en-US" altLang="zh-CN"/>
              <a:t>, </a:t>
            </a:r>
            <a:r>
              <a:rPr lang="en-US" altLang="zh-CN" i="1"/>
              <a:t>u</a:t>
            </a:r>
            <a:r>
              <a:rPr lang="en-US" altLang="zh-CN" baseline="-25000"/>
              <a:t>i</a:t>
            </a:r>
            <a:r>
              <a:rPr lang="en-US" altLang="zh-CN"/>
              <a:t> </a:t>
            </a:r>
            <a:r>
              <a:rPr lang="zh-CN" altLang="en-US"/>
              <a:t>＜</a:t>
            </a:r>
            <a:r>
              <a:rPr lang="en-US" altLang="zh-CN" i="1"/>
              <a:t>u</a:t>
            </a:r>
            <a:r>
              <a:rPr lang="en-US" altLang="zh-CN" baseline="-25000"/>
              <a:t>o</a:t>
            </a:r>
            <a:r>
              <a:rPr lang="en-US" altLang="zh-CN"/>
              <a:t>, </a:t>
            </a:r>
            <a:r>
              <a:rPr lang="zh-CN" altLang="en-US"/>
              <a:t>二极管截止</a:t>
            </a:r>
            <a:r>
              <a:rPr lang="en-US" altLang="zh-CN"/>
              <a:t>, </a:t>
            </a:r>
            <a:r>
              <a:rPr lang="zh-CN" altLang="en-US"/>
              <a:t>电容通过电阻</a:t>
            </a:r>
            <a:r>
              <a:rPr lang="en-US" altLang="zh-CN" i="1"/>
              <a:t>R</a:t>
            </a:r>
            <a:r>
              <a:rPr lang="zh-CN" altLang="en-US"/>
              <a:t>放电</a:t>
            </a:r>
            <a:r>
              <a:rPr lang="en-US" altLang="zh-CN"/>
              <a:t>, </a:t>
            </a:r>
            <a:r>
              <a:rPr lang="en-US" altLang="zh-CN" i="1"/>
              <a:t>u</a:t>
            </a:r>
            <a:r>
              <a:rPr lang="en-US" altLang="zh-CN" baseline="-25000"/>
              <a:t>o</a:t>
            </a:r>
            <a:r>
              <a:rPr lang="en-US" altLang="zh-CN"/>
              <a:t> </a:t>
            </a:r>
            <a:r>
              <a:rPr lang="zh-CN" altLang="en-US"/>
              <a:t>按指数规律下降</a:t>
            </a:r>
            <a:r>
              <a:rPr lang="en-US" altLang="zh-CN"/>
              <a:t>, </a:t>
            </a:r>
            <a:r>
              <a:rPr lang="zh-CN" altLang="en-US"/>
              <a:t>即</a:t>
            </a:r>
            <a:r>
              <a:rPr lang="en-US" altLang="zh-CN"/>
              <a:t>BC</a:t>
            </a:r>
            <a:r>
              <a:rPr lang="zh-CN" altLang="en-US"/>
              <a:t>曲线。 </a:t>
            </a:r>
            <a:endParaRPr lang="zh-CN" altLang="en-US" b="0"/>
          </a:p>
        </p:txBody>
      </p:sp>
      <p:sp>
        <p:nvSpPr>
          <p:cNvPr id="3" name="任意多边形 2"/>
          <p:cNvSpPr/>
          <p:nvPr/>
        </p:nvSpPr>
        <p:spPr bwMode="auto">
          <a:xfrm>
            <a:off x="4106174" y="1250830"/>
            <a:ext cx="319177" cy="672861"/>
          </a:xfrm>
          <a:custGeom>
            <a:avLst/>
            <a:gdLst>
              <a:gd name="connsiteX0" fmla="*/ 0 w 319177"/>
              <a:gd name="connsiteY0" fmla="*/ 672861 h 672861"/>
              <a:gd name="connsiteX1" fmla="*/ 120769 w 319177"/>
              <a:gd name="connsiteY1" fmla="*/ 267419 h 672861"/>
              <a:gd name="connsiteX2" fmla="*/ 319177 w 319177"/>
              <a:gd name="connsiteY2" fmla="*/ 0 h 672861"/>
              <a:gd name="connsiteX3" fmla="*/ 319177 w 319177"/>
              <a:gd name="connsiteY3" fmla="*/ 0 h 672861"/>
            </a:gdLst>
            <a:ahLst/>
            <a:cxnLst>
              <a:cxn ang="0">
                <a:pos x="connsiteX0" y="connsiteY0"/>
              </a:cxn>
              <a:cxn ang="0">
                <a:pos x="connsiteX1" y="connsiteY1"/>
              </a:cxn>
              <a:cxn ang="0">
                <a:pos x="connsiteX2" y="connsiteY2"/>
              </a:cxn>
              <a:cxn ang="0">
                <a:pos x="connsiteX3" y="connsiteY3"/>
              </a:cxn>
            </a:cxnLst>
            <a:rect l="l" t="t" r="r" b="b"/>
            <a:pathLst>
              <a:path w="319177" h="672861">
                <a:moveTo>
                  <a:pt x="0" y="672861"/>
                </a:moveTo>
                <a:cubicBezTo>
                  <a:pt x="33786" y="526212"/>
                  <a:pt x="67573" y="379563"/>
                  <a:pt x="120769" y="267419"/>
                </a:cubicBezTo>
                <a:cubicBezTo>
                  <a:pt x="173965" y="155275"/>
                  <a:pt x="319177" y="0"/>
                  <a:pt x="319177" y="0"/>
                </a:cubicBezTo>
                <a:lnTo>
                  <a:pt x="319177"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4" name="任意多边形 3"/>
          <p:cNvSpPr/>
          <p:nvPr/>
        </p:nvSpPr>
        <p:spPr bwMode="auto">
          <a:xfrm>
            <a:off x="4477109" y="1259457"/>
            <a:ext cx="465827" cy="43132"/>
          </a:xfrm>
          <a:custGeom>
            <a:avLst/>
            <a:gdLst>
              <a:gd name="connsiteX0" fmla="*/ 0 w 465827"/>
              <a:gd name="connsiteY0" fmla="*/ 0 h 43132"/>
              <a:gd name="connsiteX1" fmla="*/ 465827 w 465827"/>
              <a:gd name="connsiteY1" fmla="*/ 43132 h 43132"/>
              <a:gd name="connsiteX2" fmla="*/ 465827 w 465827"/>
              <a:gd name="connsiteY2" fmla="*/ 43132 h 43132"/>
            </a:gdLst>
            <a:ahLst/>
            <a:cxnLst>
              <a:cxn ang="0">
                <a:pos x="connsiteX0" y="connsiteY0"/>
              </a:cxn>
              <a:cxn ang="0">
                <a:pos x="connsiteX1" y="connsiteY1"/>
              </a:cxn>
              <a:cxn ang="0">
                <a:pos x="connsiteX2" y="connsiteY2"/>
              </a:cxn>
            </a:cxnLst>
            <a:rect l="l" t="t" r="r" b="b"/>
            <a:pathLst>
              <a:path w="465827" h="43132">
                <a:moveTo>
                  <a:pt x="0" y="0"/>
                </a:moveTo>
                <a:lnTo>
                  <a:pt x="465827" y="43132"/>
                </a:lnTo>
                <a:lnTo>
                  <a:pt x="465827" y="43132"/>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aphicFrame>
        <p:nvGraphicFramePr>
          <p:cNvPr id="8" name="Object 2"/>
          <p:cNvGraphicFramePr>
            <a:graphicFrameLocks noChangeAspect="1"/>
          </p:cNvGraphicFramePr>
          <p:nvPr>
            <p:extLst>
              <p:ext uri="{D42A27DB-BD31-4B8C-83A1-F6EECF244321}">
                <p14:modId xmlns:p14="http://schemas.microsoft.com/office/powerpoint/2010/main" val="1425991084"/>
              </p:ext>
            </p:extLst>
          </p:nvPr>
        </p:nvGraphicFramePr>
        <p:xfrm>
          <a:off x="-143979" y="1040592"/>
          <a:ext cx="3965689" cy="1837636"/>
        </p:xfrm>
        <a:graphic>
          <a:graphicData uri="http://schemas.openxmlformats.org/presentationml/2006/ole">
            <mc:AlternateContent xmlns:mc="http://schemas.openxmlformats.org/markup-compatibility/2006">
              <mc:Choice xmlns:v="urn:schemas-microsoft-com:vml" Requires="v">
                <p:oleObj spid="_x0000_s45114" name="位图图像" r:id="rId5" imgW="2876190" imgH="1333333" progId="">
                  <p:embed/>
                </p:oleObj>
              </mc:Choice>
              <mc:Fallback>
                <p:oleObj name="位图图像" r:id="rId5" imgW="2876190" imgH="1333333" progId="">
                  <p:embed/>
                  <p:pic>
                    <p:nvPicPr>
                      <p:cNvPr id="14029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979" y="1040592"/>
                        <a:ext cx="3965689" cy="1837636"/>
                      </a:xfrm>
                      <a:prstGeom prst="rect">
                        <a:avLst/>
                      </a:prstGeom>
                      <a:noFill/>
                      <a:ln>
                        <a:noFill/>
                      </a:ln>
                      <a:effectLst/>
                      <a:extLst/>
                    </p:spPr>
                  </p:pic>
                </p:oleObj>
              </mc:Fallback>
            </mc:AlternateContent>
          </a:graphicData>
        </a:graphic>
      </p:graphicFrame>
      <p:sp>
        <p:nvSpPr>
          <p:cNvPr id="9" name="文本框 8"/>
          <p:cNvSpPr txBox="1"/>
          <p:nvPr/>
        </p:nvSpPr>
        <p:spPr>
          <a:xfrm>
            <a:off x="3227474" y="1897812"/>
            <a:ext cx="805294" cy="461665"/>
          </a:xfrm>
          <a:prstGeom prst="rect">
            <a:avLst/>
          </a:prstGeom>
          <a:solidFill>
            <a:schemeClr val="bg1"/>
          </a:solidFill>
        </p:spPr>
        <p:txBody>
          <a:bodyPr wrap="square" rtlCol="0">
            <a:spAutoFit/>
          </a:bodyPr>
          <a:lstStyle/>
          <a:p>
            <a:r>
              <a:rPr lang="en-US" altLang="zh-CN" dirty="0" err="1" smtClean="0"/>
              <a:t>Uo</a:t>
            </a:r>
            <a:r>
              <a:rPr lang="en-US" altLang="zh-CN" dirty="0" smtClean="0"/>
              <a:t>(t)</a:t>
            </a:r>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08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08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autoUpdateAnimBg="0"/>
      <p:bldP spid="250885" grpId="0" autoUpdateAnimBg="0"/>
      <p:bldP spid="250886" grpId="0" autoUpdateAnimBg="0"/>
      <p:bldP spid="3" grpId="0" animBg="1"/>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Text Box 4"/>
          <p:cNvSpPr txBox="1">
            <a:spLocks noChangeArrowheads="1"/>
          </p:cNvSpPr>
          <p:nvPr/>
        </p:nvSpPr>
        <p:spPr bwMode="auto">
          <a:xfrm>
            <a:off x="304800" y="3429000"/>
            <a:ext cx="8534400" cy="1187450"/>
          </a:xfrm>
          <a:prstGeom prst="rect">
            <a:avLst/>
          </a:prstGeom>
          <a:noFill/>
          <a:ln w="9525">
            <a:noFill/>
            <a:miter lim="800000"/>
            <a:headEnd/>
            <a:tailEnd/>
          </a:ln>
        </p:spPr>
        <p:txBody>
          <a:bodyPr>
            <a:spAutoFit/>
          </a:bodyPr>
          <a:lstStyle/>
          <a:p>
            <a:pPr indent="352425" algn="just">
              <a:lnSpc>
                <a:spcPct val="150000"/>
              </a:lnSpc>
              <a:spcBef>
                <a:spcPct val="50000"/>
              </a:spcBef>
            </a:pPr>
            <a:r>
              <a:rPr lang="zh-CN" altLang="en-US" dirty="0"/>
              <a:t>在</a:t>
            </a:r>
            <a:r>
              <a:rPr lang="en-US" altLang="zh-CN" i="1" dirty="0"/>
              <a:t>t</a:t>
            </a:r>
            <a:r>
              <a:rPr lang="en-US" altLang="zh-CN" baseline="-25000" dirty="0"/>
              <a:t>2</a:t>
            </a:r>
            <a:r>
              <a:rPr lang="zh-CN" altLang="en-US" dirty="0"/>
              <a:t>～</a:t>
            </a:r>
            <a:r>
              <a:rPr lang="en-US" altLang="zh-CN" i="1" dirty="0"/>
              <a:t>t</a:t>
            </a:r>
            <a:r>
              <a:rPr lang="en-US" altLang="zh-CN" baseline="-25000" dirty="0"/>
              <a:t>3</a:t>
            </a:r>
            <a:r>
              <a:rPr lang="zh-CN" altLang="en-US" dirty="0"/>
              <a:t>时段</a:t>
            </a:r>
            <a:r>
              <a:rPr lang="en-US" altLang="zh-CN" dirty="0"/>
              <a:t>, </a:t>
            </a:r>
            <a:r>
              <a:rPr lang="en-US" altLang="zh-CN" i="1" dirty="0" err="1"/>
              <a:t>u</a:t>
            </a:r>
            <a:r>
              <a:rPr lang="en-US" altLang="zh-CN" baseline="-25000" dirty="0" err="1"/>
              <a:t>i</a:t>
            </a:r>
            <a:r>
              <a:rPr lang="en-US" altLang="zh-CN" dirty="0"/>
              <a:t> </a:t>
            </a:r>
            <a:r>
              <a:rPr lang="zh-CN" altLang="en-US" dirty="0"/>
              <a:t>＞ </a:t>
            </a:r>
            <a:r>
              <a:rPr lang="en-US" altLang="zh-CN" i="1" dirty="0" err="1"/>
              <a:t>u</a:t>
            </a:r>
            <a:r>
              <a:rPr lang="en-US" altLang="zh-CN" baseline="-25000" dirty="0" err="1"/>
              <a:t>o</a:t>
            </a:r>
            <a:r>
              <a:rPr lang="en-US" altLang="zh-CN" dirty="0"/>
              <a:t> , </a:t>
            </a:r>
            <a:r>
              <a:rPr lang="zh-CN" altLang="en-US" dirty="0"/>
              <a:t>二极管再次导通</a:t>
            </a:r>
            <a:r>
              <a:rPr lang="en-US" altLang="zh-CN" dirty="0"/>
              <a:t>, </a:t>
            </a:r>
            <a:r>
              <a:rPr lang="zh-CN" altLang="en-US" dirty="0"/>
              <a:t>给电容充电</a:t>
            </a:r>
            <a:r>
              <a:rPr lang="en-US" altLang="zh-CN" dirty="0"/>
              <a:t>, </a:t>
            </a:r>
            <a:r>
              <a:rPr lang="en-US" altLang="zh-CN" i="1" dirty="0" err="1"/>
              <a:t>u</a:t>
            </a:r>
            <a:r>
              <a:rPr lang="en-US" altLang="zh-CN" baseline="-25000" dirty="0" err="1"/>
              <a:t>o</a:t>
            </a:r>
            <a:r>
              <a:rPr lang="zh-CN" altLang="en-US" dirty="0"/>
              <a:t>再次上升</a:t>
            </a:r>
            <a:r>
              <a:rPr lang="en-US" altLang="zh-CN" dirty="0"/>
              <a:t>, </a:t>
            </a:r>
            <a:r>
              <a:rPr lang="zh-CN" altLang="en-US" dirty="0"/>
              <a:t>即</a:t>
            </a:r>
            <a:r>
              <a:rPr lang="en-US" altLang="zh-CN" dirty="0"/>
              <a:t>CD</a:t>
            </a:r>
            <a:r>
              <a:rPr lang="zh-CN" altLang="en-US" dirty="0"/>
              <a:t>曲线。 </a:t>
            </a:r>
            <a:endParaRPr lang="zh-CN" altLang="en-US" b="0" dirty="0"/>
          </a:p>
        </p:txBody>
      </p:sp>
      <p:sp>
        <p:nvSpPr>
          <p:cNvPr id="251909" name="Text Box 5"/>
          <p:cNvSpPr txBox="1">
            <a:spLocks noChangeArrowheads="1"/>
          </p:cNvSpPr>
          <p:nvPr/>
        </p:nvSpPr>
        <p:spPr bwMode="auto">
          <a:xfrm>
            <a:off x="304800" y="4648200"/>
            <a:ext cx="8305800" cy="1917700"/>
          </a:xfrm>
          <a:prstGeom prst="rect">
            <a:avLst/>
          </a:prstGeom>
          <a:noFill/>
          <a:ln w="9525">
            <a:noFill/>
            <a:miter lim="800000"/>
            <a:headEnd/>
            <a:tailEnd/>
          </a:ln>
        </p:spPr>
        <p:txBody>
          <a:bodyPr>
            <a:spAutoFit/>
          </a:bodyPr>
          <a:lstStyle/>
          <a:p>
            <a:pPr indent="352425" algn="just">
              <a:lnSpc>
                <a:spcPct val="150000"/>
              </a:lnSpc>
              <a:spcBef>
                <a:spcPct val="50000"/>
              </a:spcBef>
            </a:pPr>
            <a:r>
              <a:rPr lang="zh-CN" altLang="en-US" dirty="0"/>
              <a:t>在</a:t>
            </a:r>
            <a:r>
              <a:rPr lang="en-US" altLang="zh-CN" i="1" dirty="0"/>
              <a:t>t</a:t>
            </a:r>
            <a:r>
              <a:rPr lang="en-US" altLang="zh-CN" baseline="-25000" dirty="0"/>
              <a:t>3</a:t>
            </a:r>
            <a:r>
              <a:rPr lang="zh-CN" altLang="en-US" dirty="0"/>
              <a:t>～</a:t>
            </a:r>
            <a:r>
              <a:rPr lang="en-US" altLang="zh-CN" i="1" dirty="0"/>
              <a:t>t</a:t>
            </a:r>
            <a:r>
              <a:rPr lang="en-US" altLang="zh-CN" baseline="-25000" dirty="0"/>
              <a:t>4</a:t>
            </a:r>
            <a:r>
              <a:rPr lang="zh-CN" altLang="en-US" dirty="0"/>
              <a:t>时段</a:t>
            </a:r>
            <a:r>
              <a:rPr lang="en-US" altLang="zh-CN" dirty="0"/>
              <a:t>, </a:t>
            </a:r>
            <a:r>
              <a:rPr lang="en-US" altLang="zh-CN" i="1" dirty="0" err="1"/>
              <a:t>u</a:t>
            </a:r>
            <a:r>
              <a:rPr lang="en-US" altLang="zh-CN" baseline="-25000" dirty="0" err="1"/>
              <a:t>i</a:t>
            </a:r>
            <a:r>
              <a:rPr lang="en-US" altLang="zh-CN" dirty="0"/>
              <a:t> </a:t>
            </a:r>
            <a:r>
              <a:rPr lang="zh-CN" altLang="en-US" dirty="0"/>
              <a:t>＜ </a:t>
            </a:r>
            <a:r>
              <a:rPr lang="en-US" altLang="zh-CN" i="1" dirty="0" err="1"/>
              <a:t>u</a:t>
            </a:r>
            <a:r>
              <a:rPr lang="en-US" altLang="zh-CN" baseline="-25000" dirty="0" err="1"/>
              <a:t>o</a:t>
            </a:r>
            <a:r>
              <a:rPr lang="en-US" altLang="zh-CN" dirty="0"/>
              <a:t> , </a:t>
            </a:r>
            <a:r>
              <a:rPr lang="zh-CN" altLang="en-US" dirty="0"/>
              <a:t>二极管再次截止</a:t>
            </a:r>
            <a:r>
              <a:rPr lang="en-US" altLang="zh-CN" dirty="0"/>
              <a:t>, </a:t>
            </a:r>
            <a:r>
              <a:rPr lang="zh-CN" altLang="en-US" dirty="0"/>
              <a:t>电容放电</a:t>
            </a:r>
            <a:r>
              <a:rPr lang="en-US" altLang="zh-CN" dirty="0"/>
              <a:t>, </a:t>
            </a:r>
            <a:r>
              <a:rPr lang="en-US" altLang="zh-CN" i="1" dirty="0" err="1"/>
              <a:t>u</a:t>
            </a:r>
            <a:r>
              <a:rPr lang="en-US" altLang="zh-CN" baseline="-25000" dirty="0" err="1"/>
              <a:t>o</a:t>
            </a:r>
            <a:r>
              <a:rPr lang="zh-CN" altLang="en-US" dirty="0"/>
              <a:t>再次下降</a:t>
            </a:r>
            <a:r>
              <a:rPr lang="en-US" altLang="zh-CN" dirty="0"/>
              <a:t>, </a:t>
            </a:r>
            <a:r>
              <a:rPr lang="zh-CN" altLang="en-US" dirty="0"/>
              <a:t>即</a:t>
            </a:r>
            <a:r>
              <a:rPr lang="en-US" altLang="zh-CN" dirty="0"/>
              <a:t>DE</a:t>
            </a:r>
            <a:r>
              <a:rPr lang="zh-CN" altLang="en-US" dirty="0"/>
              <a:t>曲线。 </a:t>
            </a:r>
          </a:p>
          <a:p>
            <a:pPr indent="352425">
              <a:lnSpc>
                <a:spcPct val="150000"/>
              </a:lnSpc>
              <a:spcBef>
                <a:spcPct val="50000"/>
              </a:spcBef>
            </a:pPr>
            <a:r>
              <a:rPr lang="zh-CN" altLang="en-US" dirty="0"/>
              <a:t>           </a:t>
            </a:r>
            <a:r>
              <a:rPr lang="en-US" altLang="zh-CN" dirty="0"/>
              <a:t>……</a:t>
            </a:r>
            <a:endParaRPr lang="en-US" altLang="zh-CN" b="0" dirty="0"/>
          </a:p>
        </p:txBody>
      </p:sp>
      <p:graphicFrame>
        <p:nvGraphicFramePr>
          <p:cNvPr id="46082" name="Object 6"/>
          <p:cNvGraphicFramePr>
            <a:graphicFrameLocks noChangeAspect="1"/>
          </p:cNvGraphicFramePr>
          <p:nvPr/>
        </p:nvGraphicFramePr>
        <p:xfrm>
          <a:off x="2057400" y="0"/>
          <a:ext cx="5562600" cy="3687763"/>
        </p:xfrm>
        <a:graphic>
          <a:graphicData uri="http://schemas.openxmlformats.org/presentationml/2006/ole">
            <mc:AlternateContent xmlns:mc="http://schemas.openxmlformats.org/markup-compatibility/2006">
              <mc:Choice xmlns:v="urn:schemas-microsoft-com:vml" Requires="v">
                <p:oleObj spid="_x0000_s46121" name="VISIO" r:id="rId3" imgW="3656520" imgH="2423880" progId="">
                  <p:embed/>
                </p:oleObj>
              </mc:Choice>
              <mc:Fallback>
                <p:oleObj name="VISIO" r:id="rId3" imgW="3656520" imgH="242388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0"/>
                        <a:ext cx="5562600" cy="3687763"/>
                      </a:xfrm>
                      <a:prstGeom prst="rect">
                        <a:avLst/>
                      </a:prstGeom>
                      <a:noFill/>
                      <a:ln>
                        <a:noFill/>
                      </a:ln>
                      <a:effectLst/>
                      <a:extLst/>
                    </p:spPr>
                  </p:pic>
                </p:oleObj>
              </mc:Fallback>
            </mc:AlternateContent>
          </a:graphicData>
        </a:graphic>
      </p:graphicFrame>
      <p:sp>
        <p:nvSpPr>
          <p:cNvPr id="7" name="任意多边形 6"/>
          <p:cNvSpPr/>
          <p:nvPr/>
        </p:nvSpPr>
        <p:spPr bwMode="auto">
          <a:xfrm>
            <a:off x="4273669" y="350807"/>
            <a:ext cx="181155" cy="327804"/>
          </a:xfrm>
          <a:custGeom>
            <a:avLst/>
            <a:gdLst>
              <a:gd name="connsiteX0" fmla="*/ 0 w 181155"/>
              <a:gd name="connsiteY0" fmla="*/ 327804 h 327804"/>
              <a:gd name="connsiteX1" fmla="*/ 94891 w 181155"/>
              <a:gd name="connsiteY1" fmla="*/ 138023 h 327804"/>
              <a:gd name="connsiteX2" fmla="*/ 181155 w 181155"/>
              <a:gd name="connsiteY2" fmla="*/ 0 h 327804"/>
              <a:gd name="connsiteX3" fmla="*/ 181155 w 181155"/>
              <a:gd name="connsiteY3" fmla="*/ 0 h 327804"/>
            </a:gdLst>
            <a:ahLst/>
            <a:cxnLst>
              <a:cxn ang="0">
                <a:pos x="connsiteX0" y="connsiteY0"/>
              </a:cxn>
              <a:cxn ang="0">
                <a:pos x="connsiteX1" y="connsiteY1"/>
              </a:cxn>
              <a:cxn ang="0">
                <a:pos x="connsiteX2" y="connsiteY2"/>
              </a:cxn>
              <a:cxn ang="0">
                <a:pos x="connsiteX3" y="connsiteY3"/>
              </a:cxn>
            </a:cxnLst>
            <a:rect l="l" t="t" r="r" b="b"/>
            <a:pathLst>
              <a:path w="181155" h="327804">
                <a:moveTo>
                  <a:pt x="0" y="327804"/>
                </a:moveTo>
                <a:cubicBezTo>
                  <a:pt x="32349" y="260230"/>
                  <a:pt x="64699" y="192657"/>
                  <a:pt x="94891" y="138023"/>
                </a:cubicBezTo>
                <a:cubicBezTo>
                  <a:pt x="125083" y="83389"/>
                  <a:pt x="181155" y="0"/>
                  <a:pt x="181155" y="0"/>
                </a:cubicBezTo>
                <a:lnTo>
                  <a:pt x="181155"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8" name="任意多边形 7"/>
          <p:cNvSpPr/>
          <p:nvPr/>
        </p:nvSpPr>
        <p:spPr bwMode="auto">
          <a:xfrm>
            <a:off x="4430382" y="382437"/>
            <a:ext cx="664234" cy="138023"/>
          </a:xfrm>
          <a:custGeom>
            <a:avLst/>
            <a:gdLst>
              <a:gd name="connsiteX0" fmla="*/ 0 w 664234"/>
              <a:gd name="connsiteY0" fmla="*/ 0 h 138023"/>
              <a:gd name="connsiteX1" fmla="*/ 664234 w 664234"/>
              <a:gd name="connsiteY1" fmla="*/ 138023 h 138023"/>
              <a:gd name="connsiteX2" fmla="*/ 664234 w 664234"/>
              <a:gd name="connsiteY2" fmla="*/ 138023 h 138023"/>
            </a:gdLst>
            <a:ahLst/>
            <a:cxnLst>
              <a:cxn ang="0">
                <a:pos x="connsiteX0" y="connsiteY0"/>
              </a:cxn>
              <a:cxn ang="0">
                <a:pos x="connsiteX1" y="connsiteY1"/>
              </a:cxn>
              <a:cxn ang="0">
                <a:pos x="connsiteX2" y="connsiteY2"/>
              </a:cxn>
            </a:cxnLst>
            <a:rect l="l" t="t" r="r" b="b"/>
            <a:pathLst>
              <a:path w="664234" h="138023">
                <a:moveTo>
                  <a:pt x="0" y="0"/>
                </a:moveTo>
                <a:lnTo>
                  <a:pt x="664234" y="138023"/>
                </a:lnTo>
                <a:lnTo>
                  <a:pt x="664234" y="138023"/>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9" name="任意多边形 8"/>
          <p:cNvSpPr/>
          <p:nvPr/>
        </p:nvSpPr>
        <p:spPr bwMode="auto">
          <a:xfrm>
            <a:off x="3357832" y="678611"/>
            <a:ext cx="276045" cy="603849"/>
          </a:xfrm>
          <a:custGeom>
            <a:avLst/>
            <a:gdLst>
              <a:gd name="connsiteX0" fmla="*/ 0 w 276045"/>
              <a:gd name="connsiteY0" fmla="*/ 603849 h 603849"/>
              <a:gd name="connsiteX1" fmla="*/ 163902 w 276045"/>
              <a:gd name="connsiteY1" fmla="*/ 155275 h 603849"/>
              <a:gd name="connsiteX2" fmla="*/ 276045 w 276045"/>
              <a:gd name="connsiteY2" fmla="*/ 0 h 603849"/>
              <a:gd name="connsiteX3" fmla="*/ 276045 w 276045"/>
              <a:gd name="connsiteY3" fmla="*/ 0 h 603849"/>
            </a:gdLst>
            <a:ahLst/>
            <a:cxnLst>
              <a:cxn ang="0">
                <a:pos x="connsiteX0" y="connsiteY0"/>
              </a:cxn>
              <a:cxn ang="0">
                <a:pos x="connsiteX1" y="connsiteY1"/>
              </a:cxn>
              <a:cxn ang="0">
                <a:pos x="connsiteX2" y="connsiteY2"/>
              </a:cxn>
              <a:cxn ang="0">
                <a:pos x="connsiteX3" y="connsiteY3"/>
              </a:cxn>
            </a:cxnLst>
            <a:rect l="l" t="t" r="r" b="b"/>
            <a:pathLst>
              <a:path w="276045" h="603849">
                <a:moveTo>
                  <a:pt x="0" y="603849"/>
                </a:moveTo>
                <a:cubicBezTo>
                  <a:pt x="58947" y="429882"/>
                  <a:pt x="117895" y="255916"/>
                  <a:pt x="163902" y="155275"/>
                </a:cubicBezTo>
                <a:cubicBezTo>
                  <a:pt x="209910" y="54633"/>
                  <a:pt x="276045" y="0"/>
                  <a:pt x="276045" y="0"/>
                </a:cubicBezTo>
                <a:lnTo>
                  <a:pt x="276045"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0" name="任意多边形 9"/>
          <p:cNvSpPr/>
          <p:nvPr/>
        </p:nvSpPr>
        <p:spPr bwMode="auto">
          <a:xfrm>
            <a:off x="3675931" y="678611"/>
            <a:ext cx="603849" cy="51759"/>
          </a:xfrm>
          <a:custGeom>
            <a:avLst/>
            <a:gdLst>
              <a:gd name="connsiteX0" fmla="*/ 0 w 603849"/>
              <a:gd name="connsiteY0" fmla="*/ 0 h 51759"/>
              <a:gd name="connsiteX1" fmla="*/ 603849 w 603849"/>
              <a:gd name="connsiteY1" fmla="*/ 51759 h 51759"/>
              <a:gd name="connsiteX2" fmla="*/ 603849 w 603849"/>
              <a:gd name="connsiteY2" fmla="*/ 51759 h 51759"/>
            </a:gdLst>
            <a:ahLst/>
            <a:cxnLst>
              <a:cxn ang="0">
                <a:pos x="connsiteX0" y="connsiteY0"/>
              </a:cxn>
              <a:cxn ang="0">
                <a:pos x="connsiteX1" y="connsiteY1"/>
              </a:cxn>
              <a:cxn ang="0">
                <a:pos x="connsiteX2" y="connsiteY2"/>
              </a:cxn>
            </a:cxnLst>
            <a:rect l="l" t="t" r="r" b="b"/>
            <a:pathLst>
              <a:path w="603849" h="51759">
                <a:moveTo>
                  <a:pt x="0" y="0"/>
                </a:moveTo>
                <a:lnTo>
                  <a:pt x="603849" y="51759"/>
                </a:lnTo>
                <a:lnTo>
                  <a:pt x="603849" y="51759"/>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2" name="任意多边形 1"/>
          <p:cNvSpPr/>
          <p:nvPr/>
        </p:nvSpPr>
        <p:spPr bwMode="auto">
          <a:xfrm>
            <a:off x="5063706" y="379562"/>
            <a:ext cx="146649" cy="155276"/>
          </a:xfrm>
          <a:custGeom>
            <a:avLst/>
            <a:gdLst>
              <a:gd name="connsiteX0" fmla="*/ 0 w 146649"/>
              <a:gd name="connsiteY0" fmla="*/ 155276 h 155276"/>
              <a:gd name="connsiteX1" fmla="*/ 146649 w 146649"/>
              <a:gd name="connsiteY1" fmla="*/ 0 h 155276"/>
              <a:gd name="connsiteX2" fmla="*/ 146649 w 146649"/>
              <a:gd name="connsiteY2" fmla="*/ 0 h 155276"/>
            </a:gdLst>
            <a:ahLst/>
            <a:cxnLst>
              <a:cxn ang="0">
                <a:pos x="connsiteX0" y="connsiteY0"/>
              </a:cxn>
              <a:cxn ang="0">
                <a:pos x="connsiteX1" y="connsiteY1"/>
              </a:cxn>
              <a:cxn ang="0">
                <a:pos x="connsiteX2" y="connsiteY2"/>
              </a:cxn>
            </a:cxnLst>
            <a:rect l="l" t="t" r="r" b="b"/>
            <a:pathLst>
              <a:path w="146649" h="155276">
                <a:moveTo>
                  <a:pt x="0" y="155276"/>
                </a:moveTo>
                <a:lnTo>
                  <a:pt x="146649" y="0"/>
                </a:lnTo>
                <a:lnTo>
                  <a:pt x="146649"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3" name="任意多边形 2"/>
          <p:cNvSpPr/>
          <p:nvPr/>
        </p:nvSpPr>
        <p:spPr bwMode="auto">
          <a:xfrm>
            <a:off x="5227608" y="353683"/>
            <a:ext cx="655607" cy="267419"/>
          </a:xfrm>
          <a:custGeom>
            <a:avLst/>
            <a:gdLst>
              <a:gd name="connsiteX0" fmla="*/ 0 w 655607"/>
              <a:gd name="connsiteY0" fmla="*/ 0 h 267419"/>
              <a:gd name="connsiteX1" fmla="*/ 655607 w 655607"/>
              <a:gd name="connsiteY1" fmla="*/ 267419 h 267419"/>
              <a:gd name="connsiteX2" fmla="*/ 655607 w 655607"/>
              <a:gd name="connsiteY2" fmla="*/ 267419 h 267419"/>
              <a:gd name="connsiteX3" fmla="*/ 483079 w 655607"/>
              <a:gd name="connsiteY3" fmla="*/ 207034 h 267419"/>
            </a:gdLst>
            <a:ahLst/>
            <a:cxnLst>
              <a:cxn ang="0">
                <a:pos x="connsiteX0" y="connsiteY0"/>
              </a:cxn>
              <a:cxn ang="0">
                <a:pos x="connsiteX1" y="connsiteY1"/>
              </a:cxn>
              <a:cxn ang="0">
                <a:pos x="connsiteX2" y="connsiteY2"/>
              </a:cxn>
              <a:cxn ang="0">
                <a:pos x="connsiteX3" y="connsiteY3"/>
              </a:cxn>
            </a:cxnLst>
            <a:rect l="l" t="t" r="r" b="b"/>
            <a:pathLst>
              <a:path w="655607" h="267419">
                <a:moveTo>
                  <a:pt x="0" y="0"/>
                </a:moveTo>
                <a:lnTo>
                  <a:pt x="655607" y="267419"/>
                </a:lnTo>
                <a:lnTo>
                  <a:pt x="655607" y="267419"/>
                </a:lnTo>
                <a:lnTo>
                  <a:pt x="483079" y="207034"/>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4" name="任意多边形 3"/>
          <p:cNvSpPr/>
          <p:nvPr/>
        </p:nvSpPr>
        <p:spPr bwMode="auto">
          <a:xfrm>
            <a:off x="5883215" y="560717"/>
            <a:ext cx="103517" cy="60385"/>
          </a:xfrm>
          <a:custGeom>
            <a:avLst/>
            <a:gdLst>
              <a:gd name="connsiteX0" fmla="*/ 0 w 103517"/>
              <a:gd name="connsiteY0" fmla="*/ 60385 h 60385"/>
              <a:gd name="connsiteX1" fmla="*/ 103517 w 103517"/>
              <a:gd name="connsiteY1" fmla="*/ 0 h 60385"/>
              <a:gd name="connsiteX2" fmla="*/ 103517 w 103517"/>
              <a:gd name="connsiteY2" fmla="*/ 0 h 60385"/>
            </a:gdLst>
            <a:ahLst/>
            <a:cxnLst>
              <a:cxn ang="0">
                <a:pos x="connsiteX0" y="connsiteY0"/>
              </a:cxn>
              <a:cxn ang="0">
                <a:pos x="connsiteX1" y="connsiteY1"/>
              </a:cxn>
              <a:cxn ang="0">
                <a:pos x="connsiteX2" y="connsiteY2"/>
              </a:cxn>
            </a:cxnLst>
            <a:rect l="l" t="t" r="r" b="b"/>
            <a:pathLst>
              <a:path w="103517" h="60385">
                <a:moveTo>
                  <a:pt x="0" y="60385"/>
                </a:moveTo>
                <a:lnTo>
                  <a:pt x="103517" y="0"/>
                </a:lnTo>
                <a:lnTo>
                  <a:pt x="103517"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1" name="任意多边形 10"/>
          <p:cNvSpPr/>
          <p:nvPr/>
        </p:nvSpPr>
        <p:spPr bwMode="auto">
          <a:xfrm>
            <a:off x="6003985" y="569343"/>
            <a:ext cx="767751" cy="388189"/>
          </a:xfrm>
          <a:custGeom>
            <a:avLst/>
            <a:gdLst>
              <a:gd name="connsiteX0" fmla="*/ 0 w 767751"/>
              <a:gd name="connsiteY0" fmla="*/ 0 h 388189"/>
              <a:gd name="connsiteX1" fmla="*/ 767751 w 767751"/>
              <a:gd name="connsiteY1" fmla="*/ 388189 h 388189"/>
              <a:gd name="connsiteX2" fmla="*/ 767751 w 767751"/>
              <a:gd name="connsiteY2" fmla="*/ 388189 h 388189"/>
            </a:gdLst>
            <a:ahLst/>
            <a:cxnLst>
              <a:cxn ang="0">
                <a:pos x="connsiteX0" y="connsiteY0"/>
              </a:cxn>
              <a:cxn ang="0">
                <a:pos x="connsiteX1" y="connsiteY1"/>
              </a:cxn>
              <a:cxn ang="0">
                <a:pos x="connsiteX2" y="connsiteY2"/>
              </a:cxn>
            </a:cxnLst>
            <a:rect l="l" t="t" r="r" b="b"/>
            <a:pathLst>
              <a:path w="767751" h="388189">
                <a:moveTo>
                  <a:pt x="0" y="0"/>
                </a:moveTo>
                <a:lnTo>
                  <a:pt x="767751" y="388189"/>
                </a:lnTo>
                <a:lnTo>
                  <a:pt x="767751" y="388189"/>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5" name="任意多边形 14"/>
          <p:cNvSpPr/>
          <p:nvPr/>
        </p:nvSpPr>
        <p:spPr bwMode="auto">
          <a:xfrm>
            <a:off x="2464278" y="1250830"/>
            <a:ext cx="319177" cy="672861"/>
          </a:xfrm>
          <a:custGeom>
            <a:avLst/>
            <a:gdLst>
              <a:gd name="connsiteX0" fmla="*/ 0 w 319177"/>
              <a:gd name="connsiteY0" fmla="*/ 672861 h 672861"/>
              <a:gd name="connsiteX1" fmla="*/ 120769 w 319177"/>
              <a:gd name="connsiteY1" fmla="*/ 267419 h 672861"/>
              <a:gd name="connsiteX2" fmla="*/ 319177 w 319177"/>
              <a:gd name="connsiteY2" fmla="*/ 0 h 672861"/>
              <a:gd name="connsiteX3" fmla="*/ 319177 w 319177"/>
              <a:gd name="connsiteY3" fmla="*/ 0 h 672861"/>
            </a:gdLst>
            <a:ahLst/>
            <a:cxnLst>
              <a:cxn ang="0">
                <a:pos x="connsiteX0" y="connsiteY0"/>
              </a:cxn>
              <a:cxn ang="0">
                <a:pos x="connsiteX1" y="connsiteY1"/>
              </a:cxn>
              <a:cxn ang="0">
                <a:pos x="connsiteX2" y="connsiteY2"/>
              </a:cxn>
              <a:cxn ang="0">
                <a:pos x="connsiteX3" y="connsiteY3"/>
              </a:cxn>
            </a:cxnLst>
            <a:rect l="l" t="t" r="r" b="b"/>
            <a:pathLst>
              <a:path w="319177" h="672861">
                <a:moveTo>
                  <a:pt x="0" y="672861"/>
                </a:moveTo>
                <a:cubicBezTo>
                  <a:pt x="33786" y="526212"/>
                  <a:pt x="67573" y="379563"/>
                  <a:pt x="120769" y="267419"/>
                </a:cubicBezTo>
                <a:cubicBezTo>
                  <a:pt x="173965" y="155275"/>
                  <a:pt x="319177" y="0"/>
                  <a:pt x="319177" y="0"/>
                </a:cubicBezTo>
                <a:lnTo>
                  <a:pt x="319177"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6" name="任意多边形 15"/>
          <p:cNvSpPr/>
          <p:nvPr/>
        </p:nvSpPr>
        <p:spPr bwMode="auto">
          <a:xfrm>
            <a:off x="2835213" y="1259457"/>
            <a:ext cx="465827" cy="43132"/>
          </a:xfrm>
          <a:custGeom>
            <a:avLst/>
            <a:gdLst>
              <a:gd name="connsiteX0" fmla="*/ 0 w 465827"/>
              <a:gd name="connsiteY0" fmla="*/ 0 h 43132"/>
              <a:gd name="connsiteX1" fmla="*/ 465827 w 465827"/>
              <a:gd name="connsiteY1" fmla="*/ 43132 h 43132"/>
              <a:gd name="connsiteX2" fmla="*/ 465827 w 465827"/>
              <a:gd name="connsiteY2" fmla="*/ 43132 h 43132"/>
            </a:gdLst>
            <a:ahLst/>
            <a:cxnLst>
              <a:cxn ang="0">
                <a:pos x="connsiteX0" y="connsiteY0"/>
              </a:cxn>
              <a:cxn ang="0">
                <a:pos x="connsiteX1" y="connsiteY1"/>
              </a:cxn>
              <a:cxn ang="0">
                <a:pos x="connsiteX2" y="connsiteY2"/>
              </a:cxn>
            </a:cxnLst>
            <a:rect l="l" t="t" r="r" b="b"/>
            <a:pathLst>
              <a:path w="465827" h="43132">
                <a:moveTo>
                  <a:pt x="0" y="0"/>
                </a:moveTo>
                <a:lnTo>
                  <a:pt x="465827" y="43132"/>
                </a:lnTo>
                <a:lnTo>
                  <a:pt x="465827" y="43132"/>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autoUpdateAnimBg="0"/>
      <p:bldP spid="251909" grpId="0" autoUpdateAnimBg="0"/>
      <p:bldP spid="7" grpId="0" animBg="1"/>
      <p:bldP spid="8" grpId="0" animBg="1"/>
      <p:bldP spid="9" grpId="0" animBg="1"/>
      <p:bldP spid="10" grpId="0" animBg="1"/>
      <p:bldP spid="2" grpId="0" animBg="1"/>
      <p:bldP spid="3" grpId="0" animBg="1"/>
      <p:bldP spid="4"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152400" y="3061749"/>
            <a:ext cx="8458200" cy="1200329"/>
          </a:xfrm>
          <a:prstGeom prst="rect">
            <a:avLst/>
          </a:prstGeom>
          <a:noFill/>
          <a:ln w="9525">
            <a:noFill/>
            <a:miter lim="800000"/>
            <a:headEnd/>
            <a:tailEnd/>
          </a:ln>
        </p:spPr>
        <p:txBody>
          <a:bodyPr>
            <a:spAutoFit/>
          </a:bodyPr>
          <a:lstStyle/>
          <a:p>
            <a:pPr algn="just">
              <a:lnSpc>
                <a:spcPct val="150000"/>
              </a:lnSpc>
              <a:spcBef>
                <a:spcPct val="50000"/>
              </a:spcBef>
            </a:pPr>
            <a:r>
              <a:rPr lang="zh-CN" altLang="en-US" dirty="0"/>
              <a:t>由于充放电过程交替进行</a:t>
            </a:r>
            <a:r>
              <a:rPr lang="en-US" altLang="zh-CN" dirty="0"/>
              <a:t>, </a:t>
            </a:r>
            <a:r>
              <a:rPr lang="zh-CN" altLang="en-US" dirty="0"/>
              <a:t>因此</a:t>
            </a:r>
            <a:r>
              <a:rPr lang="en-US" altLang="zh-CN" i="1" dirty="0" err="1"/>
              <a:t>u</a:t>
            </a:r>
            <a:r>
              <a:rPr lang="en-US" altLang="zh-CN" baseline="-25000" dirty="0" err="1"/>
              <a:t>o</a:t>
            </a:r>
            <a:r>
              <a:rPr lang="zh-CN" altLang="en-US" dirty="0"/>
              <a:t>波形呈锯齿状变化。可以归纳出以下几条规律</a:t>
            </a:r>
            <a:r>
              <a:rPr lang="en-US" altLang="zh-CN" dirty="0"/>
              <a:t>:</a:t>
            </a:r>
            <a:endParaRPr lang="en-US" altLang="zh-CN" b="0" dirty="0"/>
          </a:p>
        </p:txBody>
      </p:sp>
      <p:sp>
        <p:nvSpPr>
          <p:cNvPr id="252931" name="Text Box 3"/>
          <p:cNvSpPr txBox="1">
            <a:spLocks noChangeArrowheads="1"/>
          </p:cNvSpPr>
          <p:nvPr/>
        </p:nvSpPr>
        <p:spPr bwMode="auto">
          <a:xfrm>
            <a:off x="381000" y="4386200"/>
            <a:ext cx="7010400" cy="461665"/>
          </a:xfrm>
          <a:prstGeom prst="rect">
            <a:avLst/>
          </a:prstGeom>
          <a:noFill/>
          <a:ln w="9525">
            <a:noFill/>
            <a:miter lim="800000"/>
            <a:headEnd/>
            <a:tailEnd/>
          </a:ln>
        </p:spPr>
        <p:txBody>
          <a:bodyPr>
            <a:spAutoFit/>
          </a:bodyPr>
          <a:lstStyle/>
          <a:p>
            <a:pPr>
              <a:spcBef>
                <a:spcPct val="50000"/>
              </a:spcBef>
            </a:pPr>
            <a:r>
              <a:rPr lang="en-US" altLang="zh-CN" dirty="0"/>
              <a:t>(1) </a:t>
            </a:r>
            <a:r>
              <a:rPr lang="zh-CN" altLang="en-US" dirty="0"/>
              <a:t>由于</a:t>
            </a:r>
            <a:r>
              <a:rPr lang="en-US" altLang="zh-CN" i="1" dirty="0" err="1"/>
              <a:t>r</a:t>
            </a:r>
            <a:r>
              <a:rPr lang="en-US" altLang="zh-CN" baseline="-25000" dirty="0" err="1"/>
              <a:t>d</a:t>
            </a:r>
            <a:r>
              <a:rPr lang="en-US" altLang="zh-CN" i="1" dirty="0" err="1"/>
              <a:t>C</a:t>
            </a:r>
            <a:r>
              <a:rPr lang="en-US" altLang="zh-CN" dirty="0"/>
              <a:t>&lt;&lt;</a:t>
            </a:r>
            <a:r>
              <a:rPr lang="en-US" altLang="zh-CN" i="1" dirty="0"/>
              <a:t>RC</a:t>
            </a:r>
            <a:r>
              <a:rPr lang="en-US" altLang="zh-CN" dirty="0"/>
              <a:t>, </a:t>
            </a:r>
            <a:r>
              <a:rPr lang="zh-CN" altLang="en-US" dirty="0"/>
              <a:t>故</a:t>
            </a:r>
            <a:r>
              <a:rPr lang="en-US" altLang="zh-CN" i="1" dirty="0" err="1">
                <a:solidFill>
                  <a:srgbClr val="FF0000"/>
                </a:solidFill>
              </a:rPr>
              <a:t>u</a:t>
            </a:r>
            <a:r>
              <a:rPr lang="en-US" altLang="zh-CN" baseline="-25000" dirty="0" err="1">
                <a:solidFill>
                  <a:srgbClr val="FF0000"/>
                </a:solidFill>
              </a:rPr>
              <a:t>o</a:t>
            </a:r>
            <a:r>
              <a:rPr lang="zh-CN" altLang="en-US" dirty="0">
                <a:solidFill>
                  <a:srgbClr val="FF0000"/>
                </a:solidFill>
              </a:rPr>
              <a:t>上升快</a:t>
            </a:r>
            <a:r>
              <a:rPr lang="en-US" altLang="zh-CN" dirty="0"/>
              <a:t>, </a:t>
            </a:r>
            <a:r>
              <a:rPr lang="zh-CN" altLang="en-US" dirty="0">
                <a:solidFill>
                  <a:srgbClr val="FF0000"/>
                </a:solidFill>
              </a:rPr>
              <a:t>下降慢</a:t>
            </a:r>
            <a:r>
              <a:rPr lang="zh-CN" altLang="en-US" dirty="0"/>
              <a:t>。</a:t>
            </a:r>
          </a:p>
        </p:txBody>
      </p:sp>
      <p:sp>
        <p:nvSpPr>
          <p:cNvPr id="252932" name="Text Box 4"/>
          <p:cNvSpPr txBox="1">
            <a:spLocks noChangeArrowheads="1"/>
          </p:cNvSpPr>
          <p:nvPr/>
        </p:nvSpPr>
        <p:spPr bwMode="auto">
          <a:xfrm>
            <a:off x="0" y="4876620"/>
            <a:ext cx="8458200" cy="657225"/>
          </a:xfrm>
          <a:prstGeom prst="rect">
            <a:avLst/>
          </a:prstGeom>
          <a:noFill/>
          <a:ln w="9525">
            <a:noFill/>
            <a:miter lim="800000"/>
            <a:headEnd/>
            <a:tailEnd/>
          </a:ln>
        </p:spPr>
        <p:txBody>
          <a:bodyPr>
            <a:spAutoFit/>
          </a:bodyPr>
          <a:lstStyle/>
          <a:p>
            <a:pPr indent="352425" algn="just">
              <a:lnSpc>
                <a:spcPct val="150000"/>
              </a:lnSpc>
              <a:spcBef>
                <a:spcPct val="50000"/>
              </a:spcBef>
            </a:pPr>
            <a:r>
              <a:rPr lang="zh-CN" altLang="en-US" dirty="0">
                <a:solidFill>
                  <a:srgbClr val="000000"/>
                </a:solidFill>
              </a:rPr>
              <a:t> </a:t>
            </a:r>
            <a:r>
              <a:rPr lang="en-US" altLang="zh-CN" dirty="0">
                <a:solidFill>
                  <a:srgbClr val="000000"/>
                </a:solidFill>
              </a:rPr>
              <a:t>(2) </a:t>
            </a:r>
            <a:r>
              <a:rPr lang="zh-CN" altLang="en-US" dirty="0">
                <a:solidFill>
                  <a:srgbClr val="000000"/>
                </a:solidFill>
              </a:rPr>
              <a:t>导通角</a:t>
            </a:r>
            <a:r>
              <a:rPr lang="en-US" altLang="zh-CN" i="1" dirty="0">
                <a:solidFill>
                  <a:srgbClr val="FF0000"/>
                </a:solidFill>
              </a:rPr>
              <a:t>φ</a:t>
            </a:r>
            <a:r>
              <a:rPr lang="zh-CN" altLang="en-US" dirty="0">
                <a:solidFill>
                  <a:srgbClr val="FF0000"/>
                </a:solidFill>
              </a:rPr>
              <a:t>很小</a:t>
            </a:r>
            <a:r>
              <a:rPr lang="zh-CN" altLang="en-US" dirty="0"/>
              <a:t>。 </a:t>
            </a:r>
          </a:p>
        </p:txBody>
      </p:sp>
      <p:sp>
        <p:nvSpPr>
          <p:cNvPr id="252933" name="Text Box 5"/>
          <p:cNvSpPr txBox="1">
            <a:spLocks noChangeArrowheads="1"/>
          </p:cNvSpPr>
          <p:nvPr/>
        </p:nvSpPr>
        <p:spPr bwMode="auto">
          <a:xfrm>
            <a:off x="0" y="5562600"/>
            <a:ext cx="8610600" cy="1200329"/>
          </a:xfrm>
          <a:prstGeom prst="rect">
            <a:avLst/>
          </a:prstGeom>
          <a:noFill/>
          <a:ln w="9525">
            <a:noFill/>
            <a:miter lim="800000"/>
            <a:headEnd/>
            <a:tailEnd/>
          </a:ln>
        </p:spPr>
        <p:txBody>
          <a:bodyPr>
            <a:spAutoFit/>
          </a:bodyPr>
          <a:lstStyle/>
          <a:p>
            <a:pPr indent="385763" algn="just">
              <a:lnSpc>
                <a:spcPct val="150000"/>
              </a:lnSpc>
              <a:spcBef>
                <a:spcPct val="50000"/>
              </a:spcBef>
            </a:pPr>
            <a:r>
              <a:rPr lang="en-US" altLang="zh-CN" dirty="0"/>
              <a:t>(3) </a:t>
            </a:r>
            <a:r>
              <a:rPr lang="zh-CN" altLang="en-US" dirty="0"/>
              <a:t>若</a:t>
            </a:r>
            <a:r>
              <a:rPr lang="en-US" altLang="zh-CN" i="1" dirty="0"/>
              <a:t>φ</a:t>
            </a:r>
            <a:r>
              <a:rPr lang="zh-CN" altLang="en-US" dirty="0"/>
              <a:t>趋近于</a:t>
            </a:r>
            <a:r>
              <a:rPr lang="en-US" altLang="zh-CN" dirty="0"/>
              <a:t>0, </a:t>
            </a:r>
            <a:r>
              <a:rPr lang="zh-CN" altLang="en-US" dirty="0"/>
              <a:t>则</a:t>
            </a:r>
            <a:r>
              <a:rPr lang="en-US" altLang="zh-CN" i="1" dirty="0" err="1"/>
              <a:t>u</a:t>
            </a:r>
            <a:r>
              <a:rPr lang="en-US" altLang="zh-CN" baseline="-25000" dirty="0" err="1"/>
              <a:t>o</a:t>
            </a:r>
            <a:r>
              <a:rPr lang="zh-CN" altLang="en-US" dirty="0"/>
              <a:t>曲线就几乎完全反映了</a:t>
            </a:r>
            <a:r>
              <a:rPr lang="en-US" altLang="zh-CN" i="1" dirty="0" err="1"/>
              <a:t>u</a:t>
            </a:r>
            <a:r>
              <a:rPr lang="en-US" altLang="zh-CN" i="1" baseline="-25000" dirty="0" err="1"/>
              <a:t>i</a:t>
            </a:r>
            <a:r>
              <a:rPr lang="zh-CN" altLang="en-US" dirty="0"/>
              <a:t>的包络线即调制信号波形</a:t>
            </a:r>
            <a:r>
              <a:rPr lang="en-US" altLang="zh-CN" dirty="0"/>
              <a:t>, </a:t>
            </a:r>
            <a:r>
              <a:rPr lang="zh-CN" altLang="en-US" dirty="0"/>
              <a:t>此时检波效率最高</a:t>
            </a:r>
            <a:r>
              <a:rPr lang="en-US" altLang="zh-CN" dirty="0"/>
              <a:t>, </a:t>
            </a:r>
            <a:r>
              <a:rPr lang="zh-CN" altLang="en-US" dirty="0"/>
              <a:t>失真最小。</a:t>
            </a:r>
          </a:p>
        </p:txBody>
      </p:sp>
      <p:graphicFrame>
        <p:nvGraphicFramePr>
          <p:cNvPr id="7" name="Object 6"/>
          <p:cNvGraphicFramePr>
            <a:graphicFrameLocks noChangeAspect="1"/>
          </p:cNvGraphicFramePr>
          <p:nvPr>
            <p:extLst>
              <p:ext uri="{D42A27DB-BD31-4B8C-83A1-F6EECF244321}">
                <p14:modId xmlns:p14="http://schemas.microsoft.com/office/powerpoint/2010/main" val="1222110600"/>
              </p:ext>
            </p:extLst>
          </p:nvPr>
        </p:nvGraphicFramePr>
        <p:xfrm>
          <a:off x="1676400" y="-152400"/>
          <a:ext cx="5562600" cy="3687763"/>
        </p:xfrm>
        <a:graphic>
          <a:graphicData uri="http://schemas.openxmlformats.org/presentationml/2006/ole">
            <mc:AlternateContent xmlns:mc="http://schemas.openxmlformats.org/markup-compatibility/2006">
              <mc:Choice xmlns:v="urn:schemas-microsoft-com:vml" Requires="v">
                <p:oleObj spid="_x0000_s267281" name="VISIO" r:id="rId3" imgW="3656520" imgH="2423880" progId="">
                  <p:embed/>
                </p:oleObj>
              </mc:Choice>
              <mc:Fallback>
                <p:oleObj name="VISIO" r:id="rId3" imgW="3656520" imgH="2423880" progId="">
                  <p:embed/>
                  <p:pic>
                    <p:nvPicPr>
                      <p:cNvPr id="460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0"/>
                        <a:ext cx="5562600" cy="3687763"/>
                      </a:xfrm>
                      <a:prstGeom prst="rect">
                        <a:avLst/>
                      </a:prstGeom>
                      <a:noFill/>
                      <a:ln>
                        <a:noFill/>
                      </a:ln>
                      <a:effectLst/>
                      <a:extLst/>
                    </p:spPr>
                  </p:pic>
                </p:oleObj>
              </mc:Fallback>
            </mc:AlternateContent>
          </a:graphicData>
        </a:graphic>
      </p:graphicFrame>
      <p:sp>
        <p:nvSpPr>
          <p:cNvPr id="8" name="任意多边形 7"/>
          <p:cNvSpPr/>
          <p:nvPr/>
        </p:nvSpPr>
        <p:spPr bwMode="auto">
          <a:xfrm>
            <a:off x="3892669" y="198407"/>
            <a:ext cx="181155" cy="327804"/>
          </a:xfrm>
          <a:custGeom>
            <a:avLst/>
            <a:gdLst>
              <a:gd name="connsiteX0" fmla="*/ 0 w 181155"/>
              <a:gd name="connsiteY0" fmla="*/ 327804 h 327804"/>
              <a:gd name="connsiteX1" fmla="*/ 94891 w 181155"/>
              <a:gd name="connsiteY1" fmla="*/ 138023 h 327804"/>
              <a:gd name="connsiteX2" fmla="*/ 181155 w 181155"/>
              <a:gd name="connsiteY2" fmla="*/ 0 h 327804"/>
              <a:gd name="connsiteX3" fmla="*/ 181155 w 181155"/>
              <a:gd name="connsiteY3" fmla="*/ 0 h 327804"/>
            </a:gdLst>
            <a:ahLst/>
            <a:cxnLst>
              <a:cxn ang="0">
                <a:pos x="connsiteX0" y="connsiteY0"/>
              </a:cxn>
              <a:cxn ang="0">
                <a:pos x="connsiteX1" y="connsiteY1"/>
              </a:cxn>
              <a:cxn ang="0">
                <a:pos x="connsiteX2" y="connsiteY2"/>
              </a:cxn>
              <a:cxn ang="0">
                <a:pos x="connsiteX3" y="connsiteY3"/>
              </a:cxn>
            </a:cxnLst>
            <a:rect l="l" t="t" r="r" b="b"/>
            <a:pathLst>
              <a:path w="181155" h="327804">
                <a:moveTo>
                  <a:pt x="0" y="327804"/>
                </a:moveTo>
                <a:cubicBezTo>
                  <a:pt x="32349" y="260230"/>
                  <a:pt x="64699" y="192657"/>
                  <a:pt x="94891" y="138023"/>
                </a:cubicBezTo>
                <a:cubicBezTo>
                  <a:pt x="125083" y="83389"/>
                  <a:pt x="181155" y="0"/>
                  <a:pt x="181155" y="0"/>
                </a:cubicBezTo>
                <a:lnTo>
                  <a:pt x="181155"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9" name="任意多边形 8"/>
          <p:cNvSpPr/>
          <p:nvPr/>
        </p:nvSpPr>
        <p:spPr bwMode="auto">
          <a:xfrm>
            <a:off x="4049382" y="230037"/>
            <a:ext cx="664234" cy="138023"/>
          </a:xfrm>
          <a:custGeom>
            <a:avLst/>
            <a:gdLst>
              <a:gd name="connsiteX0" fmla="*/ 0 w 664234"/>
              <a:gd name="connsiteY0" fmla="*/ 0 h 138023"/>
              <a:gd name="connsiteX1" fmla="*/ 664234 w 664234"/>
              <a:gd name="connsiteY1" fmla="*/ 138023 h 138023"/>
              <a:gd name="connsiteX2" fmla="*/ 664234 w 664234"/>
              <a:gd name="connsiteY2" fmla="*/ 138023 h 138023"/>
            </a:gdLst>
            <a:ahLst/>
            <a:cxnLst>
              <a:cxn ang="0">
                <a:pos x="connsiteX0" y="connsiteY0"/>
              </a:cxn>
              <a:cxn ang="0">
                <a:pos x="connsiteX1" y="connsiteY1"/>
              </a:cxn>
              <a:cxn ang="0">
                <a:pos x="connsiteX2" y="connsiteY2"/>
              </a:cxn>
            </a:cxnLst>
            <a:rect l="l" t="t" r="r" b="b"/>
            <a:pathLst>
              <a:path w="664234" h="138023">
                <a:moveTo>
                  <a:pt x="0" y="0"/>
                </a:moveTo>
                <a:lnTo>
                  <a:pt x="664234" y="138023"/>
                </a:lnTo>
                <a:lnTo>
                  <a:pt x="664234" y="138023"/>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0" name="任意多边形 9"/>
          <p:cNvSpPr/>
          <p:nvPr/>
        </p:nvSpPr>
        <p:spPr bwMode="auto">
          <a:xfrm>
            <a:off x="2976832" y="526211"/>
            <a:ext cx="276045" cy="603849"/>
          </a:xfrm>
          <a:custGeom>
            <a:avLst/>
            <a:gdLst>
              <a:gd name="connsiteX0" fmla="*/ 0 w 276045"/>
              <a:gd name="connsiteY0" fmla="*/ 603849 h 603849"/>
              <a:gd name="connsiteX1" fmla="*/ 163902 w 276045"/>
              <a:gd name="connsiteY1" fmla="*/ 155275 h 603849"/>
              <a:gd name="connsiteX2" fmla="*/ 276045 w 276045"/>
              <a:gd name="connsiteY2" fmla="*/ 0 h 603849"/>
              <a:gd name="connsiteX3" fmla="*/ 276045 w 276045"/>
              <a:gd name="connsiteY3" fmla="*/ 0 h 603849"/>
            </a:gdLst>
            <a:ahLst/>
            <a:cxnLst>
              <a:cxn ang="0">
                <a:pos x="connsiteX0" y="connsiteY0"/>
              </a:cxn>
              <a:cxn ang="0">
                <a:pos x="connsiteX1" y="connsiteY1"/>
              </a:cxn>
              <a:cxn ang="0">
                <a:pos x="connsiteX2" y="connsiteY2"/>
              </a:cxn>
              <a:cxn ang="0">
                <a:pos x="connsiteX3" y="connsiteY3"/>
              </a:cxn>
            </a:cxnLst>
            <a:rect l="l" t="t" r="r" b="b"/>
            <a:pathLst>
              <a:path w="276045" h="603849">
                <a:moveTo>
                  <a:pt x="0" y="603849"/>
                </a:moveTo>
                <a:cubicBezTo>
                  <a:pt x="58947" y="429882"/>
                  <a:pt x="117895" y="255916"/>
                  <a:pt x="163902" y="155275"/>
                </a:cubicBezTo>
                <a:cubicBezTo>
                  <a:pt x="209910" y="54633"/>
                  <a:pt x="276045" y="0"/>
                  <a:pt x="276045" y="0"/>
                </a:cubicBezTo>
                <a:lnTo>
                  <a:pt x="276045"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1" name="任意多边形 10"/>
          <p:cNvSpPr/>
          <p:nvPr/>
        </p:nvSpPr>
        <p:spPr bwMode="auto">
          <a:xfrm>
            <a:off x="3294931" y="526211"/>
            <a:ext cx="603849" cy="51759"/>
          </a:xfrm>
          <a:custGeom>
            <a:avLst/>
            <a:gdLst>
              <a:gd name="connsiteX0" fmla="*/ 0 w 603849"/>
              <a:gd name="connsiteY0" fmla="*/ 0 h 51759"/>
              <a:gd name="connsiteX1" fmla="*/ 603849 w 603849"/>
              <a:gd name="connsiteY1" fmla="*/ 51759 h 51759"/>
              <a:gd name="connsiteX2" fmla="*/ 603849 w 603849"/>
              <a:gd name="connsiteY2" fmla="*/ 51759 h 51759"/>
            </a:gdLst>
            <a:ahLst/>
            <a:cxnLst>
              <a:cxn ang="0">
                <a:pos x="connsiteX0" y="connsiteY0"/>
              </a:cxn>
              <a:cxn ang="0">
                <a:pos x="connsiteX1" y="connsiteY1"/>
              </a:cxn>
              <a:cxn ang="0">
                <a:pos x="connsiteX2" y="connsiteY2"/>
              </a:cxn>
            </a:cxnLst>
            <a:rect l="l" t="t" r="r" b="b"/>
            <a:pathLst>
              <a:path w="603849" h="51759">
                <a:moveTo>
                  <a:pt x="0" y="0"/>
                </a:moveTo>
                <a:lnTo>
                  <a:pt x="603849" y="51759"/>
                </a:lnTo>
                <a:lnTo>
                  <a:pt x="603849" y="51759"/>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2" name="任意多边形 11"/>
          <p:cNvSpPr/>
          <p:nvPr/>
        </p:nvSpPr>
        <p:spPr bwMode="auto">
          <a:xfrm>
            <a:off x="4682706" y="227162"/>
            <a:ext cx="146649" cy="155276"/>
          </a:xfrm>
          <a:custGeom>
            <a:avLst/>
            <a:gdLst>
              <a:gd name="connsiteX0" fmla="*/ 0 w 146649"/>
              <a:gd name="connsiteY0" fmla="*/ 155276 h 155276"/>
              <a:gd name="connsiteX1" fmla="*/ 146649 w 146649"/>
              <a:gd name="connsiteY1" fmla="*/ 0 h 155276"/>
              <a:gd name="connsiteX2" fmla="*/ 146649 w 146649"/>
              <a:gd name="connsiteY2" fmla="*/ 0 h 155276"/>
            </a:gdLst>
            <a:ahLst/>
            <a:cxnLst>
              <a:cxn ang="0">
                <a:pos x="connsiteX0" y="connsiteY0"/>
              </a:cxn>
              <a:cxn ang="0">
                <a:pos x="connsiteX1" y="connsiteY1"/>
              </a:cxn>
              <a:cxn ang="0">
                <a:pos x="connsiteX2" y="connsiteY2"/>
              </a:cxn>
            </a:cxnLst>
            <a:rect l="l" t="t" r="r" b="b"/>
            <a:pathLst>
              <a:path w="146649" h="155276">
                <a:moveTo>
                  <a:pt x="0" y="155276"/>
                </a:moveTo>
                <a:lnTo>
                  <a:pt x="146649" y="0"/>
                </a:lnTo>
                <a:lnTo>
                  <a:pt x="146649"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3" name="任意多边形 12"/>
          <p:cNvSpPr/>
          <p:nvPr/>
        </p:nvSpPr>
        <p:spPr bwMode="auto">
          <a:xfrm>
            <a:off x="4846608" y="201283"/>
            <a:ext cx="655607" cy="267419"/>
          </a:xfrm>
          <a:custGeom>
            <a:avLst/>
            <a:gdLst>
              <a:gd name="connsiteX0" fmla="*/ 0 w 655607"/>
              <a:gd name="connsiteY0" fmla="*/ 0 h 267419"/>
              <a:gd name="connsiteX1" fmla="*/ 655607 w 655607"/>
              <a:gd name="connsiteY1" fmla="*/ 267419 h 267419"/>
              <a:gd name="connsiteX2" fmla="*/ 655607 w 655607"/>
              <a:gd name="connsiteY2" fmla="*/ 267419 h 267419"/>
              <a:gd name="connsiteX3" fmla="*/ 483079 w 655607"/>
              <a:gd name="connsiteY3" fmla="*/ 207034 h 267419"/>
            </a:gdLst>
            <a:ahLst/>
            <a:cxnLst>
              <a:cxn ang="0">
                <a:pos x="connsiteX0" y="connsiteY0"/>
              </a:cxn>
              <a:cxn ang="0">
                <a:pos x="connsiteX1" y="connsiteY1"/>
              </a:cxn>
              <a:cxn ang="0">
                <a:pos x="connsiteX2" y="connsiteY2"/>
              </a:cxn>
              <a:cxn ang="0">
                <a:pos x="connsiteX3" y="connsiteY3"/>
              </a:cxn>
            </a:cxnLst>
            <a:rect l="l" t="t" r="r" b="b"/>
            <a:pathLst>
              <a:path w="655607" h="267419">
                <a:moveTo>
                  <a:pt x="0" y="0"/>
                </a:moveTo>
                <a:lnTo>
                  <a:pt x="655607" y="267419"/>
                </a:lnTo>
                <a:lnTo>
                  <a:pt x="655607" y="267419"/>
                </a:lnTo>
                <a:lnTo>
                  <a:pt x="483079" y="207034"/>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4" name="任意多边形 13"/>
          <p:cNvSpPr/>
          <p:nvPr/>
        </p:nvSpPr>
        <p:spPr bwMode="auto">
          <a:xfrm>
            <a:off x="5502215" y="408317"/>
            <a:ext cx="103517" cy="60385"/>
          </a:xfrm>
          <a:custGeom>
            <a:avLst/>
            <a:gdLst>
              <a:gd name="connsiteX0" fmla="*/ 0 w 103517"/>
              <a:gd name="connsiteY0" fmla="*/ 60385 h 60385"/>
              <a:gd name="connsiteX1" fmla="*/ 103517 w 103517"/>
              <a:gd name="connsiteY1" fmla="*/ 0 h 60385"/>
              <a:gd name="connsiteX2" fmla="*/ 103517 w 103517"/>
              <a:gd name="connsiteY2" fmla="*/ 0 h 60385"/>
            </a:gdLst>
            <a:ahLst/>
            <a:cxnLst>
              <a:cxn ang="0">
                <a:pos x="connsiteX0" y="connsiteY0"/>
              </a:cxn>
              <a:cxn ang="0">
                <a:pos x="connsiteX1" y="connsiteY1"/>
              </a:cxn>
              <a:cxn ang="0">
                <a:pos x="connsiteX2" y="connsiteY2"/>
              </a:cxn>
            </a:cxnLst>
            <a:rect l="l" t="t" r="r" b="b"/>
            <a:pathLst>
              <a:path w="103517" h="60385">
                <a:moveTo>
                  <a:pt x="0" y="60385"/>
                </a:moveTo>
                <a:lnTo>
                  <a:pt x="103517" y="0"/>
                </a:lnTo>
                <a:lnTo>
                  <a:pt x="103517"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5" name="任意多边形 14"/>
          <p:cNvSpPr/>
          <p:nvPr/>
        </p:nvSpPr>
        <p:spPr bwMode="auto">
          <a:xfrm>
            <a:off x="5622985" y="416943"/>
            <a:ext cx="767751" cy="388189"/>
          </a:xfrm>
          <a:custGeom>
            <a:avLst/>
            <a:gdLst>
              <a:gd name="connsiteX0" fmla="*/ 0 w 767751"/>
              <a:gd name="connsiteY0" fmla="*/ 0 h 388189"/>
              <a:gd name="connsiteX1" fmla="*/ 767751 w 767751"/>
              <a:gd name="connsiteY1" fmla="*/ 388189 h 388189"/>
              <a:gd name="connsiteX2" fmla="*/ 767751 w 767751"/>
              <a:gd name="connsiteY2" fmla="*/ 388189 h 388189"/>
            </a:gdLst>
            <a:ahLst/>
            <a:cxnLst>
              <a:cxn ang="0">
                <a:pos x="connsiteX0" y="connsiteY0"/>
              </a:cxn>
              <a:cxn ang="0">
                <a:pos x="connsiteX1" y="connsiteY1"/>
              </a:cxn>
              <a:cxn ang="0">
                <a:pos x="connsiteX2" y="connsiteY2"/>
              </a:cxn>
            </a:cxnLst>
            <a:rect l="l" t="t" r="r" b="b"/>
            <a:pathLst>
              <a:path w="767751" h="388189">
                <a:moveTo>
                  <a:pt x="0" y="0"/>
                </a:moveTo>
                <a:lnTo>
                  <a:pt x="767751" y="388189"/>
                </a:lnTo>
                <a:lnTo>
                  <a:pt x="767751" y="388189"/>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6" name="任意多边形 15"/>
          <p:cNvSpPr/>
          <p:nvPr/>
        </p:nvSpPr>
        <p:spPr bwMode="auto">
          <a:xfrm>
            <a:off x="2083278" y="1098430"/>
            <a:ext cx="319177" cy="672861"/>
          </a:xfrm>
          <a:custGeom>
            <a:avLst/>
            <a:gdLst>
              <a:gd name="connsiteX0" fmla="*/ 0 w 319177"/>
              <a:gd name="connsiteY0" fmla="*/ 672861 h 672861"/>
              <a:gd name="connsiteX1" fmla="*/ 120769 w 319177"/>
              <a:gd name="connsiteY1" fmla="*/ 267419 h 672861"/>
              <a:gd name="connsiteX2" fmla="*/ 319177 w 319177"/>
              <a:gd name="connsiteY2" fmla="*/ 0 h 672861"/>
              <a:gd name="connsiteX3" fmla="*/ 319177 w 319177"/>
              <a:gd name="connsiteY3" fmla="*/ 0 h 672861"/>
            </a:gdLst>
            <a:ahLst/>
            <a:cxnLst>
              <a:cxn ang="0">
                <a:pos x="connsiteX0" y="connsiteY0"/>
              </a:cxn>
              <a:cxn ang="0">
                <a:pos x="connsiteX1" y="connsiteY1"/>
              </a:cxn>
              <a:cxn ang="0">
                <a:pos x="connsiteX2" y="connsiteY2"/>
              </a:cxn>
              <a:cxn ang="0">
                <a:pos x="connsiteX3" y="connsiteY3"/>
              </a:cxn>
            </a:cxnLst>
            <a:rect l="l" t="t" r="r" b="b"/>
            <a:pathLst>
              <a:path w="319177" h="672861">
                <a:moveTo>
                  <a:pt x="0" y="672861"/>
                </a:moveTo>
                <a:cubicBezTo>
                  <a:pt x="33786" y="526212"/>
                  <a:pt x="67573" y="379563"/>
                  <a:pt x="120769" y="267419"/>
                </a:cubicBezTo>
                <a:cubicBezTo>
                  <a:pt x="173965" y="155275"/>
                  <a:pt x="319177" y="0"/>
                  <a:pt x="319177" y="0"/>
                </a:cubicBezTo>
                <a:lnTo>
                  <a:pt x="319177" y="0"/>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7" name="任意多边形 16"/>
          <p:cNvSpPr/>
          <p:nvPr/>
        </p:nvSpPr>
        <p:spPr bwMode="auto">
          <a:xfrm>
            <a:off x="2454213" y="1107057"/>
            <a:ext cx="465827" cy="43132"/>
          </a:xfrm>
          <a:custGeom>
            <a:avLst/>
            <a:gdLst>
              <a:gd name="connsiteX0" fmla="*/ 0 w 465827"/>
              <a:gd name="connsiteY0" fmla="*/ 0 h 43132"/>
              <a:gd name="connsiteX1" fmla="*/ 465827 w 465827"/>
              <a:gd name="connsiteY1" fmla="*/ 43132 h 43132"/>
              <a:gd name="connsiteX2" fmla="*/ 465827 w 465827"/>
              <a:gd name="connsiteY2" fmla="*/ 43132 h 43132"/>
            </a:gdLst>
            <a:ahLst/>
            <a:cxnLst>
              <a:cxn ang="0">
                <a:pos x="connsiteX0" y="connsiteY0"/>
              </a:cxn>
              <a:cxn ang="0">
                <a:pos x="connsiteX1" y="connsiteY1"/>
              </a:cxn>
              <a:cxn ang="0">
                <a:pos x="connsiteX2" y="connsiteY2"/>
              </a:cxn>
            </a:cxnLst>
            <a:rect l="l" t="t" r="r" b="b"/>
            <a:pathLst>
              <a:path w="465827" h="43132">
                <a:moveTo>
                  <a:pt x="0" y="0"/>
                </a:moveTo>
                <a:lnTo>
                  <a:pt x="465827" y="43132"/>
                </a:lnTo>
                <a:lnTo>
                  <a:pt x="465827" y="43132"/>
                </a:lnTo>
              </a:path>
            </a:pathLst>
          </a:cu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29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2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utoUpdateAnimBg="0"/>
      <p:bldP spid="252931" grpId="0" autoUpdateAnimBg="0"/>
      <p:bldP spid="252932" grpId="0" autoUpdateAnimBg="0"/>
      <p:bldP spid="25293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25"/>
          <p:cNvSpPr txBox="1">
            <a:spLocks noChangeArrowheads="1"/>
          </p:cNvSpPr>
          <p:nvPr/>
        </p:nvSpPr>
        <p:spPr bwMode="auto">
          <a:xfrm>
            <a:off x="685800" y="457200"/>
            <a:ext cx="5568950" cy="457200"/>
          </a:xfrm>
          <a:prstGeom prst="rect">
            <a:avLst/>
          </a:prstGeom>
          <a:noFill/>
          <a:ln w="25400">
            <a:noFill/>
            <a:miter lim="800000"/>
            <a:headEnd/>
            <a:tailEnd/>
          </a:ln>
        </p:spPr>
        <p:txBody>
          <a:bodyPr wrap="none">
            <a:spAutoFit/>
          </a:bodyPr>
          <a:lstStyle/>
          <a:p>
            <a:r>
              <a:rPr kumimoji="0" lang="zh-CN" altLang="en-US">
                <a:latin typeface="华文新魏" pitchFamily="2" charset="-122"/>
                <a:ea typeface="华文新魏" pitchFamily="2" charset="-122"/>
              </a:rPr>
              <a:t>画出输入为</a:t>
            </a:r>
            <a:r>
              <a:rPr kumimoji="0" lang="en-US" altLang="zh-CN">
                <a:ea typeface="华文新魏" pitchFamily="2" charset="-122"/>
              </a:rPr>
              <a:t>AM</a:t>
            </a:r>
            <a:r>
              <a:rPr kumimoji="0" lang="zh-CN" altLang="en-US">
                <a:latin typeface="华文新魏" pitchFamily="2" charset="-122"/>
                <a:ea typeface="华文新魏" pitchFamily="2" charset="-122"/>
              </a:rPr>
              <a:t>波时检波器的输出波形图</a:t>
            </a:r>
          </a:p>
        </p:txBody>
      </p:sp>
      <p:sp>
        <p:nvSpPr>
          <p:cNvPr id="47109" name="Rectangle 30"/>
          <p:cNvSpPr>
            <a:spLocks noChangeArrowheads="1"/>
          </p:cNvSpPr>
          <p:nvPr/>
        </p:nvSpPr>
        <p:spPr bwMode="auto">
          <a:xfrm>
            <a:off x="-533400" y="2438400"/>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graphicFrame>
        <p:nvGraphicFramePr>
          <p:cNvPr id="141341" name="Object 29"/>
          <p:cNvGraphicFramePr>
            <a:graphicFrameLocks noChangeAspect="1"/>
          </p:cNvGraphicFramePr>
          <p:nvPr/>
        </p:nvGraphicFramePr>
        <p:xfrm>
          <a:off x="381000" y="1066800"/>
          <a:ext cx="5867400" cy="3094038"/>
        </p:xfrm>
        <a:graphic>
          <a:graphicData uri="http://schemas.openxmlformats.org/presentationml/2006/ole">
            <mc:AlternateContent xmlns:mc="http://schemas.openxmlformats.org/markup-compatibility/2006">
              <mc:Choice xmlns:v="urn:schemas-microsoft-com:vml" Requires="v">
                <p:oleObj spid="_x0000_s47182" name="图片" r:id="rId3" imgW="2286000" imgH="1743120" progId="">
                  <p:embed/>
                </p:oleObj>
              </mc:Choice>
              <mc:Fallback>
                <p:oleObj name="图片" r:id="rId3" imgW="2286000" imgH="1743120" progId="">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66800"/>
                        <a:ext cx="5867400" cy="309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0" name="Rectangle 32"/>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graphicFrame>
        <p:nvGraphicFramePr>
          <p:cNvPr id="141343" name="Object 31"/>
          <p:cNvGraphicFramePr>
            <a:graphicFrameLocks noChangeAspect="1"/>
          </p:cNvGraphicFramePr>
          <p:nvPr/>
        </p:nvGraphicFramePr>
        <p:xfrm>
          <a:off x="2286000" y="4129088"/>
          <a:ext cx="3813175" cy="2728912"/>
        </p:xfrm>
        <a:graphic>
          <a:graphicData uri="http://schemas.openxmlformats.org/presentationml/2006/ole">
            <mc:AlternateContent xmlns:mc="http://schemas.openxmlformats.org/markup-compatibility/2006">
              <mc:Choice xmlns:v="urn:schemas-microsoft-com:vml" Requires="v">
                <p:oleObj spid="_x0000_s47183" name="图片" r:id="rId5" imgW="1943280" imgH="1390680" progId="">
                  <p:embed/>
                </p:oleObj>
              </mc:Choice>
              <mc:Fallback>
                <p:oleObj name="图片" r:id="rId5" imgW="1943280" imgH="1390680" progId="">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129088"/>
                        <a:ext cx="3813175" cy="2728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Effect transition="in" filter="blinds(horizontal)">
                                      <p:cBhvr>
                                        <p:cTn id="7" dur="500"/>
                                        <p:tgtEl>
                                          <p:spTgt spid="1413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1343"/>
                                        </p:tgtEl>
                                        <p:attrNameLst>
                                          <p:attrName>style.visibility</p:attrName>
                                        </p:attrNameLst>
                                      </p:cBhvr>
                                      <p:to>
                                        <p:strVal val="visible"/>
                                      </p:to>
                                    </p:set>
                                    <p:animEffect transition="in" filter="blinds(horizontal)">
                                      <p:cBhvr>
                                        <p:cTn id="12" dur="500"/>
                                        <p:tgtEl>
                                          <p:spTgt spid="141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Text Box 4"/>
          <p:cNvSpPr txBox="1">
            <a:spLocks noChangeArrowheads="1"/>
          </p:cNvSpPr>
          <p:nvPr/>
        </p:nvSpPr>
        <p:spPr bwMode="auto">
          <a:xfrm>
            <a:off x="468313" y="549275"/>
            <a:ext cx="2960687" cy="519113"/>
          </a:xfrm>
          <a:prstGeom prst="rect">
            <a:avLst/>
          </a:prstGeom>
          <a:noFill/>
          <a:ln w="25400">
            <a:noFill/>
            <a:miter lim="800000"/>
            <a:headEnd/>
            <a:tailEnd/>
          </a:ln>
        </p:spPr>
        <p:txBody>
          <a:bodyPr>
            <a:spAutoFit/>
          </a:bodyPr>
          <a:lstStyle/>
          <a:p>
            <a:r>
              <a:rPr kumimoji="0" lang="en-US" altLang="zh-CN" sz="2800">
                <a:latin typeface="宋体" pitchFamily="2" charset="-122"/>
              </a:rPr>
              <a:t>3.</a:t>
            </a:r>
            <a:r>
              <a:rPr kumimoji="0" lang="zh-CN" altLang="en-US" sz="2800">
                <a:latin typeface="宋体" pitchFamily="2" charset="-122"/>
              </a:rPr>
              <a:t>主要性能指标</a:t>
            </a:r>
          </a:p>
        </p:txBody>
      </p:sp>
      <p:sp>
        <p:nvSpPr>
          <p:cNvPr id="142346" name="Text Box 10"/>
          <p:cNvSpPr txBox="1">
            <a:spLocks noChangeArrowheads="1"/>
          </p:cNvSpPr>
          <p:nvPr/>
        </p:nvSpPr>
        <p:spPr bwMode="auto">
          <a:xfrm>
            <a:off x="0" y="1828800"/>
            <a:ext cx="3429000" cy="457200"/>
          </a:xfrm>
          <a:prstGeom prst="rect">
            <a:avLst/>
          </a:prstGeom>
          <a:noFill/>
          <a:ln w="25400">
            <a:noFill/>
            <a:miter lim="800000"/>
            <a:headEnd/>
            <a:tailEnd/>
          </a:ln>
        </p:spPr>
        <p:txBody>
          <a:bodyPr>
            <a:spAutoFit/>
          </a:bodyPr>
          <a:lstStyle/>
          <a:p>
            <a:r>
              <a:rPr kumimoji="0" lang="zh-CN" altLang="en-US">
                <a:latin typeface="宋体" pitchFamily="2" charset="-122"/>
              </a:rPr>
              <a:t>设输入为高频等幅波</a:t>
            </a:r>
          </a:p>
        </p:txBody>
      </p:sp>
      <p:sp>
        <p:nvSpPr>
          <p:cNvPr id="142339" name="Rectangle 3"/>
          <p:cNvSpPr>
            <a:spLocks noChangeArrowheads="1"/>
          </p:cNvSpPr>
          <p:nvPr/>
        </p:nvSpPr>
        <p:spPr bwMode="auto">
          <a:xfrm>
            <a:off x="304800" y="1143000"/>
            <a:ext cx="3338513" cy="457200"/>
          </a:xfrm>
          <a:prstGeom prst="rect">
            <a:avLst/>
          </a:prstGeom>
          <a:noFill/>
          <a:ln w="9525">
            <a:noFill/>
            <a:miter lim="800000"/>
            <a:headEnd/>
            <a:tailEnd/>
          </a:ln>
        </p:spPr>
        <p:txBody>
          <a:bodyPr>
            <a:spAutoFit/>
          </a:bodyPr>
          <a:lstStyle/>
          <a:p>
            <a:pPr marL="360363" indent="-360363">
              <a:buClr>
                <a:srgbClr val="000099"/>
              </a:buClr>
              <a:buSzPct val="85000"/>
              <a:buFont typeface="Wingdings" pitchFamily="2" charset="2"/>
              <a:buNone/>
            </a:pPr>
            <a:r>
              <a:rPr kumimoji="0" lang="zh-CN" altLang="en-US">
                <a:solidFill>
                  <a:srgbClr val="FF0000"/>
                </a:solidFill>
                <a:latin typeface="宋体" pitchFamily="2" charset="-122"/>
              </a:rPr>
              <a:t>（</a:t>
            </a:r>
            <a:r>
              <a:rPr kumimoji="0" lang="en-US" altLang="zh-CN">
                <a:solidFill>
                  <a:srgbClr val="FF0000"/>
                </a:solidFill>
                <a:latin typeface="宋体" pitchFamily="2" charset="-122"/>
              </a:rPr>
              <a:t>1</a:t>
            </a:r>
            <a:r>
              <a:rPr kumimoji="0" lang="zh-CN" altLang="en-US">
                <a:solidFill>
                  <a:srgbClr val="FF0000"/>
                </a:solidFill>
                <a:latin typeface="宋体" pitchFamily="2" charset="-122"/>
              </a:rPr>
              <a:t>） 电压传输系数</a:t>
            </a:r>
            <a:r>
              <a:rPr kumimoji="0" lang="en-US" altLang="zh-CN">
                <a:solidFill>
                  <a:srgbClr val="FF0000"/>
                </a:solidFill>
                <a:latin typeface="宋体" pitchFamily="2" charset="-122"/>
              </a:rPr>
              <a:t>K</a:t>
            </a:r>
            <a:r>
              <a:rPr kumimoji="0" lang="en-US" altLang="zh-CN" baseline="-25000">
                <a:solidFill>
                  <a:srgbClr val="FF0000"/>
                </a:solidFill>
                <a:latin typeface="宋体" pitchFamily="2" charset="-122"/>
              </a:rPr>
              <a:t>d</a:t>
            </a:r>
          </a:p>
        </p:txBody>
      </p:sp>
      <p:pic>
        <p:nvPicPr>
          <p:cNvPr id="142351" name="Picture 15" descr="5"/>
          <p:cNvPicPr>
            <a:picLocks noChangeAspect="1" noChangeArrowheads="1"/>
          </p:cNvPicPr>
          <p:nvPr/>
        </p:nvPicPr>
        <p:blipFill>
          <a:blip r:embed="rId3" cstate="print"/>
          <a:srcRect/>
          <a:stretch>
            <a:fillRect/>
          </a:stretch>
        </p:blipFill>
        <p:spPr bwMode="auto">
          <a:xfrm>
            <a:off x="3733800" y="381000"/>
            <a:ext cx="4800600" cy="3833813"/>
          </a:xfrm>
          <a:prstGeom prst="rect">
            <a:avLst/>
          </a:prstGeom>
          <a:noFill/>
          <a:ln w="9525">
            <a:noFill/>
            <a:miter lim="800000"/>
            <a:headEnd/>
            <a:tailEnd/>
          </a:ln>
        </p:spPr>
      </p:pic>
      <p:graphicFrame>
        <p:nvGraphicFramePr>
          <p:cNvPr id="142347" name="Object 11"/>
          <p:cNvGraphicFramePr>
            <a:graphicFrameLocks noChangeAspect="1"/>
          </p:cNvGraphicFramePr>
          <p:nvPr>
            <p:extLst>
              <p:ext uri="{D42A27DB-BD31-4B8C-83A1-F6EECF244321}">
                <p14:modId xmlns:p14="http://schemas.microsoft.com/office/powerpoint/2010/main" val="3147719564"/>
              </p:ext>
            </p:extLst>
          </p:nvPr>
        </p:nvGraphicFramePr>
        <p:xfrm>
          <a:off x="304800" y="2592388"/>
          <a:ext cx="2590800" cy="611188"/>
        </p:xfrm>
        <a:graphic>
          <a:graphicData uri="http://schemas.openxmlformats.org/presentationml/2006/ole">
            <mc:AlternateContent xmlns:mc="http://schemas.openxmlformats.org/markup-compatibility/2006">
              <mc:Choice xmlns:v="urn:schemas-microsoft-com:vml" Requires="v">
                <p:oleObj spid="_x0000_s48244" name="Equation" r:id="rId4" imgW="965160" imgH="228600" progId="">
                  <p:embed/>
                </p:oleObj>
              </mc:Choice>
              <mc:Fallback>
                <p:oleObj name="Equation" r:id="rId4" imgW="965160" imgH="22860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592388"/>
                        <a:ext cx="2590800"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52" name="Text Box 16"/>
          <p:cNvSpPr txBox="1">
            <a:spLocks noChangeArrowheads="1"/>
          </p:cNvSpPr>
          <p:nvPr/>
        </p:nvSpPr>
        <p:spPr bwMode="auto">
          <a:xfrm>
            <a:off x="304800" y="5715000"/>
            <a:ext cx="6019800" cy="457200"/>
          </a:xfrm>
          <a:prstGeom prst="rect">
            <a:avLst/>
          </a:prstGeom>
          <a:noFill/>
          <a:ln w="9525" algn="ctr">
            <a:noFill/>
            <a:miter lim="800000"/>
            <a:headEnd/>
            <a:tailEnd/>
          </a:ln>
        </p:spPr>
        <p:txBody>
          <a:bodyPr>
            <a:spAutoFit/>
          </a:bodyPr>
          <a:lstStyle/>
          <a:p>
            <a:pPr>
              <a:spcBef>
                <a:spcPct val="50000"/>
              </a:spcBef>
              <a:buFont typeface="Wingdings" pitchFamily="2" charset="2"/>
              <a:buChar char="u"/>
            </a:pPr>
            <a:r>
              <a:rPr lang="zh-CN" altLang="en-US"/>
              <a:t>理想情况下，电压传输系数为</a:t>
            </a:r>
            <a:r>
              <a:rPr lang="en-US" altLang="zh-CN"/>
              <a:t>1</a:t>
            </a:r>
          </a:p>
        </p:txBody>
      </p:sp>
      <p:sp>
        <p:nvSpPr>
          <p:cNvPr id="10" name="文本框 9"/>
          <p:cNvSpPr txBox="1"/>
          <p:nvPr/>
        </p:nvSpPr>
        <p:spPr>
          <a:xfrm>
            <a:off x="4166560" y="1382949"/>
            <a:ext cx="652726" cy="400110"/>
          </a:xfrm>
          <a:prstGeom prst="rect">
            <a:avLst/>
          </a:prstGeom>
          <a:solidFill>
            <a:schemeClr val="bg1"/>
          </a:solidFill>
        </p:spPr>
        <p:txBody>
          <a:bodyPr wrap="square" rtlCol="0">
            <a:spAutoFit/>
          </a:bodyPr>
          <a:lstStyle/>
          <a:p>
            <a:r>
              <a:rPr lang="en-US" altLang="zh-CN" sz="2000" dirty="0" smtClean="0"/>
              <a:t>-</a:t>
            </a:r>
            <a:r>
              <a:rPr lang="en-US" altLang="zh-CN" sz="2000" dirty="0" err="1" smtClean="0"/>
              <a:t>Uo</a:t>
            </a:r>
            <a:endParaRPr lang="zh-CN" altLang="en-US" sz="2000" dirty="0"/>
          </a:p>
        </p:txBody>
      </p:sp>
      <p:graphicFrame>
        <p:nvGraphicFramePr>
          <p:cNvPr id="11" name="对象 10"/>
          <p:cNvGraphicFramePr>
            <a:graphicFrameLocks noChangeAspect="1"/>
          </p:cNvGraphicFramePr>
          <p:nvPr>
            <p:extLst>
              <p:ext uri="{D42A27DB-BD31-4B8C-83A1-F6EECF244321}">
                <p14:modId xmlns:p14="http://schemas.microsoft.com/office/powerpoint/2010/main" val="2789761081"/>
              </p:ext>
            </p:extLst>
          </p:nvPr>
        </p:nvGraphicFramePr>
        <p:xfrm>
          <a:off x="675481" y="3402807"/>
          <a:ext cx="2546350" cy="1143000"/>
        </p:xfrm>
        <a:graphic>
          <a:graphicData uri="http://schemas.openxmlformats.org/presentationml/2006/ole">
            <mc:AlternateContent xmlns:mc="http://schemas.openxmlformats.org/markup-compatibility/2006">
              <mc:Choice xmlns:v="urn:schemas-microsoft-com:vml" Requires="v">
                <p:oleObj spid="_x0000_s48245" name="公式" r:id="rId6" imgW="1091880" imgH="444240" progId="Equation.3">
                  <p:embed/>
                </p:oleObj>
              </mc:Choice>
              <mc:Fallback>
                <p:oleObj name="公式" r:id="rId6" imgW="1091880" imgH="444240" progId="Equation.3">
                  <p:embed/>
                  <p:pic>
                    <p:nvPicPr>
                      <p:cNvPr id="15" name="对象 14"/>
                      <p:cNvPicPr/>
                      <p:nvPr/>
                    </p:nvPicPr>
                    <p:blipFill>
                      <a:blip r:embed="rId7"/>
                      <a:stretch>
                        <a:fillRect/>
                      </a:stretch>
                    </p:blipFill>
                    <p:spPr>
                      <a:xfrm>
                        <a:off x="675481" y="3402807"/>
                        <a:ext cx="2546350" cy="11430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656177691"/>
              </p:ext>
            </p:extLst>
          </p:nvPr>
        </p:nvGraphicFramePr>
        <p:xfrm>
          <a:off x="527050" y="4497388"/>
          <a:ext cx="2901950" cy="1143000"/>
        </p:xfrm>
        <a:graphic>
          <a:graphicData uri="http://schemas.openxmlformats.org/presentationml/2006/ole">
            <mc:AlternateContent xmlns:mc="http://schemas.openxmlformats.org/markup-compatibility/2006">
              <mc:Choice xmlns:v="urn:schemas-microsoft-com:vml" Requires="v">
                <p:oleObj spid="_x0000_s48246" name="公式" r:id="rId8" imgW="1244520" imgH="444240" progId="Equation.3">
                  <p:embed/>
                </p:oleObj>
              </mc:Choice>
              <mc:Fallback>
                <p:oleObj name="公式" r:id="rId8" imgW="1244520" imgH="444240" progId="Equation.3">
                  <p:embed/>
                  <p:pic>
                    <p:nvPicPr>
                      <p:cNvPr id="11" name="对象 10"/>
                      <p:cNvPicPr/>
                      <p:nvPr/>
                    </p:nvPicPr>
                    <p:blipFill>
                      <a:blip r:embed="rId9"/>
                      <a:stretch>
                        <a:fillRect/>
                      </a:stretch>
                    </p:blipFill>
                    <p:spPr>
                      <a:xfrm>
                        <a:off x="527050" y="4497388"/>
                        <a:ext cx="2901950" cy="1143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blinds(horizontal)">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351"/>
                                        </p:tgtEl>
                                        <p:attrNameLst>
                                          <p:attrName>style.visibility</p:attrName>
                                        </p:attrNameLst>
                                      </p:cBhvr>
                                      <p:to>
                                        <p:strVal val="visible"/>
                                      </p:to>
                                    </p:set>
                                    <p:animEffect transition="in" filter="blinds(horizontal)">
                                      <p:cBhvr>
                                        <p:cTn id="12" dur="500"/>
                                        <p:tgtEl>
                                          <p:spTgt spid="1423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46"/>
                                        </p:tgtEl>
                                        <p:attrNameLst>
                                          <p:attrName>style.visibility</p:attrName>
                                        </p:attrNameLst>
                                      </p:cBhvr>
                                      <p:to>
                                        <p:strVal val="visible"/>
                                      </p:to>
                                    </p:set>
                                    <p:animEffect transition="in" filter="wipe(left)">
                                      <p:cBhvr>
                                        <p:cTn id="17" dur="500"/>
                                        <p:tgtEl>
                                          <p:spTgt spid="1423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2347"/>
                                        </p:tgtEl>
                                        <p:attrNameLst>
                                          <p:attrName>style.visibility</p:attrName>
                                        </p:attrNameLst>
                                      </p:cBhvr>
                                      <p:to>
                                        <p:strVal val="visible"/>
                                      </p:to>
                                    </p:set>
                                    <p:animEffect transition="in" filter="blinds(horizontal)">
                                      <p:cBhvr>
                                        <p:cTn id="22" dur="500"/>
                                        <p:tgtEl>
                                          <p:spTgt spid="14234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2352"/>
                                        </p:tgtEl>
                                        <p:attrNameLst>
                                          <p:attrName>style.visibility</p:attrName>
                                        </p:attrNameLst>
                                      </p:cBhvr>
                                      <p:to>
                                        <p:strVal val="visible"/>
                                      </p:to>
                                    </p:set>
                                    <p:animEffect transition="in" filter="blinds(horizontal)">
                                      <p:cBhvr>
                                        <p:cTn id="35" dur="500"/>
                                        <p:tgtEl>
                                          <p:spTgt spid="142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6" grpId="0"/>
      <p:bldP spid="142339" grpId="0"/>
      <p:bldP spid="14235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26" name="Object 18"/>
          <p:cNvGraphicFramePr>
            <a:graphicFrameLocks noChangeAspect="1"/>
          </p:cNvGraphicFramePr>
          <p:nvPr/>
        </p:nvGraphicFramePr>
        <p:xfrm>
          <a:off x="4267200" y="381000"/>
          <a:ext cx="4392613" cy="2035175"/>
        </p:xfrm>
        <a:graphic>
          <a:graphicData uri="http://schemas.openxmlformats.org/presentationml/2006/ole">
            <mc:AlternateContent xmlns:mc="http://schemas.openxmlformats.org/markup-compatibility/2006">
              <mc:Choice xmlns:v="urn:schemas-microsoft-com:vml" Requires="v">
                <p:oleObj spid="_x0000_s49344" name="位图图像" r:id="rId3" imgW="2876190" imgH="1333333" progId="">
                  <p:embed/>
                </p:oleObj>
              </mc:Choice>
              <mc:Fallback>
                <p:oleObj name="位图图像" r:id="rId3" imgW="2876190" imgH="1333333" progId="">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81000"/>
                        <a:ext cx="4392613"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59" name="Group 20"/>
          <p:cNvGrpSpPr>
            <a:grpSpLocks/>
          </p:cNvGrpSpPr>
          <p:nvPr/>
        </p:nvGrpSpPr>
        <p:grpSpPr bwMode="auto">
          <a:xfrm>
            <a:off x="0" y="685800"/>
            <a:ext cx="3240088" cy="457200"/>
            <a:chOff x="480" y="720"/>
            <a:chExt cx="2041" cy="288"/>
          </a:xfrm>
        </p:grpSpPr>
        <p:sp>
          <p:nvSpPr>
            <p:cNvPr id="49163" name="Text Box 5"/>
            <p:cNvSpPr txBox="1">
              <a:spLocks noChangeArrowheads="1"/>
            </p:cNvSpPr>
            <p:nvPr/>
          </p:nvSpPr>
          <p:spPr bwMode="auto">
            <a:xfrm>
              <a:off x="480" y="720"/>
              <a:ext cx="2041" cy="288"/>
            </a:xfrm>
            <a:prstGeom prst="rect">
              <a:avLst/>
            </a:prstGeom>
            <a:noFill/>
            <a:ln w="9525">
              <a:noFill/>
              <a:miter lim="800000"/>
              <a:headEnd/>
              <a:tailEnd/>
            </a:ln>
          </p:spPr>
          <p:txBody>
            <a:bodyPr lIns="91434" tIns="45718" rIns="91434" bIns="45718">
              <a:spAutoFit/>
            </a:bodyPr>
            <a:lstStyle/>
            <a:p>
              <a:pPr>
                <a:spcBef>
                  <a:spcPct val="50000"/>
                </a:spcBef>
              </a:pPr>
              <a:r>
                <a:rPr lang="en-US" altLang="zh-CN">
                  <a:solidFill>
                    <a:srgbClr val="FF0000"/>
                  </a:solidFill>
                  <a:latin typeface="宋体" pitchFamily="2" charset="-122"/>
                </a:rPr>
                <a:t> </a:t>
              </a:r>
              <a:r>
                <a:rPr lang="zh-CN" altLang="en-US">
                  <a:solidFill>
                    <a:srgbClr val="FF0000"/>
                  </a:solidFill>
                  <a:latin typeface="宋体" pitchFamily="2" charset="-122"/>
                </a:rPr>
                <a:t>（</a:t>
              </a:r>
              <a:r>
                <a:rPr lang="en-US" altLang="zh-CN">
                  <a:solidFill>
                    <a:srgbClr val="FF0000"/>
                  </a:solidFill>
                  <a:latin typeface="宋体" pitchFamily="2" charset="-122"/>
                </a:rPr>
                <a:t>2</a:t>
              </a:r>
              <a:r>
                <a:rPr lang="zh-CN" altLang="en-US">
                  <a:solidFill>
                    <a:srgbClr val="FF0000"/>
                  </a:solidFill>
                  <a:latin typeface="宋体" pitchFamily="2" charset="-122"/>
                </a:rPr>
                <a:t>）等效输入电阻</a:t>
              </a:r>
            </a:p>
          </p:txBody>
        </p:sp>
        <p:graphicFrame>
          <p:nvGraphicFramePr>
            <p:cNvPr id="49158" name="Object 19"/>
            <p:cNvGraphicFramePr>
              <a:graphicFrameLocks noChangeAspect="1"/>
            </p:cNvGraphicFramePr>
            <p:nvPr/>
          </p:nvGraphicFramePr>
          <p:xfrm>
            <a:off x="2264" y="720"/>
            <a:ext cx="219" cy="267"/>
          </p:xfrm>
          <a:graphic>
            <a:graphicData uri="http://schemas.openxmlformats.org/presentationml/2006/ole">
              <mc:AlternateContent xmlns:mc="http://schemas.openxmlformats.org/markup-compatibility/2006">
                <mc:Choice xmlns:v="urn:schemas-microsoft-com:vml" Requires="v">
                  <p:oleObj spid="_x0000_s49345" name="公式" r:id="rId5" imgW="177480" imgH="215640" progId="">
                    <p:embed/>
                  </p:oleObj>
                </mc:Choice>
                <mc:Fallback>
                  <p:oleObj name="公式" r:id="rId5" imgW="177480" imgH="215640" progId="">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4" y="720"/>
                          <a:ext cx="219"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5429" name="Text Box 21"/>
          <p:cNvSpPr txBox="1">
            <a:spLocks noChangeArrowheads="1"/>
          </p:cNvSpPr>
          <p:nvPr/>
        </p:nvSpPr>
        <p:spPr bwMode="auto">
          <a:xfrm>
            <a:off x="381000" y="2819400"/>
            <a:ext cx="3352800" cy="457200"/>
          </a:xfrm>
          <a:prstGeom prst="rect">
            <a:avLst/>
          </a:prstGeom>
          <a:noFill/>
          <a:ln w="9525" algn="ctr">
            <a:noFill/>
            <a:miter lim="800000"/>
            <a:headEnd/>
            <a:tailEnd/>
          </a:ln>
        </p:spPr>
        <p:txBody>
          <a:bodyPr>
            <a:spAutoFit/>
          </a:bodyPr>
          <a:lstStyle/>
          <a:p>
            <a:pPr>
              <a:spcBef>
                <a:spcPct val="50000"/>
              </a:spcBef>
            </a:pPr>
            <a:r>
              <a:rPr lang="zh-CN" altLang="en-US"/>
              <a:t>能量守恒</a:t>
            </a:r>
          </a:p>
        </p:txBody>
      </p:sp>
      <p:graphicFrame>
        <p:nvGraphicFramePr>
          <p:cNvPr id="145430" name="Object 22"/>
          <p:cNvGraphicFramePr>
            <a:graphicFrameLocks noChangeAspect="1"/>
          </p:cNvGraphicFramePr>
          <p:nvPr>
            <p:extLst>
              <p:ext uri="{D42A27DB-BD31-4B8C-83A1-F6EECF244321}">
                <p14:modId xmlns:p14="http://schemas.microsoft.com/office/powerpoint/2010/main" val="3528572796"/>
              </p:ext>
            </p:extLst>
          </p:nvPr>
        </p:nvGraphicFramePr>
        <p:xfrm>
          <a:off x="3060700" y="2652713"/>
          <a:ext cx="1692275" cy="1055687"/>
        </p:xfrm>
        <a:graphic>
          <a:graphicData uri="http://schemas.openxmlformats.org/presentationml/2006/ole">
            <mc:AlternateContent xmlns:mc="http://schemas.openxmlformats.org/markup-compatibility/2006">
              <mc:Choice xmlns:v="urn:schemas-microsoft-com:vml" Requires="v">
                <p:oleObj spid="_x0000_s49346" name="公式" r:id="rId7" imgW="774360" imgH="482400" progId="Equation.3">
                  <p:embed/>
                </p:oleObj>
              </mc:Choice>
              <mc:Fallback>
                <p:oleObj name="公式" r:id="rId7" imgW="774360" imgH="482400" progId="Equation.3">
                  <p:embed/>
                  <p:pic>
                    <p:nvPicPr>
                      <p:cNvPr id="0" name="Object 22"/>
                      <p:cNvPicPr>
                        <a:picLocks noChangeAspect="1" noChangeArrowheads="1"/>
                      </p:cNvPicPr>
                      <p:nvPr/>
                    </p:nvPicPr>
                    <p:blipFill>
                      <a:blip r:embed="rId8"/>
                      <a:srcRect/>
                      <a:stretch>
                        <a:fillRect/>
                      </a:stretch>
                    </p:blipFill>
                    <p:spPr bwMode="auto">
                      <a:xfrm>
                        <a:off x="3060700" y="2652713"/>
                        <a:ext cx="169227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31" name="Text Box 23"/>
          <p:cNvSpPr txBox="1">
            <a:spLocks noChangeArrowheads="1"/>
          </p:cNvSpPr>
          <p:nvPr/>
        </p:nvSpPr>
        <p:spPr bwMode="auto">
          <a:xfrm>
            <a:off x="533400" y="3962400"/>
            <a:ext cx="1219200" cy="457200"/>
          </a:xfrm>
          <a:prstGeom prst="rect">
            <a:avLst/>
          </a:prstGeom>
          <a:noFill/>
          <a:ln w="9525" algn="ctr">
            <a:noFill/>
            <a:miter lim="800000"/>
            <a:headEnd/>
            <a:tailEnd/>
          </a:ln>
        </p:spPr>
        <p:txBody>
          <a:bodyPr>
            <a:spAutoFit/>
          </a:bodyPr>
          <a:lstStyle/>
          <a:p>
            <a:pPr>
              <a:spcBef>
                <a:spcPct val="50000"/>
              </a:spcBef>
            </a:pPr>
            <a:r>
              <a:rPr lang="zh-CN" altLang="en-US"/>
              <a:t>而：</a:t>
            </a:r>
          </a:p>
        </p:txBody>
      </p:sp>
      <p:graphicFrame>
        <p:nvGraphicFramePr>
          <p:cNvPr id="145432" name="Object 24"/>
          <p:cNvGraphicFramePr>
            <a:graphicFrameLocks noChangeAspect="1"/>
          </p:cNvGraphicFramePr>
          <p:nvPr>
            <p:extLst>
              <p:ext uri="{D42A27DB-BD31-4B8C-83A1-F6EECF244321}">
                <p14:modId xmlns:p14="http://schemas.microsoft.com/office/powerpoint/2010/main" val="2239385722"/>
              </p:ext>
            </p:extLst>
          </p:nvPr>
        </p:nvGraphicFramePr>
        <p:xfrm>
          <a:off x="2909888" y="3886200"/>
          <a:ext cx="1330325" cy="500063"/>
        </p:xfrm>
        <a:graphic>
          <a:graphicData uri="http://schemas.openxmlformats.org/presentationml/2006/ole">
            <mc:AlternateContent xmlns:mc="http://schemas.openxmlformats.org/markup-compatibility/2006">
              <mc:Choice xmlns:v="urn:schemas-microsoft-com:vml" Requires="v">
                <p:oleObj spid="_x0000_s49347" name="公式" r:id="rId9" imgW="609480" imgH="228600" progId="Equation.3">
                  <p:embed/>
                </p:oleObj>
              </mc:Choice>
              <mc:Fallback>
                <p:oleObj name="公式" r:id="rId9" imgW="609480" imgH="228600" progId="Equation.3">
                  <p:embed/>
                  <p:pic>
                    <p:nvPicPr>
                      <p:cNvPr id="0" name="Object 24"/>
                      <p:cNvPicPr>
                        <a:picLocks noChangeAspect="1" noChangeArrowheads="1"/>
                      </p:cNvPicPr>
                      <p:nvPr/>
                    </p:nvPicPr>
                    <p:blipFill>
                      <a:blip r:embed="rId10"/>
                      <a:srcRect/>
                      <a:stretch>
                        <a:fillRect/>
                      </a:stretch>
                    </p:blipFill>
                    <p:spPr bwMode="auto">
                      <a:xfrm>
                        <a:off x="2909888" y="3886200"/>
                        <a:ext cx="13303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33" name="Text Box 25"/>
          <p:cNvSpPr txBox="1">
            <a:spLocks noChangeArrowheads="1"/>
          </p:cNvSpPr>
          <p:nvPr/>
        </p:nvSpPr>
        <p:spPr bwMode="auto">
          <a:xfrm>
            <a:off x="457200" y="4800600"/>
            <a:ext cx="1752600" cy="457200"/>
          </a:xfrm>
          <a:prstGeom prst="rect">
            <a:avLst/>
          </a:prstGeom>
          <a:noFill/>
          <a:ln w="9525" algn="ctr">
            <a:noFill/>
            <a:miter lim="800000"/>
            <a:headEnd/>
            <a:tailEnd/>
          </a:ln>
        </p:spPr>
        <p:txBody>
          <a:bodyPr>
            <a:spAutoFit/>
          </a:bodyPr>
          <a:lstStyle/>
          <a:p>
            <a:pPr>
              <a:spcBef>
                <a:spcPct val="50000"/>
              </a:spcBef>
            </a:pPr>
            <a:r>
              <a:rPr lang="zh-CN" altLang="en-US"/>
              <a:t>输入电阻</a:t>
            </a:r>
          </a:p>
        </p:txBody>
      </p:sp>
      <p:graphicFrame>
        <p:nvGraphicFramePr>
          <p:cNvPr id="145434" name="Object 26"/>
          <p:cNvGraphicFramePr>
            <a:graphicFrameLocks noChangeAspect="1"/>
          </p:cNvGraphicFramePr>
          <p:nvPr/>
        </p:nvGraphicFramePr>
        <p:xfrm>
          <a:off x="2971800" y="4495800"/>
          <a:ext cx="1192213" cy="860425"/>
        </p:xfrm>
        <a:graphic>
          <a:graphicData uri="http://schemas.openxmlformats.org/presentationml/2006/ole">
            <mc:AlternateContent xmlns:mc="http://schemas.openxmlformats.org/markup-compatibility/2006">
              <mc:Choice xmlns:v="urn:schemas-microsoft-com:vml" Requires="v">
                <p:oleObj spid="_x0000_s49348" name="公式" r:id="rId11" imgW="545760" imgH="393480" progId="">
                  <p:embed/>
                </p:oleObj>
              </mc:Choice>
              <mc:Fallback>
                <p:oleObj name="公式" r:id="rId11" imgW="545760" imgH="393480" progId="">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4495800"/>
                        <a:ext cx="1192213"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文本框 11"/>
          <p:cNvSpPr txBox="1"/>
          <p:nvPr/>
        </p:nvSpPr>
        <p:spPr>
          <a:xfrm>
            <a:off x="8007087" y="1295400"/>
            <a:ext cx="652726" cy="400110"/>
          </a:xfrm>
          <a:prstGeom prst="rect">
            <a:avLst/>
          </a:prstGeom>
          <a:solidFill>
            <a:schemeClr val="bg1"/>
          </a:solidFill>
        </p:spPr>
        <p:txBody>
          <a:bodyPr wrap="square" rtlCol="0">
            <a:spAutoFit/>
          </a:bodyPr>
          <a:lstStyle/>
          <a:p>
            <a:r>
              <a:rPr lang="en-US" altLang="zh-CN" sz="2000" dirty="0" err="1" smtClean="0"/>
              <a:t>Uo</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426"/>
                                        </p:tgtEl>
                                        <p:attrNameLst>
                                          <p:attrName>style.visibility</p:attrName>
                                        </p:attrNameLst>
                                      </p:cBhvr>
                                      <p:to>
                                        <p:strVal val="visible"/>
                                      </p:to>
                                    </p:set>
                                    <p:animEffect transition="in" filter="blinds(horizontal)">
                                      <p:cBhvr>
                                        <p:cTn id="7" dur="500"/>
                                        <p:tgtEl>
                                          <p:spTgt spid="1454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29"/>
                                        </p:tgtEl>
                                        <p:attrNameLst>
                                          <p:attrName>style.visibility</p:attrName>
                                        </p:attrNameLst>
                                      </p:cBhvr>
                                      <p:to>
                                        <p:strVal val="visible"/>
                                      </p:to>
                                    </p:set>
                                    <p:animEffect transition="in" filter="blinds(horizontal)">
                                      <p:cBhvr>
                                        <p:cTn id="12" dur="500"/>
                                        <p:tgtEl>
                                          <p:spTgt spid="1454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5430"/>
                                        </p:tgtEl>
                                        <p:attrNameLst>
                                          <p:attrName>style.visibility</p:attrName>
                                        </p:attrNameLst>
                                      </p:cBhvr>
                                      <p:to>
                                        <p:strVal val="visible"/>
                                      </p:to>
                                    </p:set>
                                    <p:animEffect transition="in" filter="blinds(horizontal)">
                                      <p:cBhvr>
                                        <p:cTn id="17" dur="500"/>
                                        <p:tgtEl>
                                          <p:spTgt spid="145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5431"/>
                                        </p:tgtEl>
                                        <p:attrNameLst>
                                          <p:attrName>style.visibility</p:attrName>
                                        </p:attrNameLst>
                                      </p:cBhvr>
                                      <p:to>
                                        <p:strVal val="visible"/>
                                      </p:to>
                                    </p:set>
                                    <p:animEffect transition="in" filter="blinds(horizontal)">
                                      <p:cBhvr>
                                        <p:cTn id="22" dur="500"/>
                                        <p:tgtEl>
                                          <p:spTgt spid="1454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5432"/>
                                        </p:tgtEl>
                                        <p:attrNameLst>
                                          <p:attrName>style.visibility</p:attrName>
                                        </p:attrNameLst>
                                      </p:cBhvr>
                                      <p:to>
                                        <p:strVal val="visible"/>
                                      </p:to>
                                    </p:set>
                                    <p:animEffect transition="in" filter="blinds(horizontal)">
                                      <p:cBhvr>
                                        <p:cTn id="27" dur="500"/>
                                        <p:tgtEl>
                                          <p:spTgt spid="1454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5433"/>
                                        </p:tgtEl>
                                        <p:attrNameLst>
                                          <p:attrName>style.visibility</p:attrName>
                                        </p:attrNameLst>
                                      </p:cBhvr>
                                      <p:to>
                                        <p:strVal val="visible"/>
                                      </p:to>
                                    </p:set>
                                    <p:animEffect transition="in" filter="blinds(horizontal)">
                                      <p:cBhvr>
                                        <p:cTn id="32" dur="500"/>
                                        <p:tgtEl>
                                          <p:spTgt spid="1454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5434"/>
                                        </p:tgtEl>
                                        <p:attrNameLst>
                                          <p:attrName>style.visibility</p:attrName>
                                        </p:attrNameLst>
                                      </p:cBhvr>
                                      <p:to>
                                        <p:strVal val="visible"/>
                                      </p:to>
                                    </p:set>
                                    <p:animEffect transition="in" filter="blinds(horizontal)">
                                      <p:cBhvr>
                                        <p:cTn id="37" dur="500"/>
                                        <p:tgtEl>
                                          <p:spTgt spid="145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9" grpId="0"/>
      <p:bldP spid="145431" grpId="0"/>
      <p:bldP spid="14543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457200" y="838200"/>
            <a:ext cx="5688013" cy="908050"/>
          </a:xfrm>
        </p:spPr>
        <p:txBody>
          <a:bodyPr/>
          <a:lstStyle/>
          <a:p>
            <a:pPr algn="l"/>
            <a:r>
              <a:rPr lang="en-US" altLang="zh-CN" sz="2800" b="1" smtClean="0">
                <a:solidFill>
                  <a:srgbClr val="000066"/>
                </a:solidFill>
                <a:latin typeface="宋体" pitchFamily="2" charset="-122"/>
              </a:rPr>
              <a:t>1)  </a:t>
            </a:r>
            <a:r>
              <a:rPr lang="zh-CN" altLang="en-US" sz="2800" b="1" smtClean="0">
                <a:solidFill>
                  <a:srgbClr val="000066"/>
                </a:solidFill>
                <a:latin typeface="宋体" pitchFamily="2" charset="-122"/>
              </a:rPr>
              <a:t>惰性失真</a:t>
            </a:r>
            <a:endParaRPr lang="en-US" altLang="zh-CN" sz="2800" b="1" smtClean="0">
              <a:solidFill>
                <a:srgbClr val="000066"/>
              </a:solidFill>
              <a:latin typeface="宋体" pitchFamily="2" charset="-122"/>
            </a:endParaRPr>
          </a:p>
        </p:txBody>
      </p:sp>
      <p:sp>
        <p:nvSpPr>
          <p:cNvPr id="146435" name="Rectangle 3"/>
          <p:cNvSpPr>
            <a:spLocks noGrp="1" noRot="1" noChangeArrowheads="1"/>
          </p:cNvSpPr>
          <p:nvPr>
            <p:ph type="body" sz="half" idx="1"/>
          </p:nvPr>
        </p:nvSpPr>
        <p:spPr>
          <a:xfrm>
            <a:off x="250825" y="1628775"/>
            <a:ext cx="2411413" cy="576263"/>
          </a:xfrm>
        </p:spPr>
        <p:txBody>
          <a:bodyPr/>
          <a:lstStyle/>
          <a:p>
            <a:pPr marL="609600" indent="-609600">
              <a:buClr>
                <a:srgbClr val="BF0B1C"/>
              </a:buClr>
              <a:buSzPct val="85000"/>
              <a:buFont typeface="Wingdings" pitchFamily="2" charset="2"/>
              <a:buChar char="Ø"/>
            </a:pPr>
            <a:r>
              <a:rPr lang="zh-CN" altLang="en-US" sz="2400" b="1" smtClean="0">
                <a:solidFill>
                  <a:srgbClr val="000066"/>
                </a:solidFill>
                <a:latin typeface="宋体" pitchFamily="2" charset="-122"/>
              </a:rPr>
              <a:t>现象：</a:t>
            </a:r>
          </a:p>
        </p:txBody>
      </p:sp>
      <p:sp>
        <p:nvSpPr>
          <p:cNvPr id="146436" name="Rectangle 4"/>
          <p:cNvSpPr>
            <a:spLocks noChangeArrowheads="1"/>
          </p:cNvSpPr>
          <p:nvPr/>
        </p:nvSpPr>
        <p:spPr bwMode="auto">
          <a:xfrm>
            <a:off x="333375" y="5727700"/>
            <a:ext cx="8353425" cy="603250"/>
          </a:xfrm>
          <a:prstGeom prst="rect">
            <a:avLst/>
          </a:prstGeom>
          <a:noFill/>
          <a:ln w="9525">
            <a:noFill/>
            <a:miter lim="800000"/>
            <a:headEnd/>
            <a:tailEnd/>
          </a:ln>
        </p:spPr>
        <p:txBody>
          <a:bodyPr>
            <a:spAutoFit/>
          </a:bodyPr>
          <a:lstStyle/>
          <a:p>
            <a:pPr>
              <a:lnSpc>
                <a:spcPct val="140000"/>
              </a:lnSpc>
              <a:spcBef>
                <a:spcPct val="50000"/>
              </a:spcBef>
              <a:buClr>
                <a:srgbClr val="BF0B1C"/>
              </a:buClr>
              <a:buSzPct val="85000"/>
              <a:buFont typeface="Wingdings" pitchFamily="2" charset="2"/>
              <a:buNone/>
            </a:pPr>
            <a:r>
              <a:rPr lang="en-US" altLang="zh-CN" i="1" dirty="0">
                <a:solidFill>
                  <a:srgbClr val="FF0000"/>
                </a:solidFill>
                <a:latin typeface="宋体" pitchFamily="2" charset="-122"/>
              </a:rPr>
              <a:t>R</a:t>
            </a:r>
            <a:r>
              <a:rPr lang="en-US" altLang="zh-CN" baseline="-25000" dirty="0">
                <a:solidFill>
                  <a:srgbClr val="FF0000"/>
                </a:solidFill>
                <a:latin typeface="宋体" pitchFamily="2" charset="-122"/>
              </a:rPr>
              <a:t>L</a:t>
            </a:r>
            <a:r>
              <a:rPr lang="en-US" altLang="zh-CN" i="1" dirty="0">
                <a:solidFill>
                  <a:srgbClr val="FF0000"/>
                </a:solidFill>
                <a:latin typeface="宋体" pitchFamily="2" charset="-122"/>
              </a:rPr>
              <a:t>C</a:t>
            </a:r>
            <a:r>
              <a:rPr lang="zh-CN" altLang="en-US" dirty="0">
                <a:solidFill>
                  <a:srgbClr val="FF0000"/>
                </a:solidFill>
                <a:latin typeface="宋体" pitchFamily="2" charset="-122"/>
              </a:rPr>
              <a:t>太大，放电速度跟不上包络下降的速度所致。</a:t>
            </a:r>
            <a:endParaRPr lang="en-US" altLang="zh-CN" dirty="0">
              <a:solidFill>
                <a:srgbClr val="FF0000"/>
              </a:solidFill>
              <a:latin typeface="宋体" pitchFamily="2" charset="-122"/>
            </a:endParaRPr>
          </a:p>
        </p:txBody>
      </p:sp>
      <p:sp>
        <p:nvSpPr>
          <p:cNvPr id="146440" name="Text Box 8"/>
          <p:cNvSpPr txBox="1">
            <a:spLocks noChangeArrowheads="1"/>
          </p:cNvSpPr>
          <p:nvPr/>
        </p:nvSpPr>
        <p:spPr bwMode="auto">
          <a:xfrm>
            <a:off x="3429000" y="838200"/>
            <a:ext cx="5943600" cy="700088"/>
          </a:xfrm>
          <a:prstGeom prst="rect">
            <a:avLst/>
          </a:prstGeom>
          <a:solidFill>
            <a:srgbClr val="00FFFF"/>
          </a:solidFill>
          <a:ln w="9525">
            <a:solidFill>
              <a:srgbClr val="FF0000"/>
            </a:solidFill>
            <a:miter lim="800000"/>
            <a:headEnd/>
            <a:tailEnd/>
          </a:ln>
        </p:spPr>
        <p:txBody>
          <a:bodyPr lIns="91434" tIns="45718" rIns="91434" bIns="45718">
            <a:spAutoFit/>
          </a:bodyPr>
          <a:lstStyle/>
          <a:p>
            <a:pPr>
              <a:lnSpc>
                <a:spcPct val="140000"/>
              </a:lnSpc>
              <a:spcBef>
                <a:spcPct val="50000"/>
              </a:spcBef>
              <a:buClr>
                <a:srgbClr val="BF0B1C"/>
              </a:buClr>
              <a:buSzPct val="85000"/>
              <a:buFont typeface="Wingdings" pitchFamily="2" charset="2"/>
              <a:buNone/>
            </a:pPr>
            <a:r>
              <a:rPr lang="zh-CN" altLang="en-US" sz="2800">
                <a:latin typeface="宋体" pitchFamily="2" charset="-122"/>
              </a:rPr>
              <a:t>这种现象是什么原因引起的？？？？</a:t>
            </a:r>
          </a:p>
        </p:txBody>
      </p:sp>
      <p:sp>
        <p:nvSpPr>
          <p:cNvPr id="101382" name="Text Box 10"/>
          <p:cNvSpPr txBox="1">
            <a:spLocks noChangeArrowheads="1"/>
          </p:cNvSpPr>
          <p:nvPr/>
        </p:nvSpPr>
        <p:spPr bwMode="auto">
          <a:xfrm>
            <a:off x="1143000" y="-41694"/>
            <a:ext cx="4089400" cy="641350"/>
          </a:xfrm>
          <a:prstGeom prst="rect">
            <a:avLst/>
          </a:prstGeom>
          <a:noFill/>
          <a:ln w="9525">
            <a:noFill/>
            <a:miter lim="800000"/>
            <a:headEnd/>
            <a:tailEnd/>
          </a:ln>
        </p:spPr>
        <p:txBody>
          <a:bodyPr wrap="none">
            <a:spAutoFit/>
          </a:bodyPr>
          <a:lstStyle/>
          <a:p>
            <a:r>
              <a:rPr kumimoji="0" lang="en-US" altLang="zh-CN" sz="3600" dirty="0">
                <a:latin typeface="宋体" pitchFamily="2" charset="-122"/>
              </a:rPr>
              <a:t>    4. </a:t>
            </a:r>
            <a:r>
              <a:rPr kumimoji="0" lang="zh-CN" altLang="en-US" sz="3600" dirty="0">
                <a:latin typeface="宋体" pitchFamily="2" charset="-122"/>
              </a:rPr>
              <a:t>非线性失真</a:t>
            </a:r>
          </a:p>
        </p:txBody>
      </p:sp>
      <p:pic>
        <p:nvPicPr>
          <p:cNvPr id="146446" name="Picture 14" descr="5"/>
          <p:cNvPicPr>
            <a:picLocks noChangeAspect="1" noChangeArrowheads="1"/>
          </p:cNvPicPr>
          <p:nvPr/>
        </p:nvPicPr>
        <p:blipFill>
          <a:blip r:embed="rId3" cstate="print"/>
          <a:srcRect b="24387"/>
          <a:stretch>
            <a:fillRect/>
          </a:stretch>
        </p:blipFill>
        <p:spPr bwMode="auto">
          <a:xfrm>
            <a:off x="1981200" y="1600200"/>
            <a:ext cx="6705600" cy="3336925"/>
          </a:xfrm>
          <a:prstGeom prst="rect">
            <a:avLst/>
          </a:prstGeom>
          <a:noFill/>
          <a:ln w="9525">
            <a:noFill/>
            <a:miter lim="800000"/>
            <a:headEnd/>
            <a:tailEnd/>
          </a:ln>
        </p:spPr>
      </p:pic>
      <p:graphicFrame>
        <p:nvGraphicFramePr>
          <p:cNvPr id="8" name="Object 15"/>
          <p:cNvGraphicFramePr>
            <a:graphicFrameLocks noChangeAspect="1"/>
          </p:cNvGraphicFramePr>
          <p:nvPr>
            <p:extLst>
              <p:ext uri="{D42A27DB-BD31-4B8C-83A1-F6EECF244321}">
                <p14:modId xmlns:p14="http://schemas.microsoft.com/office/powerpoint/2010/main" val="3361897100"/>
              </p:ext>
            </p:extLst>
          </p:nvPr>
        </p:nvGraphicFramePr>
        <p:xfrm>
          <a:off x="100806" y="4936945"/>
          <a:ext cx="6173788" cy="598488"/>
        </p:xfrm>
        <a:graphic>
          <a:graphicData uri="http://schemas.openxmlformats.org/presentationml/2006/ole">
            <mc:AlternateContent xmlns:mc="http://schemas.openxmlformats.org/markup-compatibility/2006">
              <mc:Choice xmlns:v="urn:schemas-microsoft-com:vml" Requires="v">
                <p:oleObj spid="_x0000_s268305" name="公式" r:id="rId4" imgW="2361960" imgH="228600" progId="Equation.3">
                  <p:embed/>
                </p:oleObj>
              </mc:Choice>
              <mc:Fallback>
                <p:oleObj name="公式" r:id="rId4" imgW="2361960" imgH="228600" progId="Equation.3">
                  <p:embed/>
                  <p:pic>
                    <p:nvPicPr>
                      <p:cNvPr id="108559" name="Object 15"/>
                      <p:cNvPicPr>
                        <a:picLocks noChangeAspect="1" noChangeArrowheads="1"/>
                      </p:cNvPicPr>
                      <p:nvPr/>
                    </p:nvPicPr>
                    <p:blipFill>
                      <a:blip r:embed="rId5"/>
                      <a:srcRect/>
                      <a:stretch>
                        <a:fillRect/>
                      </a:stretch>
                    </p:blipFill>
                    <p:spPr bwMode="auto">
                      <a:xfrm>
                        <a:off x="100806" y="4936945"/>
                        <a:ext cx="6173788"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wipe(left)">
                                      <p:cBhvr>
                                        <p:cTn id="7" dur="500"/>
                                        <p:tgtEl>
                                          <p:spTgt spid="14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6446"/>
                                        </p:tgtEl>
                                        <p:attrNameLst>
                                          <p:attrName>style.visibility</p:attrName>
                                        </p:attrNameLst>
                                      </p:cBhvr>
                                      <p:to>
                                        <p:strVal val="visible"/>
                                      </p:to>
                                    </p:set>
                                    <p:animEffect transition="in" filter="blinds(horizontal)">
                                      <p:cBhvr>
                                        <p:cTn id="16" dur="500"/>
                                        <p:tgtEl>
                                          <p:spTgt spid="1464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440"/>
                                        </p:tgtEl>
                                        <p:attrNameLst>
                                          <p:attrName>style.visibility</p:attrName>
                                        </p:attrNameLst>
                                      </p:cBhvr>
                                      <p:to>
                                        <p:strVal val="visible"/>
                                      </p:to>
                                    </p:set>
                                    <p:animEffect transition="in" filter="wipe(left)">
                                      <p:cBhvr>
                                        <p:cTn id="21" dur="500"/>
                                        <p:tgtEl>
                                          <p:spTgt spid="1464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6436"/>
                                        </p:tgtEl>
                                        <p:attrNameLst>
                                          <p:attrName>style.visibility</p:attrName>
                                        </p:attrNameLst>
                                      </p:cBhvr>
                                      <p:to>
                                        <p:strVal val="visible"/>
                                      </p:to>
                                    </p:set>
                                    <p:animEffect transition="in" filter="wipe(left)">
                                      <p:cBhvr>
                                        <p:cTn id="26"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P spid="146436" grpId="0"/>
      <p:bldP spid="14644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979" name="Object 3"/>
          <p:cNvGraphicFramePr>
            <a:graphicFrameLocks noChangeAspect="1"/>
          </p:cNvGraphicFramePr>
          <p:nvPr>
            <p:extLst>
              <p:ext uri="{D42A27DB-BD31-4B8C-83A1-F6EECF244321}">
                <p14:modId xmlns:p14="http://schemas.microsoft.com/office/powerpoint/2010/main" val="1575356549"/>
              </p:ext>
            </p:extLst>
          </p:nvPr>
        </p:nvGraphicFramePr>
        <p:xfrm>
          <a:off x="3565585" y="3839008"/>
          <a:ext cx="3916363" cy="949325"/>
        </p:xfrm>
        <a:graphic>
          <a:graphicData uri="http://schemas.openxmlformats.org/presentationml/2006/ole">
            <mc:AlternateContent xmlns:mc="http://schemas.openxmlformats.org/markup-compatibility/2006">
              <mc:Choice xmlns:v="urn:schemas-microsoft-com:vml" Requires="v">
                <p:oleObj spid="_x0000_s50288" name="公式" r:id="rId3" imgW="1625400" imgH="393480" progId="">
                  <p:embed/>
                </p:oleObj>
              </mc:Choice>
              <mc:Fallback>
                <p:oleObj name="公式" r:id="rId3" imgW="1625400" imgH="3934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585" y="3839008"/>
                        <a:ext cx="3916363"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Text Box 6"/>
          <p:cNvSpPr txBox="1">
            <a:spLocks noChangeArrowheads="1"/>
          </p:cNvSpPr>
          <p:nvPr/>
        </p:nvSpPr>
        <p:spPr bwMode="auto">
          <a:xfrm>
            <a:off x="5342731" y="3298555"/>
            <a:ext cx="2328863" cy="457200"/>
          </a:xfrm>
          <a:prstGeom prst="rect">
            <a:avLst/>
          </a:prstGeom>
          <a:noFill/>
          <a:ln w="9525">
            <a:noFill/>
            <a:miter lim="800000"/>
            <a:headEnd/>
            <a:tailEnd/>
          </a:ln>
        </p:spPr>
        <p:txBody>
          <a:bodyPr wrap="none">
            <a:spAutoFit/>
          </a:bodyPr>
          <a:lstStyle/>
          <a:p>
            <a:r>
              <a:rPr lang="zh-CN" altLang="en-US" dirty="0">
                <a:latin typeface="宋体" pitchFamily="2" charset="-122"/>
              </a:rPr>
              <a:t>其下降速率为：</a:t>
            </a:r>
          </a:p>
        </p:txBody>
      </p:sp>
      <p:sp>
        <p:nvSpPr>
          <p:cNvPr id="254984" name="Text Box 8"/>
          <p:cNvSpPr txBox="1">
            <a:spLocks noChangeArrowheads="1"/>
          </p:cNvSpPr>
          <p:nvPr/>
        </p:nvSpPr>
        <p:spPr bwMode="auto">
          <a:xfrm>
            <a:off x="152400" y="228600"/>
            <a:ext cx="8077200" cy="1187450"/>
          </a:xfrm>
          <a:prstGeom prst="rect">
            <a:avLst/>
          </a:prstGeom>
          <a:noFill/>
          <a:ln w="9525">
            <a:noFill/>
            <a:miter lim="800000"/>
            <a:headEnd/>
            <a:tailEnd/>
          </a:ln>
        </p:spPr>
        <p:txBody>
          <a:bodyPr>
            <a:spAutoFit/>
          </a:bodyPr>
          <a:lstStyle/>
          <a:p>
            <a:pPr indent="385763" algn="just">
              <a:lnSpc>
                <a:spcPct val="150000"/>
              </a:lnSpc>
              <a:spcBef>
                <a:spcPct val="50000"/>
              </a:spcBef>
            </a:pPr>
            <a:r>
              <a:rPr lang="zh-CN" altLang="en-US" dirty="0">
                <a:solidFill>
                  <a:srgbClr val="FF0000"/>
                </a:solidFill>
                <a:latin typeface="宋体" pitchFamily="2" charset="-122"/>
              </a:rPr>
              <a:t>避免惰性失真</a:t>
            </a:r>
            <a:r>
              <a:rPr lang="zh-CN" altLang="en-US" dirty="0">
                <a:latin typeface="宋体" pitchFamily="2" charset="-122"/>
              </a:rPr>
              <a:t>：电容电压的减小速率大于或等于包络线的下降速率。</a:t>
            </a:r>
          </a:p>
        </p:txBody>
      </p:sp>
      <p:sp>
        <p:nvSpPr>
          <p:cNvPr id="254985" name="Text Box 9"/>
          <p:cNvSpPr txBox="1">
            <a:spLocks noChangeArrowheads="1"/>
          </p:cNvSpPr>
          <p:nvPr/>
        </p:nvSpPr>
        <p:spPr bwMode="auto">
          <a:xfrm>
            <a:off x="4953000" y="2180431"/>
            <a:ext cx="4191000" cy="519113"/>
          </a:xfrm>
          <a:prstGeom prst="rect">
            <a:avLst/>
          </a:prstGeom>
          <a:noFill/>
          <a:ln w="9525">
            <a:noFill/>
            <a:miter lim="800000"/>
            <a:headEnd/>
            <a:tailEnd/>
          </a:ln>
        </p:spPr>
        <p:txBody>
          <a:bodyPr>
            <a:spAutoFit/>
          </a:bodyPr>
          <a:lstStyle/>
          <a:p>
            <a:pPr>
              <a:spcBef>
                <a:spcPct val="50000"/>
              </a:spcBef>
            </a:pPr>
            <a:r>
              <a:rPr lang="en-US" altLang="zh-CN" sz="2800" i="1" dirty="0">
                <a:latin typeface="宋体" pitchFamily="2" charset="-122"/>
              </a:rPr>
              <a:t>u</a:t>
            </a:r>
            <a:r>
              <a:rPr lang="en-US" altLang="zh-CN" sz="2800" baseline="-25000" dirty="0">
                <a:latin typeface="宋体" pitchFamily="2" charset="-122"/>
              </a:rPr>
              <a:t>s</a:t>
            </a:r>
            <a:r>
              <a:rPr lang="en-US" altLang="zh-CN" sz="2800" dirty="0">
                <a:latin typeface="宋体" pitchFamily="2" charset="-122"/>
              </a:rPr>
              <a:t>(</a:t>
            </a:r>
            <a:r>
              <a:rPr lang="en-US" altLang="zh-CN" sz="2800" i="1" dirty="0">
                <a:latin typeface="宋体" pitchFamily="2" charset="-122"/>
              </a:rPr>
              <a:t>t</a:t>
            </a:r>
            <a:r>
              <a:rPr lang="en-US" altLang="zh-CN" sz="2800" dirty="0">
                <a:latin typeface="宋体" pitchFamily="2" charset="-122"/>
              </a:rPr>
              <a:t>)=</a:t>
            </a:r>
            <a:r>
              <a:rPr lang="en-US" altLang="zh-CN" sz="2800" i="1" dirty="0" err="1">
                <a:latin typeface="宋体" pitchFamily="2" charset="-122"/>
              </a:rPr>
              <a:t>U</a:t>
            </a:r>
            <a:r>
              <a:rPr lang="en-US" altLang="zh-CN" sz="2800" baseline="-25000" dirty="0" err="1">
                <a:latin typeface="宋体" pitchFamily="2" charset="-122"/>
              </a:rPr>
              <a:t>cm</a:t>
            </a:r>
            <a:r>
              <a:rPr lang="en-US" altLang="zh-CN" sz="2800" dirty="0">
                <a:latin typeface="宋体" pitchFamily="2" charset="-122"/>
              </a:rPr>
              <a:t>(1+</a:t>
            </a:r>
            <a:r>
              <a:rPr lang="en-US" altLang="zh-CN" sz="2800" i="1" dirty="0">
                <a:latin typeface="宋体" pitchFamily="2" charset="-122"/>
              </a:rPr>
              <a:t>M</a:t>
            </a:r>
            <a:r>
              <a:rPr lang="en-US" altLang="zh-CN" sz="2800" baseline="-25000" dirty="0">
                <a:latin typeface="宋体" pitchFamily="2" charset="-122"/>
              </a:rPr>
              <a:t>a</a:t>
            </a:r>
            <a:r>
              <a:rPr lang="en-US" altLang="zh-CN" sz="2800" dirty="0">
                <a:latin typeface="宋体" pitchFamily="2" charset="-122"/>
              </a:rPr>
              <a:t>cos</a:t>
            </a:r>
            <a:r>
              <a:rPr lang="en-US" altLang="zh-CN" sz="2800" i="1" dirty="0">
                <a:latin typeface="宋体" pitchFamily="2" charset="-122"/>
              </a:rPr>
              <a:t>Ω</a:t>
            </a:r>
            <a:r>
              <a:rPr lang="en-US" altLang="zh-CN" sz="2800" dirty="0">
                <a:latin typeface="宋体" pitchFamily="2" charset="-122"/>
              </a:rPr>
              <a:t>t)</a:t>
            </a:r>
            <a:endParaRPr lang="en-US" altLang="zh-CN" dirty="0">
              <a:latin typeface="宋体" pitchFamily="2" charset="-122"/>
            </a:endParaRPr>
          </a:p>
        </p:txBody>
      </p:sp>
      <p:pic>
        <p:nvPicPr>
          <p:cNvPr id="13" name="Picture 14" descr="5"/>
          <p:cNvPicPr>
            <a:picLocks noChangeAspect="1" noChangeArrowheads="1"/>
          </p:cNvPicPr>
          <p:nvPr/>
        </p:nvPicPr>
        <p:blipFill>
          <a:blip r:embed="rId5" cstate="print"/>
          <a:srcRect b="24387"/>
          <a:stretch>
            <a:fillRect/>
          </a:stretch>
        </p:blipFill>
        <p:spPr bwMode="auto">
          <a:xfrm>
            <a:off x="-76200" y="1489359"/>
            <a:ext cx="4997450" cy="2486894"/>
          </a:xfrm>
          <a:prstGeom prst="rect">
            <a:avLst/>
          </a:prstGeom>
          <a:noFill/>
          <a:ln w="9525">
            <a:noFill/>
            <a:miter lim="800000"/>
            <a:headEnd/>
            <a:tailEnd/>
          </a:ln>
        </p:spPr>
      </p:pic>
      <p:sp>
        <p:nvSpPr>
          <p:cNvPr id="254978" name="Text Box 2"/>
          <p:cNvSpPr txBox="1">
            <a:spLocks noChangeArrowheads="1"/>
          </p:cNvSpPr>
          <p:nvPr/>
        </p:nvSpPr>
        <p:spPr bwMode="auto">
          <a:xfrm>
            <a:off x="3581400" y="1371600"/>
            <a:ext cx="5105400" cy="457200"/>
          </a:xfrm>
          <a:prstGeom prst="rect">
            <a:avLst/>
          </a:prstGeom>
          <a:noFill/>
          <a:ln w="9525">
            <a:noFill/>
            <a:miter lim="800000"/>
            <a:headEnd/>
            <a:tailEnd/>
          </a:ln>
        </p:spPr>
        <p:txBody>
          <a:bodyPr>
            <a:spAutoFit/>
          </a:bodyPr>
          <a:lstStyle/>
          <a:p>
            <a:pPr algn="just">
              <a:spcBef>
                <a:spcPct val="50000"/>
              </a:spcBef>
            </a:pPr>
            <a:r>
              <a:rPr lang="zh-CN" altLang="en-US" dirty="0">
                <a:latin typeface="宋体" pitchFamily="2" charset="-122"/>
              </a:rPr>
              <a:t>      单频调幅波的包络线表达式为</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49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54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2" grpId="0" autoUpdateAnimBg="0"/>
      <p:bldP spid="254984" grpId="0" autoUpdateAnimBg="0"/>
      <p:bldP spid="254985" grpId="0" autoUpdateAnimBg="0"/>
      <p:bldP spid="25497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33400" y="1109663"/>
            <a:ext cx="3248025" cy="457200"/>
          </a:xfrm>
          <a:prstGeom prst="rect">
            <a:avLst/>
          </a:prstGeom>
          <a:noFill/>
          <a:ln w="9525">
            <a:noFill/>
            <a:miter lim="800000"/>
            <a:headEnd/>
            <a:tailEnd/>
          </a:ln>
        </p:spPr>
        <p:txBody>
          <a:bodyPr wrap="none">
            <a:spAutoFit/>
          </a:bodyPr>
          <a:lstStyle/>
          <a:p>
            <a:r>
              <a:rPr kumimoji="0" lang="zh-CN" altLang="en-US">
                <a:latin typeface="宋体" pitchFamily="2" charset="-122"/>
              </a:rPr>
              <a:t>正弦波一般可表示为：</a:t>
            </a:r>
          </a:p>
        </p:txBody>
      </p:sp>
      <p:graphicFrame>
        <p:nvGraphicFramePr>
          <p:cNvPr id="96259" name="Object 3"/>
          <p:cNvGraphicFramePr>
            <a:graphicFrameLocks noChangeAspect="1"/>
          </p:cNvGraphicFramePr>
          <p:nvPr/>
        </p:nvGraphicFramePr>
        <p:xfrm>
          <a:off x="3733800" y="1143000"/>
          <a:ext cx="2814638" cy="477838"/>
        </p:xfrm>
        <a:graphic>
          <a:graphicData uri="http://schemas.openxmlformats.org/presentationml/2006/ole">
            <mc:AlternateContent xmlns:mc="http://schemas.openxmlformats.org/markup-compatibility/2006">
              <mc:Choice xmlns:v="urn:schemas-microsoft-com:vml" Requires="v">
                <p:oleObj spid="_x0000_s3378" name="Equation" r:id="rId3" imgW="1346040" imgH="228600" progId="Equation.DSMT4">
                  <p:embed/>
                </p:oleObj>
              </mc:Choice>
              <mc:Fallback>
                <p:oleObj name="Equation" r:id="rId3" imgW="134604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143000"/>
                        <a:ext cx="2814638"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3" name="Rectangle 6"/>
          <p:cNvSpPr>
            <a:spLocks noChangeArrowheads="1"/>
          </p:cNvSpPr>
          <p:nvPr/>
        </p:nvSpPr>
        <p:spPr bwMode="auto">
          <a:xfrm>
            <a:off x="228600" y="228600"/>
            <a:ext cx="6324600" cy="647700"/>
          </a:xfrm>
          <a:prstGeom prst="rect">
            <a:avLst/>
          </a:prstGeom>
          <a:noFill/>
          <a:ln w="9525">
            <a:noFill/>
            <a:miter lim="800000"/>
            <a:headEnd/>
            <a:tailEnd/>
          </a:ln>
        </p:spPr>
        <p:txBody>
          <a:bodyPr anchor="ctr"/>
          <a:lstStyle/>
          <a:p>
            <a:pPr algn="ctr" eaLnBrk="0" hangingPunct="0"/>
            <a:r>
              <a:rPr kumimoji="0" lang="en-US" altLang="zh-CN" sz="2800">
                <a:latin typeface="宋体" pitchFamily="2" charset="-122"/>
              </a:rPr>
              <a:t>1.AM</a:t>
            </a:r>
            <a:r>
              <a:rPr kumimoji="0" lang="zh-CN" altLang="en-US" sz="2800">
                <a:latin typeface="宋体" pitchFamily="2" charset="-122"/>
              </a:rPr>
              <a:t>调幅波的数学表达式</a:t>
            </a:r>
          </a:p>
        </p:txBody>
      </p:sp>
      <p:sp>
        <p:nvSpPr>
          <p:cNvPr id="96263" name="Text Box 7"/>
          <p:cNvSpPr txBox="1">
            <a:spLocks noChangeArrowheads="1"/>
          </p:cNvSpPr>
          <p:nvPr/>
        </p:nvSpPr>
        <p:spPr bwMode="auto">
          <a:xfrm>
            <a:off x="304800" y="1981200"/>
            <a:ext cx="3168650" cy="457200"/>
          </a:xfrm>
          <a:prstGeom prst="rect">
            <a:avLst/>
          </a:prstGeom>
          <a:noFill/>
          <a:ln w="9525">
            <a:noFill/>
            <a:miter lim="800000"/>
            <a:headEnd/>
            <a:tailEnd/>
          </a:ln>
        </p:spPr>
        <p:txBody>
          <a:bodyPr>
            <a:spAutoFit/>
          </a:bodyPr>
          <a:lstStyle/>
          <a:p>
            <a:r>
              <a:rPr kumimoji="0" lang="zh-CN" altLang="en-US">
                <a:latin typeface="宋体" pitchFamily="2" charset="-122"/>
              </a:rPr>
              <a:t>设：单音</a:t>
            </a:r>
            <a:r>
              <a:rPr kumimoji="0" lang="zh-CN" altLang="en-US">
                <a:solidFill>
                  <a:srgbClr val="FF0000"/>
                </a:solidFill>
                <a:latin typeface="宋体" pitchFamily="2" charset="-122"/>
              </a:rPr>
              <a:t>调制信号</a:t>
            </a:r>
          </a:p>
        </p:txBody>
      </p:sp>
      <p:sp>
        <p:nvSpPr>
          <p:cNvPr id="96264" name="Text Box 8"/>
          <p:cNvSpPr txBox="1">
            <a:spLocks noChangeArrowheads="1"/>
          </p:cNvSpPr>
          <p:nvPr/>
        </p:nvSpPr>
        <p:spPr bwMode="auto">
          <a:xfrm>
            <a:off x="1295400" y="2590800"/>
            <a:ext cx="1152525" cy="457200"/>
          </a:xfrm>
          <a:prstGeom prst="rect">
            <a:avLst/>
          </a:prstGeom>
          <a:noFill/>
          <a:ln w="9525">
            <a:noFill/>
            <a:miter lim="800000"/>
            <a:headEnd/>
            <a:tailEnd/>
          </a:ln>
        </p:spPr>
        <p:txBody>
          <a:bodyPr>
            <a:spAutoFit/>
          </a:bodyPr>
          <a:lstStyle/>
          <a:p>
            <a:r>
              <a:rPr kumimoji="0" lang="zh-CN" altLang="en-US">
                <a:solidFill>
                  <a:srgbClr val="FF0000"/>
                </a:solidFill>
                <a:latin typeface="宋体" pitchFamily="2" charset="-122"/>
              </a:rPr>
              <a:t>载波</a:t>
            </a:r>
          </a:p>
        </p:txBody>
      </p:sp>
      <p:graphicFrame>
        <p:nvGraphicFramePr>
          <p:cNvPr id="96265" name="Object 9"/>
          <p:cNvGraphicFramePr>
            <a:graphicFrameLocks noChangeAspect="1"/>
          </p:cNvGraphicFramePr>
          <p:nvPr/>
        </p:nvGraphicFramePr>
        <p:xfrm>
          <a:off x="3124200" y="2743200"/>
          <a:ext cx="1997075" cy="493713"/>
        </p:xfrm>
        <a:graphic>
          <a:graphicData uri="http://schemas.openxmlformats.org/presentationml/2006/ole">
            <mc:AlternateContent xmlns:mc="http://schemas.openxmlformats.org/markup-compatibility/2006">
              <mc:Choice xmlns:v="urn:schemas-microsoft-com:vml" Requires="v">
                <p:oleObj spid="_x0000_s3379" name="Equation" r:id="rId5" imgW="977760" imgH="241200" progId="Equation.DSMT4">
                  <p:embed/>
                </p:oleObj>
              </mc:Choice>
              <mc:Fallback>
                <p:oleObj name="Equation" r:id="rId5" imgW="977760" imgH="241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743200"/>
                        <a:ext cx="199707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6" name="Text Box 10"/>
          <p:cNvSpPr txBox="1">
            <a:spLocks noChangeArrowheads="1"/>
          </p:cNvSpPr>
          <p:nvPr/>
        </p:nvSpPr>
        <p:spPr bwMode="auto">
          <a:xfrm>
            <a:off x="0" y="3352800"/>
            <a:ext cx="3384550" cy="457200"/>
          </a:xfrm>
          <a:prstGeom prst="rect">
            <a:avLst/>
          </a:prstGeom>
          <a:noFill/>
          <a:ln w="9525">
            <a:noFill/>
            <a:miter lim="800000"/>
            <a:headEnd/>
            <a:tailEnd/>
          </a:ln>
        </p:spPr>
        <p:txBody>
          <a:bodyPr>
            <a:spAutoFit/>
          </a:bodyPr>
          <a:lstStyle/>
          <a:p>
            <a:r>
              <a:rPr kumimoji="0" lang="zh-CN" altLang="en-US">
                <a:solidFill>
                  <a:srgbClr val="FF0000"/>
                </a:solidFill>
                <a:latin typeface="宋体" pitchFamily="2" charset="-122"/>
              </a:rPr>
              <a:t>调幅信号（已调波）</a:t>
            </a:r>
          </a:p>
        </p:txBody>
      </p:sp>
      <p:graphicFrame>
        <p:nvGraphicFramePr>
          <p:cNvPr id="96268" name="Object 12"/>
          <p:cNvGraphicFramePr>
            <a:graphicFrameLocks noChangeAspect="1"/>
          </p:cNvGraphicFramePr>
          <p:nvPr/>
        </p:nvGraphicFramePr>
        <p:xfrm>
          <a:off x="5715000" y="2514600"/>
          <a:ext cx="1079500" cy="430213"/>
        </p:xfrm>
        <a:graphic>
          <a:graphicData uri="http://schemas.openxmlformats.org/presentationml/2006/ole">
            <mc:AlternateContent xmlns:mc="http://schemas.openxmlformats.org/markup-compatibility/2006">
              <mc:Choice xmlns:v="urn:schemas-microsoft-com:vml" Requires="v">
                <p:oleObj spid="_x0000_s3380" name="公式" r:id="rId7" imgW="571320" imgH="228600" progId="Equation.3">
                  <p:embed/>
                </p:oleObj>
              </mc:Choice>
              <mc:Fallback>
                <p:oleObj name="公式" r:id="rId7" imgW="57132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2514600"/>
                        <a:ext cx="10795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9" name="Object 13"/>
          <p:cNvGraphicFramePr>
            <a:graphicFrameLocks noChangeAspect="1"/>
          </p:cNvGraphicFramePr>
          <p:nvPr/>
        </p:nvGraphicFramePr>
        <p:xfrm>
          <a:off x="3429000" y="1981200"/>
          <a:ext cx="2139950" cy="458788"/>
        </p:xfrm>
        <a:graphic>
          <a:graphicData uri="http://schemas.openxmlformats.org/presentationml/2006/ole">
            <mc:AlternateContent xmlns:mc="http://schemas.openxmlformats.org/markup-compatibility/2006">
              <mc:Choice xmlns:v="urn:schemas-microsoft-com:vml" Requires="v">
                <p:oleObj spid="_x0000_s3381" name="Equation" r:id="rId9" imgW="1066680" imgH="228600" progId="Equation.DSMT4">
                  <p:embed/>
                </p:oleObj>
              </mc:Choice>
              <mc:Fallback>
                <p:oleObj name="Equation" r:id="rId9" imgW="106668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1981200"/>
                        <a:ext cx="213995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9" name="AutoShape 23"/>
          <p:cNvSpPr>
            <a:spLocks noChangeArrowheads="1"/>
          </p:cNvSpPr>
          <p:nvPr/>
        </p:nvSpPr>
        <p:spPr bwMode="auto">
          <a:xfrm>
            <a:off x="7696200" y="1600200"/>
            <a:ext cx="1905000" cy="609600"/>
          </a:xfrm>
          <a:prstGeom prst="wedgeRoundRectCallout">
            <a:avLst>
              <a:gd name="adj1" fmla="val -156671"/>
              <a:gd name="adj2" fmla="val 284000"/>
              <a:gd name="adj3" fmla="val 16667"/>
            </a:avLst>
          </a:prstGeom>
          <a:solidFill>
            <a:schemeClr val="bg1"/>
          </a:solidFill>
          <a:ln w="9525" algn="ctr">
            <a:solidFill>
              <a:schemeClr val="tx1"/>
            </a:solidFill>
            <a:miter lim="800000"/>
            <a:headEnd/>
            <a:tailEnd/>
          </a:ln>
        </p:spPr>
        <p:txBody>
          <a:bodyPr anchor="ctr"/>
          <a:lstStyle/>
          <a:p>
            <a:pPr algn="ctr"/>
            <a:r>
              <a:rPr kumimoji="0" lang="zh-CN" altLang="en-US">
                <a:latin typeface="宋体" pitchFamily="2" charset="-122"/>
              </a:rPr>
              <a:t>调幅灵敏度</a:t>
            </a:r>
          </a:p>
        </p:txBody>
      </p:sp>
      <p:graphicFrame>
        <p:nvGraphicFramePr>
          <p:cNvPr id="108559" name="Object 15"/>
          <p:cNvGraphicFramePr>
            <a:graphicFrameLocks noChangeAspect="1"/>
          </p:cNvGraphicFramePr>
          <p:nvPr/>
        </p:nvGraphicFramePr>
        <p:xfrm>
          <a:off x="2819400" y="3352800"/>
          <a:ext cx="6005513" cy="598488"/>
        </p:xfrm>
        <a:graphic>
          <a:graphicData uri="http://schemas.openxmlformats.org/presentationml/2006/ole">
            <mc:AlternateContent xmlns:mc="http://schemas.openxmlformats.org/markup-compatibility/2006">
              <mc:Choice xmlns:v="urn:schemas-microsoft-com:vml" Requires="v">
                <p:oleObj spid="_x0000_s3382" name="Equation" r:id="rId11" imgW="2298600" imgH="228600" progId="Equation.3">
                  <p:embed/>
                </p:oleObj>
              </mc:Choice>
              <mc:Fallback>
                <p:oleObj name="Equation" r:id="rId11" imgW="229860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352800"/>
                        <a:ext cx="6005513"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
          <p:cNvGraphicFramePr>
            <a:graphicFrameLocks noChangeAspect="1"/>
          </p:cNvGraphicFramePr>
          <p:nvPr/>
        </p:nvGraphicFramePr>
        <p:xfrm>
          <a:off x="3429000" y="4038600"/>
          <a:ext cx="5045075" cy="1130300"/>
        </p:xfrm>
        <a:graphic>
          <a:graphicData uri="http://schemas.openxmlformats.org/presentationml/2006/ole">
            <mc:AlternateContent xmlns:mc="http://schemas.openxmlformats.org/markup-compatibility/2006">
              <mc:Choice xmlns:v="urn:schemas-microsoft-com:vml" Requires="v">
                <p:oleObj spid="_x0000_s3383" name="Equation" r:id="rId13" imgW="1930320" imgH="431640" progId="Equation.3">
                  <p:embed/>
                </p:oleObj>
              </mc:Choice>
              <mc:Fallback>
                <p:oleObj name="Equation" r:id="rId13" imgW="1930320" imgH="43164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4038600"/>
                        <a:ext cx="504507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8"/>
          <p:cNvGraphicFramePr>
            <a:graphicFrameLocks noChangeAspect="1"/>
          </p:cNvGraphicFramePr>
          <p:nvPr/>
        </p:nvGraphicFramePr>
        <p:xfrm>
          <a:off x="3276600" y="5257800"/>
          <a:ext cx="4513263" cy="598488"/>
        </p:xfrm>
        <a:graphic>
          <a:graphicData uri="http://schemas.openxmlformats.org/presentationml/2006/ole">
            <mc:AlternateContent xmlns:mc="http://schemas.openxmlformats.org/markup-compatibility/2006">
              <mc:Choice xmlns:v="urn:schemas-microsoft-com:vml" Requires="v">
                <p:oleObj spid="_x0000_s3384" name="Equation" r:id="rId15" imgW="1726920" imgH="228600" progId="Equation.3">
                  <p:embed/>
                </p:oleObj>
              </mc:Choice>
              <mc:Fallback>
                <p:oleObj name="Equation" r:id="rId15" imgW="1726920" imgH="2286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6600" y="5257800"/>
                        <a:ext cx="4513263"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4"/>
          <p:cNvGrpSpPr>
            <a:grpSpLocks/>
          </p:cNvGrpSpPr>
          <p:nvPr/>
        </p:nvGrpSpPr>
        <p:grpSpPr bwMode="auto">
          <a:xfrm>
            <a:off x="609600" y="6019800"/>
            <a:ext cx="6648450" cy="476250"/>
            <a:chOff x="183" y="5923"/>
            <a:chExt cx="4188" cy="300"/>
          </a:xfrm>
        </p:grpSpPr>
        <p:graphicFrame>
          <p:nvGraphicFramePr>
            <p:cNvPr id="3081" name="Object 24"/>
            <p:cNvGraphicFramePr>
              <a:graphicFrameLocks noChangeAspect="1"/>
            </p:cNvGraphicFramePr>
            <p:nvPr/>
          </p:nvGraphicFramePr>
          <p:xfrm>
            <a:off x="183" y="5923"/>
            <a:ext cx="317" cy="300"/>
          </p:xfrm>
          <a:graphic>
            <a:graphicData uri="http://schemas.openxmlformats.org/presentationml/2006/ole">
              <mc:AlternateContent xmlns:mc="http://schemas.openxmlformats.org/markup-compatibility/2006">
                <mc:Choice xmlns:v="urn:schemas-microsoft-com:vml" Requires="v">
                  <p:oleObj spid="_x0000_s3385" name="Equation" r:id="rId17" imgW="241200" imgH="228600" progId="Equation.DSMT4">
                    <p:embed/>
                  </p:oleObj>
                </mc:Choice>
                <mc:Fallback>
                  <p:oleObj name="Equation" r:id="rId17" imgW="241200" imgH="2286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 y="5923"/>
                          <a:ext cx="317"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16"/>
            <p:cNvSpPr txBox="1">
              <a:spLocks noChangeArrowheads="1"/>
            </p:cNvSpPr>
            <p:nvPr/>
          </p:nvSpPr>
          <p:spPr bwMode="auto">
            <a:xfrm>
              <a:off x="471" y="5923"/>
              <a:ext cx="3900" cy="288"/>
            </a:xfrm>
            <a:prstGeom prst="rect">
              <a:avLst/>
            </a:prstGeom>
            <a:noFill/>
            <a:ln w="9525">
              <a:noFill/>
              <a:miter lim="800000"/>
              <a:headEnd/>
              <a:tailEnd/>
            </a:ln>
          </p:spPr>
          <p:txBody>
            <a:bodyPr>
              <a:spAutoFit/>
            </a:bodyPr>
            <a:lstStyle/>
            <a:p>
              <a:r>
                <a:rPr kumimoji="0" lang="zh-CN" altLang="en-US">
                  <a:latin typeface="Book Antiqua" pitchFamily="18" charset="0"/>
                </a:rPr>
                <a:t>称为调幅度、调幅指数或调制系数。</a:t>
              </a:r>
              <a:endParaRPr kumimoji="0" lang="en-US" altLang="zh-CN">
                <a:latin typeface="Book Antiqua" pitchFamily="18" charset="0"/>
              </a:endParaRPr>
            </a:p>
          </p:txBody>
        </p:sp>
      </p:grpSp>
      <p:sp>
        <p:nvSpPr>
          <p:cNvPr id="3091" name="Text Box 19"/>
          <p:cNvSpPr txBox="1">
            <a:spLocks noChangeArrowheads="1"/>
          </p:cNvSpPr>
          <p:nvPr/>
        </p:nvSpPr>
        <p:spPr bwMode="auto">
          <a:xfrm>
            <a:off x="5334000" y="3429000"/>
            <a:ext cx="381000" cy="488950"/>
          </a:xfrm>
          <a:prstGeom prst="rect">
            <a:avLst/>
          </a:prstGeom>
          <a:noFill/>
          <a:ln w="31750">
            <a:solidFill>
              <a:srgbClr val="FF0000"/>
            </a:solidFill>
            <a:prstDash val="dash"/>
            <a:miter lim="800000"/>
            <a:headEnd/>
            <a:tailEnd/>
          </a:ln>
        </p:spPr>
        <p:txBody>
          <a:bodyPr>
            <a:spAutoFit/>
          </a:bodyPr>
          <a:lstStyle/>
          <a:p>
            <a:pPr>
              <a:spcBef>
                <a:spcPct val="50000"/>
              </a:spcBef>
            </a:pPr>
            <a:endParaRPr lang="zh-CN" altLang="en-US"/>
          </a:p>
        </p:txBody>
      </p:sp>
      <p:sp>
        <p:nvSpPr>
          <p:cNvPr id="3093" name="Rectangle 21"/>
          <p:cNvSpPr>
            <a:spLocks noChangeArrowheads="1"/>
          </p:cNvSpPr>
          <p:nvPr/>
        </p:nvSpPr>
        <p:spPr bwMode="auto">
          <a:xfrm>
            <a:off x="4953000" y="4114800"/>
            <a:ext cx="1143000" cy="1066800"/>
          </a:xfrm>
          <a:prstGeom prst="rect">
            <a:avLst/>
          </a:prstGeom>
          <a:noFill/>
          <a:ln w="28575">
            <a:solidFill>
              <a:srgbClr val="FF0000"/>
            </a:solidFill>
            <a:prstDash val="dash"/>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wipe(up)">
                                      <p:cBhvr>
                                        <p:cTn id="7" dur="500"/>
                                        <p:tgtEl>
                                          <p:spTgt spid="96258"/>
                                        </p:tgtEl>
                                      </p:cBhvr>
                                    </p:animEffect>
                                  </p:childTnLst>
                                </p:cTn>
                              </p:par>
                              <p:par>
                                <p:cTn id="8" presetID="22" presetClass="entr" presetSubtype="1" fill="hold" nodeType="withEffect">
                                  <p:stCondLst>
                                    <p:cond delay="0"/>
                                  </p:stCondLst>
                                  <p:childTnLst>
                                    <p:set>
                                      <p:cBhvr>
                                        <p:cTn id="9" dur="1" fill="hold">
                                          <p:stCondLst>
                                            <p:cond delay="0"/>
                                          </p:stCondLst>
                                        </p:cTn>
                                        <p:tgtEl>
                                          <p:spTgt spid="96259"/>
                                        </p:tgtEl>
                                        <p:attrNameLst>
                                          <p:attrName>style.visibility</p:attrName>
                                        </p:attrNameLst>
                                      </p:cBhvr>
                                      <p:to>
                                        <p:strVal val="visible"/>
                                      </p:to>
                                    </p:set>
                                    <p:animEffect transition="in" filter="wipe(up)">
                                      <p:cBhvr>
                                        <p:cTn id="10" dur="500"/>
                                        <p:tgtEl>
                                          <p:spTgt spid="9625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6263"/>
                                        </p:tgtEl>
                                        <p:attrNameLst>
                                          <p:attrName>style.visibility</p:attrName>
                                        </p:attrNameLst>
                                      </p:cBhvr>
                                      <p:to>
                                        <p:strVal val="visible"/>
                                      </p:to>
                                    </p:set>
                                    <p:animEffect transition="in" filter="blinds(horizontal)">
                                      <p:cBhvr>
                                        <p:cTn id="15" dur="500"/>
                                        <p:tgtEl>
                                          <p:spTgt spid="96263"/>
                                        </p:tgtEl>
                                      </p:cBhvr>
                                    </p:animEffect>
                                  </p:childTnLst>
                                </p:cTn>
                              </p:par>
                              <p:par>
                                <p:cTn id="16" presetID="3" presetClass="entr" presetSubtype="10" fill="hold" nodeType="withEffect">
                                  <p:stCondLst>
                                    <p:cond delay="0"/>
                                  </p:stCondLst>
                                  <p:childTnLst>
                                    <p:set>
                                      <p:cBhvr>
                                        <p:cTn id="17" dur="1" fill="hold">
                                          <p:stCondLst>
                                            <p:cond delay="0"/>
                                          </p:stCondLst>
                                        </p:cTn>
                                        <p:tgtEl>
                                          <p:spTgt spid="96269"/>
                                        </p:tgtEl>
                                        <p:attrNameLst>
                                          <p:attrName>style.visibility</p:attrName>
                                        </p:attrNameLst>
                                      </p:cBhvr>
                                      <p:to>
                                        <p:strVal val="visible"/>
                                      </p:to>
                                    </p:set>
                                    <p:animEffect transition="in" filter="blinds(horizontal)">
                                      <p:cBhvr>
                                        <p:cTn id="18" dur="500"/>
                                        <p:tgtEl>
                                          <p:spTgt spid="962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6264"/>
                                        </p:tgtEl>
                                        <p:attrNameLst>
                                          <p:attrName>style.visibility</p:attrName>
                                        </p:attrNameLst>
                                      </p:cBhvr>
                                      <p:to>
                                        <p:strVal val="visible"/>
                                      </p:to>
                                    </p:set>
                                    <p:animEffect transition="in" filter="blinds(horizontal)">
                                      <p:cBhvr>
                                        <p:cTn id="23" dur="500"/>
                                        <p:tgtEl>
                                          <p:spTgt spid="96264"/>
                                        </p:tgtEl>
                                      </p:cBhvr>
                                    </p:animEffect>
                                  </p:childTnLst>
                                </p:cTn>
                              </p:par>
                              <p:par>
                                <p:cTn id="24" presetID="3" presetClass="entr" presetSubtype="10" fill="hold" nodeType="withEffect">
                                  <p:stCondLst>
                                    <p:cond delay="0"/>
                                  </p:stCondLst>
                                  <p:childTnLst>
                                    <p:set>
                                      <p:cBhvr>
                                        <p:cTn id="25" dur="1" fill="hold">
                                          <p:stCondLst>
                                            <p:cond delay="0"/>
                                          </p:stCondLst>
                                        </p:cTn>
                                        <p:tgtEl>
                                          <p:spTgt spid="96265"/>
                                        </p:tgtEl>
                                        <p:attrNameLst>
                                          <p:attrName>style.visibility</p:attrName>
                                        </p:attrNameLst>
                                      </p:cBhvr>
                                      <p:to>
                                        <p:strVal val="visible"/>
                                      </p:to>
                                    </p:set>
                                    <p:animEffect transition="in" filter="blinds(horizontal)">
                                      <p:cBhvr>
                                        <p:cTn id="26" dur="500"/>
                                        <p:tgtEl>
                                          <p:spTgt spid="96265"/>
                                        </p:tgtEl>
                                      </p:cBhvr>
                                    </p:animEffect>
                                  </p:childTnLst>
                                </p:cTn>
                              </p:par>
                              <p:par>
                                <p:cTn id="27" presetID="3" presetClass="entr" presetSubtype="10" fill="hold" nodeType="withEffect">
                                  <p:stCondLst>
                                    <p:cond delay="0"/>
                                  </p:stCondLst>
                                  <p:childTnLst>
                                    <p:set>
                                      <p:cBhvr>
                                        <p:cTn id="28" dur="1" fill="hold">
                                          <p:stCondLst>
                                            <p:cond delay="0"/>
                                          </p:stCondLst>
                                        </p:cTn>
                                        <p:tgtEl>
                                          <p:spTgt spid="96268"/>
                                        </p:tgtEl>
                                        <p:attrNameLst>
                                          <p:attrName>style.visibility</p:attrName>
                                        </p:attrNameLst>
                                      </p:cBhvr>
                                      <p:to>
                                        <p:strVal val="visible"/>
                                      </p:to>
                                    </p:set>
                                    <p:animEffect transition="in" filter="blinds(horizontal)">
                                      <p:cBhvr>
                                        <p:cTn id="29" dur="500"/>
                                        <p:tgtEl>
                                          <p:spTgt spid="9626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6266"/>
                                        </p:tgtEl>
                                        <p:attrNameLst>
                                          <p:attrName>style.visibility</p:attrName>
                                        </p:attrNameLst>
                                      </p:cBhvr>
                                      <p:to>
                                        <p:strVal val="visible"/>
                                      </p:to>
                                    </p:set>
                                    <p:animEffect transition="in" filter="wipe(up)">
                                      <p:cBhvr>
                                        <p:cTn id="34" dur="500"/>
                                        <p:tgtEl>
                                          <p:spTgt spid="9626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085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091"/>
                                        </p:tgtEl>
                                        <p:attrNameLst>
                                          <p:attrName>style.visibility</p:attrName>
                                        </p:attrNameLst>
                                      </p:cBhvr>
                                      <p:to>
                                        <p:strVal val="visible"/>
                                      </p:to>
                                    </p:set>
                                    <p:animEffect transition="in" filter="blinds(horizontal)">
                                      <p:cBhvr>
                                        <p:cTn id="43" dur="500"/>
                                        <p:tgtEl>
                                          <p:spTgt spid="309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6279"/>
                                        </p:tgtEl>
                                        <p:attrNameLst>
                                          <p:attrName>style.visibility</p:attrName>
                                        </p:attrNameLst>
                                      </p:cBhvr>
                                      <p:to>
                                        <p:strVal val="visible"/>
                                      </p:to>
                                    </p:set>
                                    <p:animEffect transition="in" filter="blinds(horizontal)">
                                      <p:cBhvr>
                                        <p:cTn id="48" dur="500"/>
                                        <p:tgtEl>
                                          <p:spTgt spid="9627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093"/>
                                        </p:tgtEl>
                                        <p:attrNameLst>
                                          <p:attrName>style.visibility</p:attrName>
                                        </p:attrNameLst>
                                      </p:cBhvr>
                                      <p:to>
                                        <p:strVal val="visible"/>
                                      </p:to>
                                    </p:set>
                                    <p:animEffect transition="in" filter="blinds(horizontal)">
                                      <p:cBhvr>
                                        <p:cTn id="57" dur="500"/>
                                        <p:tgtEl>
                                          <p:spTgt spid="309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2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blinds(horizontal)">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63" grpId="0"/>
      <p:bldP spid="96264" grpId="0"/>
      <p:bldP spid="96266" grpId="0"/>
      <p:bldP spid="96279" grpId="0" animBg="1"/>
      <p:bldP spid="3091" grpId="0" animBg="1"/>
      <p:bldP spid="309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8"/>
          <p:cNvGraphicFramePr>
            <a:graphicFrameLocks noChangeAspect="1"/>
          </p:cNvGraphicFramePr>
          <p:nvPr>
            <p:extLst>
              <p:ext uri="{D42A27DB-BD31-4B8C-83A1-F6EECF244321}">
                <p14:modId xmlns:p14="http://schemas.microsoft.com/office/powerpoint/2010/main" val="2017161988"/>
              </p:ext>
            </p:extLst>
          </p:nvPr>
        </p:nvGraphicFramePr>
        <p:xfrm>
          <a:off x="533400" y="304800"/>
          <a:ext cx="4392613" cy="2035175"/>
        </p:xfrm>
        <a:graphic>
          <a:graphicData uri="http://schemas.openxmlformats.org/presentationml/2006/ole">
            <mc:AlternateContent xmlns:mc="http://schemas.openxmlformats.org/markup-compatibility/2006">
              <mc:Choice xmlns:v="urn:schemas-microsoft-com:vml" Requires="v">
                <p:oleObj spid="_x0000_s269398" name="位图图像" r:id="rId3" imgW="2876190" imgH="1333333" progId="">
                  <p:embed/>
                </p:oleObj>
              </mc:Choice>
              <mc:Fallback>
                <p:oleObj name="位图图像" r:id="rId3" imgW="2876190" imgH="1333333" progId="">
                  <p:embed/>
                  <p:pic>
                    <p:nvPicPr>
                      <p:cNvPr id="145426"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
                        <a:ext cx="4392613"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本框 3"/>
          <p:cNvSpPr txBox="1"/>
          <p:nvPr/>
        </p:nvSpPr>
        <p:spPr>
          <a:xfrm>
            <a:off x="4273287" y="1219200"/>
            <a:ext cx="652726" cy="400110"/>
          </a:xfrm>
          <a:prstGeom prst="rect">
            <a:avLst/>
          </a:prstGeom>
          <a:solidFill>
            <a:schemeClr val="bg1"/>
          </a:solidFill>
        </p:spPr>
        <p:txBody>
          <a:bodyPr wrap="square" rtlCol="0">
            <a:spAutoFit/>
          </a:bodyPr>
          <a:lstStyle/>
          <a:p>
            <a:r>
              <a:rPr lang="en-US" altLang="zh-CN" sz="2000" dirty="0" err="1" smtClean="0"/>
              <a:t>Uo</a:t>
            </a:r>
            <a:endParaRPr lang="zh-CN" altLang="en-US" sz="2000" dirty="0"/>
          </a:p>
        </p:txBody>
      </p:sp>
      <p:sp>
        <p:nvSpPr>
          <p:cNvPr id="7" name="Rectangle 7"/>
          <p:cNvSpPr>
            <a:spLocks noChangeArrowheads="1"/>
          </p:cNvSpPr>
          <p:nvPr/>
        </p:nvSpPr>
        <p:spPr bwMode="auto">
          <a:xfrm>
            <a:off x="198174" y="2561176"/>
            <a:ext cx="7651750" cy="457200"/>
          </a:xfrm>
          <a:prstGeom prst="rect">
            <a:avLst/>
          </a:prstGeom>
          <a:noFill/>
          <a:ln w="9525">
            <a:noFill/>
            <a:miter lim="800000"/>
            <a:headEnd/>
            <a:tailEnd/>
          </a:ln>
        </p:spPr>
        <p:txBody>
          <a:bodyPr wrap="none">
            <a:spAutoFit/>
          </a:bodyPr>
          <a:lstStyle/>
          <a:p>
            <a:r>
              <a:rPr lang="zh-CN" altLang="en-US" dirty="0">
                <a:latin typeface="宋体" pitchFamily="2" charset="-122"/>
              </a:rPr>
              <a:t> 因为电容通过</a:t>
            </a:r>
            <a:r>
              <a:rPr lang="en-US" altLang="zh-CN" dirty="0">
                <a:latin typeface="宋体" pitchFamily="2" charset="-122"/>
              </a:rPr>
              <a:t>R</a:t>
            </a:r>
            <a:r>
              <a:rPr lang="zh-CN" altLang="en-US" dirty="0">
                <a:latin typeface="宋体" pitchFamily="2" charset="-122"/>
              </a:rPr>
              <a:t>放电时</a:t>
            </a:r>
            <a:r>
              <a:rPr lang="en-US" altLang="zh-CN" dirty="0">
                <a:latin typeface="宋体" pitchFamily="2" charset="-122"/>
              </a:rPr>
              <a:t>, </a:t>
            </a:r>
            <a:r>
              <a:rPr lang="zh-CN" altLang="en-US" dirty="0">
                <a:solidFill>
                  <a:srgbClr val="FF0000"/>
                </a:solidFill>
                <a:latin typeface="宋体" pitchFamily="2" charset="-122"/>
              </a:rPr>
              <a:t>电容电流与电阻电流相同</a:t>
            </a:r>
            <a:r>
              <a:rPr lang="en-US" altLang="zh-CN" dirty="0">
                <a:latin typeface="宋体" pitchFamily="2" charset="-122"/>
              </a:rPr>
              <a:t>, </a:t>
            </a:r>
            <a:r>
              <a:rPr lang="zh-CN" altLang="en-US" dirty="0">
                <a:latin typeface="宋体" pitchFamily="2" charset="-122"/>
              </a:rPr>
              <a:t>即</a:t>
            </a:r>
            <a:r>
              <a:rPr lang="en-US" altLang="zh-CN" dirty="0">
                <a:latin typeface="宋体" pitchFamily="2" charset="-122"/>
              </a:rPr>
              <a:t>:</a:t>
            </a:r>
          </a:p>
        </p:txBody>
      </p:sp>
      <p:graphicFrame>
        <p:nvGraphicFramePr>
          <p:cNvPr id="8" name="Object 15"/>
          <p:cNvGraphicFramePr>
            <a:graphicFrameLocks noChangeAspect="1"/>
          </p:cNvGraphicFramePr>
          <p:nvPr>
            <p:extLst>
              <p:ext uri="{D42A27DB-BD31-4B8C-83A1-F6EECF244321}">
                <p14:modId xmlns:p14="http://schemas.microsoft.com/office/powerpoint/2010/main" val="3282113115"/>
              </p:ext>
            </p:extLst>
          </p:nvPr>
        </p:nvGraphicFramePr>
        <p:xfrm>
          <a:off x="618462" y="3018376"/>
          <a:ext cx="2854325" cy="1163638"/>
        </p:xfrm>
        <a:graphic>
          <a:graphicData uri="http://schemas.openxmlformats.org/presentationml/2006/ole">
            <mc:AlternateContent xmlns:mc="http://schemas.openxmlformats.org/markup-compatibility/2006">
              <mc:Choice xmlns:v="urn:schemas-microsoft-com:vml" Requires="v">
                <p:oleObj spid="_x0000_s269399" name="公式" r:id="rId5" imgW="1091880" imgH="444240" progId="Equation.3">
                  <p:embed/>
                </p:oleObj>
              </mc:Choice>
              <mc:Fallback>
                <p:oleObj name="公式" r:id="rId5" imgW="1091880" imgH="444240" progId="Equation.3">
                  <p:embed/>
                  <p:pic>
                    <p:nvPicPr>
                      <p:cNvPr id="8" name="Object 15"/>
                      <p:cNvPicPr>
                        <a:picLocks noChangeAspect="1" noChangeArrowheads="1"/>
                      </p:cNvPicPr>
                      <p:nvPr/>
                    </p:nvPicPr>
                    <p:blipFill>
                      <a:blip r:embed="rId6"/>
                      <a:srcRect/>
                      <a:stretch>
                        <a:fillRect/>
                      </a:stretch>
                    </p:blipFill>
                    <p:spPr bwMode="auto">
                      <a:xfrm>
                        <a:off x="618462" y="3018376"/>
                        <a:ext cx="2854325"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5"/>
          <p:cNvGraphicFramePr>
            <a:graphicFrameLocks noChangeAspect="1"/>
          </p:cNvGraphicFramePr>
          <p:nvPr>
            <p:extLst>
              <p:ext uri="{D42A27DB-BD31-4B8C-83A1-F6EECF244321}">
                <p14:modId xmlns:p14="http://schemas.microsoft.com/office/powerpoint/2010/main" val="3085109837"/>
              </p:ext>
            </p:extLst>
          </p:nvPr>
        </p:nvGraphicFramePr>
        <p:xfrm>
          <a:off x="762000" y="3806284"/>
          <a:ext cx="2090738" cy="1063625"/>
        </p:xfrm>
        <a:graphic>
          <a:graphicData uri="http://schemas.openxmlformats.org/presentationml/2006/ole">
            <mc:AlternateContent xmlns:mc="http://schemas.openxmlformats.org/markup-compatibility/2006">
              <mc:Choice xmlns:v="urn:schemas-microsoft-com:vml" Requires="v">
                <p:oleObj spid="_x0000_s269400" name="公式" r:id="rId7" imgW="799920" imgH="406080" progId="Equation.3">
                  <p:embed/>
                </p:oleObj>
              </mc:Choice>
              <mc:Fallback>
                <p:oleObj name="公式" r:id="rId7" imgW="799920" imgH="406080" progId="Equation.3">
                  <p:embed/>
                  <p:pic>
                    <p:nvPicPr>
                      <p:cNvPr id="8" name="Object 15"/>
                      <p:cNvPicPr>
                        <a:picLocks noChangeAspect="1" noChangeArrowheads="1"/>
                      </p:cNvPicPr>
                      <p:nvPr/>
                    </p:nvPicPr>
                    <p:blipFill>
                      <a:blip r:embed="rId8"/>
                      <a:srcRect/>
                      <a:stretch>
                        <a:fillRect/>
                      </a:stretch>
                    </p:blipFill>
                    <p:spPr bwMode="auto">
                      <a:xfrm>
                        <a:off x="762000" y="3806284"/>
                        <a:ext cx="2090738"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1907088605"/>
              </p:ext>
            </p:extLst>
          </p:nvPr>
        </p:nvGraphicFramePr>
        <p:xfrm>
          <a:off x="3866460" y="4038600"/>
          <a:ext cx="498475" cy="398462"/>
        </p:xfrm>
        <a:graphic>
          <a:graphicData uri="http://schemas.openxmlformats.org/presentationml/2006/ole">
            <mc:AlternateContent xmlns:mc="http://schemas.openxmlformats.org/markup-compatibility/2006">
              <mc:Choice xmlns:v="urn:schemas-microsoft-com:vml" Requires="v">
                <p:oleObj spid="_x0000_s269401" name="公式" r:id="rId9" imgW="190440" imgH="152280" progId="Equation.3">
                  <p:embed/>
                </p:oleObj>
              </mc:Choice>
              <mc:Fallback>
                <p:oleObj name="公式" r:id="rId9" imgW="190440" imgH="152280" progId="Equation.3">
                  <p:embed/>
                  <p:pic>
                    <p:nvPicPr>
                      <p:cNvPr id="9" name="Object 15"/>
                      <p:cNvPicPr>
                        <a:picLocks noChangeAspect="1" noChangeArrowheads="1"/>
                      </p:cNvPicPr>
                      <p:nvPr/>
                    </p:nvPicPr>
                    <p:blipFill>
                      <a:blip r:embed="rId10"/>
                      <a:srcRect/>
                      <a:stretch>
                        <a:fillRect/>
                      </a:stretch>
                    </p:blipFill>
                    <p:spPr bwMode="auto">
                      <a:xfrm>
                        <a:off x="3866460" y="4038600"/>
                        <a:ext cx="498475"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5"/>
          <p:cNvGraphicFramePr>
            <a:graphicFrameLocks noChangeAspect="1"/>
          </p:cNvGraphicFramePr>
          <p:nvPr>
            <p:extLst>
              <p:ext uri="{D42A27DB-BD31-4B8C-83A1-F6EECF244321}">
                <p14:modId xmlns:p14="http://schemas.microsoft.com/office/powerpoint/2010/main" val="1380110102"/>
              </p:ext>
            </p:extLst>
          </p:nvPr>
        </p:nvGraphicFramePr>
        <p:xfrm>
          <a:off x="4946650" y="3517900"/>
          <a:ext cx="2424113" cy="1162050"/>
        </p:xfrm>
        <a:graphic>
          <a:graphicData uri="http://schemas.openxmlformats.org/presentationml/2006/ole">
            <mc:AlternateContent xmlns:mc="http://schemas.openxmlformats.org/markup-compatibility/2006">
              <mc:Choice xmlns:v="urn:schemas-microsoft-com:vml" Requires="v">
                <p:oleObj spid="_x0000_s269402" name="公式" r:id="rId11" imgW="927000" imgH="444240" progId="Equation.3">
                  <p:embed/>
                </p:oleObj>
              </mc:Choice>
              <mc:Fallback>
                <p:oleObj name="公式" r:id="rId11" imgW="927000" imgH="444240" progId="Equation.3">
                  <p:embed/>
                  <p:pic>
                    <p:nvPicPr>
                      <p:cNvPr id="9" name="Object 15"/>
                      <p:cNvPicPr>
                        <a:picLocks noChangeAspect="1" noChangeArrowheads="1"/>
                      </p:cNvPicPr>
                      <p:nvPr/>
                    </p:nvPicPr>
                    <p:blipFill>
                      <a:blip r:embed="rId12"/>
                      <a:srcRect/>
                      <a:stretch>
                        <a:fillRect/>
                      </a:stretch>
                    </p:blipFill>
                    <p:spPr bwMode="auto">
                      <a:xfrm>
                        <a:off x="4946650" y="3517900"/>
                        <a:ext cx="2424113"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5"/>
          <p:cNvSpPr txBox="1">
            <a:spLocks noChangeArrowheads="1"/>
          </p:cNvSpPr>
          <p:nvPr/>
        </p:nvSpPr>
        <p:spPr bwMode="auto">
          <a:xfrm>
            <a:off x="381000" y="5029200"/>
            <a:ext cx="8153400" cy="457200"/>
          </a:xfrm>
          <a:prstGeom prst="rect">
            <a:avLst/>
          </a:prstGeom>
          <a:noFill/>
          <a:ln w="9525">
            <a:noFill/>
            <a:miter lim="800000"/>
            <a:headEnd/>
            <a:tailEnd/>
          </a:ln>
        </p:spPr>
        <p:txBody>
          <a:bodyPr>
            <a:spAutoFit/>
          </a:bodyPr>
          <a:lstStyle/>
          <a:p>
            <a:pPr>
              <a:spcBef>
                <a:spcPct val="50000"/>
              </a:spcBef>
            </a:pPr>
            <a:r>
              <a:rPr lang="zh-CN" altLang="en-US"/>
              <a:t>在开始放电时刻</a:t>
            </a:r>
            <a:r>
              <a:rPr lang="en-US" altLang="zh-CN"/>
              <a:t>, </a:t>
            </a:r>
            <a:r>
              <a:rPr lang="zh-CN" altLang="en-US"/>
              <a:t>电容电压</a:t>
            </a:r>
            <a:r>
              <a:rPr lang="en-US" altLang="zh-CN" i="1"/>
              <a:t>u</a:t>
            </a:r>
            <a:r>
              <a:rPr lang="en-US" altLang="zh-CN" baseline="-25000"/>
              <a:t>c</a:t>
            </a:r>
            <a:r>
              <a:rPr lang="zh-CN" altLang="en-US"/>
              <a:t>可近似视为包络电压</a:t>
            </a:r>
            <a:r>
              <a:rPr lang="en-US" altLang="zh-CN" i="1"/>
              <a:t>u</a:t>
            </a:r>
            <a:r>
              <a:rPr lang="en-US" altLang="zh-CN" baseline="-25000"/>
              <a:t>s</a:t>
            </a:r>
            <a:r>
              <a:rPr lang="en-US" altLang="zh-CN"/>
              <a:t>,</a:t>
            </a:r>
            <a:r>
              <a:rPr lang="zh-CN" altLang="en-US">
                <a:latin typeface="宋体" pitchFamily="2" charset="-122"/>
              </a:rPr>
              <a:t>即</a:t>
            </a:r>
          </a:p>
        </p:txBody>
      </p:sp>
      <p:graphicFrame>
        <p:nvGraphicFramePr>
          <p:cNvPr id="15" name="Object 15"/>
          <p:cNvGraphicFramePr>
            <a:graphicFrameLocks noChangeAspect="1"/>
          </p:cNvGraphicFramePr>
          <p:nvPr>
            <p:extLst>
              <p:ext uri="{D42A27DB-BD31-4B8C-83A1-F6EECF244321}">
                <p14:modId xmlns:p14="http://schemas.microsoft.com/office/powerpoint/2010/main" val="2415722689"/>
              </p:ext>
            </p:extLst>
          </p:nvPr>
        </p:nvGraphicFramePr>
        <p:xfrm>
          <a:off x="2156577" y="5663840"/>
          <a:ext cx="2457450" cy="1162050"/>
        </p:xfrm>
        <a:graphic>
          <a:graphicData uri="http://schemas.openxmlformats.org/presentationml/2006/ole">
            <mc:AlternateContent xmlns:mc="http://schemas.openxmlformats.org/markup-compatibility/2006">
              <mc:Choice xmlns:v="urn:schemas-microsoft-com:vml" Requires="v">
                <p:oleObj spid="_x0000_s269403" name="公式" r:id="rId13" imgW="939600" imgH="444240" progId="Equation.3">
                  <p:embed/>
                </p:oleObj>
              </mc:Choice>
              <mc:Fallback>
                <p:oleObj name="公式" r:id="rId13" imgW="939600" imgH="444240" progId="Equation.3">
                  <p:embed/>
                  <p:pic>
                    <p:nvPicPr>
                      <p:cNvPr id="12" name="Object 15"/>
                      <p:cNvPicPr>
                        <a:picLocks noChangeAspect="1" noChangeArrowheads="1"/>
                      </p:cNvPicPr>
                      <p:nvPr/>
                    </p:nvPicPr>
                    <p:blipFill>
                      <a:blip r:embed="rId14"/>
                      <a:srcRect/>
                      <a:stretch>
                        <a:fillRect/>
                      </a:stretch>
                    </p:blipFill>
                    <p:spPr bwMode="auto">
                      <a:xfrm>
                        <a:off x="2156577" y="5663840"/>
                        <a:ext cx="245745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892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Text Box 3"/>
          <p:cNvSpPr txBox="1">
            <a:spLocks noChangeArrowheads="1"/>
          </p:cNvSpPr>
          <p:nvPr/>
        </p:nvSpPr>
        <p:spPr bwMode="auto">
          <a:xfrm>
            <a:off x="-234950" y="1077016"/>
            <a:ext cx="8458200" cy="566738"/>
          </a:xfrm>
          <a:prstGeom prst="rect">
            <a:avLst/>
          </a:prstGeom>
          <a:noFill/>
          <a:ln w="9525">
            <a:noFill/>
            <a:miter lim="800000"/>
            <a:headEnd/>
            <a:tailEnd/>
          </a:ln>
        </p:spPr>
        <p:txBody>
          <a:bodyPr>
            <a:spAutoFit/>
          </a:bodyPr>
          <a:lstStyle/>
          <a:p>
            <a:pPr indent="363538" algn="just">
              <a:lnSpc>
                <a:spcPct val="130000"/>
              </a:lnSpc>
              <a:spcBef>
                <a:spcPct val="50000"/>
              </a:spcBef>
            </a:pPr>
            <a:r>
              <a:rPr lang="zh-CN" altLang="en-US" dirty="0">
                <a:latin typeface="宋体" pitchFamily="2" charset="-122"/>
              </a:rPr>
              <a:t>故避免惰性失真的不等式可写为</a:t>
            </a:r>
            <a:r>
              <a:rPr lang="en-US" altLang="zh-CN" dirty="0">
                <a:latin typeface="宋体" pitchFamily="2" charset="-122"/>
              </a:rPr>
              <a:t>:</a:t>
            </a:r>
          </a:p>
        </p:txBody>
      </p:sp>
      <p:graphicFrame>
        <p:nvGraphicFramePr>
          <p:cNvPr id="256006" name="Object 6"/>
          <p:cNvGraphicFramePr>
            <a:graphicFrameLocks noChangeAspect="1"/>
          </p:cNvGraphicFramePr>
          <p:nvPr>
            <p:extLst>
              <p:ext uri="{D42A27DB-BD31-4B8C-83A1-F6EECF244321}">
                <p14:modId xmlns:p14="http://schemas.microsoft.com/office/powerpoint/2010/main" val="3407547228"/>
              </p:ext>
            </p:extLst>
          </p:nvPr>
        </p:nvGraphicFramePr>
        <p:xfrm>
          <a:off x="1874089" y="4115742"/>
          <a:ext cx="6311900" cy="987425"/>
        </p:xfrm>
        <a:graphic>
          <a:graphicData uri="http://schemas.openxmlformats.org/presentationml/2006/ole">
            <mc:AlternateContent xmlns:mc="http://schemas.openxmlformats.org/markup-compatibility/2006">
              <mc:Choice xmlns:v="urn:schemas-microsoft-com:vml" Requires="v">
                <p:oleObj spid="_x0000_s51326" name="公式" r:id="rId3" imgW="2514600" imgH="393480" progId="">
                  <p:embed/>
                </p:oleObj>
              </mc:Choice>
              <mc:Fallback>
                <p:oleObj name="公式" r:id="rId3" imgW="2514600" imgH="39348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089" y="4115742"/>
                        <a:ext cx="631190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9"/>
          <p:cNvGraphicFramePr>
            <a:graphicFrameLocks noChangeAspect="1"/>
          </p:cNvGraphicFramePr>
          <p:nvPr>
            <p:extLst>
              <p:ext uri="{D42A27DB-BD31-4B8C-83A1-F6EECF244321}">
                <p14:modId xmlns:p14="http://schemas.microsoft.com/office/powerpoint/2010/main" val="1037827073"/>
              </p:ext>
            </p:extLst>
          </p:nvPr>
        </p:nvGraphicFramePr>
        <p:xfrm>
          <a:off x="1905000" y="2155377"/>
          <a:ext cx="3581400" cy="990600"/>
        </p:xfrm>
        <a:graphic>
          <a:graphicData uri="http://schemas.openxmlformats.org/presentationml/2006/ole">
            <mc:AlternateContent xmlns:mc="http://schemas.openxmlformats.org/markup-compatibility/2006">
              <mc:Choice xmlns:v="urn:schemas-microsoft-com:vml" Requires="v">
                <p:oleObj spid="_x0000_s51327" name="Equation" r:id="rId5" imgW="1422360" imgH="393480" progId="Equation.DSMT4">
                  <p:embed/>
                </p:oleObj>
              </mc:Choice>
              <mc:Fallback>
                <p:oleObj name="Equation" r:id="rId5" imgW="1422360" imgH="3934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155377"/>
                        <a:ext cx="35814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0" name="Text Box 10"/>
          <p:cNvSpPr txBox="1">
            <a:spLocks noChangeArrowheads="1"/>
          </p:cNvSpPr>
          <p:nvPr/>
        </p:nvSpPr>
        <p:spPr bwMode="auto">
          <a:xfrm>
            <a:off x="381000" y="4332220"/>
            <a:ext cx="2209800" cy="457200"/>
          </a:xfrm>
          <a:prstGeom prst="rect">
            <a:avLst/>
          </a:prstGeom>
          <a:noFill/>
          <a:ln w="9525">
            <a:noFill/>
            <a:miter lim="800000"/>
            <a:headEnd/>
            <a:tailEnd/>
          </a:ln>
        </p:spPr>
        <p:txBody>
          <a:bodyPr>
            <a:spAutoFit/>
          </a:bodyPr>
          <a:lstStyle/>
          <a:p>
            <a:pPr>
              <a:spcBef>
                <a:spcPct val="50000"/>
              </a:spcBef>
            </a:pPr>
            <a:r>
              <a:rPr lang="zh-CN" altLang="en-US" dirty="0"/>
              <a:t>整理后得：</a:t>
            </a:r>
          </a:p>
        </p:txBody>
      </p:sp>
      <p:sp>
        <p:nvSpPr>
          <p:cNvPr id="11" name="TextBox 10"/>
          <p:cNvSpPr txBox="1"/>
          <p:nvPr/>
        </p:nvSpPr>
        <p:spPr>
          <a:xfrm>
            <a:off x="762000" y="3394121"/>
            <a:ext cx="2743200" cy="461665"/>
          </a:xfrm>
          <a:prstGeom prst="rect">
            <a:avLst/>
          </a:prstGeom>
          <a:noFill/>
        </p:spPr>
        <p:txBody>
          <a:bodyPr wrap="square" rtlCol="0">
            <a:spAutoFit/>
          </a:bodyPr>
          <a:lstStyle/>
          <a:p>
            <a:r>
              <a:rPr lang="zh-CN" altLang="en-US" dirty="0" smtClean="0"/>
              <a:t>电容的放电速率</a:t>
            </a:r>
            <a:endParaRPr lang="zh-CN" altLang="en-US" dirty="0"/>
          </a:p>
        </p:txBody>
      </p:sp>
      <p:sp>
        <p:nvSpPr>
          <p:cNvPr id="12" name="椭圆形标注 11"/>
          <p:cNvSpPr/>
          <p:nvPr/>
        </p:nvSpPr>
        <p:spPr bwMode="auto">
          <a:xfrm>
            <a:off x="1905000" y="2057400"/>
            <a:ext cx="2209800" cy="1295400"/>
          </a:xfrm>
          <a:prstGeom prst="wedgeEllipseCallout">
            <a:avLst>
              <a:gd name="adj1" fmla="val -45398"/>
              <a:gd name="adj2" fmla="val 44049"/>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3" name="椭圆形标注 12"/>
          <p:cNvSpPr/>
          <p:nvPr/>
        </p:nvSpPr>
        <p:spPr bwMode="auto">
          <a:xfrm>
            <a:off x="4572000" y="2083853"/>
            <a:ext cx="1219200" cy="1295400"/>
          </a:xfrm>
          <a:prstGeom prst="wedgeEllipseCallout">
            <a:avLst>
              <a:gd name="adj1" fmla="val 52600"/>
              <a:gd name="adj2" fmla="val 77475"/>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4" name="TextBox 13"/>
          <p:cNvSpPr txBox="1"/>
          <p:nvPr/>
        </p:nvSpPr>
        <p:spPr>
          <a:xfrm>
            <a:off x="5778500" y="3509840"/>
            <a:ext cx="2743200" cy="461665"/>
          </a:xfrm>
          <a:prstGeom prst="rect">
            <a:avLst/>
          </a:prstGeom>
          <a:noFill/>
        </p:spPr>
        <p:txBody>
          <a:bodyPr wrap="square" rtlCol="0">
            <a:spAutoFit/>
          </a:bodyPr>
          <a:lstStyle/>
          <a:p>
            <a:r>
              <a:rPr lang="zh-CN" altLang="en-US" dirty="0" smtClean="0"/>
              <a:t>包络的下降速率</a:t>
            </a:r>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6090"/>
                                        </p:tgtEl>
                                        <p:attrNameLst>
                                          <p:attrName>style.visibility</p:attrName>
                                        </p:attrNameLst>
                                      </p:cBhvr>
                                      <p:to>
                                        <p:strVal val="visible"/>
                                      </p:to>
                                    </p:set>
                                    <p:animEffect transition="in" filter="blinds(horizontal)">
                                      <p:cBhvr>
                                        <p:cTn id="35" dur="500"/>
                                        <p:tgtEl>
                                          <p:spTgt spid="4609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256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autoUpdateAnimBg="0"/>
      <p:bldP spid="46090" grpId="0"/>
      <p:bldP spid="11" grpId="0"/>
      <p:bldP spid="12" grpId="0" animBg="1"/>
      <p:bldP spid="13" grpId="0" animBg="1"/>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8" name="Object 2"/>
          <p:cNvGraphicFramePr>
            <a:graphicFrameLocks noChangeAspect="1"/>
          </p:cNvGraphicFramePr>
          <p:nvPr/>
        </p:nvGraphicFramePr>
        <p:xfrm>
          <a:off x="1828800" y="3505200"/>
          <a:ext cx="4495800" cy="1331913"/>
        </p:xfrm>
        <a:graphic>
          <a:graphicData uri="http://schemas.openxmlformats.org/presentationml/2006/ole">
            <mc:AlternateContent xmlns:mc="http://schemas.openxmlformats.org/markup-compatibility/2006">
              <mc:Choice xmlns:v="urn:schemas-microsoft-com:vml" Requires="v">
                <p:oleObj spid="_x0000_s52378" name="公式" r:id="rId3" imgW="1714320" imgH="507960" progId="">
                  <p:embed/>
                </p:oleObj>
              </mc:Choice>
              <mc:Fallback>
                <p:oleObj name="公式" r:id="rId3" imgW="1714320" imgH="5079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505200"/>
                        <a:ext cx="4495800" cy="1331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1676400" y="5029200"/>
            <a:ext cx="4191000" cy="1219200"/>
            <a:chOff x="1111" y="3339"/>
            <a:chExt cx="2294" cy="589"/>
          </a:xfrm>
        </p:grpSpPr>
        <p:graphicFrame>
          <p:nvGraphicFramePr>
            <p:cNvPr id="52229" name="Object 7"/>
            <p:cNvGraphicFramePr>
              <a:graphicFrameLocks noChangeAspect="1"/>
            </p:cNvGraphicFramePr>
            <p:nvPr/>
          </p:nvGraphicFramePr>
          <p:xfrm>
            <a:off x="1111" y="3339"/>
            <a:ext cx="1429" cy="589"/>
          </p:xfrm>
          <a:graphic>
            <a:graphicData uri="http://schemas.openxmlformats.org/presentationml/2006/ole">
              <mc:AlternateContent xmlns:mc="http://schemas.openxmlformats.org/markup-compatibility/2006">
                <mc:Choice xmlns:v="urn:schemas-microsoft-com:vml" Requires="v">
                  <p:oleObj spid="_x0000_s52379" name="公式" r:id="rId5" imgW="1231560" imgH="507960" progId="">
                    <p:embed/>
                  </p:oleObj>
                </mc:Choice>
                <mc:Fallback>
                  <p:oleObj name="公式" r:id="rId5" imgW="1231560" imgH="50796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3339"/>
                          <a:ext cx="1429" cy="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7" name="Text Box 8"/>
            <p:cNvSpPr txBox="1">
              <a:spLocks noChangeArrowheads="1"/>
            </p:cNvSpPr>
            <p:nvPr/>
          </p:nvSpPr>
          <p:spPr bwMode="auto">
            <a:xfrm>
              <a:off x="2517" y="3521"/>
              <a:ext cx="888" cy="221"/>
            </a:xfrm>
            <a:prstGeom prst="rect">
              <a:avLst/>
            </a:prstGeom>
            <a:noFill/>
            <a:ln w="25400">
              <a:noFill/>
              <a:miter lim="800000"/>
              <a:headEnd/>
              <a:tailEnd/>
            </a:ln>
          </p:spPr>
          <p:txBody>
            <a:bodyPr>
              <a:spAutoFit/>
            </a:bodyPr>
            <a:lstStyle/>
            <a:p>
              <a:r>
                <a:rPr kumimoji="0" lang="zh-CN" altLang="en-US">
                  <a:latin typeface="宋体" pitchFamily="2" charset="-122"/>
                </a:rPr>
                <a:t>（</a:t>
              </a:r>
              <a:r>
                <a:rPr kumimoji="0" lang="zh-CN" altLang="en-US">
                  <a:solidFill>
                    <a:srgbClr val="FF0000"/>
                  </a:solidFill>
                  <a:latin typeface="宋体" pitchFamily="2" charset="-122"/>
                </a:rPr>
                <a:t>多音</a:t>
              </a:r>
              <a:r>
                <a:rPr kumimoji="0" lang="zh-CN" altLang="en-US">
                  <a:latin typeface="宋体" pitchFamily="2" charset="-122"/>
                </a:rPr>
                <a:t>）</a:t>
              </a:r>
            </a:p>
          </p:txBody>
        </p:sp>
      </p:grpSp>
      <p:sp>
        <p:nvSpPr>
          <p:cNvPr id="147465" name="Text Box 9"/>
          <p:cNvSpPr txBox="1">
            <a:spLocks noChangeArrowheads="1"/>
          </p:cNvSpPr>
          <p:nvPr/>
        </p:nvSpPr>
        <p:spPr bwMode="auto">
          <a:xfrm>
            <a:off x="228600" y="152400"/>
            <a:ext cx="1676400" cy="457200"/>
          </a:xfrm>
          <a:prstGeom prst="rect">
            <a:avLst/>
          </a:prstGeom>
          <a:noFill/>
          <a:ln w="9525">
            <a:noFill/>
            <a:miter lim="800000"/>
            <a:headEnd/>
            <a:tailEnd/>
          </a:ln>
        </p:spPr>
        <p:txBody>
          <a:bodyPr>
            <a:spAutoFit/>
          </a:bodyPr>
          <a:lstStyle/>
          <a:p>
            <a:pPr algn="just">
              <a:spcBef>
                <a:spcPct val="50000"/>
              </a:spcBef>
            </a:pPr>
            <a:r>
              <a:rPr lang="zh-CN" altLang="en-US">
                <a:latin typeface="宋体" pitchFamily="2" charset="-122"/>
              </a:rPr>
              <a:t>整理得：</a:t>
            </a:r>
          </a:p>
        </p:txBody>
      </p:sp>
      <p:graphicFrame>
        <p:nvGraphicFramePr>
          <p:cNvPr id="147466" name="Object 10"/>
          <p:cNvGraphicFramePr>
            <a:graphicFrameLocks noChangeAspect="1"/>
          </p:cNvGraphicFramePr>
          <p:nvPr/>
        </p:nvGraphicFramePr>
        <p:xfrm>
          <a:off x="2217738" y="533400"/>
          <a:ext cx="4467225" cy="1177925"/>
        </p:xfrm>
        <a:graphic>
          <a:graphicData uri="http://schemas.openxmlformats.org/presentationml/2006/ole">
            <mc:AlternateContent xmlns:mc="http://schemas.openxmlformats.org/markup-compatibility/2006">
              <mc:Choice xmlns:v="urn:schemas-microsoft-com:vml" Requires="v">
                <p:oleObj spid="_x0000_s52380" name="Equation" r:id="rId7" imgW="1638000" imgH="431640" progId="Equation.DSMT4">
                  <p:embed/>
                </p:oleObj>
              </mc:Choice>
              <mc:Fallback>
                <p:oleObj name="Equation" r:id="rId7" imgW="1638000" imgH="4316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7738" y="533400"/>
                        <a:ext cx="4467225"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228600" y="1966077"/>
            <a:ext cx="7848600" cy="1154113"/>
            <a:chOff x="336" y="1961"/>
            <a:chExt cx="4944" cy="727"/>
          </a:xfrm>
        </p:grpSpPr>
        <p:grpSp>
          <p:nvGrpSpPr>
            <p:cNvPr id="52233" name="Group 12"/>
            <p:cNvGrpSpPr>
              <a:grpSpLocks/>
            </p:cNvGrpSpPr>
            <p:nvPr/>
          </p:nvGrpSpPr>
          <p:grpSpPr bwMode="auto">
            <a:xfrm>
              <a:off x="712" y="1961"/>
              <a:ext cx="4568" cy="398"/>
              <a:chOff x="712" y="1961"/>
              <a:chExt cx="4568" cy="398"/>
            </a:xfrm>
          </p:grpSpPr>
          <p:sp>
            <p:nvSpPr>
              <p:cNvPr id="52235" name="Text Box 13"/>
              <p:cNvSpPr txBox="1">
                <a:spLocks noChangeArrowheads="1"/>
              </p:cNvSpPr>
              <p:nvPr/>
            </p:nvSpPr>
            <p:spPr bwMode="auto">
              <a:xfrm>
                <a:off x="712" y="2003"/>
                <a:ext cx="1652" cy="288"/>
              </a:xfrm>
              <a:prstGeom prst="rect">
                <a:avLst/>
              </a:prstGeom>
              <a:noFill/>
              <a:ln w="9525">
                <a:noFill/>
                <a:miter lim="800000"/>
                <a:headEnd/>
                <a:tailEnd/>
              </a:ln>
            </p:spPr>
            <p:txBody>
              <a:bodyPr wrap="none">
                <a:spAutoFit/>
              </a:bodyPr>
              <a:lstStyle/>
              <a:p>
                <a:r>
                  <a:rPr lang="zh-CN" altLang="en-US">
                    <a:latin typeface="宋体" pitchFamily="2" charset="-122"/>
                  </a:rPr>
                  <a:t>分析可知，</a:t>
                </a:r>
                <a:r>
                  <a:rPr lang="en-US" altLang="zh-CN" i="1">
                    <a:latin typeface="宋体" pitchFamily="2" charset="-122"/>
                  </a:rPr>
                  <a:t>f</a:t>
                </a:r>
                <a:r>
                  <a:rPr lang="en-US" altLang="zh-CN">
                    <a:latin typeface="宋体" pitchFamily="2" charset="-122"/>
                  </a:rPr>
                  <a:t>(</a:t>
                </a:r>
                <a:r>
                  <a:rPr lang="en-US" altLang="zh-CN" i="1">
                    <a:latin typeface="宋体" pitchFamily="2" charset="-122"/>
                  </a:rPr>
                  <a:t>t</a:t>
                </a:r>
                <a:r>
                  <a:rPr lang="en-US" altLang="zh-CN">
                    <a:latin typeface="宋体" pitchFamily="2" charset="-122"/>
                  </a:rPr>
                  <a:t>)</a:t>
                </a:r>
                <a:r>
                  <a:rPr lang="zh-CN" altLang="en-US">
                    <a:latin typeface="宋体" pitchFamily="2" charset="-122"/>
                  </a:rPr>
                  <a:t>在</a:t>
                </a:r>
              </a:p>
            </p:txBody>
          </p:sp>
          <p:graphicFrame>
            <p:nvGraphicFramePr>
              <p:cNvPr id="52228" name="Object 14"/>
              <p:cNvGraphicFramePr>
                <a:graphicFrameLocks noChangeAspect="1"/>
              </p:cNvGraphicFramePr>
              <p:nvPr>
                <p:extLst>
                  <p:ext uri="{D42A27DB-BD31-4B8C-83A1-F6EECF244321}">
                    <p14:modId xmlns:p14="http://schemas.microsoft.com/office/powerpoint/2010/main" val="1664480519"/>
                  </p:ext>
                </p:extLst>
              </p:nvPr>
            </p:nvGraphicFramePr>
            <p:xfrm>
              <a:off x="2412" y="1961"/>
              <a:ext cx="1524" cy="398"/>
            </p:xfrm>
            <a:graphic>
              <a:graphicData uri="http://schemas.openxmlformats.org/presentationml/2006/ole">
                <mc:AlternateContent xmlns:mc="http://schemas.openxmlformats.org/markup-compatibility/2006">
                  <mc:Choice xmlns:v="urn:schemas-microsoft-com:vml" Requires="v">
                    <p:oleObj spid="_x0000_s52381" name="Equation" r:id="rId9" imgW="876240" imgH="228600" progId="">
                      <p:embed/>
                    </p:oleObj>
                  </mc:Choice>
                  <mc:Fallback>
                    <p:oleObj name="Equation" r:id="rId9" imgW="876240" imgH="228600" progId="">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2" y="1961"/>
                            <a:ext cx="1524"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6" name="Text Box 15"/>
              <p:cNvSpPr txBox="1">
                <a:spLocks noChangeArrowheads="1"/>
              </p:cNvSpPr>
              <p:nvPr/>
            </p:nvSpPr>
            <p:spPr bwMode="auto">
              <a:xfrm>
                <a:off x="3820" y="2016"/>
                <a:ext cx="1460" cy="288"/>
              </a:xfrm>
              <a:prstGeom prst="rect">
                <a:avLst/>
              </a:prstGeom>
              <a:noFill/>
              <a:ln w="9525">
                <a:noFill/>
                <a:miter lim="800000"/>
                <a:headEnd/>
                <a:tailEnd/>
              </a:ln>
            </p:spPr>
            <p:txBody>
              <a:bodyPr wrap="none">
                <a:spAutoFit/>
              </a:bodyPr>
              <a:lstStyle/>
              <a:p>
                <a:r>
                  <a:rPr lang="zh-CN" altLang="en-US">
                    <a:latin typeface="宋体" pitchFamily="2" charset="-122"/>
                  </a:rPr>
                  <a:t>此时有极大值，</a:t>
                </a:r>
              </a:p>
            </p:txBody>
          </p:sp>
        </p:grpSp>
        <p:sp>
          <p:nvSpPr>
            <p:cNvPr id="52234" name="Text Box 16"/>
            <p:cNvSpPr txBox="1">
              <a:spLocks noChangeArrowheads="1"/>
            </p:cNvSpPr>
            <p:nvPr/>
          </p:nvSpPr>
          <p:spPr bwMode="auto">
            <a:xfrm>
              <a:off x="336" y="2400"/>
              <a:ext cx="1652" cy="288"/>
            </a:xfrm>
            <a:prstGeom prst="rect">
              <a:avLst/>
            </a:prstGeom>
            <a:noFill/>
            <a:ln w="9525">
              <a:noFill/>
              <a:miter lim="800000"/>
              <a:headEnd/>
              <a:tailEnd/>
            </a:ln>
          </p:spPr>
          <p:txBody>
            <a:bodyPr wrap="none">
              <a:spAutoFit/>
            </a:bodyPr>
            <a:lstStyle/>
            <a:p>
              <a:r>
                <a:rPr lang="zh-CN" altLang="en-US">
                  <a:latin typeface="宋体" pitchFamily="2" charset="-122"/>
                </a:rPr>
                <a:t>此时不等式的解为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5"/>
                                        </p:tgtEl>
                                        <p:attrNameLst>
                                          <p:attrName>style.visibility</p:attrName>
                                        </p:attrNameLst>
                                      </p:cBhvr>
                                      <p:to>
                                        <p:strVal val="visible"/>
                                      </p:to>
                                    </p:set>
                                    <p:animEffect transition="in" filter="blinds(horizontal)">
                                      <p:cBhvr>
                                        <p:cTn id="7" dur="500"/>
                                        <p:tgtEl>
                                          <p:spTgt spid="147465"/>
                                        </p:tgtEl>
                                      </p:cBhvr>
                                    </p:animEffect>
                                  </p:childTnLst>
                                </p:cTn>
                              </p:par>
                              <p:par>
                                <p:cTn id="8" presetID="3" presetClass="entr" presetSubtype="10" fill="hold" nodeType="withEffect">
                                  <p:stCondLst>
                                    <p:cond delay="0"/>
                                  </p:stCondLst>
                                  <p:childTnLst>
                                    <p:set>
                                      <p:cBhvr>
                                        <p:cTn id="9" dur="1" fill="hold">
                                          <p:stCondLst>
                                            <p:cond delay="0"/>
                                          </p:stCondLst>
                                        </p:cTn>
                                        <p:tgtEl>
                                          <p:spTgt spid="147466"/>
                                        </p:tgtEl>
                                        <p:attrNameLst>
                                          <p:attrName>style.visibility</p:attrName>
                                        </p:attrNameLst>
                                      </p:cBhvr>
                                      <p:to>
                                        <p:strVal val="visible"/>
                                      </p:to>
                                    </p:set>
                                    <p:animEffect transition="in" filter="blinds(horizontal)">
                                      <p:cBhvr>
                                        <p:cTn id="10" dur="500"/>
                                        <p:tgtEl>
                                          <p:spTgt spid="14746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7458"/>
                                        </p:tgtEl>
                                        <p:attrNameLst>
                                          <p:attrName>style.visibility</p:attrName>
                                        </p:attrNameLst>
                                      </p:cBhvr>
                                      <p:to>
                                        <p:strVal val="visible"/>
                                      </p:to>
                                    </p:set>
                                    <p:animEffect transition="in" filter="blinds(horizontal)">
                                      <p:cBhvr>
                                        <p:cTn id="20" dur="500"/>
                                        <p:tgtEl>
                                          <p:spTgt spid="14745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Rot="1" noChangeArrowheads="1"/>
          </p:cNvSpPr>
          <p:nvPr>
            <p:ph type="title"/>
          </p:nvPr>
        </p:nvSpPr>
        <p:spPr>
          <a:xfrm>
            <a:off x="533400" y="0"/>
            <a:ext cx="7772400" cy="1143000"/>
          </a:xfrm>
        </p:spPr>
        <p:txBody>
          <a:bodyPr/>
          <a:lstStyle/>
          <a:p>
            <a:pPr algn="l">
              <a:lnSpc>
                <a:spcPct val="145000"/>
              </a:lnSpc>
            </a:pPr>
            <a:r>
              <a:rPr lang="en-US" altLang="zh-CN" sz="2400" b="1" smtClean="0">
                <a:solidFill>
                  <a:srgbClr val="000066"/>
                </a:solidFill>
                <a:latin typeface="宋体" pitchFamily="2" charset="-122"/>
              </a:rPr>
              <a:t>2)  </a:t>
            </a:r>
            <a:r>
              <a:rPr lang="zh-CN" altLang="en-US" sz="2400" b="1" smtClean="0">
                <a:solidFill>
                  <a:srgbClr val="000066"/>
                </a:solidFill>
                <a:latin typeface="宋体" pitchFamily="2" charset="-122"/>
              </a:rPr>
              <a:t>负峰切割失真</a:t>
            </a:r>
            <a:br>
              <a:rPr lang="zh-CN" altLang="en-US" sz="2400" b="1" smtClean="0">
                <a:solidFill>
                  <a:srgbClr val="000066"/>
                </a:solidFill>
                <a:latin typeface="宋体" pitchFamily="2" charset="-122"/>
              </a:rPr>
            </a:br>
            <a:r>
              <a:rPr lang="zh-CN" altLang="en-US" sz="2400" b="1" smtClean="0">
                <a:solidFill>
                  <a:srgbClr val="000066"/>
                </a:solidFill>
                <a:latin typeface="宋体" pitchFamily="2" charset="-122"/>
              </a:rPr>
              <a:t>  （或称底部切割失真）</a:t>
            </a:r>
          </a:p>
        </p:txBody>
      </p:sp>
      <p:pic>
        <p:nvPicPr>
          <p:cNvPr id="92167" name="Picture 7" descr="GUM8@6}NK9GG$W`JQRA(KUB"/>
          <p:cNvPicPr>
            <a:picLocks noChangeAspect="1" noChangeArrowheads="1"/>
          </p:cNvPicPr>
          <p:nvPr/>
        </p:nvPicPr>
        <p:blipFill>
          <a:blip r:embed="rId3" cstate="print"/>
          <a:srcRect/>
          <a:stretch>
            <a:fillRect/>
          </a:stretch>
        </p:blipFill>
        <p:spPr bwMode="auto">
          <a:xfrm>
            <a:off x="0" y="1676400"/>
            <a:ext cx="4191000" cy="2197100"/>
          </a:xfrm>
          <a:prstGeom prst="rect">
            <a:avLst/>
          </a:prstGeom>
          <a:noFill/>
          <a:ln w="9525">
            <a:noFill/>
            <a:miter lim="800000"/>
            <a:headEnd/>
            <a:tailEnd/>
          </a:ln>
        </p:spPr>
      </p:pic>
      <p:pic>
        <p:nvPicPr>
          <p:cNvPr id="92168" name="Picture 8" descr="~UZDC61P}1WA8]6{9I(BFF8"/>
          <p:cNvPicPr>
            <a:picLocks noChangeAspect="1" noChangeArrowheads="1"/>
          </p:cNvPicPr>
          <p:nvPr/>
        </p:nvPicPr>
        <p:blipFill>
          <a:blip r:embed="rId4" cstate="print"/>
          <a:srcRect/>
          <a:stretch>
            <a:fillRect/>
          </a:stretch>
        </p:blipFill>
        <p:spPr bwMode="auto">
          <a:xfrm>
            <a:off x="4267200" y="990600"/>
            <a:ext cx="4572000" cy="3562350"/>
          </a:xfrm>
          <a:prstGeom prst="rect">
            <a:avLst/>
          </a:prstGeom>
          <a:noFill/>
          <a:ln w="9525">
            <a:noFill/>
            <a:miter lim="800000"/>
            <a:headEnd/>
            <a:tailEnd/>
          </a:ln>
        </p:spPr>
      </p:pic>
      <p:sp>
        <p:nvSpPr>
          <p:cNvPr id="148484" name="Text Box 4"/>
          <p:cNvSpPr txBox="1">
            <a:spLocks noChangeArrowheads="1"/>
          </p:cNvSpPr>
          <p:nvPr/>
        </p:nvSpPr>
        <p:spPr bwMode="auto">
          <a:xfrm>
            <a:off x="228600" y="4953000"/>
            <a:ext cx="7162800" cy="579438"/>
          </a:xfrm>
          <a:prstGeom prst="rect">
            <a:avLst/>
          </a:prstGeom>
          <a:noFill/>
          <a:ln w="9525">
            <a:noFill/>
            <a:miter lim="800000"/>
            <a:headEnd/>
            <a:tailEnd/>
          </a:ln>
        </p:spPr>
        <p:txBody>
          <a:bodyPr lIns="91434" tIns="45718" rIns="91434" bIns="45718">
            <a:spAutoFit/>
          </a:bodyPr>
          <a:lstStyle/>
          <a:p>
            <a:pPr>
              <a:spcBef>
                <a:spcPct val="50000"/>
              </a:spcBef>
              <a:buClr>
                <a:srgbClr val="BF0B1C"/>
              </a:buClr>
              <a:buSzPct val="85000"/>
              <a:buFont typeface="Wingdings" pitchFamily="2" charset="2"/>
              <a:buNone/>
            </a:pPr>
            <a:r>
              <a:rPr lang="zh-CN" altLang="en-US" sz="3200">
                <a:solidFill>
                  <a:srgbClr val="FF0000"/>
                </a:solidFill>
                <a:latin typeface="宋体" pitchFamily="2" charset="-122"/>
              </a:rPr>
              <a:t>这种失真又是什么原因引起的呢？？？</a:t>
            </a:r>
            <a:endParaRPr lang="en-US" altLang="zh-CN" sz="3200">
              <a:solidFill>
                <a:srgbClr val="FF0000"/>
              </a:solidFill>
              <a:latin typeface="宋体" pitchFamily="2" charset="-122"/>
            </a:endParaRPr>
          </a:p>
        </p:txBody>
      </p:sp>
      <p:graphicFrame>
        <p:nvGraphicFramePr>
          <p:cNvPr id="6" name="Object 15"/>
          <p:cNvGraphicFramePr>
            <a:graphicFrameLocks noChangeAspect="1"/>
          </p:cNvGraphicFramePr>
          <p:nvPr>
            <p:extLst>
              <p:ext uri="{D42A27DB-BD31-4B8C-83A1-F6EECF244321}">
                <p14:modId xmlns:p14="http://schemas.microsoft.com/office/powerpoint/2010/main" val="799655535"/>
              </p:ext>
            </p:extLst>
          </p:nvPr>
        </p:nvGraphicFramePr>
        <p:xfrm>
          <a:off x="6096000" y="1208087"/>
          <a:ext cx="1982787" cy="403225"/>
        </p:xfrm>
        <a:graphic>
          <a:graphicData uri="http://schemas.openxmlformats.org/presentationml/2006/ole">
            <mc:AlternateContent xmlns:mc="http://schemas.openxmlformats.org/markup-compatibility/2006">
              <mc:Choice xmlns:v="urn:schemas-microsoft-com:vml" Requires="v">
                <p:oleObj spid="_x0000_s270351" name="公式" r:id="rId5" imgW="1269720" imgH="228600" progId="Equation.3">
                  <p:embed/>
                </p:oleObj>
              </mc:Choice>
              <mc:Fallback>
                <p:oleObj name="公式" r:id="rId5" imgW="1269720" imgH="228600" progId="Equation.3">
                  <p:embed/>
                  <p:pic>
                    <p:nvPicPr>
                      <p:cNvPr id="8" name="Object 15"/>
                      <p:cNvPicPr>
                        <a:picLocks noChangeAspect="1" noChangeArrowheads="1"/>
                      </p:cNvPicPr>
                      <p:nvPr/>
                    </p:nvPicPr>
                    <p:blipFill>
                      <a:blip r:embed="rId6"/>
                      <a:srcRect/>
                      <a:stretch>
                        <a:fillRect/>
                      </a:stretch>
                    </p:blipFill>
                    <p:spPr bwMode="auto">
                      <a:xfrm>
                        <a:off x="6096000" y="1208087"/>
                        <a:ext cx="1982787" cy="403225"/>
                      </a:xfrm>
                      <a:prstGeom prst="rect">
                        <a:avLst/>
                      </a:prstGeom>
                      <a:solidFill>
                        <a:schemeClr val="bg1"/>
                      </a:solid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blinds(horizontal)">
                                      <p:cBhvr>
                                        <p:cTn id="7" dur="500"/>
                                        <p:tgtEl>
                                          <p:spTgt spid="921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68"/>
                                        </p:tgtEl>
                                        <p:attrNameLst>
                                          <p:attrName>style.visibility</p:attrName>
                                        </p:attrNameLst>
                                      </p:cBhvr>
                                      <p:to>
                                        <p:strVal val="visible"/>
                                      </p:to>
                                    </p:set>
                                    <p:animEffect transition="in" filter="blinds(horizontal)">
                                      <p:cBhvr>
                                        <p:cTn id="12" dur="500"/>
                                        <p:tgtEl>
                                          <p:spTgt spid="921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484">
                                            <p:txEl>
                                              <p:pRg st="0" end="0"/>
                                            </p:txEl>
                                          </p:spTgt>
                                        </p:tgtEl>
                                        <p:attrNameLst>
                                          <p:attrName>style.visibility</p:attrName>
                                        </p:attrNameLst>
                                      </p:cBhvr>
                                      <p:to>
                                        <p:strVal val="visible"/>
                                      </p:to>
                                    </p:set>
                                    <p:animEffect transition="in" filter="blinds(horizontal)">
                                      <p:cBhvr>
                                        <p:cTn id="17" dur="500"/>
                                        <p:tgtEl>
                                          <p:spTgt spid="14848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build="allAtOnce"/>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ChangeArrowheads="1"/>
          </p:cNvSpPr>
          <p:nvPr/>
        </p:nvSpPr>
        <p:spPr bwMode="auto">
          <a:xfrm>
            <a:off x="196850" y="119781"/>
            <a:ext cx="1800225" cy="433388"/>
          </a:xfrm>
          <a:prstGeom prst="rect">
            <a:avLst/>
          </a:prstGeom>
          <a:noFill/>
          <a:ln w="9525">
            <a:noFill/>
            <a:miter lim="800000"/>
            <a:headEnd/>
            <a:tailEnd/>
          </a:ln>
        </p:spPr>
        <p:txBody>
          <a:bodyPr/>
          <a:lstStyle/>
          <a:p>
            <a:pPr marL="609600" indent="-609600" eaLnBrk="0" hangingPunct="0">
              <a:spcBef>
                <a:spcPct val="20000"/>
              </a:spcBef>
              <a:buClr>
                <a:srgbClr val="BF0B1C"/>
              </a:buClr>
              <a:buSzPct val="85000"/>
              <a:buFont typeface="Wingdings" pitchFamily="2" charset="2"/>
              <a:buChar char="Ø"/>
            </a:pPr>
            <a:r>
              <a:rPr kumimoji="0" lang="zh-CN" altLang="en-US" dirty="0">
                <a:latin typeface="Arial" charset="0"/>
              </a:rPr>
              <a:t>电路：</a:t>
            </a:r>
          </a:p>
        </p:txBody>
      </p:sp>
      <p:sp>
        <p:nvSpPr>
          <p:cNvPr id="53254" name="Text Box 3"/>
          <p:cNvSpPr txBox="1">
            <a:spLocks noChangeArrowheads="1"/>
          </p:cNvSpPr>
          <p:nvPr/>
        </p:nvSpPr>
        <p:spPr bwMode="auto">
          <a:xfrm>
            <a:off x="374650" y="4064000"/>
            <a:ext cx="184150" cy="519113"/>
          </a:xfrm>
          <a:prstGeom prst="rect">
            <a:avLst/>
          </a:prstGeom>
          <a:noFill/>
          <a:ln w="25400">
            <a:noFill/>
            <a:miter lim="800000"/>
            <a:headEnd/>
            <a:tailEnd/>
          </a:ln>
        </p:spPr>
        <p:txBody>
          <a:bodyPr wrap="none">
            <a:spAutoFit/>
          </a:bodyPr>
          <a:lstStyle/>
          <a:p>
            <a:endParaRPr kumimoji="0" lang="zh-CN" altLang="en-US" sz="2800">
              <a:latin typeface="Book Antiqua" pitchFamily="18" charset="0"/>
              <a:ea typeface="华文新魏" pitchFamily="2" charset="-122"/>
            </a:endParaRPr>
          </a:p>
        </p:txBody>
      </p:sp>
      <p:sp>
        <p:nvSpPr>
          <p:cNvPr id="149509" name="Text Box 5"/>
          <p:cNvSpPr txBox="1">
            <a:spLocks noChangeArrowheads="1"/>
          </p:cNvSpPr>
          <p:nvPr/>
        </p:nvSpPr>
        <p:spPr bwMode="auto">
          <a:xfrm>
            <a:off x="-27318" y="1719440"/>
            <a:ext cx="9095117" cy="978729"/>
          </a:xfrm>
          <a:prstGeom prst="rect">
            <a:avLst/>
          </a:prstGeom>
          <a:noFill/>
          <a:ln w="25400">
            <a:noFill/>
            <a:miter lim="800000"/>
            <a:headEnd/>
            <a:tailEnd/>
          </a:ln>
        </p:spPr>
        <p:txBody>
          <a:bodyPr wrap="square">
            <a:spAutoFit/>
          </a:bodyPr>
          <a:lstStyle/>
          <a:p>
            <a:pPr>
              <a:lnSpc>
                <a:spcPct val="120000"/>
              </a:lnSpc>
            </a:pPr>
            <a:r>
              <a:rPr kumimoji="0" lang="zh-CN" altLang="en-US" dirty="0">
                <a:latin typeface="宋体" pitchFamily="2" charset="-122"/>
              </a:rPr>
              <a:t>    因为</a:t>
            </a:r>
            <a:r>
              <a:rPr kumimoji="0" lang="en-US" altLang="zh-CN" i="1" dirty="0"/>
              <a:t>C</a:t>
            </a:r>
            <a:r>
              <a:rPr kumimoji="0" lang="en-US" altLang="zh-CN" baseline="-25000" dirty="0"/>
              <a:t>c</a:t>
            </a:r>
            <a:r>
              <a:rPr kumimoji="0" lang="zh-CN" altLang="en-US" dirty="0">
                <a:latin typeface="宋体" pitchFamily="2" charset="-122"/>
              </a:rPr>
              <a:t>较大，其两端直流电压基本不变，近似等于</a:t>
            </a:r>
            <a:r>
              <a:rPr kumimoji="0" lang="zh-CN" altLang="en-US" dirty="0" smtClean="0">
                <a:latin typeface="宋体" pitchFamily="2" charset="-122"/>
              </a:rPr>
              <a:t>载波振幅</a:t>
            </a:r>
            <a:r>
              <a:rPr kumimoji="0" lang="zh-CN" altLang="en-US" dirty="0">
                <a:latin typeface="宋体" pitchFamily="2" charset="-122"/>
              </a:rPr>
              <a:t>值</a:t>
            </a:r>
            <a:r>
              <a:rPr kumimoji="0" lang="en-US" altLang="zh-CN" i="1" dirty="0" err="1"/>
              <a:t>U</a:t>
            </a:r>
            <a:r>
              <a:rPr kumimoji="0" lang="en-US" altLang="zh-CN" baseline="-25000" dirty="0" err="1"/>
              <a:t>cm</a:t>
            </a:r>
            <a:r>
              <a:rPr kumimoji="0" lang="zh-CN" altLang="en-US" dirty="0">
                <a:latin typeface="宋体" pitchFamily="2" charset="-122"/>
              </a:rPr>
              <a:t>，可视为一直流电源。它在电阻</a:t>
            </a:r>
            <a:r>
              <a:rPr kumimoji="0" lang="en-US" altLang="zh-CN" i="1" dirty="0"/>
              <a:t>R</a:t>
            </a:r>
            <a:r>
              <a:rPr kumimoji="0" lang="en-US" altLang="zh-CN" baseline="-25000" dirty="0"/>
              <a:t>L</a:t>
            </a:r>
            <a:r>
              <a:rPr kumimoji="0" lang="zh-CN" altLang="en-US" dirty="0">
                <a:latin typeface="宋体" pitchFamily="2" charset="-122"/>
              </a:rPr>
              <a:t>和</a:t>
            </a:r>
            <a:r>
              <a:rPr kumimoji="0" lang="en-US" altLang="zh-CN" i="1" dirty="0"/>
              <a:t>R</a:t>
            </a:r>
            <a:r>
              <a:rPr kumimoji="0" lang="en-US" altLang="zh-CN" baseline="-25000" dirty="0"/>
              <a:t>i2</a:t>
            </a:r>
            <a:r>
              <a:rPr kumimoji="0" lang="zh-CN" altLang="en-US" dirty="0">
                <a:latin typeface="宋体" pitchFamily="2" charset="-122"/>
              </a:rPr>
              <a:t>上产生分</a:t>
            </a:r>
            <a:r>
              <a:rPr kumimoji="0" lang="zh-CN" altLang="en-US" dirty="0" smtClean="0">
                <a:latin typeface="宋体" pitchFamily="2" charset="-122"/>
              </a:rPr>
              <a:t>压：</a:t>
            </a:r>
            <a:endParaRPr kumimoji="0" lang="zh-CN" altLang="en-US" dirty="0">
              <a:latin typeface="宋体" pitchFamily="2" charset="-122"/>
            </a:endParaRPr>
          </a:p>
        </p:txBody>
      </p:sp>
      <p:graphicFrame>
        <p:nvGraphicFramePr>
          <p:cNvPr id="149510" name="Object 6"/>
          <p:cNvGraphicFramePr>
            <a:graphicFrameLocks noChangeAspect="1"/>
          </p:cNvGraphicFramePr>
          <p:nvPr>
            <p:extLst>
              <p:ext uri="{D42A27DB-BD31-4B8C-83A1-F6EECF244321}">
                <p14:modId xmlns:p14="http://schemas.microsoft.com/office/powerpoint/2010/main" val="36256980"/>
              </p:ext>
            </p:extLst>
          </p:nvPr>
        </p:nvGraphicFramePr>
        <p:xfrm>
          <a:off x="558800" y="2732675"/>
          <a:ext cx="2684462" cy="942975"/>
        </p:xfrm>
        <a:graphic>
          <a:graphicData uri="http://schemas.openxmlformats.org/presentationml/2006/ole">
            <mc:AlternateContent xmlns:mc="http://schemas.openxmlformats.org/markup-compatibility/2006">
              <mc:Choice xmlns:v="urn:schemas-microsoft-com:vml" Requires="v">
                <p:oleObj spid="_x0000_s53379" name="公式" r:id="rId3" imgW="1231560" imgH="431640" progId="">
                  <p:embed/>
                </p:oleObj>
              </mc:Choice>
              <mc:Fallback>
                <p:oleObj name="公式" r:id="rId3" imgW="1231560" imgH="4316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2732675"/>
                        <a:ext cx="26844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1" name="Text Box 7"/>
          <p:cNvSpPr txBox="1">
            <a:spLocks noChangeArrowheads="1"/>
          </p:cNvSpPr>
          <p:nvPr/>
        </p:nvSpPr>
        <p:spPr bwMode="auto">
          <a:xfrm>
            <a:off x="99084" y="4023683"/>
            <a:ext cx="3232150" cy="457200"/>
          </a:xfrm>
          <a:prstGeom prst="rect">
            <a:avLst/>
          </a:prstGeom>
          <a:noFill/>
          <a:ln w="25400">
            <a:noFill/>
            <a:miter lim="800000"/>
            <a:headEnd/>
            <a:tailEnd/>
          </a:ln>
        </p:spPr>
        <p:txBody>
          <a:bodyPr wrap="none">
            <a:spAutoFit/>
          </a:bodyPr>
          <a:lstStyle/>
          <a:p>
            <a:r>
              <a:rPr kumimoji="0" lang="zh-CN" altLang="en-US" dirty="0">
                <a:latin typeface="Book Antiqua" pitchFamily="18" charset="0"/>
              </a:rPr>
              <a:t>调幅波的最小幅值为：</a:t>
            </a:r>
          </a:p>
        </p:txBody>
      </p:sp>
      <p:graphicFrame>
        <p:nvGraphicFramePr>
          <p:cNvPr id="149512" name="Object 8"/>
          <p:cNvGraphicFramePr>
            <a:graphicFrameLocks noChangeAspect="1"/>
          </p:cNvGraphicFramePr>
          <p:nvPr>
            <p:extLst>
              <p:ext uri="{D42A27DB-BD31-4B8C-83A1-F6EECF244321}">
                <p14:modId xmlns:p14="http://schemas.microsoft.com/office/powerpoint/2010/main" val="1171216467"/>
              </p:ext>
            </p:extLst>
          </p:nvPr>
        </p:nvGraphicFramePr>
        <p:xfrm>
          <a:off x="3180556" y="4013470"/>
          <a:ext cx="1716088" cy="498475"/>
        </p:xfrm>
        <a:graphic>
          <a:graphicData uri="http://schemas.openxmlformats.org/presentationml/2006/ole">
            <mc:AlternateContent xmlns:mc="http://schemas.openxmlformats.org/markup-compatibility/2006">
              <mc:Choice xmlns:v="urn:schemas-microsoft-com:vml" Requires="v">
                <p:oleObj spid="_x0000_s53380" name="公式" r:id="rId5" imgW="787320" imgH="228600" progId="">
                  <p:embed/>
                </p:oleObj>
              </mc:Choice>
              <mc:Fallback>
                <p:oleObj name="公式" r:id="rId5" imgW="787320" imgH="2286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0556" y="4013470"/>
                        <a:ext cx="17160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3" name="Text Box 9"/>
          <p:cNvSpPr txBox="1">
            <a:spLocks noChangeArrowheads="1"/>
          </p:cNvSpPr>
          <p:nvPr/>
        </p:nvSpPr>
        <p:spPr bwMode="auto">
          <a:xfrm>
            <a:off x="216978" y="5041481"/>
            <a:ext cx="3536950" cy="457200"/>
          </a:xfrm>
          <a:prstGeom prst="rect">
            <a:avLst/>
          </a:prstGeom>
          <a:noFill/>
          <a:ln w="25400">
            <a:noFill/>
            <a:miter lim="800000"/>
            <a:headEnd/>
            <a:tailEnd/>
          </a:ln>
        </p:spPr>
        <p:txBody>
          <a:bodyPr wrap="none">
            <a:spAutoFit/>
          </a:bodyPr>
          <a:lstStyle/>
          <a:p>
            <a:r>
              <a:rPr kumimoji="0" lang="zh-CN" altLang="en-US" dirty="0">
                <a:latin typeface="Book Antiqua" pitchFamily="18" charset="0"/>
              </a:rPr>
              <a:t>要避免底部失真应满足：</a:t>
            </a:r>
          </a:p>
        </p:txBody>
      </p:sp>
      <p:graphicFrame>
        <p:nvGraphicFramePr>
          <p:cNvPr id="149514" name="Object 10"/>
          <p:cNvGraphicFramePr>
            <a:graphicFrameLocks noChangeAspect="1"/>
          </p:cNvGraphicFramePr>
          <p:nvPr>
            <p:extLst>
              <p:ext uri="{D42A27DB-BD31-4B8C-83A1-F6EECF244321}">
                <p14:modId xmlns:p14="http://schemas.microsoft.com/office/powerpoint/2010/main" val="3610157485"/>
              </p:ext>
            </p:extLst>
          </p:nvPr>
        </p:nvGraphicFramePr>
        <p:xfrm>
          <a:off x="685800" y="5548268"/>
          <a:ext cx="3736975" cy="941388"/>
        </p:xfrm>
        <a:graphic>
          <a:graphicData uri="http://schemas.openxmlformats.org/presentationml/2006/ole">
            <mc:AlternateContent xmlns:mc="http://schemas.openxmlformats.org/markup-compatibility/2006">
              <mc:Choice xmlns:v="urn:schemas-microsoft-com:vml" Requires="v">
                <p:oleObj spid="_x0000_s53381" name="公式" r:id="rId7" imgW="1714320" imgH="431640" progId="">
                  <p:embed/>
                </p:oleObj>
              </mc:Choice>
              <mc:Fallback>
                <p:oleObj name="公式" r:id="rId7" imgW="1714320" imgH="43164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5548268"/>
                        <a:ext cx="3736975"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3258" name="Picture 12" descr="}220PASUIK1XF{7A[BRL9NA"/>
          <p:cNvPicPr>
            <a:picLocks noChangeAspect="1" noChangeArrowheads="1"/>
          </p:cNvPicPr>
          <p:nvPr/>
        </p:nvPicPr>
        <p:blipFill>
          <a:blip r:embed="rId9" cstate="print"/>
          <a:srcRect/>
          <a:stretch>
            <a:fillRect/>
          </a:stretch>
        </p:blipFill>
        <p:spPr bwMode="auto">
          <a:xfrm>
            <a:off x="1715159" y="0"/>
            <a:ext cx="4646882" cy="1806237"/>
          </a:xfrm>
          <a:prstGeom prst="rect">
            <a:avLst/>
          </a:prstGeom>
          <a:noFill/>
          <a:ln w="9525">
            <a:noFill/>
            <a:miter lim="800000"/>
            <a:headEnd/>
            <a:tailEnd/>
          </a:ln>
        </p:spPr>
      </p:pic>
      <p:pic>
        <p:nvPicPr>
          <p:cNvPr id="11" name="Picture 8" descr="~UZDC61P}1WA8]6{9I(BFF8"/>
          <p:cNvPicPr>
            <a:picLocks noChangeAspect="1" noChangeArrowheads="1"/>
          </p:cNvPicPr>
          <p:nvPr/>
        </p:nvPicPr>
        <p:blipFill>
          <a:blip r:embed="rId10" cstate="print"/>
          <a:srcRect/>
          <a:stretch>
            <a:fillRect/>
          </a:stretch>
        </p:blipFill>
        <p:spPr bwMode="auto">
          <a:xfrm>
            <a:off x="5076537" y="2597548"/>
            <a:ext cx="3764154" cy="2932903"/>
          </a:xfrm>
          <a:prstGeom prst="rect">
            <a:avLst/>
          </a:prstGeom>
          <a:noFill/>
          <a:ln w="9525">
            <a:noFill/>
            <a:miter lim="800000"/>
            <a:headEnd/>
            <a:tailEnd/>
          </a:ln>
        </p:spPr>
      </p:pic>
      <p:graphicFrame>
        <p:nvGraphicFramePr>
          <p:cNvPr id="12" name="Object 15"/>
          <p:cNvGraphicFramePr>
            <a:graphicFrameLocks noChangeAspect="1"/>
          </p:cNvGraphicFramePr>
          <p:nvPr>
            <p:extLst>
              <p:ext uri="{D42A27DB-BD31-4B8C-83A1-F6EECF244321}">
                <p14:modId xmlns:p14="http://schemas.microsoft.com/office/powerpoint/2010/main" val="1792741189"/>
              </p:ext>
            </p:extLst>
          </p:nvPr>
        </p:nvGraphicFramePr>
        <p:xfrm>
          <a:off x="6553200" y="2883876"/>
          <a:ext cx="1631950" cy="331788"/>
        </p:xfrm>
        <a:graphic>
          <a:graphicData uri="http://schemas.openxmlformats.org/presentationml/2006/ole">
            <mc:AlternateContent xmlns:mc="http://schemas.openxmlformats.org/markup-compatibility/2006">
              <mc:Choice xmlns:v="urn:schemas-microsoft-com:vml" Requires="v">
                <p:oleObj spid="_x0000_s53382" name="公式" r:id="rId11" imgW="1269720" imgH="228600" progId="Equation.3">
                  <p:embed/>
                </p:oleObj>
              </mc:Choice>
              <mc:Fallback>
                <p:oleObj name="公式" r:id="rId11" imgW="1269720" imgH="228600" progId="Equation.3">
                  <p:embed/>
                  <p:pic>
                    <p:nvPicPr>
                      <p:cNvPr id="6" name="Object 15"/>
                      <p:cNvPicPr>
                        <a:picLocks noChangeAspect="1" noChangeArrowheads="1"/>
                      </p:cNvPicPr>
                      <p:nvPr/>
                    </p:nvPicPr>
                    <p:blipFill>
                      <a:blip r:embed="rId12"/>
                      <a:srcRect/>
                      <a:stretch>
                        <a:fillRect/>
                      </a:stretch>
                    </p:blipFill>
                    <p:spPr bwMode="auto">
                      <a:xfrm>
                        <a:off x="6553200" y="2883876"/>
                        <a:ext cx="1631950" cy="331788"/>
                      </a:xfrm>
                      <a:prstGeom prst="rect">
                        <a:avLst/>
                      </a:prstGeom>
                      <a:solidFill>
                        <a:schemeClr val="bg1"/>
                      </a:solid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9"/>
                                        </p:tgtEl>
                                        <p:attrNameLst>
                                          <p:attrName>style.visibility</p:attrName>
                                        </p:attrNameLst>
                                      </p:cBhvr>
                                      <p:to>
                                        <p:strVal val="visible"/>
                                      </p:to>
                                    </p:set>
                                    <p:animEffect transition="in" filter="wipe(left)">
                                      <p:cBhvr>
                                        <p:cTn id="7" dur="500"/>
                                        <p:tgtEl>
                                          <p:spTgt spid="1495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510"/>
                                        </p:tgtEl>
                                        <p:attrNameLst>
                                          <p:attrName>style.visibility</p:attrName>
                                        </p:attrNameLst>
                                      </p:cBhvr>
                                      <p:to>
                                        <p:strVal val="visible"/>
                                      </p:to>
                                    </p:set>
                                    <p:animEffect transition="in" filter="wipe(left)">
                                      <p:cBhvr>
                                        <p:cTn id="12" dur="500"/>
                                        <p:tgtEl>
                                          <p:spTgt spid="1495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511"/>
                                        </p:tgtEl>
                                        <p:attrNameLst>
                                          <p:attrName>style.visibility</p:attrName>
                                        </p:attrNameLst>
                                      </p:cBhvr>
                                      <p:to>
                                        <p:strVal val="visible"/>
                                      </p:to>
                                    </p:set>
                                    <p:animEffect transition="in" filter="wipe(left)">
                                      <p:cBhvr>
                                        <p:cTn id="17" dur="500"/>
                                        <p:tgtEl>
                                          <p:spTgt spid="1495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49512"/>
                                        </p:tgtEl>
                                        <p:attrNameLst>
                                          <p:attrName>style.visibility</p:attrName>
                                        </p:attrNameLst>
                                      </p:cBhvr>
                                      <p:to>
                                        <p:strVal val="visible"/>
                                      </p:to>
                                    </p:set>
                                    <p:animEffect transition="in" filter="blinds(horizontal)">
                                      <p:cBhvr>
                                        <p:cTn id="31" dur="500"/>
                                        <p:tgtEl>
                                          <p:spTgt spid="1495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9513"/>
                                        </p:tgtEl>
                                        <p:attrNameLst>
                                          <p:attrName>style.visibility</p:attrName>
                                        </p:attrNameLst>
                                      </p:cBhvr>
                                      <p:to>
                                        <p:strVal val="visible"/>
                                      </p:to>
                                    </p:set>
                                    <p:animEffect transition="in" filter="blinds(horizontal)">
                                      <p:cBhvr>
                                        <p:cTn id="36" dur="500"/>
                                        <p:tgtEl>
                                          <p:spTgt spid="14951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49514"/>
                                        </p:tgtEl>
                                        <p:attrNameLst>
                                          <p:attrName>style.visibility</p:attrName>
                                        </p:attrNameLst>
                                      </p:cBhvr>
                                      <p:to>
                                        <p:strVal val="visible"/>
                                      </p:to>
                                    </p:set>
                                    <p:animEffect transition="in" filter="blinds(horizontal)">
                                      <p:cBhvr>
                                        <p:cTn id="41" dur="500"/>
                                        <p:tgtEl>
                                          <p:spTgt spid="149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1" grpId="0"/>
      <p:bldP spid="1495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304800" y="3657600"/>
            <a:ext cx="5040313" cy="579438"/>
          </a:xfrm>
          <a:prstGeom prst="rect">
            <a:avLst/>
          </a:prstGeom>
          <a:noFill/>
          <a:ln w="9525">
            <a:noFill/>
            <a:miter lim="800000"/>
            <a:headEnd/>
            <a:tailEnd/>
          </a:ln>
        </p:spPr>
        <p:txBody>
          <a:bodyPr lIns="91434" tIns="45718" rIns="91434" bIns="45718">
            <a:spAutoFit/>
          </a:bodyPr>
          <a:lstStyle/>
          <a:p>
            <a:pPr>
              <a:spcBef>
                <a:spcPct val="50000"/>
              </a:spcBef>
              <a:buClr>
                <a:srgbClr val="BF0B1C"/>
              </a:buClr>
              <a:buSzPct val="85000"/>
              <a:buFont typeface="Wingdings" pitchFamily="2" charset="2"/>
              <a:buChar char="Ø"/>
            </a:pPr>
            <a:r>
              <a:rPr lang="zh-CN" altLang="en-US" sz="3200" dirty="0">
                <a:solidFill>
                  <a:srgbClr val="FF0000"/>
                </a:solidFill>
              </a:rPr>
              <a:t> 克服</a:t>
            </a:r>
            <a:r>
              <a:rPr kumimoji="0" lang="zh-CN" altLang="en-US" sz="3200" dirty="0">
                <a:solidFill>
                  <a:srgbClr val="FF0000"/>
                </a:solidFill>
                <a:latin typeface="Book Antiqua" pitchFamily="18" charset="0"/>
              </a:rPr>
              <a:t>负峰切割</a:t>
            </a:r>
            <a:r>
              <a:rPr lang="zh-CN" altLang="en-US" sz="3200" dirty="0">
                <a:solidFill>
                  <a:srgbClr val="FF0000"/>
                </a:solidFill>
              </a:rPr>
              <a:t>条件：</a:t>
            </a:r>
          </a:p>
        </p:txBody>
      </p:sp>
      <p:graphicFrame>
        <p:nvGraphicFramePr>
          <p:cNvPr id="150531" name="Object 3"/>
          <p:cNvGraphicFramePr>
            <a:graphicFrameLocks noChangeAspect="1"/>
          </p:cNvGraphicFramePr>
          <p:nvPr/>
        </p:nvGraphicFramePr>
        <p:xfrm>
          <a:off x="4724400" y="3581400"/>
          <a:ext cx="1384300" cy="942975"/>
        </p:xfrm>
        <a:graphic>
          <a:graphicData uri="http://schemas.openxmlformats.org/presentationml/2006/ole">
            <mc:AlternateContent xmlns:mc="http://schemas.openxmlformats.org/markup-compatibility/2006">
              <mc:Choice xmlns:v="urn:schemas-microsoft-com:vml" Requires="v">
                <p:oleObj spid="_x0000_s54388" name="公式" r:id="rId3" imgW="634680" imgH="431640" progId="">
                  <p:embed/>
                </p:oleObj>
              </mc:Choice>
              <mc:Fallback>
                <p:oleObj name="公式" r:id="rId3" imgW="634680" imgH="43164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581400"/>
                        <a:ext cx="13843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6"/>
          <p:cNvGraphicFramePr>
            <a:graphicFrameLocks noChangeAspect="1"/>
          </p:cNvGraphicFramePr>
          <p:nvPr/>
        </p:nvGraphicFramePr>
        <p:xfrm>
          <a:off x="1066800" y="2286000"/>
          <a:ext cx="3735388" cy="941388"/>
        </p:xfrm>
        <a:graphic>
          <a:graphicData uri="http://schemas.openxmlformats.org/presentationml/2006/ole">
            <mc:AlternateContent xmlns:mc="http://schemas.openxmlformats.org/markup-compatibility/2006">
              <mc:Choice xmlns:v="urn:schemas-microsoft-com:vml" Requires="v">
                <p:oleObj spid="_x0000_s54389" name="公式" r:id="rId5" imgW="1714320" imgH="431640" progId="">
                  <p:embed/>
                </p:oleObj>
              </mc:Choice>
              <mc:Fallback>
                <p:oleObj name="公式" r:id="rId5" imgW="1714320" imgH="43164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286000"/>
                        <a:ext cx="3735388"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8" name="Text Box 7"/>
          <p:cNvSpPr txBox="1">
            <a:spLocks noChangeArrowheads="1"/>
          </p:cNvSpPr>
          <p:nvPr/>
        </p:nvSpPr>
        <p:spPr bwMode="auto">
          <a:xfrm>
            <a:off x="533400" y="2209800"/>
            <a:ext cx="490538" cy="457200"/>
          </a:xfrm>
          <a:prstGeom prst="rect">
            <a:avLst/>
          </a:prstGeom>
          <a:noFill/>
          <a:ln w="25400">
            <a:noFill/>
            <a:miter lim="800000"/>
            <a:headEnd/>
            <a:tailEnd/>
          </a:ln>
        </p:spPr>
        <p:txBody>
          <a:bodyPr wrap="none">
            <a:spAutoFit/>
          </a:bodyPr>
          <a:lstStyle/>
          <a:p>
            <a:r>
              <a:rPr kumimoji="0" lang="zh-CN" altLang="en-US" dirty="0">
                <a:latin typeface="Book Antiqua" pitchFamily="18" charset="0"/>
              </a:rPr>
              <a:t>由</a:t>
            </a:r>
          </a:p>
        </p:txBody>
      </p:sp>
      <p:sp>
        <p:nvSpPr>
          <p:cNvPr id="150536" name="Text Box 8"/>
          <p:cNvSpPr txBox="1">
            <a:spLocks noChangeArrowheads="1"/>
          </p:cNvSpPr>
          <p:nvPr/>
        </p:nvSpPr>
        <p:spPr bwMode="auto">
          <a:xfrm>
            <a:off x="5105400" y="2286000"/>
            <a:ext cx="796925" cy="457200"/>
          </a:xfrm>
          <a:prstGeom prst="rect">
            <a:avLst/>
          </a:prstGeom>
          <a:noFill/>
          <a:ln w="25400">
            <a:noFill/>
            <a:miter lim="800000"/>
            <a:headEnd/>
            <a:tailEnd/>
          </a:ln>
        </p:spPr>
        <p:txBody>
          <a:bodyPr wrap="none">
            <a:spAutoFit/>
          </a:bodyPr>
          <a:lstStyle/>
          <a:p>
            <a:r>
              <a:rPr kumimoji="0" lang="zh-CN" altLang="en-US" dirty="0">
                <a:latin typeface="Book Antiqua" pitchFamily="18" charset="0"/>
              </a:rPr>
              <a:t>得到</a:t>
            </a:r>
          </a:p>
        </p:txBody>
      </p:sp>
      <p:graphicFrame>
        <p:nvGraphicFramePr>
          <p:cNvPr id="150539" name="Object 11"/>
          <p:cNvGraphicFramePr>
            <a:graphicFrameLocks noChangeAspect="1"/>
          </p:cNvGraphicFramePr>
          <p:nvPr/>
        </p:nvGraphicFramePr>
        <p:xfrm>
          <a:off x="6324600" y="2133600"/>
          <a:ext cx="2047875" cy="939800"/>
        </p:xfrm>
        <a:graphic>
          <a:graphicData uri="http://schemas.openxmlformats.org/presentationml/2006/ole">
            <mc:AlternateContent xmlns:mc="http://schemas.openxmlformats.org/markup-compatibility/2006">
              <mc:Choice xmlns:v="urn:schemas-microsoft-com:vml" Requires="v">
                <p:oleObj spid="_x0000_s54390" name="公式" r:id="rId7" imgW="939600" imgH="431640" progId="">
                  <p:embed/>
                </p:oleObj>
              </mc:Choice>
              <mc:Fallback>
                <p:oleObj name="公式" r:id="rId7" imgW="939600" imgH="43164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2133600"/>
                        <a:ext cx="204787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3" name="Text Box 11"/>
          <p:cNvSpPr txBox="1">
            <a:spLocks noChangeArrowheads="1"/>
          </p:cNvSpPr>
          <p:nvPr/>
        </p:nvSpPr>
        <p:spPr bwMode="auto">
          <a:xfrm>
            <a:off x="762000" y="4654550"/>
            <a:ext cx="2590800" cy="457200"/>
          </a:xfrm>
          <a:prstGeom prst="rect">
            <a:avLst/>
          </a:prstGeom>
          <a:noFill/>
          <a:ln w="9525">
            <a:noFill/>
            <a:miter lim="800000"/>
            <a:headEnd/>
            <a:tailEnd/>
          </a:ln>
        </p:spPr>
        <p:txBody>
          <a:bodyPr>
            <a:spAutoFit/>
          </a:bodyPr>
          <a:lstStyle/>
          <a:p>
            <a:pPr>
              <a:spcBef>
                <a:spcPct val="50000"/>
              </a:spcBef>
            </a:pPr>
            <a:r>
              <a:rPr lang="zh-CN" altLang="en-US"/>
              <a:t>直流负载    </a:t>
            </a:r>
          </a:p>
        </p:txBody>
      </p:sp>
      <p:sp>
        <p:nvSpPr>
          <p:cNvPr id="49165" name="Text Box 13"/>
          <p:cNvSpPr txBox="1">
            <a:spLocks noChangeArrowheads="1"/>
          </p:cNvSpPr>
          <p:nvPr/>
        </p:nvSpPr>
        <p:spPr bwMode="auto">
          <a:xfrm>
            <a:off x="2667000" y="4730750"/>
            <a:ext cx="2590800" cy="457200"/>
          </a:xfrm>
          <a:prstGeom prst="rect">
            <a:avLst/>
          </a:prstGeom>
          <a:noFill/>
          <a:ln w="9525">
            <a:noFill/>
            <a:miter lim="800000"/>
            <a:headEnd/>
            <a:tailEnd/>
          </a:ln>
        </p:spPr>
        <p:txBody>
          <a:bodyPr>
            <a:spAutoFit/>
          </a:bodyPr>
          <a:lstStyle/>
          <a:p>
            <a:pPr>
              <a:spcBef>
                <a:spcPct val="50000"/>
              </a:spcBef>
            </a:pPr>
            <a:r>
              <a:rPr lang="en-US" altLang="zh-CN" i="1"/>
              <a:t>R</a:t>
            </a:r>
            <a:r>
              <a:rPr lang="en-US" altLang="zh-CN" baseline="-25000"/>
              <a:t>L</a:t>
            </a:r>
            <a:endParaRPr lang="zh-CN" altLang="en-US"/>
          </a:p>
        </p:txBody>
      </p:sp>
      <p:sp>
        <p:nvSpPr>
          <p:cNvPr id="49166" name="Text Box 14"/>
          <p:cNvSpPr txBox="1">
            <a:spLocks noChangeArrowheads="1"/>
          </p:cNvSpPr>
          <p:nvPr/>
        </p:nvSpPr>
        <p:spPr bwMode="auto">
          <a:xfrm>
            <a:off x="609600" y="5416550"/>
            <a:ext cx="3048000" cy="457200"/>
          </a:xfrm>
          <a:prstGeom prst="rect">
            <a:avLst/>
          </a:prstGeom>
          <a:noFill/>
          <a:ln w="9525">
            <a:noFill/>
            <a:miter lim="800000"/>
            <a:headEnd/>
            <a:tailEnd/>
          </a:ln>
        </p:spPr>
        <p:txBody>
          <a:bodyPr>
            <a:spAutoFit/>
          </a:bodyPr>
          <a:lstStyle/>
          <a:p>
            <a:pPr>
              <a:spcBef>
                <a:spcPct val="50000"/>
              </a:spcBef>
            </a:pPr>
            <a:r>
              <a:rPr lang="zh-CN" altLang="en-US"/>
              <a:t>交流负载</a:t>
            </a:r>
          </a:p>
        </p:txBody>
      </p:sp>
      <p:sp>
        <p:nvSpPr>
          <p:cNvPr id="150537" name="Text Box 9"/>
          <p:cNvSpPr txBox="1">
            <a:spLocks noChangeArrowheads="1"/>
          </p:cNvSpPr>
          <p:nvPr/>
        </p:nvSpPr>
        <p:spPr bwMode="auto">
          <a:xfrm>
            <a:off x="2438400" y="5340350"/>
            <a:ext cx="2667000" cy="603250"/>
          </a:xfrm>
          <a:prstGeom prst="rect">
            <a:avLst/>
          </a:prstGeom>
          <a:noFill/>
          <a:ln w="9525">
            <a:noFill/>
            <a:miter lim="800000"/>
            <a:headEnd/>
            <a:tailEnd/>
          </a:ln>
        </p:spPr>
        <p:txBody>
          <a:bodyPr lIns="91434" tIns="45718" rIns="91434" bIns="45718">
            <a:spAutoFit/>
          </a:bodyPr>
          <a:lstStyle/>
          <a:p>
            <a:pPr>
              <a:lnSpc>
                <a:spcPct val="140000"/>
              </a:lnSpc>
              <a:spcBef>
                <a:spcPct val="50000"/>
              </a:spcBef>
            </a:pPr>
            <a:r>
              <a:rPr lang="en-US" altLang="zh-CN" i="1"/>
              <a:t>R</a:t>
            </a:r>
            <a:r>
              <a:rPr lang="en-US" altLang="zh-CN" baseline="-25000"/>
              <a:t>Ω </a:t>
            </a:r>
            <a:r>
              <a:rPr lang="zh-CN" altLang="en-US"/>
              <a:t>＝ </a:t>
            </a:r>
            <a:r>
              <a:rPr lang="en-US" altLang="zh-CN" i="1"/>
              <a:t>R</a:t>
            </a:r>
            <a:r>
              <a:rPr lang="en-US" altLang="zh-CN" baseline="-25000"/>
              <a:t>L </a:t>
            </a:r>
            <a:r>
              <a:rPr lang="en-US" altLang="zh-CN"/>
              <a:t>∥</a:t>
            </a:r>
            <a:r>
              <a:rPr lang="en-US" altLang="zh-CN" i="1"/>
              <a:t>R</a:t>
            </a:r>
            <a:r>
              <a:rPr lang="en-US" altLang="zh-CN" baseline="-25000"/>
              <a:t>i2</a:t>
            </a:r>
            <a:r>
              <a:rPr lang="en-US" altLang="zh-CN"/>
              <a:t>  </a:t>
            </a:r>
            <a:endParaRPr lang="zh-CN" altLang="en-US"/>
          </a:p>
        </p:txBody>
      </p:sp>
      <p:pic>
        <p:nvPicPr>
          <p:cNvPr id="12" name="Picture 12" descr="}220PASUIK1XF{7A[BRL9NA"/>
          <p:cNvPicPr>
            <a:picLocks noChangeAspect="1" noChangeArrowheads="1"/>
          </p:cNvPicPr>
          <p:nvPr/>
        </p:nvPicPr>
        <p:blipFill>
          <a:blip r:embed="rId9" cstate="print"/>
          <a:srcRect/>
          <a:stretch>
            <a:fillRect/>
          </a:stretch>
        </p:blipFill>
        <p:spPr bwMode="auto">
          <a:xfrm>
            <a:off x="1905000" y="-152400"/>
            <a:ext cx="5562600" cy="2162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6"/>
                                        </p:tgtEl>
                                        <p:attrNameLst>
                                          <p:attrName>style.visibility</p:attrName>
                                        </p:attrNameLst>
                                      </p:cBhvr>
                                      <p:to>
                                        <p:strVal val="visible"/>
                                      </p:to>
                                    </p:set>
                                    <p:animEffect transition="in" filter="blinds(horizontal)">
                                      <p:cBhvr>
                                        <p:cTn id="7" dur="500"/>
                                        <p:tgtEl>
                                          <p:spTgt spid="1505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9"/>
                                        </p:tgtEl>
                                        <p:attrNameLst>
                                          <p:attrName>style.visibility</p:attrName>
                                        </p:attrNameLst>
                                      </p:cBhvr>
                                      <p:to>
                                        <p:strVal val="visible"/>
                                      </p:to>
                                    </p:set>
                                    <p:animEffect transition="in" filter="blinds(horizontal)">
                                      <p:cBhvr>
                                        <p:cTn id="12" dur="500"/>
                                        <p:tgtEl>
                                          <p:spTgt spid="1505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530"/>
                                        </p:tgtEl>
                                        <p:attrNameLst>
                                          <p:attrName>style.visibility</p:attrName>
                                        </p:attrNameLst>
                                      </p:cBhvr>
                                      <p:to>
                                        <p:strVal val="visible"/>
                                      </p:to>
                                    </p:set>
                                    <p:animEffect transition="in" filter="blinds(horizontal)">
                                      <p:cBhvr>
                                        <p:cTn id="17" dur="500"/>
                                        <p:tgtEl>
                                          <p:spTgt spid="1505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0531"/>
                                        </p:tgtEl>
                                        <p:attrNameLst>
                                          <p:attrName>style.visibility</p:attrName>
                                        </p:attrNameLst>
                                      </p:cBhvr>
                                      <p:to>
                                        <p:strVal val="visible"/>
                                      </p:to>
                                    </p:set>
                                    <p:animEffect transition="in" filter="blinds(horizontal)">
                                      <p:cBhvr>
                                        <p:cTn id="22" dur="500"/>
                                        <p:tgtEl>
                                          <p:spTgt spid="1505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163"/>
                                        </p:tgtEl>
                                        <p:attrNameLst>
                                          <p:attrName>style.visibility</p:attrName>
                                        </p:attrNameLst>
                                      </p:cBhvr>
                                      <p:to>
                                        <p:strVal val="visible"/>
                                      </p:to>
                                    </p:set>
                                    <p:animEffect transition="in" filter="blinds(horizontal)">
                                      <p:cBhvr>
                                        <p:cTn id="27" dur="500"/>
                                        <p:tgtEl>
                                          <p:spTgt spid="491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165"/>
                                        </p:tgtEl>
                                        <p:attrNameLst>
                                          <p:attrName>style.visibility</p:attrName>
                                        </p:attrNameLst>
                                      </p:cBhvr>
                                      <p:to>
                                        <p:strVal val="visible"/>
                                      </p:to>
                                    </p:set>
                                    <p:animEffect transition="in" filter="blinds(horizontal)">
                                      <p:cBhvr>
                                        <p:cTn id="32" dur="500"/>
                                        <p:tgtEl>
                                          <p:spTgt spid="4916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9166"/>
                                        </p:tgtEl>
                                        <p:attrNameLst>
                                          <p:attrName>style.visibility</p:attrName>
                                        </p:attrNameLst>
                                      </p:cBhvr>
                                      <p:to>
                                        <p:strVal val="visible"/>
                                      </p:to>
                                    </p:set>
                                    <p:animEffect transition="in" filter="blinds(horizontal)">
                                      <p:cBhvr>
                                        <p:cTn id="37" dur="500"/>
                                        <p:tgtEl>
                                          <p:spTgt spid="4916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0537"/>
                                        </p:tgtEl>
                                        <p:attrNameLst>
                                          <p:attrName>style.visibility</p:attrName>
                                        </p:attrNameLst>
                                      </p:cBhvr>
                                      <p:to>
                                        <p:strVal val="visible"/>
                                      </p:to>
                                    </p:set>
                                    <p:animEffect transition="in" filter="blinds(horizontal)">
                                      <p:cBhvr>
                                        <p:cTn id="42" dur="500"/>
                                        <p:tgtEl>
                                          <p:spTgt spid="150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6" grpId="0"/>
      <p:bldP spid="49163" grpId="0"/>
      <p:bldP spid="49165" grpId="0"/>
      <p:bldP spid="49166" grpId="0"/>
      <p:bldP spid="1505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2"/>
          <p:cNvSpPr txBox="1">
            <a:spLocks noChangeArrowheads="1"/>
          </p:cNvSpPr>
          <p:nvPr/>
        </p:nvSpPr>
        <p:spPr bwMode="auto">
          <a:xfrm>
            <a:off x="457200" y="0"/>
            <a:ext cx="5976938" cy="519113"/>
          </a:xfrm>
          <a:prstGeom prst="rect">
            <a:avLst/>
          </a:prstGeom>
          <a:noFill/>
          <a:ln w="9525">
            <a:noFill/>
            <a:miter lim="800000"/>
            <a:headEnd/>
            <a:tailEnd/>
          </a:ln>
        </p:spPr>
        <p:txBody>
          <a:bodyPr lIns="91434" tIns="45718" rIns="91434" bIns="45718">
            <a:spAutoFit/>
          </a:bodyPr>
          <a:lstStyle/>
          <a:p>
            <a:pPr>
              <a:spcBef>
                <a:spcPct val="50000"/>
              </a:spcBef>
              <a:buClr>
                <a:srgbClr val="BF0B1C"/>
              </a:buClr>
              <a:buSzPct val="85000"/>
              <a:buFont typeface="Wingdings" pitchFamily="2" charset="2"/>
              <a:buNone/>
            </a:pPr>
            <a:r>
              <a:rPr lang="zh-CN" altLang="en-US" sz="2800">
                <a:latin typeface="Book Antiqua" pitchFamily="18" charset="0"/>
              </a:rPr>
              <a:t>克服</a:t>
            </a:r>
            <a:r>
              <a:rPr kumimoji="0" lang="zh-CN" altLang="en-US" sz="2800">
                <a:latin typeface="Book Antiqua" pitchFamily="18" charset="0"/>
              </a:rPr>
              <a:t>负峰切割</a:t>
            </a:r>
            <a:r>
              <a:rPr lang="zh-CN" altLang="en-US" sz="2800"/>
              <a:t>措施：</a:t>
            </a:r>
          </a:p>
        </p:txBody>
      </p:sp>
      <p:sp>
        <p:nvSpPr>
          <p:cNvPr id="151555" name="Text Box 3"/>
          <p:cNvSpPr txBox="1">
            <a:spLocks noChangeArrowheads="1"/>
          </p:cNvSpPr>
          <p:nvPr/>
        </p:nvSpPr>
        <p:spPr bwMode="auto">
          <a:xfrm>
            <a:off x="228600" y="4876800"/>
            <a:ext cx="8686800" cy="1041400"/>
          </a:xfrm>
          <a:prstGeom prst="rect">
            <a:avLst/>
          </a:prstGeom>
          <a:noFill/>
          <a:ln w="25400">
            <a:noFill/>
            <a:miter lim="800000"/>
            <a:headEnd/>
            <a:tailEnd/>
          </a:ln>
        </p:spPr>
        <p:txBody>
          <a:bodyPr>
            <a:spAutoFit/>
          </a:bodyPr>
          <a:lstStyle/>
          <a:p>
            <a:pPr>
              <a:lnSpc>
                <a:spcPct val="130000"/>
              </a:lnSpc>
            </a:pPr>
            <a:r>
              <a:rPr kumimoji="0" lang="zh-CN" altLang="en-US">
                <a:latin typeface="宋体" pitchFamily="2" charset="-122"/>
              </a:rPr>
              <a:t>将</a:t>
            </a:r>
            <a:r>
              <a:rPr kumimoji="0" lang="en-US" altLang="zh-CN" i="1"/>
              <a:t>R</a:t>
            </a:r>
            <a:r>
              <a:rPr kumimoji="0" lang="en-US" altLang="zh-CN" baseline="-25000"/>
              <a:t>L</a:t>
            </a:r>
            <a:r>
              <a:rPr kumimoji="0" lang="zh-CN" altLang="en-US">
                <a:latin typeface="宋体" pitchFamily="2" charset="-122"/>
              </a:rPr>
              <a:t>分成</a:t>
            </a:r>
            <a:r>
              <a:rPr kumimoji="0" lang="en-US" altLang="zh-CN" i="1"/>
              <a:t>R</a:t>
            </a:r>
            <a:r>
              <a:rPr kumimoji="0" lang="en-US" altLang="zh-CN" baseline="-25000"/>
              <a:t>L1</a:t>
            </a:r>
            <a:r>
              <a:rPr kumimoji="0" lang="zh-CN" altLang="en-US">
                <a:latin typeface="宋体" pitchFamily="2" charset="-122"/>
              </a:rPr>
              <a:t>和</a:t>
            </a:r>
            <a:r>
              <a:rPr kumimoji="0" lang="en-US" altLang="zh-CN" i="1"/>
              <a:t>R</a:t>
            </a:r>
            <a:r>
              <a:rPr kumimoji="0" lang="en-US" altLang="zh-CN" baseline="-25000"/>
              <a:t>L2</a:t>
            </a:r>
            <a:r>
              <a:rPr kumimoji="0" lang="zh-CN" altLang="en-US">
                <a:latin typeface="宋体" pitchFamily="2" charset="-122"/>
              </a:rPr>
              <a:t>两部分</a:t>
            </a:r>
            <a:r>
              <a:rPr kumimoji="0" lang="en-US" altLang="zh-CN">
                <a:latin typeface="宋体" pitchFamily="2" charset="-122"/>
              </a:rPr>
              <a:t>,</a:t>
            </a:r>
            <a:r>
              <a:rPr kumimoji="0" lang="zh-CN" altLang="en-US">
                <a:latin typeface="宋体" pitchFamily="2" charset="-122"/>
              </a:rPr>
              <a:t>并通过隔直电容</a:t>
            </a:r>
            <a:r>
              <a:rPr kumimoji="0" lang="en-US" altLang="zh-CN" i="1"/>
              <a:t>C</a:t>
            </a:r>
            <a:r>
              <a:rPr kumimoji="0" lang="en-US" altLang="zh-CN" baseline="-25000"/>
              <a:t>C</a:t>
            </a:r>
            <a:r>
              <a:rPr kumimoji="0" lang="zh-CN" altLang="en-US">
                <a:latin typeface="宋体" pitchFamily="2" charset="-122"/>
              </a:rPr>
              <a:t>将与</a:t>
            </a:r>
            <a:r>
              <a:rPr kumimoji="0" lang="en-US" altLang="zh-CN" i="1"/>
              <a:t>R</a:t>
            </a:r>
            <a:r>
              <a:rPr kumimoji="0" lang="en-US" altLang="zh-CN" baseline="-25000">
                <a:latin typeface="宋体" pitchFamily="2" charset="-122"/>
              </a:rPr>
              <a:t>i2</a:t>
            </a:r>
            <a:r>
              <a:rPr kumimoji="0" lang="zh-CN" altLang="en-US">
                <a:latin typeface="宋体" pitchFamily="2" charset="-122"/>
              </a:rPr>
              <a:t>并接在</a:t>
            </a:r>
            <a:r>
              <a:rPr kumimoji="0" lang="en-US" altLang="zh-CN" i="1"/>
              <a:t>R</a:t>
            </a:r>
            <a:r>
              <a:rPr kumimoji="0" lang="en-US" altLang="zh-CN" baseline="-25000">
                <a:latin typeface="宋体" pitchFamily="2" charset="-122"/>
              </a:rPr>
              <a:t>L2</a:t>
            </a:r>
            <a:r>
              <a:rPr kumimoji="0" lang="zh-CN" altLang="en-US">
                <a:latin typeface="宋体" pitchFamily="2" charset="-122"/>
              </a:rPr>
              <a:t>两端。</a:t>
            </a:r>
          </a:p>
        </p:txBody>
      </p:sp>
      <p:pic>
        <p:nvPicPr>
          <p:cNvPr id="151556" name="Picture 4" descr="5t3t11"/>
          <p:cNvPicPr>
            <a:picLocks noChangeAspect="1" noChangeArrowheads="1"/>
          </p:cNvPicPr>
          <p:nvPr/>
        </p:nvPicPr>
        <p:blipFill>
          <a:blip r:embed="rId3" cstate="print"/>
          <a:srcRect/>
          <a:stretch>
            <a:fillRect/>
          </a:stretch>
        </p:blipFill>
        <p:spPr bwMode="auto">
          <a:xfrm>
            <a:off x="0" y="2438400"/>
            <a:ext cx="6192838" cy="2428875"/>
          </a:xfrm>
          <a:prstGeom prst="rect">
            <a:avLst/>
          </a:prstGeom>
          <a:noFill/>
          <a:ln w="9525">
            <a:noFill/>
            <a:miter lim="800000"/>
            <a:headEnd/>
            <a:tailEnd/>
          </a:ln>
        </p:spPr>
      </p:pic>
      <p:sp>
        <p:nvSpPr>
          <p:cNvPr id="151557" name="Text Box 5"/>
          <p:cNvSpPr txBox="1">
            <a:spLocks noChangeArrowheads="1"/>
          </p:cNvSpPr>
          <p:nvPr/>
        </p:nvSpPr>
        <p:spPr bwMode="auto">
          <a:xfrm>
            <a:off x="0" y="838200"/>
            <a:ext cx="8610600" cy="457200"/>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zh-CN" altLang="en-US"/>
              <a:t>在检波器与下一级电路之间插入一级射随器</a:t>
            </a:r>
            <a:r>
              <a:rPr lang="en-US" altLang="zh-CN"/>
              <a:t>, </a:t>
            </a:r>
            <a:r>
              <a:rPr lang="zh-CN" altLang="en-US"/>
              <a:t>即增大</a:t>
            </a:r>
            <a:r>
              <a:rPr lang="en-US" altLang="zh-CN"/>
              <a:t>R</a:t>
            </a:r>
            <a:r>
              <a:rPr lang="en-US" altLang="zh-CN" baseline="-25000"/>
              <a:t>i2</a:t>
            </a:r>
            <a:r>
              <a:rPr lang="zh-CN" altLang="en-US"/>
              <a:t>的值</a:t>
            </a:r>
          </a:p>
        </p:txBody>
      </p:sp>
      <p:sp>
        <p:nvSpPr>
          <p:cNvPr id="151558" name="Text Box 6"/>
          <p:cNvSpPr txBox="1">
            <a:spLocks noChangeArrowheads="1"/>
          </p:cNvSpPr>
          <p:nvPr/>
        </p:nvSpPr>
        <p:spPr bwMode="auto">
          <a:xfrm>
            <a:off x="76200" y="1600200"/>
            <a:ext cx="8001000" cy="457200"/>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zh-CN" altLang="en-US"/>
              <a:t>不改变直流负载，加大交流负载。</a:t>
            </a:r>
          </a:p>
        </p:txBody>
      </p:sp>
      <p:sp>
        <p:nvSpPr>
          <p:cNvPr id="93192" name="Text Box 8"/>
          <p:cNvSpPr txBox="1">
            <a:spLocks noChangeArrowheads="1"/>
          </p:cNvSpPr>
          <p:nvPr/>
        </p:nvSpPr>
        <p:spPr bwMode="auto">
          <a:xfrm>
            <a:off x="5562600" y="1447800"/>
            <a:ext cx="2590800"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直流负载 </a:t>
            </a:r>
            <a:r>
              <a:rPr lang="en-US" altLang="zh-CN">
                <a:solidFill>
                  <a:srgbClr val="FF0000"/>
                </a:solidFill>
              </a:rPr>
              <a:t>:   </a:t>
            </a:r>
          </a:p>
        </p:txBody>
      </p:sp>
      <p:sp>
        <p:nvSpPr>
          <p:cNvPr id="93193" name="Text Box 9"/>
          <p:cNvSpPr txBox="1">
            <a:spLocks noChangeArrowheads="1"/>
          </p:cNvSpPr>
          <p:nvPr/>
        </p:nvSpPr>
        <p:spPr bwMode="auto">
          <a:xfrm>
            <a:off x="6096000" y="2057400"/>
            <a:ext cx="2590800" cy="457200"/>
          </a:xfrm>
          <a:prstGeom prst="rect">
            <a:avLst/>
          </a:prstGeom>
          <a:noFill/>
          <a:ln w="9525">
            <a:noFill/>
            <a:miter lim="800000"/>
            <a:headEnd/>
            <a:tailEnd/>
          </a:ln>
        </p:spPr>
        <p:txBody>
          <a:bodyPr>
            <a:spAutoFit/>
          </a:bodyPr>
          <a:lstStyle/>
          <a:p>
            <a:pPr>
              <a:spcBef>
                <a:spcPct val="50000"/>
              </a:spcBef>
            </a:pPr>
            <a:r>
              <a:rPr lang="en-US" altLang="zh-CN" i="1"/>
              <a:t>R</a:t>
            </a:r>
            <a:r>
              <a:rPr lang="en-US" altLang="zh-CN" baseline="-25000"/>
              <a:t>L1</a:t>
            </a:r>
            <a:r>
              <a:rPr lang="en-US" altLang="zh-CN"/>
              <a:t>+ </a:t>
            </a:r>
            <a:r>
              <a:rPr lang="en-US" altLang="zh-CN" i="1"/>
              <a:t>R</a:t>
            </a:r>
            <a:r>
              <a:rPr lang="en-US" altLang="zh-CN" baseline="-25000"/>
              <a:t>L2</a:t>
            </a:r>
            <a:endParaRPr lang="zh-CN" altLang="en-US" baseline="-25000"/>
          </a:p>
        </p:txBody>
      </p:sp>
      <p:sp>
        <p:nvSpPr>
          <p:cNvPr id="93194" name="Text Box 10"/>
          <p:cNvSpPr txBox="1">
            <a:spLocks noChangeArrowheads="1"/>
          </p:cNvSpPr>
          <p:nvPr/>
        </p:nvSpPr>
        <p:spPr bwMode="auto">
          <a:xfrm>
            <a:off x="5791200" y="2667000"/>
            <a:ext cx="3048000"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交流负载</a:t>
            </a:r>
            <a:r>
              <a:rPr lang="en-US" altLang="zh-CN">
                <a:solidFill>
                  <a:srgbClr val="FF0000"/>
                </a:solidFill>
              </a:rPr>
              <a:t>:</a:t>
            </a:r>
          </a:p>
        </p:txBody>
      </p:sp>
      <p:graphicFrame>
        <p:nvGraphicFramePr>
          <p:cNvPr id="150531" name="Object 3"/>
          <p:cNvGraphicFramePr>
            <a:graphicFrameLocks noChangeAspect="1"/>
          </p:cNvGraphicFramePr>
          <p:nvPr/>
        </p:nvGraphicFramePr>
        <p:xfrm>
          <a:off x="5867400" y="3352800"/>
          <a:ext cx="2741613" cy="500063"/>
        </p:xfrm>
        <a:graphic>
          <a:graphicData uri="http://schemas.openxmlformats.org/presentationml/2006/ole">
            <mc:AlternateContent xmlns:mc="http://schemas.openxmlformats.org/markup-compatibility/2006">
              <mc:Choice xmlns:v="urn:schemas-microsoft-com:vml" Requires="v">
                <p:oleObj spid="_x0000_s55336" name="Equation" r:id="rId4" imgW="1257120" imgH="228600" progId="Equation.DSMT4">
                  <p:embed/>
                </p:oleObj>
              </mc:Choice>
              <mc:Fallback>
                <p:oleObj name="Equation" r:id="rId4" imgW="125712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3352800"/>
                        <a:ext cx="27416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1556"/>
                                        </p:tgtEl>
                                        <p:attrNameLst>
                                          <p:attrName>style.visibility</p:attrName>
                                        </p:attrNameLst>
                                      </p:cBhvr>
                                      <p:to>
                                        <p:strVal val="visible"/>
                                      </p:to>
                                    </p:set>
                                    <p:animEffect transition="in" filter="blinds(horizontal)">
                                      <p:cBhvr>
                                        <p:cTn id="15" dur="500"/>
                                        <p:tgtEl>
                                          <p:spTgt spid="15155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1555"/>
                                        </p:tgtEl>
                                        <p:attrNameLst>
                                          <p:attrName>style.visibility</p:attrName>
                                        </p:attrNameLst>
                                      </p:cBhvr>
                                      <p:to>
                                        <p:strVal val="visible"/>
                                      </p:to>
                                    </p:set>
                                    <p:animEffect transition="in" filter="blinds(horizontal)">
                                      <p:cBhvr>
                                        <p:cTn id="20" dur="500"/>
                                        <p:tgtEl>
                                          <p:spTgt spid="15155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3192"/>
                                        </p:tgtEl>
                                        <p:attrNameLst>
                                          <p:attrName>style.visibility</p:attrName>
                                        </p:attrNameLst>
                                      </p:cBhvr>
                                      <p:to>
                                        <p:strVal val="visible"/>
                                      </p:to>
                                    </p:set>
                                    <p:animEffect transition="in" filter="blinds(horizontal)">
                                      <p:cBhvr>
                                        <p:cTn id="25" dur="500"/>
                                        <p:tgtEl>
                                          <p:spTgt spid="9319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3193"/>
                                        </p:tgtEl>
                                        <p:attrNameLst>
                                          <p:attrName>style.visibility</p:attrName>
                                        </p:attrNameLst>
                                      </p:cBhvr>
                                      <p:to>
                                        <p:strVal val="visible"/>
                                      </p:to>
                                    </p:set>
                                    <p:animEffect transition="in" filter="blinds(horizontal)">
                                      <p:cBhvr>
                                        <p:cTn id="30" dur="500"/>
                                        <p:tgtEl>
                                          <p:spTgt spid="9319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3194"/>
                                        </p:tgtEl>
                                        <p:attrNameLst>
                                          <p:attrName>style.visibility</p:attrName>
                                        </p:attrNameLst>
                                      </p:cBhvr>
                                      <p:to>
                                        <p:strVal val="visible"/>
                                      </p:to>
                                    </p:set>
                                    <p:animEffect transition="in" filter="blinds(horizontal)">
                                      <p:cBhvr>
                                        <p:cTn id="35" dur="500"/>
                                        <p:tgtEl>
                                          <p:spTgt spid="9319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50531"/>
                                        </p:tgtEl>
                                        <p:attrNameLst>
                                          <p:attrName>style.visibility</p:attrName>
                                        </p:attrNameLst>
                                      </p:cBhvr>
                                      <p:to>
                                        <p:strVal val="visible"/>
                                      </p:to>
                                    </p:set>
                                    <p:animEffect transition="in" filter="blinds(horizontal)">
                                      <p:cBhvr>
                                        <p:cTn id="40" dur="500"/>
                                        <p:tgtEl>
                                          <p:spTgt spid="15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P spid="151557" grpId="0" autoUpdateAnimBg="0"/>
      <p:bldP spid="151558" grpId="0" autoUpdateAnimBg="0"/>
      <p:bldP spid="93192" grpId="0"/>
      <p:bldP spid="93193" grpId="0"/>
      <p:bldP spid="9319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0097" name="Object 1"/>
          <p:cNvGraphicFramePr>
            <a:graphicFrameLocks noChangeAspect="1"/>
          </p:cNvGraphicFramePr>
          <p:nvPr/>
        </p:nvGraphicFramePr>
        <p:xfrm>
          <a:off x="1371600" y="1295400"/>
          <a:ext cx="6553200" cy="609600"/>
        </p:xfrm>
        <a:graphic>
          <a:graphicData uri="http://schemas.openxmlformats.org/presentationml/2006/ole">
            <mc:AlternateContent xmlns:mc="http://schemas.openxmlformats.org/markup-compatibility/2006">
              <mc:Choice xmlns:v="urn:schemas-microsoft-com:vml" Requires="v">
                <p:oleObj spid="_x0000_s260136" name="Equation" r:id="rId3" imgW="2590560" imgH="241200" progId="Equation.DSMT4">
                  <p:embed/>
                </p:oleObj>
              </mc:Choice>
              <mc:Fallback>
                <p:oleObj name="Equation" r:id="rId3" imgW="2590560" imgH="2412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95400"/>
                        <a:ext cx="6553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685800" y="609600"/>
            <a:ext cx="8001000" cy="461665"/>
          </a:xfrm>
          <a:prstGeom prst="rect">
            <a:avLst/>
          </a:prstGeom>
          <a:noFill/>
        </p:spPr>
        <p:txBody>
          <a:bodyPr wrap="square" rtlCol="0">
            <a:spAutoFit/>
          </a:bodyPr>
          <a:lstStyle/>
          <a:p>
            <a:r>
              <a:rPr lang="zh-CN" altLang="en-US" dirty="0" smtClean="0"/>
              <a:t>例：已知一包络检波电路，其输入信号为</a:t>
            </a:r>
            <a:endParaRPr lang="zh-CN" altLang="en-US" dirty="0"/>
          </a:p>
        </p:txBody>
      </p:sp>
      <p:sp>
        <p:nvSpPr>
          <p:cNvPr id="6" name="TextBox 5"/>
          <p:cNvSpPr txBox="1"/>
          <p:nvPr/>
        </p:nvSpPr>
        <p:spPr>
          <a:xfrm>
            <a:off x="685800" y="1981200"/>
            <a:ext cx="8001000" cy="830997"/>
          </a:xfrm>
          <a:prstGeom prst="rect">
            <a:avLst/>
          </a:prstGeom>
          <a:noFill/>
        </p:spPr>
        <p:txBody>
          <a:bodyPr wrap="square" rtlCol="0">
            <a:spAutoFit/>
          </a:bodyPr>
          <a:lstStyle/>
          <a:p>
            <a:r>
              <a:rPr lang="zh-CN" altLang="en-US" dirty="0" smtClean="0"/>
              <a:t>请画出</a:t>
            </a:r>
            <a:r>
              <a:rPr lang="en-US" altLang="zh-CN" dirty="0" smtClean="0"/>
              <a:t>u</a:t>
            </a:r>
            <a:r>
              <a:rPr lang="en-US" altLang="zh-CN" baseline="-25000" dirty="0" smtClean="0"/>
              <a:t>s</a:t>
            </a:r>
            <a:r>
              <a:rPr lang="en-US" altLang="zh-CN" dirty="0" smtClean="0"/>
              <a:t>(t)</a:t>
            </a:r>
            <a:r>
              <a:rPr lang="zh-CN" altLang="en-US" dirty="0" smtClean="0"/>
              <a:t>、</a:t>
            </a:r>
            <a:r>
              <a:rPr lang="en-US" altLang="zh-CN" dirty="0" err="1" smtClean="0"/>
              <a:t>u</a:t>
            </a:r>
            <a:r>
              <a:rPr lang="en-US" altLang="zh-CN" baseline="-25000" dirty="0" err="1" smtClean="0"/>
              <a:t>L</a:t>
            </a:r>
            <a:r>
              <a:rPr lang="en-US" altLang="zh-CN" dirty="0" smtClean="0"/>
              <a:t>(t)</a:t>
            </a:r>
            <a:r>
              <a:rPr lang="zh-CN" altLang="en-US" dirty="0" smtClean="0"/>
              <a:t>以及</a:t>
            </a:r>
            <a:r>
              <a:rPr lang="en-US" altLang="zh-CN" dirty="0" err="1" smtClean="0"/>
              <a:t>u</a:t>
            </a:r>
            <a:r>
              <a:rPr lang="en-US" altLang="zh-CN" baseline="-25000" dirty="0" err="1" smtClean="0"/>
              <a:t>o</a:t>
            </a:r>
            <a:r>
              <a:rPr lang="en-US" altLang="zh-CN" dirty="0" smtClean="0"/>
              <a:t>(t)</a:t>
            </a:r>
            <a:r>
              <a:rPr lang="zh-CN" altLang="en-US" dirty="0" smtClean="0"/>
              <a:t>的波形。（设检波效率为</a:t>
            </a:r>
            <a:r>
              <a:rPr lang="en-US" altLang="zh-CN" dirty="0" smtClean="0"/>
              <a:t>1</a:t>
            </a:r>
            <a:r>
              <a:rPr lang="zh-CN" altLang="en-US" dirty="0" smtClean="0"/>
              <a:t>，且没有发生任何失真）</a:t>
            </a:r>
            <a:endParaRPr lang="zh-CN" altLang="en-US" dirty="0"/>
          </a:p>
        </p:txBody>
      </p:sp>
      <p:grpSp>
        <p:nvGrpSpPr>
          <p:cNvPr id="10" name="组合 9"/>
          <p:cNvGrpSpPr/>
          <p:nvPr/>
        </p:nvGrpSpPr>
        <p:grpSpPr>
          <a:xfrm>
            <a:off x="228600" y="2743200"/>
            <a:ext cx="5562600" cy="2162175"/>
            <a:chOff x="228600" y="2743200"/>
            <a:chExt cx="5562600" cy="2162175"/>
          </a:xfrm>
        </p:grpSpPr>
        <p:pic>
          <p:nvPicPr>
            <p:cNvPr id="4" name="Picture 12" descr="}220PASUIK1XF{7A[BRL9NA"/>
            <p:cNvPicPr>
              <a:picLocks noChangeAspect="1" noChangeArrowheads="1"/>
            </p:cNvPicPr>
            <p:nvPr/>
          </p:nvPicPr>
          <p:blipFill>
            <a:blip r:embed="rId5" cstate="print"/>
            <a:srcRect/>
            <a:stretch>
              <a:fillRect/>
            </a:stretch>
          </p:blipFill>
          <p:spPr bwMode="auto">
            <a:xfrm>
              <a:off x="228600" y="2743200"/>
              <a:ext cx="5562600" cy="2162175"/>
            </a:xfrm>
            <a:prstGeom prst="rect">
              <a:avLst/>
            </a:prstGeom>
            <a:noFill/>
            <a:ln w="9525">
              <a:noFill/>
              <a:miter lim="800000"/>
              <a:headEnd/>
              <a:tailEnd/>
            </a:ln>
          </p:spPr>
        </p:pic>
        <p:sp>
          <p:nvSpPr>
            <p:cNvPr id="7" name="TextBox 6"/>
            <p:cNvSpPr txBox="1"/>
            <p:nvPr/>
          </p:nvSpPr>
          <p:spPr>
            <a:xfrm>
              <a:off x="3886200" y="3276600"/>
              <a:ext cx="304800" cy="461665"/>
            </a:xfrm>
            <a:prstGeom prst="rect">
              <a:avLst/>
            </a:prstGeom>
            <a:noFill/>
          </p:spPr>
          <p:txBody>
            <a:bodyPr wrap="square" rtlCol="0">
              <a:spAutoFit/>
            </a:bodyPr>
            <a:lstStyle/>
            <a:p>
              <a:r>
                <a:rPr lang="en-US" altLang="zh-CN" dirty="0" smtClean="0"/>
                <a:t>+</a:t>
              </a:r>
              <a:endParaRPr lang="zh-CN" altLang="en-US" dirty="0"/>
            </a:p>
          </p:txBody>
        </p:sp>
        <p:sp>
          <p:nvSpPr>
            <p:cNvPr id="8" name="TextBox 7"/>
            <p:cNvSpPr txBox="1"/>
            <p:nvPr/>
          </p:nvSpPr>
          <p:spPr>
            <a:xfrm>
              <a:off x="3886200" y="4191000"/>
              <a:ext cx="457200" cy="461665"/>
            </a:xfrm>
            <a:prstGeom prst="rect">
              <a:avLst/>
            </a:prstGeom>
            <a:noFill/>
          </p:spPr>
          <p:txBody>
            <a:bodyPr wrap="square" rtlCol="0">
              <a:spAutoFit/>
            </a:bodyPr>
            <a:lstStyle/>
            <a:p>
              <a:r>
                <a:rPr lang="en-US" altLang="zh-CN" dirty="0" smtClean="0"/>
                <a:t>-</a:t>
              </a:r>
              <a:endParaRPr lang="zh-CN" altLang="en-US" dirty="0"/>
            </a:p>
          </p:txBody>
        </p:sp>
        <p:sp>
          <p:nvSpPr>
            <p:cNvPr id="9" name="TextBox 8"/>
            <p:cNvSpPr txBox="1"/>
            <p:nvPr/>
          </p:nvSpPr>
          <p:spPr>
            <a:xfrm>
              <a:off x="3886200" y="3729335"/>
              <a:ext cx="914400" cy="461665"/>
            </a:xfrm>
            <a:prstGeom prst="rect">
              <a:avLst/>
            </a:prstGeom>
            <a:noFill/>
          </p:spPr>
          <p:txBody>
            <a:bodyPr wrap="square" rtlCol="0">
              <a:spAutoFit/>
            </a:bodyPr>
            <a:lstStyle/>
            <a:p>
              <a:r>
                <a:rPr lang="en-US" altLang="zh-CN" dirty="0" err="1" smtClean="0"/>
                <a:t>u</a:t>
              </a:r>
              <a:r>
                <a:rPr lang="en-US" altLang="zh-CN" baseline="-25000" dirty="0" err="1" smtClean="0"/>
                <a:t>L</a:t>
              </a:r>
              <a:r>
                <a:rPr lang="en-US" altLang="zh-CN" dirty="0" smtClean="0"/>
                <a:t>(t</a:t>
              </a:r>
              <a:r>
                <a:rPr lang="zh-CN" altLang="en-US" dirty="0" smtClean="0"/>
                <a:t>）</a:t>
              </a:r>
              <a:endParaRPr lang="zh-CN" altLang="en-US" dirty="0"/>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1121" name="Object 1"/>
          <p:cNvGraphicFramePr>
            <a:graphicFrameLocks noChangeAspect="1"/>
          </p:cNvGraphicFramePr>
          <p:nvPr/>
        </p:nvGraphicFramePr>
        <p:xfrm>
          <a:off x="533401" y="685801"/>
          <a:ext cx="3840778" cy="2286000"/>
        </p:xfrm>
        <a:graphic>
          <a:graphicData uri="http://schemas.openxmlformats.org/presentationml/2006/ole">
            <mc:AlternateContent xmlns:mc="http://schemas.openxmlformats.org/markup-compatibility/2006">
              <mc:Choice xmlns:v="urn:schemas-microsoft-com:vml" Requires="v">
                <p:oleObj spid="_x0000_s261275" r:id="rId3" imgW="4029120" imgH="2400480" progId="">
                  <p:embed/>
                </p:oleObj>
              </mc:Choice>
              <mc:Fallback>
                <p:oleObj r:id="rId3" imgW="4029120" imgH="240048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685801"/>
                        <a:ext cx="3840778"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3" name="Object 3"/>
          <p:cNvGraphicFramePr>
            <a:graphicFrameLocks noChangeAspect="1"/>
          </p:cNvGraphicFramePr>
          <p:nvPr/>
        </p:nvGraphicFramePr>
        <p:xfrm>
          <a:off x="1828800" y="152400"/>
          <a:ext cx="6248400" cy="581247"/>
        </p:xfrm>
        <a:graphic>
          <a:graphicData uri="http://schemas.openxmlformats.org/presentationml/2006/ole">
            <mc:AlternateContent xmlns:mc="http://schemas.openxmlformats.org/markup-compatibility/2006">
              <mc:Choice xmlns:v="urn:schemas-microsoft-com:vml" Requires="v">
                <p:oleObj spid="_x0000_s261276" name="Equation" r:id="rId5" imgW="2590560" imgH="241200" progId="Equation.DSMT4">
                  <p:embed/>
                </p:oleObj>
              </mc:Choice>
              <mc:Fallback>
                <p:oleObj name="Equation" r:id="rId5" imgW="259056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52400"/>
                        <a:ext cx="6248400" cy="581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066800" y="304800"/>
            <a:ext cx="762000" cy="461665"/>
          </a:xfrm>
          <a:prstGeom prst="rect">
            <a:avLst/>
          </a:prstGeom>
          <a:noFill/>
        </p:spPr>
        <p:txBody>
          <a:bodyPr wrap="square" rtlCol="0">
            <a:spAutoFit/>
          </a:bodyPr>
          <a:lstStyle/>
          <a:p>
            <a:r>
              <a:rPr lang="zh-CN" altLang="en-US" dirty="0" smtClean="0"/>
              <a:t>解：</a:t>
            </a:r>
            <a:endParaRPr lang="zh-CN" altLang="en-US" dirty="0"/>
          </a:p>
        </p:txBody>
      </p:sp>
      <p:grpSp>
        <p:nvGrpSpPr>
          <p:cNvPr id="7" name="组合 6"/>
          <p:cNvGrpSpPr/>
          <p:nvPr/>
        </p:nvGrpSpPr>
        <p:grpSpPr>
          <a:xfrm>
            <a:off x="4191000" y="990600"/>
            <a:ext cx="4953000" cy="1857375"/>
            <a:chOff x="228600" y="2743200"/>
            <a:chExt cx="5562600" cy="2162175"/>
          </a:xfrm>
        </p:grpSpPr>
        <p:pic>
          <p:nvPicPr>
            <p:cNvPr id="8" name="Picture 12" descr="}220PASUIK1XF{7A[BRL9NA"/>
            <p:cNvPicPr>
              <a:picLocks noChangeAspect="1" noChangeArrowheads="1"/>
            </p:cNvPicPr>
            <p:nvPr/>
          </p:nvPicPr>
          <p:blipFill>
            <a:blip r:embed="rId7" cstate="print"/>
            <a:srcRect/>
            <a:stretch>
              <a:fillRect/>
            </a:stretch>
          </p:blipFill>
          <p:spPr bwMode="auto">
            <a:xfrm>
              <a:off x="228600" y="2743200"/>
              <a:ext cx="5562600" cy="2162175"/>
            </a:xfrm>
            <a:prstGeom prst="rect">
              <a:avLst/>
            </a:prstGeom>
            <a:noFill/>
            <a:ln w="9525">
              <a:noFill/>
              <a:miter lim="800000"/>
              <a:headEnd/>
              <a:tailEnd/>
            </a:ln>
          </p:spPr>
        </p:pic>
        <p:sp>
          <p:nvSpPr>
            <p:cNvPr id="9" name="TextBox 8"/>
            <p:cNvSpPr txBox="1"/>
            <p:nvPr/>
          </p:nvSpPr>
          <p:spPr>
            <a:xfrm>
              <a:off x="3886200" y="3276600"/>
              <a:ext cx="304800" cy="461665"/>
            </a:xfrm>
            <a:prstGeom prst="rect">
              <a:avLst/>
            </a:prstGeom>
            <a:noFill/>
          </p:spPr>
          <p:txBody>
            <a:bodyPr wrap="square" rtlCol="0">
              <a:spAutoFit/>
            </a:bodyPr>
            <a:lstStyle/>
            <a:p>
              <a:r>
                <a:rPr lang="en-US" altLang="zh-CN" dirty="0" smtClean="0"/>
                <a:t>+</a:t>
              </a:r>
              <a:endParaRPr lang="zh-CN" altLang="en-US" dirty="0"/>
            </a:p>
          </p:txBody>
        </p:sp>
        <p:sp>
          <p:nvSpPr>
            <p:cNvPr id="10" name="TextBox 9"/>
            <p:cNvSpPr txBox="1"/>
            <p:nvPr/>
          </p:nvSpPr>
          <p:spPr>
            <a:xfrm>
              <a:off x="3886200" y="4191000"/>
              <a:ext cx="457200" cy="461665"/>
            </a:xfrm>
            <a:prstGeom prst="rect">
              <a:avLst/>
            </a:prstGeom>
            <a:noFill/>
          </p:spPr>
          <p:txBody>
            <a:bodyPr wrap="square" rtlCol="0">
              <a:spAutoFit/>
            </a:bodyPr>
            <a:lstStyle/>
            <a:p>
              <a:r>
                <a:rPr lang="en-US" altLang="zh-CN" dirty="0" smtClean="0"/>
                <a:t>-</a:t>
              </a:r>
              <a:endParaRPr lang="zh-CN" altLang="en-US" dirty="0"/>
            </a:p>
          </p:txBody>
        </p:sp>
        <p:sp>
          <p:nvSpPr>
            <p:cNvPr id="11" name="TextBox 10"/>
            <p:cNvSpPr txBox="1"/>
            <p:nvPr/>
          </p:nvSpPr>
          <p:spPr>
            <a:xfrm>
              <a:off x="3886200" y="3729335"/>
              <a:ext cx="914400" cy="461665"/>
            </a:xfrm>
            <a:prstGeom prst="rect">
              <a:avLst/>
            </a:prstGeom>
            <a:noFill/>
          </p:spPr>
          <p:txBody>
            <a:bodyPr wrap="square" rtlCol="0">
              <a:spAutoFit/>
            </a:bodyPr>
            <a:lstStyle/>
            <a:p>
              <a:r>
                <a:rPr lang="en-US" altLang="zh-CN" dirty="0" err="1" smtClean="0"/>
                <a:t>u</a:t>
              </a:r>
              <a:r>
                <a:rPr lang="en-US" altLang="zh-CN" baseline="-25000" dirty="0" err="1" smtClean="0"/>
                <a:t>L</a:t>
              </a:r>
              <a:r>
                <a:rPr lang="en-US" altLang="zh-CN" dirty="0" smtClean="0"/>
                <a:t>(t</a:t>
              </a:r>
              <a:r>
                <a:rPr lang="zh-CN" altLang="en-US" dirty="0" smtClean="0"/>
                <a:t>）</a:t>
              </a:r>
              <a:endParaRPr lang="zh-CN" altLang="en-US" dirty="0"/>
            </a:p>
          </p:txBody>
        </p:sp>
      </p:grpSp>
      <p:graphicFrame>
        <p:nvGraphicFramePr>
          <p:cNvPr id="12" name="Object 1"/>
          <p:cNvGraphicFramePr>
            <a:graphicFrameLocks noChangeAspect="1"/>
          </p:cNvGraphicFramePr>
          <p:nvPr/>
        </p:nvGraphicFramePr>
        <p:xfrm>
          <a:off x="685800" y="3505200"/>
          <a:ext cx="3840778" cy="2286000"/>
        </p:xfrm>
        <a:graphic>
          <a:graphicData uri="http://schemas.openxmlformats.org/presentationml/2006/ole">
            <mc:AlternateContent xmlns:mc="http://schemas.openxmlformats.org/markup-compatibility/2006">
              <mc:Choice xmlns:v="urn:schemas-microsoft-com:vml" Requires="v">
                <p:oleObj spid="_x0000_s261277" r:id="rId8" imgW="4029120" imgH="2400480" progId="">
                  <p:embed/>
                </p:oleObj>
              </mc:Choice>
              <mc:Fallback>
                <p:oleObj r:id="rId8" imgW="4029120" imgH="2400480" progId="">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505200"/>
                        <a:ext cx="3840778"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
          <p:cNvGraphicFramePr>
            <a:graphicFrameLocks noChangeAspect="1"/>
          </p:cNvGraphicFramePr>
          <p:nvPr/>
        </p:nvGraphicFramePr>
        <p:xfrm>
          <a:off x="4724400" y="3657600"/>
          <a:ext cx="3840163" cy="1528763"/>
        </p:xfrm>
        <a:graphic>
          <a:graphicData uri="http://schemas.openxmlformats.org/presentationml/2006/ole">
            <mc:AlternateContent xmlns:mc="http://schemas.openxmlformats.org/markup-compatibility/2006">
              <mc:Choice xmlns:v="urn:schemas-microsoft-com:vml" Requires="v">
                <p:oleObj spid="_x0000_s261278" r:id="rId10" imgW="4029120" imgH="1607040" progId="">
                  <p:embed/>
                </p:oleObj>
              </mc:Choice>
              <mc:Fallback>
                <p:oleObj r:id="rId10" imgW="4029120" imgH="1607040" progId="">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3657600"/>
                        <a:ext cx="3840163" cy="152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1"/>
                                        </p:tgtEl>
                                        <p:attrNameLst>
                                          <p:attrName>style.visibility</p:attrName>
                                        </p:attrNameLst>
                                      </p:cBhvr>
                                      <p:to>
                                        <p:strVal val="visible"/>
                                      </p:to>
                                    </p:set>
                                    <p:animEffect transition="in" filter="blinds(horizontal)">
                                      <p:cBhvr>
                                        <p:cTn id="7" dur="500"/>
                                        <p:tgtEl>
                                          <p:spTgt spid="2611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rrowheads="1"/>
          </p:cNvSpPr>
          <p:nvPr>
            <p:ph type="title"/>
          </p:nvPr>
        </p:nvSpPr>
        <p:spPr>
          <a:xfrm>
            <a:off x="611188" y="260350"/>
            <a:ext cx="7772400" cy="1143000"/>
          </a:xfrm>
        </p:spPr>
        <p:txBody>
          <a:bodyPr/>
          <a:lstStyle/>
          <a:p>
            <a:pPr algn="l"/>
            <a:r>
              <a:rPr lang="en-US" altLang="zh-CN" sz="3200" b="1" smtClean="0">
                <a:solidFill>
                  <a:srgbClr val="000066"/>
                </a:solidFill>
                <a:latin typeface="宋体" pitchFamily="2" charset="-122"/>
              </a:rPr>
              <a:t> 5.3.3 </a:t>
            </a:r>
            <a:r>
              <a:rPr lang="zh-CN" altLang="en-US" sz="3200" b="1" smtClean="0">
                <a:solidFill>
                  <a:srgbClr val="000066"/>
                </a:solidFill>
                <a:latin typeface="宋体" pitchFamily="2" charset="-122"/>
              </a:rPr>
              <a:t>同步检波电路</a:t>
            </a:r>
          </a:p>
        </p:txBody>
      </p:sp>
      <p:sp>
        <p:nvSpPr>
          <p:cNvPr id="152579" name="Rectangle 3"/>
          <p:cNvSpPr>
            <a:spLocks noGrp="1" noRot="1" noChangeArrowheads="1"/>
          </p:cNvSpPr>
          <p:nvPr>
            <p:ph type="body" sz="half" idx="1"/>
          </p:nvPr>
        </p:nvSpPr>
        <p:spPr>
          <a:xfrm>
            <a:off x="539750" y="1268413"/>
            <a:ext cx="7558088" cy="2879725"/>
          </a:xfrm>
        </p:spPr>
        <p:txBody>
          <a:bodyPr/>
          <a:lstStyle/>
          <a:p>
            <a:pPr marL="609600" indent="-609600">
              <a:lnSpc>
                <a:spcPct val="160000"/>
              </a:lnSpc>
              <a:buFont typeface="Wingdings" pitchFamily="2" charset="2"/>
              <a:buNone/>
            </a:pPr>
            <a:r>
              <a:rPr lang="en-US" altLang="zh-CN" sz="2400" b="1" smtClean="0">
                <a:solidFill>
                  <a:srgbClr val="000066"/>
                </a:solidFill>
                <a:latin typeface="宋体" pitchFamily="2" charset="-122"/>
              </a:rPr>
              <a:t>(1) </a:t>
            </a:r>
            <a:r>
              <a:rPr lang="zh-CN" altLang="en-US" sz="2400" b="1" smtClean="0">
                <a:solidFill>
                  <a:srgbClr val="000066"/>
                </a:solidFill>
                <a:latin typeface="宋体" pitchFamily="2" charset="-122"/>
              </a:rPr>
              <a:t>作用：主要解调</a:t>
            </a:r>
            <a:r>
              <a:rPr lang="en-US" altLang="zh-CN" sz="2400" b="1" smtClean="0">
                <a:solidFill>
                  <a:srgbClr val="000066"/>
                </a:solidFill>
                <a:latin typeface="宋体" pitchFamily="2" charset="-122"/>
              </a:rPr>
              <a:t>DSB</a:t>
            </a:r>
            <a:r>
              <a:rPr lang="zh-CN" altLang="en-US" sz="2400" b="1" smtClean="0">
                <a:solidFill>
                  <a:srgbClr val="000066"/>
                </a:solidFill>
                <a:latin typeface="宋体" pitchFamily="2" charset="-122"/>
              </a:rPr>
              <a:t>，</a:t>
            </a:r>
            <a:r>
              <a:rPr lang="en-US" altLang="zh-CN" sz="2400" b="1" smtClean="0">
                <a:solidFill>
                  <a:srgbClr val="000066"/>
                </a:solidFill>
                <a:latin typeface="宋体" pitchFamily="2" charset="-122"/>
              </a:rPr>
              <a:t>SSB</a:t>
            </a:r>
            <a:r>
              <a:rPr lang="zh-CN" altLang="en-US" sz="2400" b="1" smtClean="0">
                <a:solidFill>
                  <a:srgbClr val="000066"/>
                </a:solidFill>
                <a:latin typeface="宋体" pitchFamily="2" charset="-122"/>
              </a:rPr>
              <a:t>波，也可解调</a:t>
            </a:r>
            <a:r>
              <a:rPr lang="en-US" altLang="zh-CN" sz="2400" b="1" smtClean="0">
                <a:solidFill>
                  <a:srgbClr val="000066"/>
                </a:solidFill>
                <a:latin typeface="宋体" pitchFamily="2" charset="-122"/>
              </a:rPr>
              <a:t>AM</a:t>
            </a:r>
            <a:r>
              <a:rPr lang="zh-CN" altLang="en-US" sz="2400" b="1" smtClean="0">
                <a:solidFill>
                  <a:srgbClr val="000066"/>
                </a:solidFill>
                <a:latin typeface="宋体" pitchFamily="2" charset="-122"/>
              </a:rPr>
              <a:t>波</a:t>
            </a:r>
          </a:p>
          <a:p>
            <a:pPr marL="609600" indent="-609600">
              <a:lnSpc>
                <a:spcPct val="160000"/>
              </a:lnSpc>
              <a:buFont typeface="Wingdings" pitchFamily="2" charset="2"/>
              <a:buNone/>
            </a:pPr>
            <a:r>
              <a:rPr lang="en-US" altLang="zh-CN" sz="2400" b="1" smtClean="0">
                <a:solidFill>
                  <a:srgbClr val="000066"/>
                </a:solidFill>
                <a:latin typeface="宋体" pitchFamily="2" charset="-122"/>
              </a:rPr>
              <a:t>(2) </a:t>
            </a:r>
            <a:r>
              <a:rPr lang="zh-CN" altLang="en-US" sz="2400" b="1" smtClean="0">
                <a:solidFill>
                  <a:srgbClr val="000066"/>
                </a:solidFill>
                <a:latin typeface="宋体" pitchFamily="2" charset="-122"/>
              </a:rPr>
              <a:t>类型： </a:t>
            </a:r>
          </a:p>
        </p:txBody>
      </p:sp>
      <p:grpSp>
        <p:nvGrpSpPr>
          <p:cNvPr id="2" name="Group 4"/>
          <p:cNvGrpSpPr>
            <a:grpSpLocks/>
          </p:cNvGrpSpPr>
          <p:nvPr/>
        </p:nvGrpSpPr>
        <p:grpSpPr bwMode="auto">
          <a:xfrm>
            <a:off x="228600" y="5715000"/>
            <a:ext cx="9144000" cy="457200"/>
            <a:chOff x="0" y="3793"/>
            <a:chExt cx="5760" cy="288"/>
          </a:xfrm>
        </p:grpSpPr>
        <p:sp>
          <p:nvSpPr>
            <p:cNvPr id="56327" name="Text Box 5"/>
            <p:cNvSpPr txBox="1">
              <a:spLocks noChangeArrowheads="1"/>
            </p:cNvSpPr>
            <p:nvPr/>
          </p:nvSpPr>
          <p:spPr bwMode="auto">
            <a:xfrm>
              <a:off x="0" y="3793"/>
              <a:ext cx="5760" cy="288"/>
            </a:xfrm>
            <a:prstGeom prst="rect">
              <a:avLst/>
            </a:prstGeom>
            <a:noFill/>
            <a:ln w="9525">
              <a:noFill/>
              <a:miter lim="800000"/>
              <a:headEnd/>
              <a:tailEnd/>
            </a:ln>
          </p:spPr>
          <p:txBody>
            <a:bodyPr lIns="91434" tIns="45718" rIns="91434" bIns="45718">
              <a:spAutoFit/>
            </a:bodyPr>
            <a:lstStyle/>
            <a:p>
              <a:pPr>
                <a:spcBef>
                  <a:spcPct val="50000"/>
                </a:spcBef>
              </a:pPr>
              <a:r>
                <a:rPr lang="zh-CN" altLang="en-US">
                  <a:latin typeface="宋体" pitchFamily="2" charset="-122"/>
                </a:rPr>
                <a:t>本地恢复载波               与原载波严格同步</a:t>
              </a:r>
              <a:r>
                <a:rPr lang="en-US" altLang="zh-CN">
                  <a:latin typeface="宋体" pitchFamily="2" charset="-122"/>
                </a:rPr>
                <a:t>(</a:t>
              </a:r>
              <a:r>
                <a:rPr lang="zh-CN" altLang="en-US">
                  <a:latin typeface="宋体" pitchFamily="2" charset="-122"/>
                </a:rPr>
                <a:t>同频同相</a:t>
              </a:r>
              <a:r>
                <a:rPr lang="en-US" altLang="zh-CN">
                  <a:latin typeface="宋体" pitchFamily="2" charset="-122"/>
                </a:rPr>
                <a:t>)</a:t>
              </a:r>
            </a:p>
          </p:txBody>
        </p:sp>
        <p:graphicFrame>
          <p:nvGraphicFramePr>
            <p:cNvPr id="56322" name="Object 6"/>
            <p:cNvGraphicFramePr>
              <a:graphicFrameLocks noChangeAspect="1"/>
            </p:cNvGraphicFramePr>
            <p:nvPr/>
          </p:nvGraphicFramePr>
          <p:xfrm>
            <a:off x="1415" y="3793"/>
            <a:ext cx="1224" cy="286"/>
          </p:xfrm>
          <a:graphic>
            <a:graphicData uri="http://schemas.openxmlformats.org/presentationml/2006/ole">
              <mc:AlternateContent xmlns:mc="http://schemas.openxmlformats.org/markup-compatibility/2006">
                <mc:Choice xmlns:v="urn:schemas-microsoft-com:vml" Requires="v">
                  <p:oleObj spid="_x0000_s56360" name="公式" r:id="rId3" imgW="977760" imgH="228600" progId="">
                    <p:embed/>
                  </p:oleObj>
                </mc:Choice>
                <mc:Fallback>
                  <p:oleObj name="公式" r:id="rId3" imgW="977760" imgH="228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 y="3793"/>
                          <a:ext cx="1224"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52584" name="Picture 8" descr="图片4"/>
          <p:cNvPicPr>
            <a:picLocks noGrp="1" noChangeAspect="1" noChangeArrowheads="1"/>
          </p:cNvPicPr>
          <p:nvPr>
            <p:ph sz="half" idx="2"/>
          </p:nvPr>
        </p:nvPicPr>
        <p:blipFill>
          <a:blip r:embed="rId5" cstate="print"/>
          <a:srcRect/>
          <a:stretch>
            <a:fillRect/>
          </a:stretch>
        </p:blipFill>
        <p:spPr>
          <a:xfrm>
            <a:off x="1727200" y="2463800"/>
            <a:ext cx="6875463" cy="2768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wipe(left)">
                                      <p:cBhvr>
                                        <p:cTn id="7" dur="50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wipe(left)">
                                      <p:cBhvr>
                                        <p:cTn id="12" dur="500"/>
                                        <p:tgtEl>
                                          <p:spTgt spid="152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2584"/>
                                        </p:tgtEl>
                                        <p:attrNameLst>
                                          <p:attrName>style.visibility</p:attrName>
                                        </p:attrNameLst>
                                      </p:cBhvr>
                                      <p:to>
                                        <p:strVal val="visible"/>
                                      </p:to>
                                    </p:set>
                                    <p:animEffect transition="in" filter="blinds(horizontal)">
                                      <p:cBhvr>
                                        <p:cTn id="17" dur="500"/>
                                        <p:tgtEl>
                                          <p:spTgt spid="15258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
          <p:cNvGraphicFramePr>
            <a:graphicFrameLocks noChangeAspect="1"/>
          </p:cNvGraphicFramePr>
          <p:nvPr/>
        </p:nvGraphicFramePr>
        <p:xfrm>
          <a:off x="2447925" y="2819400"/>
          <a:ext cx="4173538" cy="590550"/>
        </p:xfrm>
        <a:graphic>
          <a:graphicData uri="http://schemas.openxmlformats.org/presentationml/2006/ole">
            <mc:AlternateContent xmlns:mc="http://schemas.openxmlformats.org/markup-compatibility/2006">
              <mc:Choice xmlns:v="urn:schemas-microsoft-com:vml" Requires="v">
                <p:oleObj spid="_x0000_s4212" name="Equation" r:id="rId3" imgW="1612800" imgH="228600" progId="Equation.DSMT4">
                  <p:embed/>
                </p:oleObj>
              </mc:Choice>
              <mc:Fallback>
                <p:oleObj name="Equation" r:id="rId3" imgW="1612800" imgH="22860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925" y="2819400"/>
                        <a:ext cx="4173538"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22"/>
          <p:cNvSpPr txBox="1">
            <a:spLocks noChangeArrowheads="1"/>
          </p:cNvSpPr>
          <p:nvPr/>
        </p:nvSpPr>
        <p:spPr bwMode="auto">
          <a:xfrm>
            <a:off x="381000" y="2895600"/>
            <a:ext cx="1676400" cy="457200"/>
          </a:xfrm>
          <a:prstGeom prst="rect">
            <a:avLst/>
          </a:prstGeom>
          <a:noFill/>
          <a:ln w="9525" algn="ctr">
            <a:noFill/>
            <a:miter lim="800000"/>
            <a:headEnd/>
            <a:tailEnd/>
          </a:ln>
        </p:spPr>
        <p:txBody>
          <a:bodyPr>
            <a:spAutoFit/>
          </a:bodyPr>
          <a:lstStyle/>
          <a:p>
            <a:pPr algn="ctr">
              <a:spcBef>
                <a:spcPct val="50000"/>
              </a:spcBef>
            </a:pPr>
            <a:r>
              <a:rPr kumimoji="0" lang="zh-CN" altLang="en-US">
                <a:solidFill>
                  <a:srgbClr val="FF0000"/>
                </a:solidFill>
                <a:latin typeface="宋体" pitchFamily="2" charset="-122"/>
              </a:rPr>
              <a:t>包络函数</a:t>
            </a:r>
          </a:p>
        </p:txBody>
      </p:sp>
      <p:graphicFrame>
        <p:nvGraphicFramePr>
          <p:cNvPr id="108559" name="Object 15"/>
          <p:cNvGraphicFramePr>
            <a:graphicFrameLocks noChangeAspect="1"/>
          </p:cNvGraphicFramePr>
          <p:nvPr/>
        </p:nvGraphicFramePr>
        <p:xfrm>
          <a:off x="1143000" y="914400"/>
          <a:ext cx="5641975" cy="598488"/>
        </p:xfrm>
        <a:graphic>
          <a:graphicData uri="http://schemas.openxmlformats.org/presentationml/2006/ole">
            <mc:AlternateContent xmlns:mc="http://schemas.openxmlformats.org/markup-compatibility/2006">
              <mc:Choice xmlns:v="urn:schemas-microsoft-com:vml" Requires="v">
                <p:oleObj spid="_x0000_s4213" name="Equation" r:id="rId5" imgW="2158920" imgH="228600" progId="Equation.3">
                  <p:embed/>
                </p:oleObj>
              </mc:Choice>
              <mc:Fallback>
                <p:oleObj name="Equation" r:id="rId5" imgW="215892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914400"/>
                        <a:ext cx="5641975"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nvGraphicFramePr>
        <p:xfrm>
          <a:off x="2133600" y="1828800"/>
          <a:ext cx="2522538" cy="598488"/>
        </p:xfrm>
        <a:graphic>
          <a:graphicData uri="http://schemas.openxmlformats.org/presentationml/2006/ole">
            <mc:AlternateContent xmlns:mc="http://schemas.openxmlformats.org/markup-compatibility/2006">
              <mc:Choice xmlns:v="urn:schemas-microsoft-com:vml" Requires="v">
                <p:oleObj spid="_x0000_s4214" name="Equation" r:id="rId7" imgW="965160" imgH="228600" progId="Equation.3">
                  <p:embed/>
                </p:oleObj>
              </mc:Choice>
              <mc:Fallback>
                <p:oleObj name="Equation" r:id="rId7" imgW="96516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828800"/>
                        <a:ext cx="2522538"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85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2"/>
          <p:cNvSpPr>
            <a:spLocks noChangeArrowheads="1"/>
          </p:cNvSpPr>
          <p:nvPr/>
        </p:nvSpPr>
        <p:spPr bwMode="auto">
          <a:xfrm>
            <a:off x="395288" y="536575"/>
            <a:ext cx="3579812" cy="519113"/>
          </a:xfrm>
          <a:prstGeom prst="rect">
            <a:avLst/>
          </a:prstGeom>
          <a:noFill/>
          <a:ln w="9525">
            <a:noFill/>
            <a:miter lim="800000"/>
            <a:headEnd/>
            <a:tailEnd/>
          </a:ln>
        </p:spPr>
        <p:txBody>
          <a:bodyPr wrap="none">
            <a:spAutoFit/>
          </a:bodyPr>
          <a:lstStyle/>
          <a:p>
            <a:r>
              <a:rPr kumimoji="0" lang="en-US" altLang="zh-CN" sz="2800">
                <a:latin typeface="宋体" pitchFamily="2" charset="-122"/>
              </a:rPr>
              <a:t>  1</a:t>
            </a:r>
            <a:r>
              <a:rPr kumimoji="0" lang="zh-CN" altLang="en-US" sz="2800">
                <a:latin typeface="宋体" pitchFamily="2" charset="-122"/>
              </a:rPr>
              <a:t>、乘积型同步检波</a:t>
            </a:r>
          </a:p>
        </p:txBody>
      </p:sp>
      <p:sp>
        <p:nvSpPr>
          <p:cNvPr id="153603" name="Text Box 3"/>
          <p:cNvSpPr txBox="1">
            <a:spLocks noChangeArrowheads="1"/>
          </p:cNvSpPr>
          <p:nvPr/>
        </p:nvSpPr>
        <p:spPr bwMode="auto">
          <a:xfrm>
            <a:off x="609600" y="1219200"/>
            <a:ext cx="8243888" cy="1041400"/>
          </a:xfrm>
          <a:prstGeom prst="rect">
            <a:avLst/>
          </a:prstGeom>
          <a:noFill/>
          <a:ln w="25400">
            <a:noFill/>
            <a:miter lim="800000"/>
            <a:headEnd/>
            <a:tailEnd/>
          </a:ln>
        </p:spPr>
        <p:txBody>
          <a:bodyPr>
            <a:spAutoFit/>
          </a:bodyPr>
          <a:lstStyle/>
          <a:p>
            <a:pPr>
              <a:lnSpc>
                <a:spcPct val="130000"/>
              </a:lnSpc>
            </a:pPr>
            <a:r>
              <a:rPr kumimoji="0" lang="zh-CN" altLang="en-US">
                <a:latin typeface="宋体" pitchFamily="2" charset="-122"/>
              </a:rPr>
              <a:t>    乘积型同步检波是直接将同步信号与接收信号相乘，用低通滤波器将低频信号提取出来。</a:t>
            </a:r>
          </a:p>
        </p:txBody>
      </p:sp>
      <p:grpSp>
        <p:nvGrpSpPr>
          <p:cNvPr id="2" name="Group 4"/>
          <p:cNvGrpSpPr>
            <a:grpSpLocks/>
          </p:cNvGrpSpPr>
          <p:nvPr/>
        </p:nvGrpSpPr>
        <p:grpSpPr bwMode="auto">
          <a:xfrm>
            <a:off x="609600" y="4343400"/>
            <a:ext cx="5670550" cy="584200"/>
            <a:chOff x="327" y="3203"/>
            <a:chExt cx="3572" cy="368"/>
          </a:xfrm>
        </p:grpSpPr>
        <p:graphicFrame>
          <p:nvGraphicFramePr>
            <p:cNvPr id="57349" name="Object 5"/>
            <p:cNvGraphicFramePr>
              <a:graphicFrameLocks noChangeAspect="1"/>
            </p:cNvGraphicFramePr>
            <p:nvPr/>
          </p:nvGraphicFramePr>
          <p:xfrm>
            <a:off x="2044" y="3249"/>
            <a:ext cx="1855" cy="322"/>
          </p:xfrm>
          <a:graphic>
            <a:graphicData uri="http://schemas.openxmlformats.org/presentationml/2006/ole">
              <mc:AlternateContent xmlns:mc="http://schemas.openxmlformats.org/markup-compatibility/2006">
                <mc:Choice xmlns:v="urn:schemas-microsoft-com:vml" Requires="v">
                  <p:oleObj spid="_x0000_s57498" name="公式" r:id="rId3" imgW="1320480" imgH="228600" progId="">
                    <p:embed/>
                  </p:oleObj>
                </mc:Choice>
                <mc:Fallback>
                  <p:oleObj name="公式" r:id="rId3" imgW="1320480" imgH="228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 y="3249"/>
                          <a:ext cx="1855"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6" name="Text Box 6"/>
            <p:cNvSpPr txBox="1">
              <a:spLocks noChangeArrowheads="1"/>
            </p:cNvSpPr>
            <p:nvPr/>
          </p:nvSpPr>
          <p:spPr bwMode="auto">
            <a:xfrm>
              <a:off x="327" y="3203"/>
              <a:ext cx="888" cy="288"/>
            </a:xfrm>
            <a:prstGeom prst="rect">
              <a:avLst/>
            </a:prstGeom>
            <a:noFill/>
            <a:ln w="25400">
              <a:noFill/>
              <a:miter lim="800000"/>
              <a:headEnd/>
              <a:tailEnd/>
            </a:ln>
          </p:spPr>
          <p:txBody>
            <a:bodyPr wrap="none">
              <a:spAutoFit/>
            </a:bodyPr>
            <a:lstStyle/>
            <a:p>
              <a:r>
                <a:rPr kumimoji="0" lang="zh-CN" altLang="en-US">
                  <a:latin typeface="宋体" pitchFamily="2" charset="-122"/>
                </a:rPr>
                <a:t>同步信号</a:t>
              </a:r>
            </a:p>
          </p:txBody>
        </p:sp>
      </p:grpSp>
      <p:grpSp>
        <p:nvGrpSpPr>
          <p:cNvPr id="3" name="Group 8"/>
          <p:cNvGrpSpPr>
            <a:grpSpLocks/>
          </p:cNvGrpSpPr>
          <p:nvPr/>
        </p:nvGrpSpPr>
        <p:grpSpPr bwMode="auto">
          <a:xfrm>
            <a:off x="533400" y="5181600"/>
            <a:ext cx="2346325" cy="512763"/>
            <a:chOff x="2699" y="3801"/>
            <a:chExt cx="1478" cy="323"/>
          </a:xfrm>
        </p:grpSpPr>
        <p:graphicFrame>
          <p:nvGraphicFramePr>
            <p:cNvPr id="57348" name="Object 9"/>
            <p:cNvGraphicFramePr>
              <a:graphicFrameLocks noChangeAspect="1"/>
            </p:cNvGraphicFramePr>
            <p:nvPr/>
          </p:nvGraphicFramePr>
          <p:xfrm>
            <a:off x="3642" y="3838"/>
            <a:ext cx="535" cy="286"/>
          </p:xfrm>
          <a:graphic>
            <a:graphicData uri="http://schemas.openxmlformats.org/presentationml/2006/ole">
              <mc:AlternateContent xmlns:mc="http://schemas.openxmlformats.org/markup-compatibility/2006">
                <mc:Choice xmlns:v="urn:schemas-microsoft-com:vml" Requires="v">
                  <p:oleObj spid="_x0000_s57499" name="Equation" r:id="rId5" imgW="380880" imgH="203040" progId="">
                    <p:embed/>
                  </p:oleObj>
                </mc:Choice>
                <mc:Fallback>
                  <p:oleObj name="Equation" r:id="rId5" imgW="380880" imgH="20304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 y="3838"/>
                          <a:ext cx="535"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5" name="Text Box 10"/>
            <p:cNvSpPr txBox="1">
              <a:spLocks noChangeArrowheads="1"/>
            </p:cNvSpPr>
            <p:nvPr/>
          </p:nvSpPr>
          <p:spPr bwMode="auto">
            <a:xfrm>
              <a:off x="2699" y="3801"/>
              <a:ext cx="888" cy="288"/>
            </a:xfrm>
            <a:prstGeom prst="rect">
              <a:avLst/>
            </a:prstGeom>
            <a:noFill/>
            <a:ln w="25400">
              <a:noFill/>
              <a:miter lim="800000"/>
              <a:headEnd/>
              <a:tailEnd/>
            </a:ln>
          </p:spPr>
          <p:txBody>
            <a:bodyPr wrap="none">
              <a:spAutoFit/>
            </a:bodyPr>
            <a:lstStyle/>
            <a:p>
              <a:r>
                <a:rPr kumimoji="0" lang="zh-CN" altLang="en-US">
                  <a:latin typeface="宋体" pitchFamily="2" charset="-122"/>
                </a:rPr>
                <a:t>设理想时</a:t>
              </a:r>
            </a:p>
          </p:txBody>
        </p:sp>
      </p:grpSp>
      <p:sp>
        <p:nvSpPr>
          <p:cNvPr id="57354" name="Rectangle 14"/>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graphicFrame>
        <p:nvGraphicFramePr>
          <p:cNvPr id="153613" name="Object 13"/>
          <p:cNvGraphicFramePr>
            <a:graphicFrameLocks noChangeAspect="1"/>
          </p:cNvGraphicFramePr>
          <p:nvPr>
            <p:extLst>
              <p:ext uri="{D42A27DB-BD31-4B8C-83A1-F6EECF244321}">
                <p14:modId xmlns:p14="http://schemas.microsoft.com/office/powerpoint/2010/main" val="4216358096"/>
              </p:ext>
            </p:extLst>
          </p:nvPr>
        </p:nvGraphicFramePr>
        <p:xfrm>
          <a:off x="914400" y="5891211"/>
          <a:ext cx="5867400" cy="606425"/>
        </p:xfrm>
        <a:graphic>
          <a:graphicData uri="http://schemas.openxmlformats.org/presentationml/2006/ole">
            <mc:AlternateContent xmlns:mc="http://schemas.openxmlformats.org/markup-compatibility/2006">
              <mc:Choice xmlns:v="urn:schemas-microsoft-com:vml" Requires="v">
                <p:oleObj spid="_x0000_s57500" name="Equation" r:id="rId7" imgW="1930400" imgH="203200" progId="">
                  <p:embed/>
                </p:oleObj>
              </mc:Choice>
              <mc:Fallback>
                <p:oleObj name="Equation" r:id="rId7" imgW="1930400" imgH="203200" progId="">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5891211"/>
                        <a:ext cx="58674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15" name="Object 15"/>
          <p:cNvGraphicFramePr>
            <a:graphicFrameLocks noChangeAspect="1"/>
          </p:cNvGraphicFramePr>
          <p:nvPr/>
        </p:nvGraphicFramePr>
        <p:xfrm>
          <a:off x="1219200" y="2362200"/>
          <a:ext cx="5791200" cy="1676400"/>
        </p:xfrm>
        <a:graphic>
          <a:graphicData uri="http://schemas.openxmlformats.org/presentationml/2006/ole">
            <mc:AlternateContent xmlns:mc="http://schemas.openxmlformats.org/markup-compatibility/2006">
              <mc:Choice xmlns:v="urn:schemas-microsoft-com:vml" Requires="v">
                <p:oleObj spid="_x0000_s57501" name="VISIO" r:id="rId9" imgW="2039400" imgH="657360" progId="">
                  <p:embed/>
                </p:oleObj>
              </mc:Choice>
              <mc:Fallback>
                <p:oleObj name="VISIO" r:id="rId9" imgW="2039400" imgH="657360" progId="">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2362200"/>
                        <a:ext cx="5791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536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53613"/>
                                        </p:tgtEl>
                                        <p:attrNameLst>
                                          <p:attrName>style.visibility</p:attrName>
                                        </p:attrNameLst>
                                      </p:cBhvr>
                                      <p:to>
                                        <p:strVal val="visible"/>
                                      </p:to>
                                    </p:set>
                                    <p:animEffect transition="in" filter="blinds(horizontal)">
                                      <p:cBhvr>
                                        <p:cTn id="26" dur="500"/>
                                        <p:tgtEl>
                                          <p:spTgt spid="153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685800" y="4724400"/>
            <a:ext cx="5392738" cy="457200"/>
          </a:xfrm>
          <a:prstGeom prst="rect">
            <a:avLst/>
          </a:prstGeom>
          <a:noFill/>
          <a:ln w="25400">
            <a:noFill/>
            <a:miter lim="800000"/>
            <a:headEnd/>
            <a:tailEnd/>
          </a:ln>
        </p:spPr>
        <p:txBody>
          <a:bodyPr wrap="none">
            <a:spAutoFit/>
          </a:bodyPr>
          <a:lstStyle/>
          <a:p>
            <a:r>
              <a:rPr kumimoji="0" lang="zh-CN" altLang="en-US">
                <a:latin typeface="Book Antiqua" pitchFamily="18" charset="0"/>
              </a:rPr>
              <a:t>经低通滤波器、隔直流电容后，输出：</a:t>
            </a:r>
          </a:p>
        </p:txBody>
      </p:sp>
      <p:graphicFrame>
        <p:nvGraphicFramePr>
          <p:cNvPr id="55298" name="Object 7"/>
          <p:cNvGraphicFramePr>
            <a:graphicFrameLocks noChangeAspect="1"/>
          </p:cNvGraphicFramePr>
          <p:nvPr/>
        </p:nvGraphicFramePr>
        <p:xfrm>
          <a:off x="304800" y="2665413"/>
          <a:ext cx="7772400" cy="1987550"/>
        </p:xfrm>
        <a:graphic>
          <a:graphicData uri="http://schemas.openxmlformats.org/presentationml/2006/ole">
            <mc:AlternateContent xmlns:mc="http://schemas.openxmlformats.org/markup-compatibility/2006">
              <mc:Choice xmlns:v="urn:schemas-microsoft-com:vml" Requires="v">
                <p:oleObj spid="_x0000_s58522" name="Equation" r:id="rId3" imgW="3683000" imgH="939800" progId="">
                  <p:embed/>
                </p:oleObj>
              </mc:Choice>
              <mc:Fallback>
                <p:oleObj name="Equation" r:id="rId3" imgW="3683000" imgH="9398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5413"/>
                        <a:ext cx="7772400" cy="198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633" name="Object 9"/>
          <p:cNvGraphicFramePr>
            <a:graphicFrameLocks noChangeAspect="1"/>
          </p:cNvGraphicFramePr>
          <p:nvPr/>
        </p:nvGraphicFramePr>
        <p:xfrm>
          <a:off x="1219200" y="5486400"/>
          <a:ext cx="3810000" cy="915988"/>
        </p:xfrm>
        <a:graphic>
          <a:graphicData uri="http://schemas.openxmlformats.org/presentationml/2006/ole">
            <mc:AlternateContent xmlns:mc="http://schemas.openxmlformats.org/markup-compatibility/2006">
              <mc:Choice xmlns:v="urn:schemas-microsoft-com:vml" Requires="v">
                <p:oleObj spid="_x0000_s58523" name="Equation" r:id="rId5" imgW="1459866" imgH="355446" progId="">
                  <p:embed/>
                </p:oleObj>
              </mc:Choice>
              <mc:Fallback>
                <p:oleObj name="Equation" r:id="rId5" imgW="1459866" imgH="355446"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486400"/>
                        <a:ext cx="38100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35" name="Rectangle 11"/>
          <p:cNvSpPr>
            <a:spLocks noChangeArrowheads="1"/>
          </p:cNvSpPr>
          <p:nvPr/>
        </p:nvSpPr>
        <p:spPr bwMode="auto">
          <a:xfrm>
            <a:off x="2895600" y="3122613"/>
            <a:ext cx="2514600" cy="762000"/>
          </a:xfrm>
          <a:prstGeom prst="rect">
            <a:avLst/>
          </a:prstGeom>
          <a:noFill/>
          <a:ln w="28575" algn="ctr">
            <a:solidFill>
              <a:srgbClr val="FF0000"/>
            </a:solidFill>
            <a:prstDash val="lgDash"/>
            <a:miter lim="800000"/>
            <a:headEnd/>
            <a:tailEnd/>
          </a:ln>
        </p:spPr>
        <p:txBody>
          <a:bodyPr anchor="ctr">
            <a:spAutoFit/>
          </a:bodyPr>
          <a:lstStyle/>
          <a:p>
            <a:pPr>
              <a:spcBef>
                <a:spcPct val="50000"/>
              </a:spcBef>
            </a:pPr>
            <a:endParaRPr lang="zh-CN" altLang="en-US"/>
          </a:p>
        </p:txBody>
      </p:sp>
      <p:sp>
        <p:nvSpPr>
          <p:cNvPr id="154637" name="AutoShape 13"/>
          <p:cNvSpPr>
            <a:spLocks noChangeArrowheads="1"/>
          </p:cNvSpPr>
          <p:nvPr/>
        </p:nvSpPr>
        <p:spPr bwMode="auto">
          <a:xfrm>
            <a:off x="5410200" y="2284413"/>
            <a:ext cx="1828800" cy="838200"/>
          </a:xfrm>
          <a:prstGeom prst="wedgeRoundRectCallout">
            <a:avLst>
              <a:gd name="adj1" fmla="val -43750"/>
              <a:gd name="adj2" fmla="val 70000"/>
              <a:gd name="adj3" fmla="val 16667"/>
            </a:avLst>
          </a:prstGeom>
          <a:noFill/>
          <a:ln w="28575" algn="ctr">
            <a:solidFill>
              <a:srgbClr val="FF0000"/>
            </a:solidFill>
            <a:miter lim="800000"/>
            <a:headEnd/>
            <a:tailEnd/>
          </a:ln>
        </p:spPr>
        <p:txBody>
          <a:bodyPr/>
          <a:lstStyle/>
          <a:p>
            <a:pPr algn="ctr">
              <a:spcBef>
                <a:spcPct val="50000"/>
              </a:spcBef>
            </a:pPr>
            <a:r>
              <a:rPr lang="zh-CN" altLang="en-US"/>
              <a:t>原调制信号</a:t>
            </a:r>
          </a:p>
        </p:txBody>
      </p:sp>
      <p:graphicFrame>
        <p:nvGraphicFramePr>
          <p:cNvPr id="150531" name="Object 3"/>
          <p:cNvGraphicFramePr>
            <a:graphicFrameLocks noChangeAspect="1"/>
          </p:cNvGraphicFramePr>
          <p:nvPr/>
        </p:nvGraphicFramePr>
        <p:xfrm>
          <a:off x="2362200" y="1371600"/>
          <a:ext cx="6078538" cy="1143000"/>
        </p:xfrm>
        <a:graphic>
          <a:graphicData uri="http://schemas.openxmlformats.org/presentationml/2006/ole">
            <mc:AlternateContent xmlns:mc="http://schemas.openxmlformats.org/markup-compatibility/2006">
              <mc:Choice xmlns:v="urn:schemas-microsoft-com:vml" Requires="v">
                <p:oleObj spid="_x0000_s58524" name="Equation" r:id="rId7" imgW="2438280" imgH="457200" progId="Equation.DSMT4">
                  <p:embed/>
                </p:oleObj>
              </mc:Choice>
              <mc:Fallback>
                <p:oleObj name="Equation" r:id="rId7" imgW="2438280" imgH="4572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1371600"/>
                        <a:ext cx="60785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15" name="Object 15"/>
          <p:cNvGraphicFramePr>
            <a:graphicFrameLocks noChangeAspect="1"/>
          </p:cNvGraphicFramePr>
          <p:nvPr/>
        </p:nvGraphicFramePr>
        <p:xfrm>
          <a:off x="304800" y="304800"/>
          <a:ext cx="4738688" cy="1371600"/>
        </p:xfrm>
        <a:graphic>
          <a:graphicData uri="http://schemas.openxmlformats.org/presentationml/2006/ole">
            <mc:AlternateContent xmlns:mc="http://schemas.openxmlformats.org/markup-compatibility/2006">
              <mc:Choice xmlns:v="urn:schemas-microsoft-com:vml" Requires="v">
                <p:oleObj spid="_x0000_s58525" name="VISIO" r:id="rId9" imgW="2039400" imgH="657360" progId="">
                  <p:embed/>
                </p:oleObj>
              </mc:Choice>
              <mc:Fallback>
                <p:oleObj name="VISIO" r:id="rId9" imgW="2039400" imgH="657360" progId="">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04800"/>
                        <a:ext cx="473868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blinds(horizontal)">
                                      <p:cBhvr>
                                        <p:cTn id="7" dur="500"/>
                                        <p:tgtEl>
                                          <p:spTgt spid="1505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gtEl>
                                        <p:attrNameLst>
                                          <p:attrName>style.visibility</p:attrName>
                                        </p:attrNameLst>
                                      </p:cBhvr>
                                      <p:to>
                                        <p:strVal val="visible"/>
                                      </p:to>
                                    </p:set>
                                    <p:animEffect transition="in" filter="blinds(horizontal)">
                                      <p:cBhvr>
                                        <p:cTn id="12" dur="500"/>
                                        <p:tgtEl>
                                          <p:spTgt spid="552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635"/>
                                        </p:tgtEl>
                                        <p:attrNameLst>
                                          <p:attrName>style.visibility</p:attrName>
                                        </p:attrNameLst>
                                      </p:cBhvr>
                                      <p:to>
                                        <p:strVal val="visible"/>
                                      </p:to>
                                    </p:set>
                                    <p:animEffect transition="in" filter="blinds(horizontal)">
                                      <p:cBhvr>
                                        <p:cTn id="17" dur="500"/>
                                        <p:tgtEl>
                                          <p:spTgt spid="1546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4637"/>
                                        </p:tgtEl>
                                        <p:attrNameLst>
                                          <p:attrName>style.visibility</p:attrName>
                                        </p:attrNameLst>
                                      </p:cBhvr>
                                      <p:to>
                                        <p:strVal val="visible"/>
                                      </p:to>
                                    </p:set>
                                    <p:animEffect transition="in" filter="blinds(horizontal)">
                                      <p:cBhvr>
                                        <p:cTn id="22" dur="500"/>
                                        <p:tgtEl>
                                          <p:spTgt spid="1546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4628"/>
                                        </p:tgtEl>
                                        <p:attrNameLst>
                                          <p:attrName>style.visibility</p:attrName>
                                        </p:attrNameLst>
                                      </p:cBhvr>
                                      <p:to>
                                        <p:strVal val="visible"/>
                                      </p:to>
                                    </p:set>
                                    <p:animEffect transition="in" filter="blinds(horizontal)">
                                      <p:cBhvr>
                                        <p:cTn id="27" dur="500"/>
                                        <p:tgtEl>
                                          <p:spTgt spid="1546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4633"/>
                                        </p:tgtEl>
                                        <p:attrNameLst>
                                          <p:attrName>style.visibility</p:attrName>
                                        </p:attrNameLst>
                                      </p:cBhvr>
                                      <p:to>
                                        <p:strVal val="visible"/>
                                      </p:to>
                                    </p:set>
                                    <p:animEffect transition="in" filter="blinds(horizontal)">
                                      <p:cBhvr>
                                        <p:cTn id="32" dur="500"/>
                                        <p:tgtEl>
                                          <p:spTgt spid="154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P spid="154635" grpId="0" animBg="1"/>
      <p:bldP spid="15463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Text Box 4"/>
          <p:cNvSpPr txBox="1">
            <a:spLocks noChangeArrowheads="1"/>
          </p:cNvSpPr>
          <p:nvPr/>
        </p:nvSpPr>
        <p:spPr bwMode="auto">
          <a:xfrm>
            <a:off x="228600" y="1219200"/>
            <a:ext cx="7848600" cy="566738"/>
          </a:xfrm>
          <a:prstGeom prst="rect">
            <a:avLst/>
          </a:prstGeom>
          <a:noFill/>
          <a:ln w="9525">
            <a:noFill/>
            <a:miter lim="800000"/>
            <a:headEnd/>
            <a:tailEnd/>
          </a:ln>
        </p:spPr>
        <p:txBody>
          <a:bodyPr>
            <a:spAutoFit/>
          </a:bodyPr>
          <a:lstStyle/>
          <a:p>
            <a:pPr algn="ctr">
              <a:lnSpc>
                <a:spcPct val="130000"/>
              </a:lnSpc>
              <a:spcBef>
                <a:spcPct val="50000"/>
              </a:spcBef>
            </a:pPr>
            <a:r>
              <a:rPr lang="zh-CN" altLang="en-US"/>
              <a:t>如果同步信号与发射端载波同频不同相</a:t>
            </a:r>
            <a:r>
              <a:rPr lang="en-US" altLang="zh-CN"/>
              <a:t>, </a:t>
            </a:r>
            <a:r>
              <a:rPr lang="zh-CN" altLang="en-US"/>
              <a:t>有一相位差</a:t>
            </a:r>
            <a:r>
              <a:rPr lang="en-US" altLang="zh-CN" i="1"/>
              <a:t>θ</a:t>
            </a:r>
            <a:r>
              <a:rPr lang="en-US" altLang="zh-CN"/>
              <a:t>, </a:t>
            </a:r>
          </a:p>
        </p:txBody>
      </p:sp>
      <p:sp>
        <p:nvSpPr>
          <p:cNvPr id="279557" name="Text Box 5"/>
          <p:cNvSpPr txBox="1">
            <a:spLocks noChangeArrowheads="1"/>
          </p:cNvSpPr>
          <p:nvPr/>
        </p:nvSpPr>
        <p:spPr bwMode="auto">
          <a:xfrm>
            <a:off x="304800" y="1905000"/>
            <a:ext cx="8001000" cy="647700"/>
          </a:xfrm>
          <a:prstGeom prst="rect">
            <a:avLst/>
          </a:prstGeom>
          <a:noFill/>
          <a:ln w="9525">
            <a:noFill/>
            <a:miter lim="800000"/>
            <a:headEnd/>
            <a:tailEnd/>
          </a:ln>
        </p:spPr>
        <p:txBody>
          <a:bodyPr>
            <a:spAutoFit/>
          </a:bodyPr>
          <a:lstStyle/>
          <a:p>
            <a:pPr algn="ctr">
              <a:lnSpc>
                <a:spcPct val="130000"/>
              </a:lnSpc>
              <a:spcBef>
                <a:spcPct val="50000"/>
              </a:spcBef>
            </a:pPr>
            <a:r>
              <a:rPr lang="en-US" altLang="zh-CN" sz="2800" i="1" dirty="0" err="1"/>
              <a:t>u</a:t>
            </a:r>
            <a:r>
              <a:rPr lang="en-US" altLang="zh-CN" sz="2800" baseline="-25000" dirty="0" err="1"/>
              <a:t>r</a:t>
            </a:r>
            <a:r>
              <a:rPr lang="en-US" altLang="zh-CN" sz="2800" dirty="0"/>
              <a:t>=</a:t>
            </a:r>
            <a:r>
              <a:rPr lang="en-US" altLang="zh-CN" sz="2800" i="1" dirty="0" err="1"/>
              <a:t>U</a:t>
            </a:r>
            <a:r>
              <a:rPr lang="en-US" altLang="zh-CN" sz="2800" baseline="-25000" dirty="0" err="1"/>
              <a:t>rm</a:t>
            </a:r>
            <a:r>
              <a:rPr lang="en-US" altLang="zh-CN" sz="2800" dirty="0" err="1"/>
              <a:t>cos</a:t>
            </a:r>
            <a:r>
              <a:rPr lang="en-US" altLang="zh-CN" sz="2800" dirty="0"/>
              <a:t>(</a:t>
            </a:r>
            <a:r>
              <a:rPr lang="en-US" altLang="zh-CN" sz="2800" i="1" dirty="0" err="1"/>
              <a:t>ω</a:t>
            </a:r>
            <a:r>
              <a:rPr lang="en-US" altLang="zh-CN" sz="2800" baseline="-25000" dirty="0" err="1"/>
              <a:t>c</a:t>
            </a:r>
            <a:r>
              <a:rPr lang="en-US" altLang="zh-CN" sz="2800" i="1" dirty="0" err="1"/>
              <a:t>t</a:t>
            </a:r>
            <a:r>
              <a:rPr lang="en-US" altLang="zh-CN" sz="2800" dirty="0" err="1"/>
              <a:t>+</a:t>
            </a:r>
            <a:r>
              <a:rPr lang="en-US" altLang="zh-CN" sz="2800" i="1" dirty="0" err="1"/>
              <a:t>θ</a:t>
            </a:r>
            <a:r>
              <a:rPr lang="en-US" altLang="zh-CN" sz="2800" dirty="0"/>
              <a:t>) </a:t>
            </a:r>
            <a:endParaRPr lang="en-US" altLang="zh-CN" b="0" dirty="0"/>
          </a:p>
        </p:txBody>
      </p:sp>
      <p:sp>
        <p:nvSpPr>
          <p:cNvPr id="279558" name="Text Box 6"/>
          <p:cNvSpPr txBox="1">
            <a:spLocks noChangeArrowheads="1"/>
          </p:cNvSpPr>
          <p:nvPr/>
        </p:nvSpPr>
        <p:spPr bwMode="auto">
          <a:xfrm>
            <a:off x="0" y="2590800"/>
            <a:ext cx="8305800" cy="566738"/>
          </a:xfrm>
          <a:prstGeom prst="rect">
            <a:avLst/>
          </a:prstGeom>
          <a:noFill/>
          <a:ln w="9525">
            <a:noFill/>
            <a:miter lim="800000"/>
            <a:headEnd/>
            <a:tailEnd/>
          </a:ln>
        </p:spPr>
        <p:txBody>
          <a:bodyPr>
            <a:spAutoFit/>
          </a:bodyPr>
          <a:lstStyle/>
          <a:p>
            <a:pPr indent="385763" algn="just">
              <a:lnSpc>
                <a:spcPct val="130000"/>
              </a:lnSpc>
              <a:spcBef>
                <a:spcPct val="50000"/>
              </a:spcBef>
            </a:pPr>
            <a:r>
              <a:rPr lang="zh-CN" altLang="en-US" dirty="0"/>
              <a:t>则乘法器输出中的</a:t>
            </a:r>
            <a:r>
              <a:rPr lang="en-US" altLang="zh-CN" dirty="0"/>
              <a:t>Ω</a:t>
            </a:r>
            <a:r>
              <a:rPr lang="zh-CN" altLang="en-US" dirty="0"/>
              <a:t>分量为   </a:t>
            </a:r>
            <a:r>
              <a:rPr lang="en-US" altLang="zh-CN" i="1" dirty="0"/>
              <a:t>k</a:t>
            </a:r>
            <a:r>
              <a:rPr lang="en-US" altLang="zh-CN" baseline="-25000" dirty="0"/>
              <a:t>2</a:t>
            </a:r>
            <a:r>
              <a:rPr lang="en-US" altLang="zh-CN" i="1" dirty="0"/>
              <a:t>U</a:t>
            </a:r>
            <a:r>
              <a:rPr lang="en-US" altLang="zh-CN" baseline="-25000" dirty="0"/>
              <a:t>cm</a:t>
            </a:r>
            <a:r>
              <a:rPr lang="en-US" altLang="zh-CN" i="1" dirty="0"/>
              <a:t>U</a:t>
            </a:r>
            <a:r>
              <a:rPr lang="en-US" altLang="zh-CN" baseline="-25000" dirty="0"/>
              <a:t>rm</a:t>
            </a:r>
            <a:r>
              <a:rPr lang="en-US" altLang="zh-CN" i="1" dirty="0"/>
              <a:t>M</a:t>
            </a:r>
            <a:r>
              <a:rPr lang="en-US" altLang="zh-CN" baseline="-25000" dirty="0"/>
              <a:t>a</a:t>
            </a:r>
            <a:r>
              <a:rPr lang="en-US" altLang="zh-CN" dirty="0"/>
              <a:t>cos</a:t>
            </a:r>
            <a:r>
              <a:rPr lang="en-US" altLang="zh-CN" i="1" dirty="0"/>
              <a:t>θ</a:t>
            </a:r>
            <a:r>
              <a:rPr lang="en-US" altLang="zh-CN" dirty="0"/>
              <a:t>cos</a:t>
            </a:r>
            <a:r>
              <a:rPr lang="en-US" altLang="zh-CN" i="1" dirty="0"/>
              <a:t>Ωt</a:t>
            </a:r>
            <a:r>
              <a:rPr lang="zh-CN" altLang="en-US" dirty="0"/>
              <a:t>。</a:t>
            </a:r>
            <a:endParaRPr lang="zh-CN" altLang="en-US" b="0" dirty="0"/>
          </a:p>
        </p:txBody>
      </p:sp>
      <p:sp>
        <p:nvSpPr>
          <p:cNvPr id="103429" name="Text Box 7"/>
          <p:cNvSpPr txBox="1">
            <a:spLocks noChangeArrowheads="1"/>
          </p:cNvSpPr>
          <p:nvPr/>
        </p:nvSpPr>
        <p:spPr bwMode="auto">
          <a:xfrm>
            <a:off x="381000" y="533400"/>
            <a:ext cx="7848600" cy="457200"/>
          </a:xfrm>
          <a:prstGeom prst="rect">
            <a:avLst/>
          </a:prstGeom>
          <a:noFill/>
          <a:ln w="9525" algn="ctr">
            <a:noFill/>
            <a:miter lim="800000"/>
            <a:headEnd/>
            <a:tailEnd/>
          </a:ln>
        </p:spPr>
        <p:txBody>
          <a:bodyPr>
            <a:spAutoFit/>
          </a:bodyPr>
          <a:lstStyle/>
          <a:p>
            <a:pPr>
              <a:spcBef>
                <a:spcPct val="50000"/>
              </a:spcBef>
            </a:pPr>
            <a:r>
              <a:rPr lang="zh-CN" altLang="en-US"/>
              <a:t>注意：</a:t>
            </a:r>
          </a:p>
        </p:txBody>
      </p:sp>
      <p:sp>
        <p:nvSpPr>
          <p:cNvPr id="279560" name="Text Box 8"/>
          <p:cNvSpPr txBox="1">
            <a:spLocks noChangeArrowheads="1"/>
          </p:cNvSpPr>
          <p:nvPr/>
        </p:nvSpPr>
        <p:spPr bwMode="auto">
          <a:xfrm>
            <a:off x="1600200" y="3352800"/>
            <a:ext cx="6019800" cy="566738"/>
          </a:xfrm>
          <a:prstGeom prst="rect">
            <a:avLst/>
          </a:prstGeom>
          <a:noFill/>
          <a:ln w="9525">
            <a:noFill/>
            <a:miter lim="800000"/>
            <a:headEnd/>
            <a:tailEnd/>
          </a:ln>
        </p:spPr>
        <p:txBody>
          <a:bodyPr>
            <a:spAutoFit/>
          </a:bodyPr>
          <a:lstStyle/>
          <a:p>
            <a:pPr indent="385763" algn="just">
              <a:lnSpc>
                <a:spcPct val="130000"/>
              </a:lnSpc>
              <a:spcBef>
                <a:spcPct val="50000"/>
              </a:spcBef>
              <a:buFont typeface="Wingdings" pitchFamily="2" charset="2"/>
              <a:buChar char="l"/>
            </a:pPr>
            <a:r>
              <a:rPr lang="en-US" altLang="zh-CN" i="1"/>
              <a:t>θ</a:t>
            </a:r>
            <a:r>
              <a:rPr lang="zh-CN" altLang="en-US"/>
              <a:t>为固定值，但不能够为</a:t>
            </a:r>
            <a:r>
              <a:rPr lang="en-US" altLang="zh-CN"/>
              <a:t>90</a:t>
            </a:r>
            <a:r>
              <a:rPr lang="en-US" altLang="zh-CN" baseline="30000"/>
              <a:t>0</a:t>
            </a:r>
          </a:p>
        </p:txBody>
      </p:sp>
      <p:sp>
        <p:nvSpPr>
          <p:cNvPr id="279561" name="Text Box 9"/>
          <p:cNvSpPr txBox="1">
            <a:spLocks noChangeArrowheads="1"/>
          </p:cNvSpPr>
          <p:nvPr/>
        </p:nvSpPr>
        <p:spPr bwMode="auto">
          <a:xfrm>
            <a:off x="1600200" y="4114800"/>
            <a:ext cx="5943600" cy="566738"/>
          </a:xfrm>
          <a:prstGeom prst="rect">
            <a:avLst/>
          </a:prstGeom>
          <a:noFill/>
          <a:ln w="9525">
            <a:noFill/>
            <a:miter lim="800000"/>
            <a:headEnd/>
            <a:tailEnd/>
          </a:ln>
        </p:spPr>
        <p:txBody>
          <a:bodyPr>
            <a:spAutoFit/>
          </a:bodyPr>
          <a:lstStyle/>
          <a:p>
            <a:pPr indent="385763" algn="just">
              <a:lnSpc>
                <a:spcPct val="130000"/>
              </a:lnSpc>
              <a:spcBef>
                <a:spcPct val="50000"/>
              </a:spcBef>
              <a:buFont typeface="Wingdings" pitchFamily="2" charset="2"/>
              <a:buChar char="l"/>
            </a:pPr>
            <a:r>
              <a:rPr lang="en-US" altLang="zh-CN" i="1"/>
              <a:t>θ</a:t>
            </a:r>
            <a:r>
              <a:rPr lang="zh-CN" altLang="en-US"/>
              <a:t>为变化，则不能够解调</a:t>
            </a:r>
            <a:endParaRPr lang="en-US" altLang="zh-CN" baseline="30000"/>
          </a:p>
        </p:txBody>
      </p:sp>
      <p:sp>
        <p:nvSpPr>
          <p:cNvPr id="279562" name="Text Box 10"/>
          <p:cNvSpPr txBox="1">
            <a:spLocks noChangeArrowheads="1"/>
          </p:cNvSpPr>
          <p:nvPr/>
        </p:nvSpPr>
        <p:spPr bwMode="auto">
          <a:xfrm>
            <a:off x="304800" y="4953000"/>
            <a:ext cx="9296400" cy="822325"/>
          </a:xfrm>
          <a:prstGeom prst="rect">
            <a:avLst/>
          </a:prstGeom>
          <a:noFill/>
          <a:ln w="9525" algn="ctr">
            <a:noFill/>
            <a:miter lim="800000"/>
            <a:headEnd/>
            <a:tailEnd/>
          </a:ln>
        </p:spPr>
        <p:txBody>
          <a:bodyPr>
            <a:spAutoFit/>
          </a:bodyPr>
          <a:lstStyle/>
          <a:p>
            <a:pPr>
              <a:spcBef>
                <a:spcPct val="50000"/>
              </a:spcBef>
            </a:pPr>
            <a:r>
              <a:rPr lang="zh-CN" altLang="en-US"/>
              <a:t>同步信号要求：与</a:t>
            </a:r>
            <a:r>
              <a:rPr lang="zh-CN" altLang="en-US">
                <a:solidFill>
                  <a:srgbClr val="FF0000"/>
                </a:solidFill>
              </a:rPr>
              <a:t>载波同频同相</a:t>
            </a:r>
            <a:r>
              <a:rPr lang="zh-CN" altLang="en-US"/>
              <a:t>或者相位为</a:t>
            </a:r>
            <a:r>
              <a:rPr lang="zh-CN" altLang="en-US">
                <a:solidFill>
                  <a:srgbClr val="FF0000"/>
                </a:solidFill>
              </a:rPr>
              <a:t>固定的相位差</a:t>
            </a:r>
            <a:r>
              <a:rPr lang="zh-CN" altLang="en-US"/>
              <a:t>（不能够为</a:t>
            </a:r>
            <a:r>
              <a:rPr lang="en-US" altLang="zh-CN"/>
              <a:t>90</a:t>
            </a:r>
            <a:r>
              <a:rPr lang="en-US" altLang="zh-CN" baseline="30000"/>
              <a:t>0</a:t>
            </a:r>
            <a:r>
              <a:rPr lang="zh-CN" altLang="en-US"/>
              <a:t>）</a:t>
            </a:r>
          </a:p>
        </p:txBody>
      </p:sp>
      <p:sp>
        <p:nvSpPr>
          <p:cNvPr id="279563" name="Text Box 11"/>
          <p:cNvSpPr txBox="1">
            <a:spLocks noChangeArrowheads="1"/>
          </p:cNvSpPr>
          <p:nvPr/>
        </p:nvSpPr>
        <p:spPr bwMode="auto">
          <a:xfrm>
            <a:off x="457200" y="5943600"/>
            <a:ext cx="6248400" cy="457200"/>
          </a:xfrm>
          <a:prstGeom prst="rect">
            <a:avLst/>
          </a:prstGeom>
          <a:noFill/>
          <a:ln w="9525" algn="ctr">
            <a:noFill/>
            <a:miter lim="800000"/>
            <a:headEnd/>
            <a:tailEnd/>
          </a:ln>
        </p:spPr>
        <p:txBody>
          <a:bodyPr>
            <a:spAutoFit/>
          </a:bodyPr>
          <a:lstStyle/>
          <a:p>
            <a:pPr>
              <a:spcBef>
                <a:spcPct val="50000"/>
              </a:spcBef>
            </a:pPr>
            <a:r>
              <a:rPr lang="zh-CN" altLang="en-US"/>
              <a:t>在实现时，一般可从载波提取同步信号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95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95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95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95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9562"/>
                                        </p:tgtEl>
                                        <p:attrNameLst>
                                          <p:attrName>style.visibility</p:attrName>
                                        </p:attrNameLst>
                                      </p:cBhvr>
                                      <p:to>
                                        <p:strVal val="visible"/>
                                      </p:to>
                                    </p:set>
                                    <p:animEffect transition="in" filter="blinds(horizontal)">
                                      <p:cBhvr>
                                        <p:cTn id="27" dur="500"/>
                                        <p:tgtEl>
                                          <p:spTgt spid="2795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9563"/>
                                        </p:tgtEl>
                                        <p:attrNameLst>
                                          <p:attrName>style.visibility</p:attrName>
                                        </p:attrNameLst>
                                      </p:cBhvr>
                                      <p:to>
                                        <p:strVal val="visible"/>
                                      </p:to>
                                    </p:set>
                                    <p:animEffect transition="in" filter="blinds(horizontal)">
                                      <p:cBhvr>
                                        <p:cTn id="32" dur="500"/>
                                        <p:tgtEl>
                                          <p:spTgt spid="279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autoUpdateAnimBg="0"/>
      <p:bldP spid="279557" grpId="0" autoUpdateAnimBg="0"/>
      <p:bldP spid="279558" grpId="0" autoUpdateAnimBg="0"/>
      <p:bldP spid="279560" grpId="0" autoUpdateAnimBg="0"/>
      <p:bldP spid="279561" grpId="0" autoUpdateAnimBg="0"/>
      <p:bldP spid="279562" grpId="0"/>
      <p:bldP spid="27956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5t3t14"/>
          <p:cNvPicPr>
            <a:picLocks noGrp="1" noChangeAspect="1" noChangeArrowheads="1"/>
          </p:cNvPicPr>
          <p:nvPr>
            <p:ph sz="quarter" idx="3"/>
          </p:nvPr>
        </p:nvPicPr>
        <p:blipFill>
          <a:blip r:embed="rId2" cstate="print"/>
          <a:srcRect/>
          <a:stretch>
            <a:fillRect/>
          </a:stretch>
        </p:blipFill>
        <p:spPr>
          <a:xfrm>
            <a:off x="504825" y="1844675"/>
            <a:ext cx="8639175" cy="4013200"/>
          </a:xfrm>
        </p:spPr>
      </p:pic>
      <p:sp>
        <p:nvSpPr>
          <p:cNvPr id="104451" name="Rectangle 3"/>
          <p:cNvSpPr>
            <a:spLocks noGrp="1" noRot="1" noChangeArrowheads="1"/>
          </p:cNvSpPr>
          <p:nvPr>
            <p:ph type="title"/>
          </p:nvPr>
        </p:nvSpPr>
        <p:spPr>
          <a:xfrm>
            <a:off x="228600" y="0"/>
            <a:ext cx="7772400" cy="1143000"/>
          </a:xfrm>
        </p:spPr>
        <p:txBody>
          <a:bodyPr/>
          <a:lstStyle/>
          <a:p>
            <a:pPr algn="l"/>
            <a:r>
              <a:rPr lang="zh-CN" altLang="en-US" sz="2800" b="1" smtClean="0">
                <a:solidFill>
                  <a:srgbClr val="000066"/>
                </a:solidFill>
              </a:rPr>
              <a:t>集成模拟同步检波器 </a:t>
            </a:r>
          </a:p>
        </p:txBody>
      </p:sp>
      <p:sp>
        <p:nvSpPr>
          <p:cNvPr id="104452" name="Rectangle 4"/>
          <p:cNvSpPr>
            <a:spLocks noGrp="1" noRot="1" noChangeArrowheads="1"/>
          </p:cNvSpPr>
          <p:nvPr>
            <p:ph type="body" sz="half" idx="1"/>
          </p:nvPr>
        </p:nvSpPr>
        <p:spPr>
          <a:xfrm>
            <a:off x="3810000" y="228600"/>
            <a:ext cx="3810000" cy="655638"/>
          </a:xfrm>
        </p:spPr>
        <p:txBody>
          <a:bodyPr/>
          <a:lstStyle/>
          <a:p>
            <a:pPr marL="609600" indent="-609600">
              <a:buFont typeface="Wingdings" pitchFamily="2" charset="2"/>
              <a:buNone/>
            </a:pPr>
            <a:r>
              <a:rPr lang="en-US" altLang="zh-CN" sz="2400" b="1" smtClean="0">
                <a:solidFill>
                  <a:srgbClr val="000066"/>
                </a:solidFill>
              </a:rPr>
              <a:t>      MC1595L </a:t>
            </a:r>
          </a:p>
        </p:txBody>
      </p:sp>
      <p:sp>
        <p:nvSpPr>
          <p:cNvPr id="95237" name="Text Box 5"/>
          <p:cNvSpPr txBox="1">
            <a:spLocks noChangeArrowheads="1"/>
          </p:cNvSpPr>
          <p:nvPr/>
        </p:nvSpPr>
        <p:spPr bwMode="auto">
          <a:xfrm>
            <a:off x="457200" y="1066800"/>
            <a:ext cx="3359150" cy="457200"/>
          </a:xfrm>
          <a:prstGeom prst="rect">
            <a:avLst/>
          </a:prstGeom>
          <a:noFill/>
          <a:ln w="9525">
            <a:noFill/>
            <a:miter lim="800000"/>
            <a:headEnd/>
            <a:tailEnd/>
          </a:ln>
        </p:spPr>
        <p:txBody>
          <a:bodyPr>
            <a:spAutoFit/>
          </a:bodyPr>
          <a:lstStyle/>
          <a:p>
            <a:r>
              <a:rPr kumimoji="0" lang="zh-CN" altLang="en-US">
                <a:solidFill>
                  <a:srgbClr val="FF0000"/>
                </a:solidFill>
              </a:rPr>
              <a:t>限幅器：同步信号提取</a:t>
            </a:r>
          </a:p>
        </p:txBody>
      </p:sp>
      <p:sp>
        <p:nvSpPr>
          <p:cNvPr id="95238" name="Text Box 6"/>
          <p:cNvSpPr txBox="1">
            <a:spLocks noChangeArrowheads="1"/>
          </p:cNvSpPr>
          <p:nvPr/>
        </p:nvSpPr>
        <p:spPr bwMode="auto">
          <a:xfrm>
            <a:off x="4191000" y="1295400"/>
            <a:ext cx="1247775" cy="457200"/>
          </a:xfrm>
          <a:prstGeom prst="rect">
            <a:avLst/>
          </a:prstGeom>
          <a:noFill/>
          <a:ln w="9525">
            <a:noFill/>
            <a:miter lim="800000"/>
            <a:headEnd/>
            <a:tailEnd/>
          </a:ln>
        </p:spPr>
        <p:txBody>
          <a:bodyPr>
            <a:spAutoFit/>
          </a:bodyPr>
          <a:lstStyle/>
          <a:p>
            <a:r>
              <a:rPr kumimoji="0" lang="zh-CN" altLang="en-US">
                <a:solidFill>
                  <a:schemeClr val="hlink"/>
                </a:solidFill>
              </a:rPr>
              <a:t>相乘器</a:t>
            </a:r>
          </a:p>
        </p:txBody>
      </p:sp>
      <p:sp>
        <p:nvSpPr>
          <p:cNvPr id="95239" name="Text Box 7"/>
          <p:cNvSpPr txBox="1">
            <a:spLocks noChangeArrowheads="1"/>
          </p:cNvSpPr>
          <p:nvPr/>
        </p:nvSpPr>
        <p:spPr bwMode="auto">
          <a:xfrm>
            <a:off x="7162800" y="1143000"/>
            <a:ext cx="1835150" cy="457200"/>
          </a:xfrm>
          <a:prstGeom prst="rect">
            <a:avLst/>
          </a:prstGeom>
          <a:noFill/>
          <a:ln w="9525">
            <a:noFill/>
            <a:miter lim="800000"/>
            <a:headEnd/>
            <a:tailEnd/>
          </a:ln>
        </p:spPr>
        <p:txBody>
          <a:bodyPr>
            <a:spAutoFit/>
          </a:bodyPr>
          <a:lstStyle/>
          <a:p>
            <a:r>
              <a:rPr kumimoji="0" lang="zh-CN" altLang="en-US"/>
              <a:t>低通滤波器</a:t>
            </a:r>
          </a:p>
        </p:txBody>
      </p:sp>
      <p:sp>
        <p:nvSpPr>
          <p:cNvPr id="95241" name="Rectangle 9"/>
          <p:cNvSpPr>
            <a:spLocks noChangeArrowheads="1"/>
          </p:cNvSpPr>
          <p:nvPr/>
        </p:nvSpPr>
        <p:spPr bwMode="auto">
          <a:xfrm>
            <a:off x="533400" y="1752600"/>
            <a:ext cx="2057400" cy="4114800"/>
          </a:xfrm>
          <a:prstGeom prst="rect">
            <a:avLst/>
          </a:prstGeom>
          <a:noFill/>
          <a:ln w="57150">
            <a:solidFill>
              <a:srgbClr val="FF0000"/>
            </a:solidFill>
            <a:prstDash val="dash"/>
            <a:miter lim="800000"/>
            <a:headEnd/>
            <a:tailEnd/>
          </a:ln>
        </p:spPr>
        <p:txBody>
          <a:bodyPr wrap="none" anchor="ctr"/>
          <a:lstStyle/>
          <a:p>
            <a:endParaRPr lang="zh-CN" altLang="en-US"/>
          </a:p>
        </p:txBody>
      </p:sp>
      <p:sp>
        <p:nvSpPr>
          <p:cNvPr id="95242" name="Rectangle 10"/>
          <p:cNvSpPr>
            <a:spLocks noChangeArrowheads="1"/>
          </p:cNvSpPr>
          <p:nvPr/>
        </p:nvSpPr>
        <p:spPr bwMode="auto">
          <a:xfrm>
            <a:off x="3200400" y="1905000"/>
            <a:ext cx="3429000" cy="3810000"/>
          </a:xfrm>
          <a:prstGeom prst="rect">
            <a:avLst/>
          </a:prstGeom>
          <a:noFill/>
          <a:ln w="57150">
            <a:solidFill>
              <a:schemeClr val="hlink"/>
            </a:solidFill>
            <a:prstDash val="dash"/>
            <a:miter lim="800000"/>
            <a:headEnd/>
            <a:tailEnd/>
          </a:ln>
        </p:spPr>
        <p:txBody>
          <a:bodyPr wrap="none" anchor="ctr"/>
          <a:lstStyle/>
          <a:p>
            <a:endParaRPr lang="zh-CN" altLang="en-US"/>
          </a:p>
        </p:txBody>
      </p:sp>
      <p:sp>
        <p:nvSpPr>
          <p:cNvPr id="95243" name="Rectangle 11"/>
          <p:cNvSpPr>
            <a:spLocks noChangeArrowheads="1"/>
          </p:cNvSpPr>
          <p:nvPr/>
        </p:nvSpPr>
        <p:spPr bwMode="auto">
          <a:xfrm>
            <a:off x="7086600" y="1752600"/>
            <a:ext cx="2057400" cy="2743200"/>
          </a:xfrm>
          <a:prstGeom prst="rect">
            <a:avLst/>
          </a:prstGeom>
          <a:noFill/>
          <a:ln w="57150">
            <a:solidFill>
              <a:srgbClr val="000080"/>
            </a:solidFill>
            <a:prstDash val="dash"/>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Effect transition="in" filter="blinds(horizontal)">
                                      <p:cBhvr>
                                        <p:cTn id="7" dur="500"/>
                                        <p:tgtEl>
                                          <p:spTgt spid="952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7"/>
                                        </p:tgtEl>
                                        <p:attrNameLst>
                                          <p:attrName>style.visibility</p:attrName>
                                        </p:attrNameLst>
                                      </p:cBhvr>
                                      <p:to>
                                        <p:strVal val="visible"/>
                                      </p:to>
                                    </p:set>
                                    <p:animEffect transition="in" filter="blinds(horizontal)">
                                      <p:cBhvr>
                                        <p:cTn id="12" dur="500"/>
                                        <p:tgtEl>
                                          <p:spTgt spid="952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2"/>
                                        </p:tgtEl>
                                        <p:attrNameLst>
                                          <p:attrName>style.visibility</p:attrName>
                                        </p:attrNameLst>
                                      </p:cBhvr>
                                      <p:to>
                                        <p:strVal val="visible"/>
                                      </p:to>
                                    </p:set>
                                    <p:animEffect transition="in" filter="blinds(horizontal)">
                                      <p:cBhvr>
                                        <p:cTn id="17" dur="500"/>
                                        <p:tgtEl>
                                          <p:spTgt spid="952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8"/>
                                        </p:tgtEl>
                                        <p:attrNameLst>
                                          <p:attrName>style.visibility</p:attrName>
                                        </p:attrNameLst>
                                      </p:cBhvr>
                                      <p:to>
                                        <p:strVal val="visible"/>
                                      </p:to>
                                    </p:set>
                                    <p:animEffect transition="in" filter="blinds(horizontal)">
                                      <p:cBhvr>
                                        <p:cTn id="22" dur="500"/>
                                        <p:tgtEl>
                                          <p:spTgt spid="952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43"/>
                                        </p:tgtEl>
                                        <p:attrNameLst>
                                          <p:attrName>style.visibility</p:attrName>
                                        </p:attrNameLst>
                                      </p:cBhvr>
                                      <p:to>
                                        <p:strVal val="visible"/>
                                      </p:to>
                                    </p:set>
                                    <p:animEffect transition="in" filter="blinds(horizontal)">
                                      <p:cBhvr>
                                        <p:cTn id="27" dur="500"/>
                                        <p:tgtEl>
                                          <p:spTgt spid="952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5239"/>
                                        </p:tgtEl>
                                        <p:attrNameLst>
                                          <p:attrName>style.visibility</p:attrName>
                                        </p:attrNameLst>
                                      </p:cBhvr>
                                      <p:to>
                                        <p:strVal val="visible"/>
                                      </p:to>
                                    </p:set>
                                    <p:animEffect transition="in" filter="blinds(horizontal)">
                                      <p:cBhvr>
                                        <p:cTn id="32" dur="5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p:bldP spid="95238" grpId="0"/>
      <p:bldP spid="95239" grpId="0"/>
      <p:bldP spid="95241" grpId="0" animBg="1"/>
      <p:bldP spid="95242" grpId="0" animBg="1"/>
      <p:bldP spid="9524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4"/>
          <p:cNvSpPr txBox="1">
            <a:spLocks noChangeArrowheads="1"/>
          </p:cNvSpPr>
          <p:nvPr/>
        </p:nvSpPr>
        <p:spPr bwMode="auto">
          <a:xfrm>
            <a:off x="304800" y="781050"/>
            <a:ext cx="3578225" cy="519113"/>
          </a:xfrm>
          <a:prstGeom prst="rect">
            <a:avLst/>
          </a:prstGeom>
          <a:noFill/>
          <a:ln w="9525" algn="ctr">
            <a:noFill/>
            <a:miter lim="800000"/>
            <a:headEnd/>
            <a:tailEnd/>
          </a:ln>
        </p:spPr>
        <p:txBody>
          <a:bodyPr wrap="none">
            <a:spAutoFit/>
          </a:bodyPr>
          <a:lstStyle/>
          <a:p>
            <a:r>
              <a:rPr kumimoji="0" lang="en-US" altLang="zh-CN" sz="2800">
                <a:latin typeface="宋体" pitchFamily="2" charset="-122"/>
              </a:rPr>
              <a:t>2</a:t>
            </a:r>
            <a:r>
              <a:rPr kumimoji="0" lang="zh-CN" altLang="en-US" sz="2800">
                <a:latin typeface="宋体" pitchFamily="2" charset="-122"/>
              </a:rPr>
              <a:t>．叠加型同步检波器</a:t>
            </a:r>
          </a:p>
        </p:txBody>
      </p:sp>
      <p:sp>
        <p:nvSpPr>
          <p:cNvPr id="257029" name="Text Box 5"/>
          <p:cNvSpPr txBox="1">
            <a:spLocks noChangeArrowheads="1"/>
          </p:cNvSpPr>
          <p:nvPr/>
        </p:nvSpPr>
        <p:spPr bwMode="auto">
          <a:xfrm>
            <a:off x="381000" y="1828800"/>
            <a:ext cx="8382000" cy="1187450"/>
          </a:xfrm>
          <a:prstGeom prst="rect">
            <a:avLst/>
          </a:prstGeom>
          <a:noFill/>
          <a:ln w="9525" algn="ctr">
            <a:noFill/>
            <a:miter lim="800000"/>
            <a:headEnd/>
            <a:tailEnd/>
          </a:ln>
        </p:spPr>
        <p:txBody>
          <a:bodyPr>
            <a:spAutoFit/>
          </a:bodyPr>
          <a:lstStyle/>
          <a:p>
            <a:pPr indent="352425">
              <a:spcBef>
                <a:spcPct val="50000"/>
              </a:spcBef>
            </a:pPr>
            <a:r>
              <a:rPr lang="zh-CN" altLang="en-US">
                <a:latin typeface="宋体" pitchFamily="2" charset="-122"/>
              </a:rPr>
              <a:t>叠加型同步检波器是将</a:t>
            </a:r>
            <a:r>
              <a:rPr lang="en-US" altLang="zh-CN">
                <a:latin typeface="宋体" pitchFamily="2" charset="-122"/>
              </a:rPr>
              <a:t>DSB</a:t>
            </a:r>
            <a:r>
              <a:rPr lang="zh-CN" altLang="en-US">
                <a:latin typeface="宋体" pitchFamily="2" charset="-122"/>
              </a:rPr>
              <a:t>或</a:t>
            </a:r>
            <a:r>
              <a:rPr lang="en-US" altLang="zh-CN">
                <a:latin typeface="宋体" pitchFamily="2" charset="-122"/>
              </a:rPr>
              <a:t>SSB</a:t>
            </a:r>
            <a:r>
              <a:rPr lang="zh-CN" altLang="en-US">
                <a:latin typeface="宋体" pitchFamily="2" charset="-122"/>
              </a:rPr>
              <a:t>信号插入恢复载波，使之成为或近似成为</a:t>
            </a:r>
            <a:r>
              <a:rPr lang="en-US" altLang="zh-CN">
                <a:latin typeface="宋体" pitchFamily="2" charset="-122"/>
              </a:rPr>
              <a:t>AM</a:t>
            </a:r>
            <a:r>
              <a:rPr lang="zh-CN" altLang="en-US">
                <a:latin typeface="宋体" pitchFamily="2" charset="-122"/>
              </a:rPr>
              <a:t>信号，再利用包络检波器将调制信号恢复出来。 </a:t>
            </a:r>
          </a:p>
        </p:txBody>
      </p:sp>
      <p:sp>
        <p:nvSpPr>
          <p:cNvPr id="105476" name="Rectangle 7"/>
          <p:cNvSpPr>
            <a:spLocks noChangeArrowheads="1"/>
          </p:cNvSpPr>
          <p:nvPr/>
        </p:nvSpPr>
        <p:spPr bwMode="auto">
          <a:xfrm>
            <a:off x="0" y="2686050"/>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pic>
        <p:nvPicPr>
          <p:cNvPr id="257030" name="Picture 6" descr="5"/>
          <p:cNvPicPr>
            <a:picLocks noChangeAspect="1" noChangeArrowheads="1"/>
          </p:cNvPicPr>
          <p:nvPr/>
        </p:nvPicPr>
        <p:blipFill>
          <a:blip r:embed="rId2" cstate="print"/>
          <a:srcRect/>
          <a:stretch>
            <a:fillRect/>
          </a:stretch>
        </p:blipFill>
        <p:spPr bwMode="auto">
          <a:xfrm>
            <a:off x="1600200" y="2819400"/>
            <a:ext cx="5257800" cy="2420938"/>
          </a:xfrm>
          <a:prstGeom prst="rect">
            <a:avLst/>
          </a:prstGeom>
          <a:noFill/>
          <a:ln w="9525">
            <a:noFill/>
            <a:miter lim="800000"/>
            <a:headEnd/>
            <a:tailEnd/>
          </a:ln>
        </p:spPr>
      </p:pic>
      <p:sp>
        <p:nvSpPr>
          <p:cNvPr id="257032" name="Rectangle 8"/>
          <p:cNvSpPr>
            <a:spLocks noChangeArrowheads="1"/>
          </p:cNvSpPr>
          <p:nvPr/>
        </p:nvSpPr>
        <p:spPr bwMode="auto">
          <a:xfrm>
            <a:off x="2209800" y="5638800"/>
            <a:ext cx="3248025" cy="441325"/>
          </a:xfrm>
          <a:prstGeom prst="rect">
            <a:avLst/>
          </a:prstGeom>
          <a:noFill/>
          <a:ln w="9525" algn="ctr">
            <a:noFill/>
            <a:miter lim="800000"/>
            <a:headEnd/>
            <a:tailEnd/>
          </a:ln>
        </p:spPr>
        <p:txBody>
          <a:bodyPr wrap="none" tIns="76176" bIns="0" anchor="ctr">
            <a:spAutoFit/>
          </a:bodyPr>
          <a:lstStyle/>
          <a:p>
            <a:pPr eaLnBrk="0" hangingPunct="0"/>
            <a:r>
              <a:rPr kumimoji="0" lang="zh-CN" altLang="en-US">
                <a:latin typeface="宋体" pitchFamily="2" charset="-122"/>
                <a:cs typeface="Times New Roman" pitchFamily="18" charset="0"/>
              </a:rPr>
              <a:t>叠加型平衡同步检波器</a:t>
            </a:r>
          </a:p>
        </p:txBody>
      </p:sp>
      <p:sp>
        <p:nvSpPr>
          <p:cNvPr id="96266" name="Freeform 10"/>
          <p:cNvSpPr>
            <a:spLocks/>
          </p:cNvSpPr>
          <p:nvPr/>
        </p:nvSpPr>
        <p:spPr bwMode="auto">
          <a:xfrm>
            <a:off x="3048000" y="2514600"/>
            <a:ext cx="2917825" cy="1631950"/>
          </a:xfrm>
          <a:custGeom>
            <a:avLst/>
            <a:gdLst>
              <a:gd name="T0" fmla="*/ 2147483647 w 1838"/>
              <a:gd name="T1" fmla="*/ 2147483647 h 1028"/>
              <a:gd name="T2" fmla="*/ 2147483647 w 1838"/>
              <a:gd name="T3" fmla="*/ 2147483647 h 1028"/>
              <a:gd name="T4" fmla="*/ 2147483647 w 1838"/>
              <a:gd name="T5" fmla="*/ 2147483647 h 1028"/>
              <a:gd name="T6" fmla="*/ 2147483647 w 1838"/>
              <a:gd name="T7" fmla="*/ 2147483647 h 1028"/>
              <a:gd name="T8" fmla="*/ 2147483647 w 1838"/>
              <a:gd name="T9" fmla="*/ 2147483647 h 1028"/>
              <a:gd name="T10" fmla="*/ 2147483647 w 1838"/>
              <a:gd name="T11" fmla="*/ 2147483647 h 1028"/>
              <a:gd name="T12" fmla="*/ 2147483647 w 1838"/>
              <a:gd name="T13" fmla="*/ 2147483647 h 1028"/>
              <a:gd name="T14" fmla="*/ 2147483647 w 1838"/>
              <a:gd name="T15" fmla="*/ 2147483647 h 1028"/>
              <a:gd name="T16" fmla="*/ 2147483647 w 1838"/>
              <a:gd name="T17" fmla="*/ 2147483647 h 1028"/>
              <a:gd name="T18" fmla="*/ 2147483647 w 1838"/>
              <a:gd name="T19" fmla="*/ 2147483647 h 1028"/>
              <a:gd name="T20" fmla="*/ 2147483647 w 1838"/>
              <a:gd name="T21" fmla="*/ 2147483647 h 1028"/>
              <a:gd name="T22" fmla="*/ 2147483647 w 1838"/>
              <a:gd name="T23" fmla="*/ 2147483647 h 1028"/>
              <a:gd name="T24" fmla="*/ 2147483647 w 1838"/>
              <a:gd name="T25" fmla="*/ 2147483647 h 1028"/>
              <a:gd name="T26" fmla="*/ 2147483647 w 1838"/>
              <a:gd name="T27" fmla="*/ 2147483647 h 1028"/>
              <a:gd name="T28" fmla="*/ 2147483647 w 1838"/>
              <a:gd name="T29" fmla="*/ 2147483647 h 1028"/>
              <a:gd name="T30" fmla="*/ 2147483647 w 1838"/>
              <a:gd name="T31" fmla="*/ 2147483647 h 1028"/>
              <a:gd name="T32" fmla="*/ 2147483647 w 1838"/>
              <a:gd name="T33" fmla="*/ 2147483647 h 1028"/>
              <a:gd name="T34" fmla="*/ 2147483647 w 1838"/>
              <a:gd name="T35" fmla="*/ 2147483647 h 1028"/>
              <a:gd name="T36" fmla="*/ 2147483647 w 1838"/>
              <a:gd name="T37" fmla="*/ 2147483647 h 1028"/>
              <a:gd name="T38" fmla="*/ 2147483647 w 1838"/>
              <a:gd name="T39" fmla="*/ 2147483647 h 1028"/>
              <a:gd name="T40" fmla="*/ 2147483647 w 1838"/>
              <a:gd name="T41" fmla="*/ 2147483647 h 1028"/>
              <a:gd name="T42" fmla="*/ 2147483647 w 1838"/>
              <a:gd name="T43" fmla="*/ 2147483647 h 1028"/>
              <a:gd name="T44" fmla="*/ 2147483647 w 1838"/>
              <a:gd name="T45" fmla="*/ 2147483647 h 1028"/>
              <a:gd name="T46" fmla="*/ 2147483647 w 1838"/>
              <a:gd name="T47" fmla="*/ 2147483647 h 1028"/>
              <a:gd name="T48" fmla="*/ 2147483647 w 1838"/>
              <a:gd name="T49" fmla="*/ 2147483647 h 10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38"/>
              <a:gd name="T76" fmla="*/ 0 h 1028"/>
              <a:gd name="T77" fmla="*/ 1838 w 1838"/>
              <a:gd name="T78" fmla="*/ 1028 h 10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38" h="1028">
                <a:moveTo>
                  <a:pt x="135" y="179"/>
                </a:moveTo>
                <a:cubicBezTo>
                  <a:pt x="153" y="676"/>
                  <a:pt x="0" y="625"/>
                  <a:pt x="271" y="645"/>
                </a:cubicBezTo>
                <a:cubicBezTo>
                  <a:pt x="413" y="672"/>
                  <a:pt x="550" y="682"/>
                  <a:pt x="694" y="696"/>
                </a:cubicBezTo>
                <a:cubicBezTo>
                  <a:pt x="703" y="697"/>
                  <a:pt x="787" y="711"/>
                  <a:pt x="796" y="713"/>
                </a:cubicBezTo>
                <a:cubicBezTo>
                  <a:pt x="813" y="717"/>
                  <a:pt x="847" y="729"/>
                  <a:pt x="847" y="729"/>
                </a:cubicBezTo>
                <a:cubicBezTo>
                  <a:pt x="863" y="740"/>
                  <a:pt x="888" y="755"/>
                  <a:pt x="898" y="772"/>
                </a:cubicBezTo>
                <a:cubicBezTo>
                  <a:pt x="907" y="788"/>
                  <a:pt x="909" y="806"/>
                  <a:pt x="915" y="823"/>
                </a:cubicBezTo>
                <a:cubicBezTo>
                  <a:pt x="918" y="831"/>
                  <a:pt x="923" y="848"/>
                  <a:pt x="923" y="848"/>
                </a:cubicBezTo>
                <a:cubicBezTo>
                  <a:pt x="926" y="882"/>
                  <a:pt x="922" y="917"/>
                  <a:pt x="932" y="950"/>
                </a:cubicBezTo>
                <a:cubicBezTo>
                  <a:pt x="934" y="957"/>
                  <a:pt x="1000" y="972"/>
                  <a:pt x="1008" y="975"/>
                </a:cubicBezTo>
                <a:cubicBezTo>
                  <a:pt x="1126" y="1014"/>
                  <a:pt x="1138" y="1018"/>
                  <a:pt x="1279" y="1026"/>
                </a:cubicBezTo>
                <a:cubicBezTo>
                  <a:pt x="1535" y="1020"/>
                  <a:pt x="1572" y="1028"/>
                  <a:pt x="1745" y="1001"/>
                </a:cubicBezTo>
                <a:cubicBezTo>
                  <a:pt x="1779" y="989"/>
                  <a:pt x="1792" y="990"/>
                  <a:pt x="1813" y="958"/>
                </a:cubicBezTo>
                <a:cubicBezTo>
                  <a:pt x="1833" y="896"/>
                  <a:pt x="1824" y="924"/>
                  <a:pt x="1838" y="873"/>
                </a:cubicBezTo>
                <a:cubicBezTo>
                  <a:pt x="1832" y="819"/>
                  <a:pt x="1833" y="781"/>
                  <a:pt x="1804" y="738"/>
                </a:cubicBezTo>
                <a:cubicBezTo>
                  <a:pt x="1794" y="706"/>
                  <a:pt x="1772" y="690"/>
                  <a:pt x="1753" y="662"/>
                </a:cubicBezTo>
                <a:cubicBezTo>
                  <a:pt x="1747" y="644"/>
                  <a:pt x="1729" y="630"/>
                  <a:pt x="1728" y="611"/>
                </a:cubicBezTo>
                <a:cubicBezTo>
                  <a:pt x="1725" y="542"/>
                  <a:pt x="1737" y="440"/>
                  <a:pt x="1745" y="365"/>
                </a:cubicBezTo>
                <a:cubicBezTo>
                  <a:pt x="1737" y="279"/>
                  <a:pt x="1747" y="263"/>
                  <a:pt x="1702" y="204"/>
                </a:cubicBezTo>
                <a:cubicBezTo>
                  <a:pt x="1688" y="145"/>
                  <a:pt x="1669" y="154"/>
                  <a:pt x="1609" y="145"/>
                </a:cubicBezTo>
                <a:cubicBezTo>
                  <a:pt x="1536" y="134"/>
                  <a:pt x="1463" y="126"/>
                  <a:pt x="1389" y="120"/>
                </a:cubicBezTo>
                <a:cubicBezTo>
                  <a:pt x="1057" y="0"/>
                  <a:pt x="683" y="108"/>
                  <a:pt x="330" y="111"/>
                </a:cubicBezTo>
                <a:cubicBezTo>
                  <a:pt x="223" y="147"/>
                  <a:pt x="288" y="131"/>
                  <a:pt x="186" y="145"/>
                </a:cubicBezTo>
                <a:cubicBezTo>
                  <a:pt x="169" y="147"/>
                  <a:pt x="149" y="143"/>
                  <a:pt x="135" y="153"/>
                </a:cubicBezTo>
                <a:cubicBezTo>
                  <a:pt x="128" y="158"/>
                  <a:pt x="135" y="170"/>
                  <a:pt x="135" y="179"/>
                </a:cubicBezTo>
                <a:close/>
              </a:path>
            </a:pathLst>
          </a:custGeom>
          <a:noFill/>
          <a:ln w="31750">
            <a:solidFill>
              <a:srgbClr val="FF0000"/>
            </a:solidFill>
            <a:prstDash val="dash"/>
            <a:round/>
            <a:headEnd/>
            <a:tailEnd/>
          </a:ln>
        </p:spPr>
        <p:txBody>
          <a:bodyPr/>
          <a:lstStyle/>
          <a:p>
            <a:endParaRPr lang="zh-CN" altLang="en-US"/>
          </a:p>
        </p:txBody>
      </p:sp>
      <p:sp>
        <p:nvSpPr>
          <p:cNvPr id="96267" name="AutoShape 11"/>
          <p:cNvSpPr>
            <a:spLocks noChangeArrowheads="1"/>
          </p:cNvSpPr>
          <p:nvPr/>
        </p:nvSpPr>
        <p:spPr bwMode="auto">
          <a:xfrm>
            <a:off x="6858000" y="2743200"/>
            <a:ext cx="2286000" cy="533400"/>
          </a:xfrm>
          <a:prstGeom prst="wedgeRoundRectCallout">
            <a:avLst>
              <a:gd name="adj1" fmla="val -93750"/>
              <a:gd name="adj2" fmla="val 80954"/>
              <a:gd name="adj3" fmla="val 16667"/>
            </a:avLst>
          </a:prstGeom>
          <a:noFill/>
          <a:ln w="28575">
            <a:solidFill>
              <a:schemeClr val="tx1"/>
            </a:solidFill>
            <a:prstDash val="dash"/>
            <a:miter lim="800000"/>
            <a:headEnd/>
            <a:tailEnd/>
          </a:ln>
        </p:spPr>
        <p:txBody>
          <a:bodyPr/>
          <a:lstStyle/>
          <a:p>
            <a:pPr algn="ctr"/>
            <a:r>
              <a:rPr lang="zh-CN" altLang="en-US">
                <a:solidFill>
                  <a:srgbClr val="FF0000"/>
                </a:solidFill>
              </a:rPr>
              <a:t>包络检波器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9"/>
                                        </p:tgtEl>
                                        <p:attrNameLst>
                                          <p:attrName>style.visibility</p:attrName>
                                        </p:attrNameLst>
                                      </p:cBhvr>
                                      <p:to>
                                        <p:strVal val="visible"/>
                                      </p:to>
                                    </p:set>
                                    <p:animEffect transition="in" filter="blinds(horizontal)">
                                      <p:cBhvr>
                                        <p:cTn id="7" dur="500"/>
                                        <p:tgtEl>
                                          <p:spTgt spid="2570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7030"/>
                                        </p:tgtEl>
                                        <p:attrNameLst>
                                          <p:attrName>style.visibility</p:attrName>
                                        </p:attrNameLst>
                                      </p:cBhvr>
                                      <p:to>
                                        <p:strVal val="visible"/>
                                      </p:to>
                                    </p:set>
                                    <p:animEffect transition="in" filter="blinds(horizontal)">
                                      <p:cBhvr>
                                        <p:cTn id="12" dur="500"/>
                                        <p:tgtEl>
                                          <p:spTgt spid="2570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7032"/>
                                        </p:tgtEl>
                                        <p:attrNameLst>
                                          <p:attrName>style.visibility</p:attrName>
                                        </p:attrNameLst>
                                      </p:cBhvr>
                                      <p:to>
                                        <p:strVal val="visible"/>
                                      </p:to>
                                    </p:set>
                                    <p:animEffect transition="in" filter="blinds(horizontal)">
                                      <p:cBhvr>
                                        <p:cTn id="17" dur="500"/>
                                        <p:tgtEl>
                                          <p:spTgt spid="2570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266"/>
                                        </p:tgtEl>
                                        <p:attrNameLst>
                                          <p:attrName>style.visibility</p:attrName>
                                        </p:attrNameLst>
                                      </p:cBhvr>
                                      <p:to>
                                        <p:strVal val="visible"/>
                                      </p:to>
                                    </p:set>
                                    <p:animEffect transition="in" filter="blinds(horizontal)">
                                      <p:cBhvr>
                                        <p:cTn id="22" dur="500"/>
                                        <p:tgtEl>
                                          <p:spTgt spid="962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6267"/>
                                        </p:tgtEl>
                                        <p:attrNameLst>
                                          <p:attrName>style.visibility</p:attrName>
                                        </p:attrNameLst>
                                      </p:cBhvr>
                                      <p:to>
                                        <p:strVal val="visible"/>
                                      </p:to>
                                    </p:set>
                                    <p:animEffect transition="in" filter="blinds(horizontal)">
                                      <p:cBhvr>
                                        <p:cTn id="27" dur="500"/>
                                        <p:tgtEl>
                                          <p:spTgt spid="9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p:bldP spid="257032" grpId="0"/>
      <p:bldP spid="96266" grpId="0" animBg="1"/>
      <p:bldP spid="9626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3" name="Text Box 5"/>
          <p:cNvSpPr txBox="1">
            <a:spLocks noChangeArrowheads="1"/>
          </p:cNvSpPr>
          <p:nvPr/>
        </p:nvSpPr>
        <p:spPr bwMode="auto">
          <a:xfrm>
            <a:off x="5943600" y="533400"/>
            <a:ext cx="3200400" cy="595313"/>
          </a:xfrm>
          <a:prstGeom prst="rect">
            <a:avLst/>
          </a:prstGeom>
          <a:noFill/>
          <a:ln w="9525">
            <a:noFill/>
            <a:miter lim="800000"/>
            <a:headEnd/>
            <a:tailEnd/>
          </a:ln>
        </p:spPr>
        <p:txBody>
          <a:bodyPr>
            <a:spAutoFit/>
          </a:bodyPr>
          <a:lstStyle/>
          <a:p>
            <a:pPr>
              <a:lnSpc>
                <a:spcPct val="138000"/>
              </a:lnSpc>
              <a:spcBef>
                <a:spcPct val="50000"/>
              </a:spcBef>
            </a:pPr>
            <a:r>
              <a:rPr lang="en-US" altLang="zh-CN" i="1"/>
              <a:t>u</a:t>
            </a:r>
            <a:r>
              <a:rPr lang="en-US" altLang="zh-CN" baseline="-25000"/>
              <a:t>s</a:t>
            </a:r>
            <a:r>
              <a:rPr lang="en-US" altLang="zh-CN"/>
              <a:t> =</a:t>
            </a:r>
            <a:r>
              <a:rPr lang="en-US" altLang="zh-CN" i="1"/>
              <a:t>ku</a:t>
            </a:r>
            <a:r>
              <a:rPr lang="en-US" altLang="zh-CN" baseline="-25000"/>
              <a:t>Ω</a:t>
            </a:r>
            <a:r>
              <a:rPr lang="en-US" altLang="zh-CN"/>
              <a:t>(</a:t>
            </a:r>
            <a:r>
              <a:rPr lang="en-US" altLang="zh-CN" i="1"/>
              <a:t>t</a:t>
            </a:r>
            <a:r>
              <a:rPr lang="en-US" altLang="zh-CN"/>
              <a:t>)cos</a:t>
            </a:r>
            <a:r>
              <a:rPr lang="en-US" altLang="zh-CN" i="1"/>
              <a:t>ω</a:t>
            </a:r>
            <a:r>
              <a:rPr lang="en-US" altLang="zh-CN" baseline="-25000"/>
              <a:t>c</a:t>
            </a:r>
            <a:r>
              <a:rPr lang="en-US" altLang="zh-CN" i="1"/>
              <a:t>t</a:t>
            </a:r>
            <a:endParaRPr lang="en-US" altLang="zh-CN" b="0"/>
          </a:p>
        </p:txBody>
      </p:sp>
      <p:grpSp>
        <p:nvGrpSpPr>
          <p:cNvPr id="2" name="Group 10"/>
          <p:cNvGrpSpPr>
            <a:grpSpLocks/>
          </p:cNvGrpSpPr>
          <p:nvPr/>
        </p:nvGrpSpPr>
        <p:grpSpPr bwMode="auto">
          <a:xfrm>
            <a:off x="228600" y="5029200"/>
            <a:ext cx="8610600" cy="822325"/>
            <a:chOff x="336" y="1344"/>
            <a:chExt cx="5424" cy="518"/>
          </a:xfrm>
        </p:grpSpPr>
        <p:sp>
          <p:nvSpPr>
            <p:cNvPr id="59416" name="Text Box 11"/>
            <p:cNvSpPr txBox="1">
              <a:spLocks noChangeArrowheads="1"/>
            </p:cNvSpPr>
            <p:nvPr/>
          </p:nvSpPr>
          <p:spPr bwMode="auto">
            <a:xfrm>
              <a:off x="336" y="1344"/>
              <a:ext cx="5424" cy="518"/>
            </a:xfrm>
            <a:prstGeom prst="rect">
              <a:avLst/>
            </a:prstGeom>
            <a:noFill/>
            <a:ln w="9525">
              <a:noFill/>
              <a:miter lim="800000"/>
              <a:headEnd/>
              <a:tailEnd/>
            </a:ln>
          </p:spPr>
          <p:txBody>
            <a:bodyPr>
              <a:spAutoFit/>
            </a:bodyPr>
            <a:lstStyle/>
            <a:p>
              <a:pPr>
                <a:lnSpc>
                  <a:spcPct val="200000"/>
                </a:lnSpc>
                <a:spcBef>
                  <a:spcPct val="50000"/>
                </a:spcBef>
              </a:pPr>
              <a:r>
                <a:rPr lang="zh-CN" altLang="en-US">
                  <a:latin typeface="宋体" pitchFamily="2" charset="-122"/>
                </a:rPr>
                <a:t>其中，低频分量含</a:t>
              </a:r>
              <a:r>
                <a:rPr lang="en-US" altLang="zh-CN">
                  <a:latin typeface="宋体" pitchFamily="2" charset="-122"/>
                </a:rPr>
                <a:t>		</a:t>
              </a:r>
              <a:endParaRPr lang="zh-CN" altLang="en-US">
                <a:latin typeface="宋体" pitchFamily="2" charset="-122"/>
              </a:endParaRPr>
            </a:p>
          </p:txBody>
        </p:sp>
        <p:graphicFrame>
          <p:nvGraphicFramePr>
            <p:cNvPr id="59397" name="Object 12"/>
            <p:cNvGraphicFramePr>
              <a:graphicFrameLocks noChangeAspect="1"/>
            </p:cNvGraphicFramePr>
            <p:nvPr/>
          </p:nvGraphicFramePr>
          <p:xfrm>
            <a:off x="2101" y="1553"/>
            <a:ext cx="501" cy="293"/>
          </p:xfrm>
          <a:graphic>
            <a:graphicData uri="http://schemas.openxmlformats.org/presentationml/2006/ole">
              <mc:AlternateContent xmlns:mc="http://schemas.openxmlformats.org/markup-compatibility/2006">
                <mc:Choice xmlns:v="urn:schemas-microsoft-com:vml" Requires="v">
                  <p:oleObj spid="_x0000_s59550" name="公式" r:id="rId3" imgW="368280" imgH="215640" progId="">
                    <p:embed/>
                  </p:oleObj>
                </mc:Choice>
                <mc:Fallback>
                  <p:oleObj name="公式" r:id="rId3" imgW="368280" imgH="215640"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 y="1553"/>
                          <a:ext cx="501"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8061" name="Object 13"/>
          <p:cNvGraphicFramePr>
            <a:graphicFrameLocks noChangeAspect="1"/>
          </p:cNvGraphicFramePr>
          <p:nvPr/>
        </p:nvGraphicFramePr>
        <p:xfrm>
          <a:off x="1981200" y="5943600"/>
          <a:ext cx="1679575" cy="604838"/>
        </p:xfrm>
        <a:graphic>
          <a:graphicData uri="http://schemas.openxmlformats.org/presentationml/2006/ole">
            <mc:AlternateContent xmlns:mc="http://schemas.openxmlformats.org/markup-compatibility/2006">
              <mc:Choice xmlns:v="urn:schemas-microsoft-com:vml" Requires="v">
                <p:oleObj spid="_x0000_s59551" name="公式" r:id="rId5" imgW="634680" imgH="228600" progId="">
                  <p:embed/>
                </p:oleObj>
              </mc:Choice>
              <mc:Fallback>
                <p:oleObj name="公式" r:id="rId5" imgW="634680" imgH="228600" progId="">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943600"/>
                        <a:ext cx="1679575"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8062" name="Text Box 14"/>
          <p:cNvSpPr txBox="1">
            <a:spLocks noChangeArrowheads="1"/>
          </p:cNvSpPr>
          <p:nvPr/>
        </p:nvSpPr>
        <p:spPr bwMode="auto">
          <a:xfrm>
            <a:off x="611188" y="6002338"/>
            <a:ext cx="1219200" cy="457200"/>
          </a:xfrm>
          <a:prstGeom prst="rect">
            <a:avLst/>
          </a:prstGeom>
          <a:noFill/>
          <a:ln w="9525">
            <a:noFill/>
            <a:miter lim="800000"/>
            <a:headEnd/>
            <a:tailEnd/>
          </a:ln>
        </p:spPr>
        <p:txBody>
          <a:bodyPr>
            <a:spAutoFit/>
          </a:bodyPr>
          <a:lstStyle/>
          <a:p>
            <a:pPr>
              <a:spcBef>
                <a:spcPct val="50000"/>
              </a:spcBef>
            </a:pPr>
            <a:r>
              <a:rPr lang="zh-CN" altLang="en-US">
                <a:latin typeface="宋体" pitchFamily="2" charset="-122"/>
              </a:rPr>
              <a:t>则：</a:t>
            </a:r>
          </a:p>
        </p:txBody>
      </p:sp>
      <p:grpSp>
        <p:nvGrpSpPr>
          <p:cNvPr id="59401" name="Group 21"/>
          <p:cNvGrpSpPr>
            <a:grpSpLocks/>
          </p:cNvGrpSpPr>
          <p:nvPr/>
        </p:nvGrpSpPr>
        <p:grpSpPr bwMode="auto">
          <a:xfrm>
            <a:off x="0" y="0"/>
            <a:ext cx="5257800" cy="3124200"/>
            <a:chOff x="720" y="-48"/>
            <a:chExt cx="3312" cy="1968"/>
          </a:xfrm>
        </p:grpSpPr>
        <p:pic>
          <p:nvPicPr>
            <p:cNvPr id="59408" name="Picture 6" descr="5"/>
            <p:cNvPicPr>
              <a:picLocks noChangeAspect="1" noChangeArrowheads="1"/>
            </p:cNvPicPr>
            <p:nvPr/>
          </p:nvPicPr>
          <p:blipFill>
            <a:blip r:embed="rId7" cstate="print"/>
            <a:srcRect/>
            <a:stretch>
              <a:fillRect/>
            </a:stretch>
          </p:blipFill>
          <p:spPr bwMode="auto">
            <a:xfrm>
              <a:off x="720" y="240"/>
              <a:ext cx="3312" cy="1525"/>
            </a:xfrm>
            <a:prstGeom prst="rect">
              <a:avLst/>
            </a:prstGeom>
            <a:solidFill>
              <a:schemeClr val="bg1"/>
            </a:solidFill>
            <a:ln w="9525">
              <a:noFill/>
              <a:miter lim="800000"/>
              <a:headEnd/>
              <a:tailEnd/>
            </a:ln>
          </p:spPr>
        </p:pic>
        <p:sp>
          <p:nvSpPr>
            <p:cNvPr id="59409" name="Line 7"/>
            <p:cNvSpPr>
              <a:spLocks noChangeShapeType="1"/>
            </p:cNvSpPr>
            <p:nvPr/>
          </p:nvSpPr>
          <p:spPr bwMode="auto">
            <a:xfrm>
              <a:off x="1632" y="240"/>
              <a:ext cx="576" cy="0"/>
            </a:xfrm>
            <a:prstGeom prst="line">
              <a:avLst/>
            </a:prstGeom>
            <a:noFill/>
            <a:ln w="38100">
              <a:solidFill>
                <a:srgbClr val="000000"/>
              </a:solidFill>
              <a:round/>
              <a:headEnd/>
              <a:tailEnd type="triangle" w="med" len="med"/>
            </a:ln>
          </p:spPr>
          <p:txBody>
            <a:bodyPr>
              <a:spAutoFit/>
            </a:bodyPr>
            <a:lstStyle/>
            <a:p>
              <a:endParaRPr lang="zh-CN" altLang="en-US"/>
            </a:p>
          </p:txBody>
        </p:sp>
        <p:sp>
          <p:nvSpPr>
            <p:cNvPr id="59410" name="Text Box 8"/>
            <p:cNvSpPr txBox="1">
              <a:spLocks noChangeArrowheads="1"/>
            </p:cNvSpPr>
            <p:nvPr/>
          </p:nvSpPr>
          <p:spPr bwMode="auto">
            <a:xfrm>
              <a:off x="1728" y="-48"/>
              <a:ext cx="432" cy="288"/>
            </a:xfrm>
            <a:prstGeom prst="rect">
              <a:avLst/>
            </a:prstGeom>
            <a:noFill/>
            <a:ln w="9525" algn="ctr">
              <a:noFill/>
              <a:miter lim="800000"/>
              <a:headEnd/>
              <a:tailEnd/>
            </a:ln>
          </p:spPr>
          <p:txBody>
            <a:bodyPr>
              <a:spAutoFit/>
            </a:bodyPr>
            <a:lstStyle/>
            <a:p>
              <a:pPr>
                <a:spcBef>
                  <a:spcPct val="50000"/>
                </a:spcBef>
              </a:pPr>
              <a:r>
                <a:rPr lang="en-US" altLang="zh-CN">
                  <a:latin typeface="宋体" pitchFamily="2" charset="-122"/>
                </a:rPr>
                <a:t>i</a:t>
              </a:r>
              <a:r>
                <a:rPr lang="en-US" altLang="zh-CN" baseline="-25000">
                  <a:latin typeface="宋体" pitchFamily="2" charset="-122"/>
                </a:rPr>
                <a:t>1</a:t>
              </a:r>
            </a:p>
          </p:txBody>
        </p:sp>
        <p:sp>
          <p:nvSpPr>
            <p:cNvPr id="59411" name="Rectangle 19"/>
            <p:cNvSpPr>
              <a:spLocks noChangeArrowheads="1"/>
            </p:cNvSpPr>
            <p:nvPr/>
          </p:nvSpPr>
          <p:spPr bwMode="auto">
            <a:xfrm>
              <a:off x="1928" y="1584"/>
              <a:ext cx="344" cy="248"/>
            </a:xfrm>
            <a:prstGeom prst="rect">
              <a:avLst/>
            </a:prstGeom>
            <a:solidFill>
              <a:schemeClr val="bg1"/>
            </a:solidFill>
            <a:ln w="9525" algn="ctr">
              <a:noFill/>
              <a:miter lim="800000"/>
              <a:headEnd/>
              <a:tailEnd/>
            </a:ln>
          </p:spPr>
          <p:txBody>
            <a:bodyPr anchor="ctr">
              <a:spAutoFit/>
            </a:bodyPr>
            <a:lstStyle/>
            <a:p>
              <a:pPr>
                <a:spcBef>
                  <a:spcPct val="50000"/>
                </a:spcBef>
              </a:pPr>
              <a:endParaRPr lang="zh-CN" altLang="en-US"/>
            </a:p>
          </p:txBody>
        </p:sp>
        <p:sp>
          <p:nvSpPr>
            <p:cNvPr id="59412" name="AutoShape 18"/>
            <p:cNvSpPr>
              <a:spLocks noChangeArrowheads="1"/>
            </p:cNvSpPr>
            <p:nvPr/>
          </p:nvSpPr>
          <p:spPr bwMode="auto">
            <a:xfrm rot="5400000" flipH="1">
              <a:off x="1928" y="1544"/>
              <a:ext cx="240" cy="192"/>
            </a:xfrm>
            <a:prstGeom prst="triangle">
              <a:avLst>
                <a:gd name="adj" fmla="val 50000"/>
              </a:avLst>
            </a:prstGeom>
            <a:noFill/>
            <a:ln w="38100" algn="ctr">
              <a:solidFill>
                <a:srgbClr val="000000"/>
              </a:solidFill>
              <a:miter lim="800000"/>
              <a:headEnd/>
              <a:tailEnd/>
            </a:ln>
          </p:spPr>
          <p:txBody>
            <a:bodyPr wrap="none" anchor="ctr">
              <a:spAutoFit/>
            </a:bodyPr>
            <a:lstStyle/>
            <a:p>
              <a:pPr>
                <a:spcBef>
                  <a:spcPct val="50000"/>
                </a:spcBef>
              </a:pPr>
              <a:endParaRPr lang="zh-CN" altLang="en-US"/>
            </a:p>
          </p:txBody>
        </p:sp>
        <p:sp>
          <p:nvSpPr>
            <p:cNvPr id="59413" name="Line 20"/>
            <p:cNvSpPr>
              <a:spLocks noChangeShapeType="1"/>
            </p:cNvSpPr>
            <p:nvPr/>
          </p:nvSpPr>
          <p:spPr bwMode="auto">
            <a:xfrm>
              <a:off x="1912" y="1656"/>
              <a:ext cx="672" cy="0"/>
            </a:xfrm>
            <a:prstGeom prst="line">
              <a:avLst/>
            </a:prstGeom>
            <a:noFill/>
            <a:ln w="28575">
              <a:solidFill>
                <a:srgbClr val="000000"/>
              </a:solidFill>
              <a:round/>
              <a:headEnd/>
              <a:tailEnd/>
            </a:ln>
          </p:spPr>
          <p:txBody>
            <a:bodyPr>
              <a:spAutoFit/>
            </a:bodyPr>
            <a:lstStyle/>
            <a:p>
              <a:endParaRPr lang="zh-CN" altLang="en-US"/>
            </a:p>
          </p:txBody>
        </p:sp>
        <p:sp>
          <p:nvSpPr>
            <p:cNvPr id="59414" name="Line 15"/>
            <p:cNvSpPr>
              <a:spLocks noChangeShapeType="1"/>
            </p:cNvSpPr>
            <p:nvPr/>
          </p:nvSpPr>
          <p:spPr bwMode="auto">
            <a:xfrm>
              <a:off x="1584" y="1824"/>
              <a:ext cx="480" cy="0"/>
            </a:xfrm>
            <a:prstGeom prst="line">
              <a:avLst/>
            </a:prstGeom>
            <a:noFill/>
            <a:ln w="38100">
              <a:solidFill>
                <a:srgbClr val="000000"/>
              </a:solidFill>
              <a:round/>
              <a:headEnd/>
              <a:tailEnd type="triangle" w="med" len="med"/>
            </a:ln>
          </p:spPr>
          <p:txBody>
            <a:bodyPr>
              <a:spAutoFit/>
            </a:bodyPr>
            <a:lstStyle/>
            <a:p>
              <a:endParaRPr lang="zh-CN" altLang="en-US"/>
            </a:p>
          </p:txBody>
        </p:sp>
        <p:sp>
          <p:nvSpPr>
            <p:cNvPr id="59415" name="Text Box 16"/>
            <p:cNvSpPr txBox="1">
              <a:spLocks noChangeArrowheads="1"/>
            </p:cNvSpPr>
            <p:nvPr/>
          </p:nvSpPr>
          <p:spPr bwMode="auto">
            <a:xfrm>
              <a:off x="2064" y="1632"/>
              <a:ext cx="432" cy="288"/>
            </a:xfrm>
            <a:prstGeom prst="rect">
              <a:avLst/>
            </a:prstGeom>
            <a:noFill/>
            <a:ln w="9525" algn="ctr">
              <a:noFill/>
              <a:miter lim="800000"/>
              <a:headEnd/>
              <a:tailEnd/>
            </a:ln>
          </p:spPr>
          <p:txBody>
            <a:bodyPr>
              <a:spAutoFit/>
            </a:bodyPr>
            <a:lstStyle/>
            <a:p>
              <a:pPr>
                <a:spcBef>
                  <a:spcPct val="50000"/>
                </a:spcBef>
              </a:pPr>
              <a:r>
                <a:rPr lang="en-US" altLang="zh-CN">
                  <a:latin typeface="宋体" pitchFamily="2" charset="-122"/>
                </a:rPr>
                <a:t>i</a:t>
              </a:r>
              <a:r>
                <a:rPr lang="en-US" altLang="zh-CN" baseline="-25000">
                  <a:latin typeface="宋体" pitchFamily="2" charset="-122"/>
                </a:rPr>
                <a:t>2</a:t>
              </a:r>
            </a:p>
          </p:txBody>
        </p:sp>
      </p:grpSp>
      <p:graphicFrame>
        <p:nvGraphicFramePr>
          <p:cNvPr id="258070" name="Object 22"/>
          <p:cNvGraphicFramePr>
            <a:graphicFrameLocks noChangeAspect="1"/>
          </p:cNvGraphicFramePr>
          <p:nvPr/>
        </p:nvGraphicFramePr>
        <p:xfrm>
          <a:off x="533400" y="3429000"/>
          <a:ext cx="3184525" cy="500063"/>
        </p:xfrm>
        <a:graphic>
          <a:graphicData uri="http://schemas.openxmlformats.org/presentationml/2006/ole">
            <mc:AlternateContent xmlns:mc="http://schemas.openxmlformats.org/markup-compatibility/2006">
              <mc:Choice xmlns:v="urn:schemas-microsoft-com:vml" Requires="v">
                <p:oleObj spid="_x0000_s59552" name="公式" r:id="rId8" imgW="1460160" imgH="228600" progId="">
                  <p:embed/>
                </p:oleObj>
              </mc:Choice>
              <mc:Fallback>
                <p:oleObj name="公式" r:id="rId8" imgW="1460160" imgH="228600" progId="">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429000"/>
                        <a:ext cx="31845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8071" name="Text Box 23"/>
          <p:cNvSpPr txBox="1">
            <a:spLocks noChangeArrowheads="1"/>
          </p:cNvSpPr>
          <p:nvPr/>
        </p:nvSpPr>
        <p:spPr bwMode="auto">
          <a:xfrm>
            <a:off x="5867400" y="1295400"/>
            <a:ext cx="3962400" cy="595313"/>
          </a:xfrm>
          <a:prstGeom prst="rect">
            <a:avLst/>
          </a:prstGeom>
          <a:noFill/>
          <a:ln w="9525">
            <a:noFill/>
            <a:miter lim="800000"/>
            <a:headEnd/>
            <a:tailEnd/>
          </a:ln>
        </p:spPr>
        <p:txBody>
          <a:bodyPr>
            <a:spAutoFit/>
          </a:bodyPr>
          <a:lstStyle/>
          <a:p>
            <a:pPr>
              <a:lnSpc>
                <a:spcPct val="138000"/>
              </a:lnSpc>
              <a:spcBef>
                <a:spcPct val="50000"/>
              </a:spcBef>
            </a:pPr>
            <a:r>
              <a:rPr lang="en-US" altLang="zh-CN" i="1"/>
              <a:t>u</a:t>
            </a:r>
            <a:r>
              <a:rPr lang="en-US" altLang="zh-CN" baseline="-25000"/>
              <a:t>r</a:t>
            </a:r>
            <a:r>
              <a:rPr lang="en-US" altLang="zh-CN"/>
              <a:t> =</a:t>
            </a:r>
            <a:r>
              <a:rPr lang="en-US" altLang="zh-CN" i="1"/>
              <a:t>U</a:t>
            </a:r>
            <a:r>
              <a:rPr lang="en-US" altLang="zh-CN" baseline="-25000"/>
              <a:t>rm</a:t>
            </a:r>
            <a:r>
              <a:rPr lang="en-US" altLang="zh-CN"/>
              <a:t> cos</a:t>
            </a:r>
            <a:r>
              <a:rPr lang="en-US" altLang="zh-CN" i="1"/>
              <a:t>ω</a:t>
            </a:r>
            <a:r>
              <a:rPr lang="en-US" altLang="zh-CN" baseline="-25000"/>
              <a:t>c</a:t>
            </a:r>
            <a:r>
              <a:rPr lang="en-US" altLang="zh-CN" i="1"/>
              <a:t>t</a:t>
            </a:r>
            <a:endParaRPr lang="en-US" altLang="zh-CN" b="0"/>
          </a:p>
        </p:txBody>
      </p:sp>
      <p:sp>
        <p:nvSpPr>
          <p:cNvPr id="258072" name="Text Box 24"/>
          <p:cNvSpPr txBox="1">
            <a:spLocks noChangeArrowheads="1"/>
          </p:cNvSpPr>
          <p:nvPr/>
        </p:nvSpPr>
        <p:spPr bwMode="auto">
          <a:xfrm>
            <a:off x="6096000" y="2057400"/>
            <a:ext cx="2286000" cy="595313"/>
          </a:xfrm>
          <a:prstGeom prst="rect">
            <a:avLst/>
          </a:prstGeom>
          <a:noFill/>
          <a:ln w="9525">
            <a:noFill/>
            <a:miter lim="800000"/>
            <a:headEnd/>
            <a:tailEnd/>
          </a:ln>
        </p:spPr>
        <p:txBody>
          <a:bodyPr>
            <a:spAutoFit/>
          </a:bodyPr>
          <a:lstStyle/>
          <a:p>
            <a:pPr>
              <a:lnSpc>
                <a:spcPct val="138000"/>
              </a:lnSpc>
              <a:spcBef>
                <a:spcPct val="50000"/>
              </a:spcBef>
            </a:pPr>
            <a:r>
              <a:rPr lang="en-US" altLang="zh-CN" i="1"/>
              <a:t>u</a:t>
            </a:r>
            <a:r>
              <a:rPr lang="en-US" altLang="zh-CN" baseline="-25000"/>
              <a:t>r</a:t>
            </a:r>
            <a:r>
              <a:rPr lang="en-US" altLang="zh-CN"/>
              <a:t> &gt;&gt;u</a:t>
            </a:r>
            <a:r>
              <a:rPr lang="en-US" altLang="zh-CN" baseline="-25000"/>
              <a:t>s</a:t>
            </a:r>
            <a:endParaRPr lang="en-US" altLang="zh-CN" b="0" baseline="-25000"/>
          </a:p>
        </p:txBody>
      </p:sp>
      <p:graphicFrame>
        <p:nvGraphicFramePr>
          <p:cNvPr id="258073" name="Object 25"/>
          <p:cNvGraphicFramePr>
            <a:graphicFrameLocks noChangeAspect="1"/>
          </p:cNvGraphicFramePr>
          <p:nvPr/>
        </p:nvGraphicFramePr>
        <p:xfrm>
          <a:off x="762000" y="4343400"/>
          <a:ext cx="6618288" cy="500063"/>
        </p:xfrm>
        <a:graphic>
          <a:graphicData uri="http://schemas.openxmlformats.org/presentationml/2006/ole">
            <mc:AlternateContent xmlns:mc="http://schemas.openxmlformats.org/markup-compatibility/2006">
              <mc:Choice xmlns:v="urn:schemas-microsoft-com:vml" Requires="v">
                <p:oleObj spid="_x0000_s59553" name="公式" r:id="rId10" imgW="3035160" imgH="228600" progId="">
                  <p:embed/>
                </p:oleObj>
              </mc:Choice>
              <mc:Fallback>
                <p:oleObj name="公式" r:id="rId10" imgW="3035160" imgH="228600" progId="">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4343400"/>
                        <a:ext cx="6618288"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8074" name="AutoShape 26"/>
          <p:cNvSpPr>
            <a:spLocks noChangeArrowheads="1"/>
          </p:cNvSpPr>
          <p:nvPr/>
        </p:nvSpPr>
        <p:spPr bwMode="auto">
          <a:xfrm>
            <a:off x="3810000" y="2895600"/>
            <a:ext cx="2438400" cy="533400"/>
          </a:xfrm>
          <a:prstGeom prst="wedgeRoundRectCallout">
            <a:avLst>
              <a:gd name="adj1" fmla="val -49806"/>
              <a:gd name="adj2" fmla="val 227977"/>
              <a:gd name="adj3" fmla="val 16667"/>
            </a:avLst>
          </a:prstGeom>
          <a:noFill/>
          <a:ln w="28575" algn="ctr">
            <a:solidFill>
              <a:srgbClr val="FF0000"/>
            </a:solidFill>
            <a:prstDash val="dash"/>
            <a:miter lim="800000"/>
            <a:headEnd/>
            <a:tailEnd/>
          </a:ln>
        </p:spPr>
        <p:txBody>
          <a:bodyPr/>
          <a:lstStyle/>
          <a:p>
            <a:pPr algn="ctr">
              <a:spcBef>
                <a:spcPct val="50000"/>
              </a:spcBef>
            </a:pPr>
            <a:r>
              <a:rPr lang="en-US" altLang="zh-CN"/>
              <a:t>2nωc±Ω</a:t>
            </a:r>
          </a:p>
        </p:txBody>
      </p:sp>
      <p:sp>
        <p:nvSpPr>
          <p:cNvPr id="258075" name="AutoShape 27"/>
          <p:cNvSpPr>
            <a:spLocks noChangeArrowheads="1"/>
          </p:cNvSpPr>
          <p:nvPr/>
        </p:nvSpPr>
        <p:spPr bwMode="auto">
          <a:xfrm>
            <a:off x="6248400" y="2971800"/>
            <a:ext cx="2438400" cy="533400"/>
          </a:xfrm>
          <a:prstGeom prst="wedgeRoundRectCallout">
            <a:avLst>
              <a:gd name="adj1" fmla="val -29361"/>
              <a:gd name="adj2" fmla="val 202380"/>
              <a:gd name="adj3" fmla="val 16667"/>
            </a:avLst>
          </a:prstGeom>
          <a:noFill/>
          <a:ln w="28575" algn="ctr">
            <a:solidFill>
              <a:srgbClr val="000080"/>
            </a:solidFill>
            <a:prstDash val="dash"/>
            <a:miter lim="800000"/>
            <a:headEnd/>
            <a:tailEnd/>
          </a:ln>
        </p:spPr>
        <p:txBody>
          <a:bodyPr/>
          <a:lstStyle/>
          <a:p>
            <a:pPr algn="ctr">
              <a:spcBef>
                <a:spcPct val="50000"/>
              </a:spcBef>
            </a:pPr>
            <a:r>
              <a:rPr lang="en-US" altLang="zh-CN"/>
              <a:t>2nωc</a:t>
            </a:r>
          </a:p>
        </p:txBody>
      </p:sp>
      <p:sp>
        <p:nvSpPr>
          <p:cNvPr id="53272" name="Text Box 24"/>
          <p:cNvSpPr txBox="1">
            <a:spLocks noChangeArrowheads="1"/>
          </p:cNvSpPr>
          <p:nvPr/>
        </p:nvSpPr>
        <p:spPr bwMode="auto">
          <a:xfrm>
            <a:off x="1066800" y="4343400"/>
            <a:ext cx="3124200" cy="514350"/>
          </a:xfrm>
          <a:prstGeom prst="rect">
            <a:avLst/>
          </a:prstGeom>
          <a:noFill/>
          <a:ln w="57150">
            <a:solidFill>
              <a:srgbClr val="FF0000"/>
            </a:solidFill>
            <a:prstDash val="dash"/>
            <a:miter lim="800000"/>
            <a:headEnd/>
            <a:tailEnd/>
          </a:ln>
        </p:spPr>
        <p:txBody>
          <a:bodyPr>
            <a:spAutoFit/>
          </a:bodyPr>
          <a:lstStyle/>
          <a:p>
            <a:pPr>
              <a:spcBef>
                <a:spcPct val="50000"/>
              </a:spcBef>
            </a:pPr>
            <a:endParaRPr lang="zh-CN" altLang="en-US"/>
          </a:p>
        </p:txBody>
      </p:sp>
      <p:sp>
        <p:nvSpPr>
          <p:cNvPr id="53273" name="Text Box 25"/>
          <p:cNvSpPr txBox="1">
            <a:spLocks noChangeArrowheads="1"/>
          </p:cNvSpPr>
          <p:nvPr/>
        </p:nvSpPr>
        <p:spPr bwMode="auto">
          <a:xfrm>
            <a:off x="4495800" y="4343400"/>
            <a:ext cx="3276600" cy="514350"/>
          </a:xfrm>
          <a:prstGeom prst="rect">
            <a:avLst/>
          </a:prstGeom>
          <a:noFill/>
          <a:ln w="57150">
            <a:solidFill>
              <a:srgbClr val="000080"/>
            </a:solidFill>
            <a:prstDash val="dash"/>
            <a:miter lim="800000"/>
            <a:headEnd/>
            <a:tailEnd/>
          </a:ln>
        </p:spPr>
        <p:txBody>
          <a:bodyPr>
            <a:spAutoFit/>
          </a:bodyPr>
          <a:lstStyle/>
          <a:p>
            <a:pPr>
              <a:spcBef>
                <a:spcPct val="5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Effect transition="in" filter="blinds(horizontal)">
                                      <p:cBhvr>
                                        <p:cTn id="7" dur="500"/>
                                        <p:tgtEl>
                                          <p:spTgt spid="2580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8071"/>
                                        </p:tgtEl>
                                        <p:attrNameLst>
                                          <p:attrName>style.visibility</p:attrName>
                                        </p:attrNameLst>
                                      </p:cBhvr>
                                      <p:to>
                                        <p:strVal val="visible"/>
                                      </p:to>
                                    </p:set>
                                    <p:animEffect transition="in" filter="blinds(horizontal)">
                                      <p:cBhvr>
                                        <p:cTn id="12" dur="500"/>
                                        <p:tgtEl>
                                          <p:spTgt spid="2580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8072"/>
                                        </p:tgtEl>
                                        <p:attrNameLst>
                                          <p:attrName>style.visibility</p:attrName>
                                        </p:attrNameLst>
                                      </p:cBhvr>
                                      <p:to>
                                        <p:strVal val="visible"/>
                                      </p:to>
                                    </p:set>
                                    <p:animEffect transition="in" filter="blinds(horizontal)">
                                      <p:cBhvr>
                                        <p:cTn id="17" dur="500"/>
                                        <p:tgtEl>
                                          <p:spTgt spid="2580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8070"/>
                                        </p:tgtEl>
                                        <p:attrNameLst>
                                          <p:attrName>style.visibility</p:attrName>
                                        </p:attrNameLst>
                                      </p:cBhvr>
                                      <p:to>
                                        <p:strVal val="visible"/>
                                      </p:to>
                                    </p:set>
                                    <p:animEffect transition="in" filter="blinds(horizontal)">
                                      <p:cBhvr>
                                        <p:cTn id="22" dur="500"/>
                                        <p:tgtEl>
                                          <p:spTgt spid="2580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8073"/>
                                        </p:tgtEl>
                                        <p:attrNameLst>
                                          <p:attrName>style.visibility</p:attrName>
                                        </p:attrNameLst>
                                      </p:cBhvr>
                                      <p:to>
                                        <p:strVal val="visible"/>
                                      </p:to>
                                    </p:set>
                                    <p:animEffect transition="in" filter="blinds(horizontal)">
                                      <p:cBhvr>
                                        <p:cTn id="27" dur="500"/>
                                        <p:tgtEl>
                                          <p:spTgt spid="2580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272"/>
                                        </p:tgtEl>
                                        <p:attrNameLst>
                                          <p:attrName>style.visibility</p:attrName>
                                        </p:attrNameLst>
                                      </p:cBhvr>
                                      <p:to>
                                        <p:strVal val="visible"/>
                                      </p:to>
                                    </p:set>
                                    <p:animEffect transition="in" filter="blinds(horizontal)">
                                      <p:cBhvr>
                                        <p:cTn id="32" dur="500"/>
                                        <p:tgtEl>
                                          <p:spTgt spid="532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8074"/>
                                        </p:tgtEl>
                                        <p:attrNameLst>
                                          <p:attrName>style.visibility</p:attrName>
                                        </p:attrNameLst>
                                      </p:cBhvr>
                                      <p:to>
                                        <p:strVal val="visible"/>
                                      </p:to>
                                    </p:set>
                                    <p:animEffect transition="in" filter="blinds(horizontal)">
                                      <p:cBhvr>
                                        <p:cTn id="37" dur="500"/>
                                        <p:tgtEl>
                                          <p:spTgt spid="25807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3273"/>
                                        </p:tgtEl>
                                        <p:attrNameLst>
                                          <p:attrName>style.visibility</p:attrName>
                                        </p:attrNameLst>
                                      </p:cBhvr>
                                      <p:to>
                                        <p:strVal val="visible"/>
                                      </p:to>
                                    </p:set>
                                    <p:animEffect transition="in" filter="blinds(horizontal)">
                                      <p:cBhvr>
                                        <p:cTn id="42" dur="500"/>
                                        <p:tgtEl>
                                          <p:spTgt spid="532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8075"/>
                                        </p:tgtEl>
                                        <p:attrNameLst>
                                          <p:attrName>style.visibility</p:attrName>
                                        </p:attrNameLst>
                                      </p:cBhvr>
                                      <p:to>
                                        <p:strVal val="visible"/>
                                      </p:to>
                                    </p:set>
                                    <p:animEffect transition="in" filter="blinds(horizontal)">
                                      <p:cBhvr>
                                        <p:cTn id="47" dur="500"/>
                                        <p:tgtEl>
                                          <p:spTgt spid="2580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58062"/>
                                        </p:tgtEl>
                                        <p:attrNameLst>
                                          <p:attrName>style.visibility</p:attrName>
                                        </p:attrNameLst>
                                      </p:cBhvr>
                                      <p:to>
                                        <p:strVal val="visible"/>
                                      </p:to>
                                    </p:set>
                                    <p:animEffect transition="in" filter="blinds(horizontal)">
                                      <p:cBhvr>
                                        <p:cTn id="57" dur="500"/>
                                        <p:tgtEl>
                                          <p:spTgt spid="258062"/>
                                        </p:tgtEl>
                                      </p:cBhvr>
                                    </p:animEffect>
                                  </p:childTnLst>
                                </p:cTn>
                              </p:par>
                              <p:par>
                                <p:cTn id="58" presetID="3" presetClass="entr" presetSubtype="10" fill="hold" nodeType="withEffect">
                                  <p:stCondLst>
                                    <p:cond delay="0"/>
                                  </p:stCondLst>
                                  <p:childTnLst>
                                    <p:set>
                                      <p:cBhvr>
                                        <p:cTn id="59" dur="1" fill="hold">
                                          <p:stCondLst>
                                            <p:cond delay="0"/>
                                          </p:stCondLst>
                                        </p:cTn>
                                        <p:tgtEl>
                                          <p:spTgt spid="258061"/>
                                        </p:tgtEl>
                                        <p:attrNameLst>
                                          <p:attrName>style.visibility</p:attrName>
                                        </p:attrNameLst>
                                      </p:cBhvr>
                                      <p:to>
                                        <p:strVal val="visible"/>
                                      </p:to>
                                    </p:set>
                                    <p:animEffect transition="in" filter="blinds(horizontal)">
                                      <p:cBhvr>
                                        <p:cTn id="60" dur="500"/>
                                        <p:tgtEl>
                                          <p:spTgt spid="258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p:bldP spid="258062" grpId="0"/>
      <p:bldP spid="258071" grpId="0"/>
      <p:bldP spid="258072" grpId="0"/>
      <p:bldP spid="258074" grpId="0" animBg="1"/>
      <p:bldP spid="258075" grpId="0" animBg="1"/>
      <p:bldP spid="53272" grpId="0" animBg="1"/>
      <p:bldP spid="5327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Object 15"/>
          <p:cNvGraphicFramePr>
            <a:graphicFrameLocks noChangeAspect="1"/>
          </p:cNvGraphicFramePr>
          <p:nvPr>
            <p:extLst>
              <p:ext uri="{D42A27DB-BD31-4B8C-83A1-F6EECF244321}">
                <p14:modId xmlns:p14="http://schemas.microsoft.com/office/powerpoint/2010/main" val="469986929"/>
              </p:ext>
            </p:extLst>
          </p:nvPr>
        </p:nvGraphicFramePr>
        <p:xfrm>
          <a:off x="799860" y="3524925"/>
          <a:ext cx="6907213" cy="544513"/>
        </p:xfrm>
        <a:graphic>
          <a:graphicData uri="http://schemas.openxmlformats.org/presentationml/2006/ole">
            <mc:AlternateContent xmlns:mc="http://schemas.openxmlformats.org/markup-compatibility/2006">
              <mc:Choice xmlns:v="urn:schemas-microsoft-com:vml" Requires="v">
                <p:oleObj spid="_x0000_s60514" name="公式" r:id="rId3" imgW="3276360" imgH="228600" progId="Equation.3">
                  <p:embed/>
                </p:oleObj>
              </mc:Choice>
              <mc:Fallback>
                <p:oleObj name="公式" r:id="rId3" imgW="3276360" imgH="228600" progId="Equation.3">
                  <p:embed/>
                  <p:pic>
                    <p:nvPicPr>
                      <p:cNvPr id="29" name="Object 15"/>
                      <p:cNvPicPr>
                        <a:picLocks noChangeAspect="1" noChangeArrowheads="1"/>
                      </p:cNvPicPr>
                      <p:nvPr/>
                    </p:nvPicPr>
                    <p:blipFill>
                      <a:blip r:embed="rId4"/>
                      <a:srcRect/>
                      <a:stretch>
                        <a:fillRect/>
                      </a:stretch>
                    </p:blipFill>
                    <p:spPr bwMode="auto">
                      <a:xfrm>
                        <a:off x="799860" y="3524925"/>
                        <a:ext cx="6907213" cy="544513"/>
                      </a:xfrm>
                      <a:prstGeom prst="rect">
                        <a:avLst/>
                      </a:prstGeom>
                      <a:solidFill>
                        <a:schemeClr val="bg1"/>
                      </a:solidFill>
                      <a:extLst/>
                    </p:spPr>
                  </p:pic>
                </p:oleObj>
              </mc:Fallback>
            </mc:AlternateContent>
          </a:graphicData>
        </a:graphic>
      </p:graphicFrame>
      <p:graphicFrame>
        <p:nvGraphicFramePr>
          <p:cNvPr id="259076" name="Object 4"/>
          <p:cNvGraphicFramePr>
            <a:graphicFrameLocks noChangeAspect="1"/>
          </p:cNvGraphicFramePr>
          <p:nvPr>
            <p:extLst>
              <p:ext uri="{D42A27DB-BD31-4B8C-83A1-F6EECF244321}">
                <p14:modId xmlns:p14="http://schemas.microsoft.com/office/powerpoint/2010/main" val="2775145492"/>
              </p:ext>
            </p:extLst>
          </p:nvPr>
        </p:nvGraphicFramePr>
        <p:xfrm>
          <a:off x="2077110" y="4877685"/>
          <a:ext cx="1828800" cy="647700"/>
        </p:xfrm>
        <a:graphic>
          <a:graphicData uri="http://schemas.openxmlformats.org/presentationml/2006/ole">
            <mc:AlternateContent xmlns:mc="http://schemas.openxmlformats.org/markup-compatibility/2006">
              <mc:Choice xmlns:v="urn:schemas-microsoft-com:vml" Requires="v">
                <p:oleObj spid="_x0000_s60515" name="公式" r:id="rId5" imgW="647640" imgH="228600" progId="">
                  <p:embed/>
                </p:oleObj>
              </mc:Choice>
              <mc:Fallback>
                <p:oleObj name="公式" r:id="rId5" imgW="647640" imgH="2286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7110" y="4877685"/>
                        <a:ext cx="18288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078" name="Object 6"/>
          <p:cNvGraphicFramePr>
            <a:graphicFrameLocks noChangeAspect="1"/>
          </p:cNvGraphicFramePr>
          <p:nvPr>
            <p:extLst>
              <p:ext uri="{D42A27DB-BD31-4B8C-83A1-F6EECF244321}">
                <p14:modId xmlns:p14="http://schemas.microsoft.com/office/powerpoint/2010/main" val="241583555"/>
              </p:ext>
            </p:extLst>
          </p:nvPr>
        </p:nvGraphicFramePr>
        <p:xfrm>
          <a:off x="1903562" y="5461464"/>
          <a:ext cx="4114800" cy="755650"/>
        </p:xfrm>
        <a:graphic>
          <a:graphicData uri="http://schemas.openxmlformats.org/presentationml/2006/ole">
            <mc:AlternateContent xmlns:mc="http://schemas.openxmlformats.org/markup-compatibility/2006">
              <mc:Choice xmlns:v="urn:schemas-microsoft-com:vml" Requires="v">
                <p:oleObj spid="_x0000_s60516" name="公式" r:id="rId7" imgW="1244520" imgH="228600" progId="">
                  <p:embed/>
                </p:oleObj>
              </mc:Choice>
              <mc:Fallback>
                <p:oleObj name="公式" r:id="rId7" imgW="1244520" imgH="22860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3562" y="5461464"/>
                        <a:ext cx="411480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9079" name="Text Box 7"/>
          <p:cNvSpPr txBox="1">
            <a:spLocks noChangeArrowheads="1"/>
          </p:cNvSpPr>
          <p:nvPr/>
        </p:nvSpPr>
        <p:spPr bwMode="auto">
          <a:xfrm>
            <a:off x="380207" y="6217114"/>
            <a:ext cx="6248400" cy="457200"/>
          </a:xfrm>
          <a:prstGeom prst="rect">
            <a:avLst/>
          </a:prstGeom>
          <a:noFill/>
          <a:ln w="9525">
            <a:noFill/>
            <a:miter lim="800000"/>
            <a:headEnd/>
            <a:tailEnd/>
          </a:ln>
        </p:spPr>
        <p:txBody>
          <a:bodyPr>
            <a:spAutoFit/>
          </a:bodyPr>
          <a:lstStyle/>
          <a:p>
            <a:pPr>
              <a:spcBef>
                <a:spcPct val="50000"/>
              </a:spcBef>
              <a:buFont typeface="Wingdings" pitchFamily="2" charset="2"/>
              <a:buChar char="v"/>
            </a:pPr>
            <a:r>
              <a:rPr lang="zh-CN" altLang="en-US" dirty="0"/>
              <a:t>因此能够完成同步解调</a:t>
            </a:r>
          </a:p>
        </p:txBody>
      </p:sp>
      <p:sp>
        <p:nvSpPr>
          <p:cNvPr id="6" name="Text Box 5"/>
          <p:cNvSpPr txBox="1">
            <a:spLocks noChangeArrowheads="1"/>
          </p:cNvSpPr>
          <p:nvPr/>
        </p:nvSpPr>
        <p:spPr bwMode="auto">
          <a:xfrm>
            <a:off x="5551488" y="57824"/>
            <a:ext cx="3200400" cy="595313"/>
          </a:xfrm>
          <a:prstGeom prst="rect">
            <a:avLst/>
          </a:prstGeom>
          <a:noFill/>
          <a:ln w="9525">
            <a:noFill/>
            <a:miter lim="800000"/>
            <a:headEnd/>
            <a:tailEnd/>
          </a:ln>
        </p:spPr>
        <p:txBody>
          <a:bodyPr>
            <a:spAutoFit/>
          </a:bodyPr>
          <a:lstStyle/>
          <a:p>
            <a:pPr>
              <a:lnSpc>
                <a:spcPct val="138000"/>
              </a:lnSpc>
              <a:spcBef>
                <a:spcPct val="50000"/>
              </a:spcBef>
            </a:pPr>
            <a:r>
              <a:rPr lang="en-US" altLang="zh-CN" i="1" dirty="0"/>
              <a:t>u</a:t>
            </a:r>
            <a:r>
              <a:rPr lang="en-US" altLang="zh-CN" baseline="-25000" dirty="0"/>
              <a:t>s</a:t>
            </a:r>
            <a:r>
              <a:rPr lang="en-US" altLang="zh-CN" dirty="0"/>
              <a:t> =</a:t>
            </a:r>
            <a:r>
              <a:rPr lang="en-US" altLang="zh-CN" i="1" dirty="0" err="1"/>
              <a:t>ku</a:t>
            </a:r>
            <a:r>
              <a:rPr lang="en-US" altLang="zh-CN" baseline="-25000" dirty="0" err="1"/>
              <a:t>Ω</a:t>
            </a:r>
            <a:r>
              <a:rPr lang="en-US" altLang="zh-CN" dirty="0"/>
              <a:t>(</a:t>
            </a:r>
            <a:r>
              <a:rPr lang="en-US" altLang="zh-CN" i="1" dirty="0"/>
              <a:t>t</a:t>
            </a:r>
            <a:r>
              <a:rPr lang="en-US" altLang="zh-CN" dirty="0"/>
              <a:t>)</a:t>
            </a:r>
            <a:r>
              <a:rPr lang="en-US" altLang="zh-CN" dirty="0" err="1"/>
              <a:t>cos</a:t>
            </a:r>
            <a:r>
              <a:rPr lang="en-US" altLang="zh-CN" i="1" dirty="0" err="1"/>
              <a:t>ω</a:t>
            </a:r>
            <a:r>
              <a:rPr lang="en-US" altLang="zh-CN" baseline="-25000" dirty="0" err="1"/>
              <a:t>c</a:t>
            </a:r>
            <a:r>
              <a:rPr lang="en-US" altLang="zh-CN" i="1" dirty="0" err="1"/>
              <a:t>t</a:t>
            </a:r>
            <a:endParaRPr lang="en-US" altLang="zh-CN" b="0" dirty="0"/>
          </a:p>
        </p:txBody>
      </p:sp>
      <p:grpSp>
        <p:nvGrpSpPr>
          <p:cNvPr id="7" name="Group 10"/>
          <p:cNvGrpSpPr>
            <a:grpSpLocks/>
          </p:cNvGrpSpPr>
          <p:nvPr/>
        </p:nvGrpSpPr>
        <p:grpSpPr bwMode="auto">
          <a:xfrm>
            <a:off x="266700" y="4111625"/>
            <a:ext cx="8610600" cy="822325"/>
            <a:chOff x="504" y="1332"/>
            <a:chExt cx="5424" cy="518"/>
          </a:xfrm>
        </p:grpSpPr>
        <p:sp>
          <p:nvSpPr>
            <p:cNvPr id="8" name="Text Box 11"/>
            <p:cNvSpPr txBox="1">
              <a:spLocks noChangeArrowheads="1"/>
            </p:cNvSpPr>
            <p:nvPr/>
          </p:nvSpPr>
          <p:spPr bwMode="auto">
            <a:xfrm>
              <a:off x="504" y="1332"/>
              <a:ext cx="5424" cy="518"/>
            </a:xfrm>
            <a:prstGeom prst="rect">
              <a:avLst/>
            </a:prstGeom>
            <a:noFill/>
            <a:ln w="9525">
              <a:noFill/>
              <a:miter lim="800000"/>
              <a:headEnd/>
              <a:tailEnd/>
            </a:ln>
          </p:spPr>
          <p:txBody>
            <a:bodyPr>
              <a:spAutoFit/>
            </a:bodyPr>
            <a:lstStyle/>
            <a:p>
              <a:pPr>
                <a:lnSpc>
                  <a:spcPct val="200000"/>
                </a:lnSpc>
                <a:spcBef>
                  <a:spcPct val="50000"/>
                </a:spcBef>
              </a:pPr>
              <a:r>
                <a:rPr lang="zh-CN" altLang="en-US" dirty="0">
                  <a:latin typeface="宋体" pitchFamily="2" charset="-122"/>
                </a:rPr>
                <a:t>其中，低频分量含</a:t>
              </a:r>
              <a:r>
                <a:rPr lang="en-US" altLang="zh-CN" dirty="0">
                  <a:latin typeface="宋体" pitchFamily="2" charset="-122"/>
                </a:rPr>
                <a:t>		</a:t>
              </a:r>
              <a:endParaRPr lang="zh-CN" altLang="en-US" dirty="0">
                <a:latin typeface="宋体" pitchFamily="2" charset="-122"/>
              </a:endParaRPr>
            </a:p>
          </p:txBody>
        </p:sp>
        <p:graphicFrame>
          <p:nvGraphicFramePr>
            <p:cNvPr id="9" name="Object 12"/>
            <p:cNvGraphicFramePr>
              <a:graphicFrameLocks noChangeAspect="1"/>
            </p:cNvGraphicFramePr>
            <p:nvPr>
              <p:extLst>
                <p:ext uri="{D42A27DB-BD31-4B8C-83A1-F6EECF244321}">
                  <p14:modId xmlns:p14="http://schemas.microsoft.com/office/powerpoint/2010/main" val="593546053"/>
                </p:ext>
              </p:extLst>
            </p:nvPr>
          </p:nvGraphicFramePr>
          <p:xfrm>
            <a:off x="2293" y="1474"/>
            <a:ext cx="501" cy="293"/>
          </p:xfrm>
          <a:graphic>
            <a:graphicData uri="http://schemas.openxmlformats.org/presentationml/2006/ole">
              <mc:AlternateContent xmlns:mc="http://schemas.openxmlformats.org/markup-compatibility/2006">
                <mc:Choice xmlns:v="urn:schemas-microsoft-com:vml" Requires="v">
                  <p:oleObj spid="_x0000_s60517" name="公式" r:id="rId9" imgW="368280" imgH="215640" progId="">
                    <p:embed/>
                  </p:oleObj>
                </mc:Choice>
                <mc:Fallback>
                  <p:oleObj name="公式" r:id="rId9" imgW="368280" imgH="215640" progId="">
                    <p:embed/>
                    <p:pic>
                      <p:nvPicPr>
                        <p:cNvPr id="59397"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3" y="1474"/>
                          <a:ext cx="501"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Text Box 14"/>
          <p:cNvSpPr txBox="1">
            <a:spLocks noChangeArrowheads="1"/>
          </p:cNvSpPr>
          <p:nvPr/>
        </p:nvSpPr>
        <p:spPr bwMode="auto">
          <a:xfrm>
            <a:off x="765354" y="5084688"/>
            <a:ext cx="1219200" cy="457200"/>
          </a:xfrm>
          <a:prstGeom prst="rect">
            <a:avLst/>
          </a:prstGeom>
          <a:noFill/>
          <a:ln w="9525">
            <a:noFill/>
            <a:miter lim="800000"/>
            <a:headEnd/>
            <a:tailEnd/>
          </a:ln>
        </p:spPr>
        <p:txBody>
          <a:bodyPr>
            <a:spAutoFit/>
          </a:bodyPr>
          <a:lstStyle/>
          <a:p>
            <a:pPr>
              <a:spcBef>
                <a:spcPct val="50000"/>
              </a:spcBef>
            </a:pPr>
            <a:r>
              <a:rPr lang="zh-CN" altLang="en-US" dirty="0">
                <a:latin typeface="宋体" pitchFamily="2" charset="-122"/>
              </a:rPr>
              <a:t>则：</a:t>
            </a:r>
          </a:p>
        </p:txBody>
      </p:sp>
      <p:grpSp>
        <p:nvGrpSpPr>
          <p:cNvPr id="12" name="Group 21"/>
          <p:cNvGrpSpPr>
            <a:grpSpLocks/>
          </p:cNvGrpSpPr>
          <p:nvPr/>
        </p:nvGrpSpPr>
        <p:grpSpPr bwMode="auto">
          <a:xfrm>
            <a:off x="-1438" y="-577475"/>
            <a:ext cx="5257800" cy="3124200"/>
            <a:chOff x="720" y="-48"/>
            <a:chExt cx="3312" cy="1968"/>
          </a:xfrm>
        </p:grpSpPr>
        <p:pic>
          <p:nvPicPr>
            <p:cNvPr id="13" name="Picture 6" descr="5"/>
            <p:cNvPicPr>
              <a:picLocks noChangeAspect="1" noChangeArrowheads="1"/>
            </p:cNvPicPr>
            <p:nvPr/>
          </p:nvPicPr>
          <p:blipFill>
            <a:blip r:embed="rId11" cstate="print"/>
            <a:srcRect/>
            <a:stretch>
              <a:fillRect/>
            </a:stretch>
          </p:blipFill>
          <p:spPr bwMode="auto">
            <a:xfrm>
              <a:off x="720" y="240"/>
              <a:ext cx="3312" cy="1525"/>
            </a:xfrm>
            <a:prstGeom prst="rect">
              <a:avLst/>
            </a:prstGeom>
            <a:solidFill>
              <a:schemeClr val="bg1"/>
            </a:solidFill>
            <a:ln w="9525">
              <a:noFill/>
              <a:miter lim="800000"/>
              <a:headEnd/>
              <a:tailEnd/>
            </a:ln>
          </p:spPr>
        </p:pic>
        <p:sp>
          <p:nvSpPr>
            <p:cNvPr id="14" name="Line 7"/>
            <p:cNvSpPr>
              <a:spLocks noChangeShapeType="1"/>
            </p:cNvSpPr>
            <p:nvPr/>
          </p:nvSpPr>
          <p:spPr bwMode="auto">
            <a:xfrm>
              <a:off x="1632" y="240"/>
              <a:ext cx="576" cy="0"/>
            </a:xfrm>
            <a:prstGeom prst="line">
              <a:avLst/>
            </a:prstGeom>
            <a:noFill/>
            <a:ln w="38100">
              <a:solidFill>
                <a:srgbClr val="000000"/>
              </a:solidFill>
              <a:round/>
              <a:headEnd/>
              <a:tailEnd type="triangle" w="med" len="med"/>
            </a:ln>
          </p:spPr>
          <p:txBody>
            <a:bodyPr>
              <a:spAutoFit/>
            </a:bodyPr>
            <a:lstStyle/>
            <a:p>
              <a:endParaRPr lang="zh-CN" altLang="en-US"/>
            </a:p>
          </p:txBody>
        </p:sp>
        <p:sp>
          <p:nvSpPr>
            <p:cNvPr id="15" name="Text Box 8"/>
            <p:cNvSpPr txBox="1">
              <a:spLocks noChangeArrowheads="1"/>
            </p:cNvSpPr>
            <p:nvPr/>
          </p:nvSpPr>
          <p:spPr bwMode="auto">
            <a:xfrm>
              <a:off x="1728" y="-48"/>
              <a:ext cx="432" cy="288"/>
            </a:xfrm>
            <a:prstGeom prst="rect">
              <a:avLst/>
            </a:prstGeom>
            <a:noFill/>
            <a:ln w="9525" algn="ctr">
              <a:noFill/>
              <a:miter lim="800000"/>
              <a:headEnd/>
              <a:tailEnd/>
            </a:ln>
          </p:spPr>
          <p:txBody>
            <a:bodyPr>
              <a:spAutoFit/>
            </a:bodyPr>
            <a:lstStyle/>
            <a:p>
              <a:pPr>
                <a:spcBef>
                  <a:spcPct val="50000"/>
                </a:spcBef>
              </a:pPr>
              <a:r>
                <a:rPr lang="en-US" altLang="zh-CN">
                  <a:latin typeface="宋体" pitchFamily="2" charset="-122"/>
                </a:rPr>
                <a:t>i</a:t>
              </a:r>
              <a:r>
                <a:rPr lang="en-US" altLang="zh-CN" baseline="-25000">
                  <a:latin typeface="宋体" pitchFamily="2" charset="-122"/>
                </a:rPr>
                <a:t>1</a:t>
              </a:r>
            </a:p>
          </p:txBody>
        </p:sp>
        <p:sp>
          <p:nvSpPr>
            <p:cNvPr id="16" name="Rectangle 19"/>
            <p:cNvSpPr>
              <a:spLocks noChangeArrowheads="1"/>
            </p:cNvSpPr>
            <p:nvPr/>
          </p:nvSpPr>
          <p:spPr bwMode="auto">
            <a:xfrm>
              <a:off x="1928" y="1584"/>
              <a:ext cx="344" cy="248"/>
            </a:xfrm>
            <a:prstGeom prst="rect">
              <a:avLst/>
            </a:prstGeom>
            <a:solidFill>
              <a:schemeClr val="bg1"/>
            </a:solidFill>
            <a:ln w="9525" algn="ctr">
              <a:noFill/>
              <a:miter lim="800000"/>
              <a:headEnd/>
              <a:tailEnd/>
            </a:ln>
          </p:spPr>
          <p:txBody>
            <a:bodyPr anchor="ctr">
              <a:spAutoFit/>
            </a:bodyPr>
            <a:lstStyle/>
            <a:p>
              <a:pPr>
                <a:spcBef>
                  <a:spcPct val="50000"/>
                </a:spcBef>
              </a:pPr>
              <a:endParaRPr lang="zh-CN" altLang="en-US"/>
            </a:p>
          </p:txBody>
        </p:sp>
        <p:sp>
          <p:nvSpPr>
            <p:cNvPr id="17" name="AutoShape 18"/>
            <p:cNvSpPr>
              <a:spLocks noChangeArrowheads="1"/>
            </p:cNvSpPr>
            <p:nvPr/>
          </p:nvSpPr>
          <p:spPr bwMode="auto">
            <a:xfrm rot="5400000" flipH="1">
              <a:off x="1928" y="1544"/>
              <a:ext cx="240" cy="192"/>
            </a:xfrm>
            <a:prstGeom prst="triangle">
              <a:avLst>
                <a:gd name="adj" fmla="val 50000"/>
              </a:avLst>
            </a:prstGeom>
            <a:noFill/>
            <a:ln w="38100" algn="ctr">
              <a:solidFill>
                <a:srgbClr val="000000"/>
              </a:solidFill>
              <a:miter lim="800000"/>
              <a:headEnd/>
              <a:tailEnd/>
            </a:ln>
          </p:spPr>
          <p:txBody>
            <a:bodyPr wrap="none" anchor="ctr">
              <a:spAutoFit/>
            </a:bodyPr>
            <a:lstStyle/>
            <a:p>
              <a:pPr>
                <a:spcBef>
                  <a:spcPct val="50000"/>
                </a:spcBef>
              </a:pPr>
              <a:endParaRPr lang="zh-CN" altLang="en-US"/>
            </a:p>
          </p:txBody>
        </p:sp>
        <p:sp>
          <p:nvSpPr>
            <p:cNvPr id="18" name="Line 20"/>
            <p:cNvSpPr>
              <a:spLocks noChangeShapeType="1"/>
            </p:cNvSpPr>
            <p:nvPr/>
          </p:nvSpPr>
          <p:spPr bwMode="auto">
            <a:xfrm>
              <a:off x="1912" y="1656"/>
              <a:ext cx="672" cy="0"/>
            </a:xfrm>
            <a:prstGeom prst="line">
              <a:avLst/>
            </a:prstGeom>
            <a:noFill/>
            <a:ln w="28575">
              <a:solidFill>
                <a:srgbClr val="000000"/>
              </a:solidFill>
              <a:round/>
              <a:headEnd/>
              <a:tailEnd/>
            </a:ln>
          </p:spPr>
          <p:txBody>
            <a:bodyPr>
              <a:spAutoFit/>
            </a:bodyPr>
            <a:lstStyle/>
            <a:p>
              <a:endParaRPr lang="zh-CN" altLang="en-US"/>
            </a:p>
          </p:txBody>
        </p:sp>
        <p:sp>
          <p:nvSpPr>
            <p:cNvPr id="19" name="Line 15"/>
            <p:cNvSpPr>
              <a:spLocks noChangeShapeType="1"/>
            </p:cNvSpPr>
            <p:nvPr/>
          </p:nvSpPr>
          <p:spPr bwMode="auto">
            <a:xfrm>
              <a:off x="1584" y="1824"/>
              <a:ext cx="480" cy="0"/>
            </a:xfrm>
            <a:prstGeom prst="line">
              <a:avLst/>
            </a:prstGeom>
            <a:noFill/>
            <a:ln w="38100">
              <a:solidFill>
                <a:srgbClr val="000000"/>
              </a:solidFill>
              <a:round/>
              <a:headEnd/>
              <a:tailEnd type="triangle" w="med" len="med"/>
            </a:ln>
          </p:spPr>
          <p:txBody>
            <a:bodyPr>
              <a:spAutoFit/>
            </a:bodyPr>
            <a:lstStyle/>
            <a:p>
              <a:endParaRPr lang="zh-CN" altLang="en-US"/>
            </a:p>
          </p:txBody>
        </p:sp>
        <p:sp>
          <p:nvSpPr>
            <p:cNvPr id="20" name="Text Box 16"/>
            <p:cNvSpPr txBox="1">
              <a:spLocks noChangeArrowheads="1"/>
            </p:cNvSpPr>
            <p:nvPr/>
          </p:nvSpPr>
          <p:spPr bwMode="auto">
            <a:xfrm>
              <a:off x="2064" y="1632"/>
              <a:ext cx="432" cy="288"/>
            </a:xfrm>
            <a:prstGeom prst="rect">
              <a:avLst/>
            </a:prstGeom>
            <a:noFill/>
            <a:ln w="9525" algn="ctr">
              <a:noFill/>
              <a:miter lim="800000"/>
              <a:headEnd/>
              <a:tailEnd/>
            </a:ln>
          </p:spPr>
          <p:txBody>
            <a:bodyPr>
              <a:spAutoFit/>
            </a:bodyPr>
            <a:lstStyle/>
            <a:p>
              <a:pPr>
                <a:spcBef>
                  <a:spcPct val="50000"/>
                </a:spcBef>
              </a:pPr>
              <a:r>
                <a:rPr lang="en-US" altLang="zh-CN">
                  <a:latin typeface="宋体" pitchFamily="2" charset="-122"/>
                </a:rPr>
                <a:t>i</a:t>
              </a:r>
              <a:r>
                <a:rPr lang="en-US" altLang="zh-CN" baseline="-25000">
                  <a:latin typeface="宋体" pitchFamily="2" charset="-122"/>
                </a:rPr>
                <a:t>2</a:t>
              </a:r>
            </a:p>
          </p:txBody>
        </p:sp>
      </p:grpSp>
      <p:sp>
        <p:nvSpPr>
          <p:cNvPr id="22" name="Text Box 23"/>
          <p:cNvSpPr txBox="1">
            <a:spLocks noChangeArrowheads="1"/>
          </p:cNvSpPr>
          <p:nvPr/>
        </p:nvSpPr>
        <p:spPr bwMode="auto">
          <a:xfrm>
            <a:off x="5562600" y="732287"/>
            <a:ext cx="3962400" cy="595313"/>
          </a:xfrm>
          <a:prstGeom prst="rect">
            <a:avLst/>
          </a:prstGeom>
          <a:noFill/>
          <a:ln w="9525">
            <a:noFill/>
            <a:miter lim="800000"/>
            <a:headEnd/>
            <a:tailEnd/>
          </a:ln>
        </p:spPr>
        <p:txBody>
          <a:bodyPr>
            <a:spAutoFit/>
          </a:bodyPr>
          <a:lstStyle/>
          <a:p>
            <a:pPr>
              <a:lnSpc>
                <a:spcPct val="138000"/>
              </a:lnSpc>
              <a:spcBef>
                <a:spcPct val="50000"/>
              </a:spcBef>
            </a:pPr>
            <a:r>
              <a:rPr lang="en-US" altLang="zh-CN" i="1" dirty="0" err="1"/>
              <a:t>u</a:t>
            </a:r>
            <a:r>
              <a:rPr lang="en-US" altLang="zh-CN" baseline="-25000" dirty="0" err="1"/>
              <a:t>r</a:t>
            </a:r>
            <a:r>
              <a:rPr lang="en-US" altLang="zh-CN" dirty="0"/>
              <a:t> =</a:t>
            </a:r>
            <a:r>
              <a:rPr lang="en-US" altLang="zh-CN" i="1" dirty="0" err="1"/>
              <a:t>U</a:t>
            </a:r>
            <a:r>
              <a:rPr lang="en-US" altLang="zh-CN" baseline="-25000" dirty="0" err="1"/>
              <a:t>rm</a:t>
            </a:r>
            <a:r>
              <a:rPr lang="en-US" altLang="zh-CN" dirty="0"/>
              <a:t> </a:t>
            </a:r>
            <a:r>
              <a:rPr lang="en-US" altLang="zh-CN" dirty="0" err="1"/>
              <a:t>cos</a:t>
            </a:r>
            <a:r>
              <a:rPr lang="en-US" altLang="zh-CN" i="1" dirty="0" err="1"/>
              <a:t>ω</a:t>
            </a:r>
            <a:r>
              <a:rPr lang="en-US" altLang="zh-CN" baseline="-25000" dirty="0" err="1"/>
              <a:t>c</a:t>
            </a:r>
            <a:r>
              <a:rPr lang="en-US" altLang="zh-CN" i="1" dirty="0" err="1"/>
              <a:t>t</a:t>
            </a:r>
            <a:endParaRPr lang="en-US" altLang="zh-CN" b="0" dirty="0"/>
          </a:p>
        </p:txBody>
      </p:sp>
      <p:sp>
        <p:nvSpPr>
          <p:cNvPr id="23" name="Text Box 24"/>
          <p:cNvSpPr txBox="1">
            <a:spLocks noChangeArrowheads="1"/>
          </p:cNvSpPr>
          <p:nvPr/>
        </p:nvSpPr>
        <p:spPr bwMode="auto">
          <a:xfrm>
            <a:off x="5867400" y="1158875"/>
            <a:ext cx="2286000" cy="595313"/>
          </a:xfrm>
          <a:prstGeom prst="rect">
            <a:avLst/>
          </a:prstGeom>
          <a:noFill/>
          <a:ln w="9525">
            <a:noFill/>
            <a:miter lim="800000"/>
            <a:headEnd/>
            <a:tailEnd/>
          </a:ln>
        </p:spPr>
        <p:txBody>
          <a:bodyPr>
            <a:spAutoFit/>
          </a:bodyPr>
          <a:lstStyle/>
          <a:p>
            <a:pPr>
              <a:lnSpc>
                <a:spcPct val="138000"/>
              </a:lnSpc>
              <a:spcBef>
                <a:spcPct val="50000"/>
              </a:spcBef>
            </a:pPr>
            <a:r>
              <a:rPr lang="en-US" altLang="zh-CN" i="1"/>
              <a:t>u</a:t>
            </a:r>
            <a:r>
              <a:rPr lang="en-US" altLang="zh-CN" baseline="-25000"/>
              <a:t>r</a:t>
            </a:r>
            <a:r>
              <a:rPr lang="en-US" altLang="zh-CN"/>
              <a:t> &gt;&gt;u</a:t>
            </a:r>
            <a:r>
              <a:rPr lang="en-US" altLang="zh-CN" baseline="-25000"/>
              <a:t>s</a:t>
            </a:r>
            <a:endParaRPr lang="en-US" altLang="zh-CN" b="0" baseline="-25000"/>
          </a:p>
        </p:txBody>
      </p:sp>
      <p:sp>
        <p:nvSpPr>
          <p:cNvPr id="25" name="AutoShape 26"/>
          <p:cNvSpPr>
            <a:spLocks noChangeArrowheads="1"/>
          </p:cNvSpPr>
          <p:nvPr/>
        </p:nvSpPr>
        <p:spPr bwMode="auto">
          <a:xfrm>
            <a:off x="3581400" y="1997075"/>
            <a:ext cx="2438400" cy="533400"/>
          </a:xfrm>
          <a:prstGeom prst="wedgeRoundRectCallout">
            <a:avLst>
              <a:gd name="adj1" fmla="val -49806"/>
              <a:gd name="adj2" fmla="val 227977"/>
              <a:gd name="adj3" fmla="val 16667"/>
            </a:avLst>
          </a:prstGeom>
          <a:noFill/>
          <a:ln w="28575" algn="ctr">
            <a:solidFill>
              <a:srgbClr val="FF0000"/>
            </a:solidFill>
            <a:prstDash val="dash"/>
            <a:miter lim="800000"/>
            <a:headEnd/>
            <a:tailEnd/>
          </a:ln>
        </p:spPr>
        <p:txBody>
          <a:bodyPr/>
          <a:lstStyle/>
          <a:p>
            <a:pPr algn="ctr">
              <a:spcBef>
                <a:spcPct val="50000"/>
              </a:spcBef>
            </a:pPr>
            <a:r>
              <a:rPr lang="en-US" altLang="zh-CN"/>
              <a:t>2nωc±Ω</a:t>
            </a:r>
          </a:p>
        </p:txBody>
      </p:sp>
      <p:sp>
        <p:nvSpPr>
          <p:cNvPr id="26" name="AutoShape 27"/>
          <p:cNvSpPr>
            <a:spLocks noChangeArrowheads="1"/>
          </p:cNvSpPr>
          <p:nvPr/>
        </p:nvSpPr>
        <p:spPr bwMode="auto">
          <a:xfrm>
            <a:off x="6019800" y="2073275"/>
            <a:ext cx="2438400" cy="533400"/>
          </a:xfrm>
          <a:prstGeom prst="wedgeRoundRectCallout">
            <a:avLst>
              <a:gd name="adj1" fmla="val -29361"/>
              <a:gd name="adj2" fmla="val 202380"/>
              <a:gd name="adj3" fmla="val 16667"/>
            </a:avLst>
          </a:prstGeom>
          <a:noFill/>
          <a:ln w="28575" algn="ctr">
            <a:solidFill>
              <a:srgbClr val="000080"/>
            </a:solidFill>
            <a:prstDash val="dash"/>
            <a:miter lim="800000"/>
            <a:headEnd/>
            <a:tailEnd/>
          </a:ln>
        </p:spPr>
        <p:txBody>
          <a:bodyPr/>
          <a:lstStyle/>
          <a:p>
            <a:pPr algn="ctr">
              <a:spcBef>
                <a:spcPct val="50000"/>
              </a:spcBef>
            </a:pPr>
            <a:r>
              <a:rPr lang="en-US" altLang="zh-CN"/>
              <a:t>2nωc</a:t>
            </a:r>
          </a:p>
        </p:txBody>
      </p:sp>
      <p:sp>
        <p:nvSpPr>
          <p:cNvPr id="27" name="Text Box 24"/>
          <p:cNvSpPr txBox="1">
            <a:spLocks noChangeArrowheads="1"/>
          </p:cNvSpPr>
          <p:nvPr/>
        </p:nvSpPr>
        <p:spPr bwMode="auto">
          <a:xfrm>
            <a:off x="1156658" y="3513977"/>
            <a:ext cx="3415342" cy="514350"/>
          </a:xfrm>
          <a:prstGeom prst="rect">
            <a:avLst/>
          </a:prstGeom>
          <a:noFill/>
          <a:ln w="57150">
            <a:solidFill>
              <a:srgbClr val="FF0000"/>
            </a:solidFill>
            <a:prstDash val="dash"/>
            <a:miter lim="800000"/>
            <a:headEnd/>
            <a:tailEnd/>
          </a:ln>
        </p:spPr>
        <p:txBody>
          <a:bodyPr wrap="square">
            <a:spAutoFit/>
          </a:bodyPr>
          <a:lstStyle/>
          <a:p>
            <a:pPr>
              <a:spcBef>
                <a:spcPct val="50000"/>
              </a:spcBef>
            </a:pPr>
            <a:endParaRPr lang="zh-CN" altLang="en-US"/>
          </a:p>
        </p:txBody>
      </p:sp>
      <p:sp>
        <p:nvSpPr>
          <p:cNvPr id="28" name="Text Box 25"/>
          <p:cNvSpPr txBox="1">
            <a:spLocks noChangeArrowheads="1"/>
          </p:cNvSpPr>
          <p:nvPr/>
        </p:nvSpPr>
        <p:spPr bwMode="auto">
          <a:xfrm>
            <a:off x="4876800" y="3557022"/>
            <a:ext cx="3276600" cy="514350"/>
          </a:xfrm>
          <a:prstGeom prst="rect">
            <a:avLst/>
          </a:prstGeom>
          <a:noFill/>
          <a:ln w="57150">
            <a:solidFill>
              <a:srgbClr val="000080"/>
            </a:solidFill>
            <a:prstDash val="dash"/>
            <a:miter lim="800000"/>
            <a:headEnd/>
            <a:tailEnd/>
          </a:ln>
        </p:spPr>
        <p:txBody>
          <a:bodyPr>
            <a:spAutoFit/>
          </a:bodyPr>
          <a:lstStyle/>
          <a:p>
            <a:pPr>
              <a:spcBef>
                <a:spcPct val="50000"/>
              </a:spcBef>
            </a:pPr>
            <a:endParaRPr lang="zh-CN" altLang="en-US"/>
          </a:p>
        </p:txBody>
      </p:sp>
      <p:graphicFrame>
        <p:nvGraphicFramePr>
          <p:cNvPr id="29" name="Object 15"/>
          <p:cNvGraphicFramePr>
            <a:graphicFrameLocks noChangeAspect="1"/>
          </p:cNvGraphicFramePr>
          <p:nvPr>
            <p:extLst>
              <p:ext uri="{D42A27DB-BD31-4B8C-83A1-F6EECF244321}">
                <p14:modId xmlns:p14="http://schemas.microsoft.com/office/powerpoint/2010/main" val="1238041093"/>
              </p:ext>
            </p:extLst>
          </p:nvPr>
        </p:nvGraphicFramePr>
        <p:xfrm>
          <a:off x="465138" y="2687638"/>
          <a:ext cx="3854450" cy="544512"/>
        </p:xfrm>
        <a:graphic>
          <a:graphicData uri="http://schemas.openxmlformats.org/presentationml/2006/ole">
            <mc:AlternateContent xmlns:mc="http://schemas.openxmlformats.org/markup-compatibility/2006">
              <mc:Choice xmlns:v="urn:schemas-microsoft-com:vml" Requires="v">
                <p:oleObj spid="_x0000_s60518" name="公式" r:id="rId12" imgW="1828800" imgH="228600" progId="Equation.3">
                  <p:embed/>
                </p:oleObj>
              </mc:Choice>
              <mc:Fallback>
                <p:oleObj name="公式" r:id="rId12" imgW="1828800" imgH="228600" progId="Equation.3">
                  <p:embed/>
                  <p:pic>
                    <p:nvPicPr>
                      <p:cNvPr id="6" name="Object 15"/>
                      <p:cNvPicPr>
                        <a:picLocks noChangeAspect="1" noChangeArrowheads="1"/>
                      </p:cNvPicPr>
                      <p:nvPr/>
                    </p:nvPicPr>
                    <p:blipFill>
                      <a:blip r:embed="rId13"/>
                      <a:srcRect/>
                      <a:stretch>
                        <a:fillRect/>
                      </a:stretch>
                    </p:blipFill>
                    <p:spPr bwMode="auto">
                      <a:xfrm>
                        <a:off x="465138" y="2687638"/>
                        <a:ext cx="3854450" cy="544512"/>
                      </a:xfrm>
                      <a:prstGeom prst="rect">
                        <a:avLst/>
                      </a:prstGeom>
                      <a:solidFill>
                        <a:schemeClr val="bg1"/>
                      </a:solid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90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90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9" grpId="0"/>
      <p:bldP spid="11" grpId="0"/>
      <p:bldP spid="25" grpId="0" animBg="1"/>
      <p:bldP spid="26" grpId="0" animBg="1"/>
      <p:bldP spid="27" grpId="0" animBg="1"/>
      <p:bldP spid="2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Rot="1" noChangeArrowheads="1"/>
          </p:cNvSpPr>
          <p:nvPr/>
        </p:nvSpPr>
        <p:spPr bwMode="auto">
          <a:xfrm>
            <a:off x="381000" y="304800"/>
            <a:ext cx="7772400" cy="1143000"/>
          </a:xfrm>
          <a:prstGeom prst="rect">
            <a:avLst/>
          </a:prstGeom>
          <a:noFill/>
          <a:ln w="9525">
            <a:noFill/>
            <a:miter lim="800000"/>
            <a:headEnd/>
            <a:tailEnd/>
          </a:ln>
        </p:spPr>
        <p:txBody>
          <a:bodyPr anchor="ctr"/>
          <a:lstStyle/>
          <a:p>
            <a:pPr algn="ctr" eaLnBrk="0" hangingPunct="0"/>
            <a:r>
              <a:rPr kumimoji="0" lang="en-US" altLang="zh-CN" sz="3600">
                <a:latin typeface="华文新魏" pitchFamily="2" charset="-122"/>
                <a:ea typeface="华文新魏" pitchFamily="2" charset="-122"/>
              </a:rPr>
              <a:t>  5.4  </a:t>
            </a:r>
            <a:r>
              <a:rPr kumimoji="0" lang="zh-CN" altLang="en-US" sz="3600">
                <a:latin typeface="华文新魏" pitchFamily="2" charset="-122"/>
                <a:ea typeface="华文新魏" pitchFamily="2" charset="-122"/>
              </a:rPr>
              <a:t>混频原理与电路</a:t>
            </a:r>
          </a:p>
        </p:txBody>
      </p:sp>
      <p:sp>
        <p:nvSpPr>
          <p:cNvPr id="216069" name="Text Box 5"/>
          <p:cNvSpPr txBox="1">
            <a:spLocks noChangeArrowheads="1"/>
          </p:cNvSpPr>
          <p:nvPr/>
        </p:nvSpPr>
        <p:spPr bwMode="auto">
          <a:xfrm>
            <a:off x="0" y="1752600"/>
            <a:ext cx="8763000" cy="1260475"/>
          </a:xfrm>
          <a:prstGeom prst="rect">
            <a:avLst/>
          </a:prstGeom>
          <a:noFill/>
          <a:ln w="9525" algn="ctr">
            <a:noFill/>
            <a:miter lim="800000"/>
            <a:headEnd/>
            <a:tailEnd/>
          </a:ln>
        </p:spPr>
        <p:txBody>
          <a:bodyPr>
            <a:spAutoFit/>
          </a:bodyPr>
          <a:lstStyle/>
          <a:p>
            <a:pPr indent="352425">
              <a:lnSpc>
                <a:spcPct val="160000"/>
              </a:lnSpc>
              <a:spcBef>
                <a:spcPct val="50000"/>
              </a:spcBef>
            </a:pPr>
            <a:r>
              <a:rPr lang="zh-CN" altLang="en-US"/>
              <a:t>定义：将不同载频的高频已调波信号变换为同一个固定载频</a:t>
            </a:r>
            <a:r>
              <a:rPr lang="en-US" altLang="zh-CN"/>
              <a:t>(</a:t>
            </a:r>
            <a:r>
              <a:rPr lang="zh-CN" altLang="en-US"/>
              <a:t>一般称为中频</a:t>
            </a:r>
            <a:r>
              <a:rPr lang="en-US" altLang="zh-CN"/>
              <a:t>)</a:t>
            </a:r>
            <a:r>
              <a:rPr lang="zh-CN" altLang="en-US"/>
              <a:t>的高频已调波信号</a:t>
            </a:r>
            <a:r>
              <a:rPr lang="en-US" altLang="zh-CN"/>
              <a:t>, </a:t>
            </a:r>
            <a:r>
              <a:rPr lang="zh-CN" altLang="en-US"/>
              <a:t>而</a:t>
            </a:r>
            <a:r>
              <a:rPr lang="zh-CN" altLang="en-US">
                <a:solidFill>
                  <a:srgbClr val="FF0000"/>
                </a:solidFill>
              </a:rPr>
              <a:t>保持其调制规律不变</a:t>
            </a:r>
            <a:r>
              <a:rPr lang="zh-CN" altLang="en-US"/>
              <a:t>。</a:t>
            </a:r>
          </a:p>
        </p:txBody>
      </p:sp>
      <p:sp>
        <p:nvSpPr>
          <p:cNvPr id="216070" name="Text Box 6"/>
          <p:cNvSpPr txBox="1">
            <a:spLocks noChangeArrowheads="1"/>
          </p:cNvSpPr>
          <p:nvPr/>
        </p:nvSpPr>
        <p:spPr bwMode="auto">
          <a:xfrm>
            <a:off x="457200" y="3352800"/>
            <a:ext cx="6781800" cy="676275"/>
          </a:xfrm>
          <a:prstGeom prst="rect">
            <a:avLst/>
          </a:prstGeom>
          <a:noFill/>
          <a:ln w="9525" algn="ctr">
            <a:noFill/>
            <a:miter lim="800000"/>
            <a:headEnd/>
            <a:tailEnd/>
          </a:ln>
        </p:spPr>
        <p:txBody>
          <a:bodyPr>
            <a:spAutoFit/>
          </a:bodyPr>
          <a:lstStyle/>
          <a:p>
            <a:pPr>
              <a:lnSpc>
                <a:spcPct val="160000"/>
              </a:lnSpc>
              <a:spcBef>
                <a:spcPct val="50000"/>
              </a:spcBef>
              <a:buFont typeface="Wingdings" pitchFamily="2" charset="2"/>
              <a:buChar char="u"/>
            </a:pPr>
            <a:r>
              <a:rPr kumimoji="0" lang="zh-CN" altLang="en-US"/>
              <a:t>混频的过程属于</a:t>
            </a:r>
            <a:r>
              <a:rPr kumimoji="0" lang="zh-CN" altLang="en-US">
                <a:solidFill>
                  <a:srgbClr val="FF0000"/>
                </a:solidFill>
              </a:rPr>
              <a:t>频谱的线性搬移过程</a:t>
            </a:r>
            <a:r>
              <a:rPr kumimoji="0"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linds(horizontal)">
                                      <p:cBhvr>
                                        <p:cTn id="7" dur="500"/>
                                        <p:tgtEl>
                                          <p:spTgt spid="2160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6070"/>
                                        </p:tgtEl>
                                        <p:attrNameLst>
                                          <p:attrName>style.visibility</p:attrName>
                                        </p:attrNameLst>
                                      </p:cBhvr>
                                      <p:to>
                                        <p:strVal val="visible"/>
                                      </p:to>
                                    </p:set>
                                    <p:animEffect transition="in" filter="blinds(horizontal)">
                                      <p:cBhvr>
                                        <p:cTn id="12" dur="500"/>
                                        <p:tgtEl>
                                          <p:spTgt spid="216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P spid="21607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0" name="Text Box 4"/>
          <p:cNvSpPr txBox="1">
            <a:spLocks noChangeArrowheads="1"/>
          </p:cNvSpPr>
          <p:nvPr/>
        </p:nvSpPr>
        <p:spPr bwMode="auto">
          <a:xfrm>
            <a:off x="304800" y="533400"/>
            <a:ext cx="8839200" cy="2062163"/>
          </a:xfrm>
          <a:prstGeom prst="rect">
            <a:avLst/>
          </a:prstGeom>
          <a:noFill/>
          <a:ln w="9525">
            <a:noFill/>
            <a:miter lim="800000"/>
            <a:headEnd/>
            <a:tailEnd/>
          </a:ln>
        </p:spPr>
        <p:txBody>
          <a:bodyPr>
            <a:spAutoFit/>
          </a:bodyPr>
          <a:lstStyle/>
          <a:p>
            <a:pPr indent="274638" algn="just">
              <a:lnSpc>
                <a:spcPct val="160000"/>
              </a:lnSpc>
              <a:spcBef>
                <a:spcPct val="50000"/>
              </a:spcBef>
            </a:pPr>
            <a:r>
              <a:rPr lang="zh-CN" altLang="en-US">
                <a:latin typeface="宋体" pitchFamily="2" charset="-122"/>
              </a:rPr>
              <a:t>由于设计和</a:t>
            </a:r>
            <a:r>
              <a:rPr lang="zh-CN" altLang="en-US" sz="2800">
                <a:solidFill>
                  <a:srgbClr val="FF0000"/>
                </a:solidFill>
                <a:latin typeface="宋体" pitchFamily="2" charset="-122"/>
              </a:rPr>
              <a:t>制作增益高</a:t>
            </a:r>
            <a:r>
              <a:rPr lang="en-US" altLang="zh-CN" sz="2800">
                <a:solidFill>
                  <a:srgbClr val="FF0000"/>
                </a:solidFill>
                <a:latin typeface="宋体" pitchFamily="2" charset="-122"/>
              </a:rPr>
              <a:t>, </a:t>
            </a:r>
            <a:r>
              <a:rPr lang="zh-CN" altLang="en-US" sz="2800">
                <a:solidFill>
                  <a:srgbClr val="FF0000"/>
                </a:solidFill>
                <a:latin typeface="宋体" pitchFamily="2" charset="-122"/>
              </a:rPr>
              <a:t>选择性好</a:t>
            </a:r>
            <a:r>
              <a:rPr lang="en-US" altLang="zh-CN" sz="2800">
                <a:solidFill>
                  <a:srgbClr val="FF0000"/>
                </a:solidFill>
                <a:latin typeface="宋体" pitchFamily="2" charset="-122"/>
              </a:rPr>
              <a:t>, </a:t>
            </a:r>
            <a:r>
              <a:rPr lang="zh-CN" altLang="en-US" sz="2800">
                <a:solidFill>
                  <a:srgbClr val="FF0000"/>
                </a:solidFill>
                <a:latin typeface="宋体" pitchFamily="2" charset="-122"/>
              </a:rPr>
              <a:t>工作频率较原载频低的固定中频放大器比较容易</a:t>
            </a:r>
            <a:r>
              <a:rPr lang="en-US" altLang="zh-CN">
                <a:latin typeface="宋体" pitchFamily="2" charset="-122"/>
              </a:rPr>
              <a:t>, </a:t>
            </a:r>
            <a:r>
              <a:rPr lang="zh-CN" altLang="en-US">
                <a:latin typeface="宋体" pitchFamily="2" charset="-122"/>
              </a:rPr>
              <a:t>所以采用混频方式可大大提高接收机的性能。 </a:t>
            </a:r>
          </a:p>
        </p:txBody>
      </p:sp>
      <p:sp>
        <p:nvSpPr>
          <p:cNvPr id="260102" name="Text Box 6"/>
          <p:cNvSpPr txBox="1">
            <a:spLocks noChangeArrowheads="1"/>
          </p:cNvSpPr>
          <p:nvPr/>
        </p:nvSpPr>
        <p:spPr bwMode="auto">
          <a:xfrm>
            <a:off x="228600" y="2819400"/>
            <a:ext cx="8915400" cy="676275"/>
          </a:xfrm>
          <a:prstGeom prst="rect">
            <a:avLst/>
          </a:prstGeom>
          <a:noFill/>
          <a:ln w="9525">
            <a:noFill/>
            <a:miter lim="800000"/>
            <a:headEnd/>
            <a:tailEnd/>
          </a:ln>
        </p:spPr>
        <p:txBody>
          <a:bodyPr>
            <a:spAutoFit/>
          </a:bodyPr>
          <a:lstStyle/>
          <a:p>
            <a:pPr indent="385763" algn="just">
              <a:lnSpc>
                <a:spcPct val="160000"/>
              </a:lnSpc>
              <a:spcBef>
                <a:spcPct val="50000"/>
              </a:spcBef>
              <a:buFont typeface="Wingdings" pitchFamily="2" charset="2"/>
              <a:buChar char="v"/>
            </a:pPr>
            <a:r>
              <a:rPr lang="zh-CN" altLang="en-US">
                <a:latin typeface="宋体" pitchFamily="2" charset="-122"/>
              </a:rPr>
              <a:t>调幅收音机：载频位于</a:t>
            </a:r>
            <a:r>
              <a:rPr lang="en-US" altLang="zh-CN">
                <a:latin typeface="宋体" pitchFamily="2" charset="-122"/>
              </a:rPr>
              <a:t>535 kHz</a:t>
            </a:r>
            <a:r>
              <a:rPr lang="zh-CN" altLang="en-US">
                <a:latin typeface="宋体" pitchFamily="2" charset="-122"/>
              </a:rPr>
              <a:t>～</a:t>
            </a:r>
            <a:r>
              <a:rPr lang="en-US" altLang="zh-CN">
                <a:latin typeface="宋体" pitchFamily="2" charset="-122"/>
              </a:rPr>
              <a:t>1605kHz</a:t>
            </a:r>
            <a:r>
              <a:rPr lang="zh-CN" altLang="en-US">
                <a:latin typeface="宋体" pitchFamily="2" charset="-122"/>
              </a:rPr>
              <a:t>变换为</a:t>
            </a:r>
            <a:r>
              <a:rPr lang="en-US" altLang="zh-CN">
                <a:latin typeface="宋体" pitchFamily="2" charset="-122"/>
              </a:rPr>
              <a:t>465kHz</a:t>
            </a:r>
            <a:r>
              <a:rPr lang="zh-CN" altLang="en-US">
                <a:latin typeface="宋体" pitchFamily="2" charset="-122"/>
              </a:rPr>
              <a:t>中频</a:t>
            </a:r>
          </a:p>
        </p:txBody>
      </p:sp>
      <p:sp>
        <p:nvSpPr>
          <p:cNvPr id="260103" name="Text Box 7"/>
          <p:cNvSpPr txBox="1">
            <a:spLocks noChangeArrowheads="1"/>
          </p:cNvSpPr>
          <p:nvPr/>
        </p:nvSpPr>
        <p:spPr bwMode="auto">
          <a:xfrm>
            <a:off x="228600" y="3657600"/>
            <a:ext cx="8915400" cy="676275"/>
          </a:xfrm>
          <a:prstGeom prst="rect">
            <a:avLst/>
          </a:prstGeom>
          <a:noFill/>
          <a:ln w="9525">
            <a:noFill/>
            <a:miter lim="800000"/>
            <a:headEnd/>
            <a:tailEnd/>
          </a:ln>
        </p:spPr>
        <p:txBody>
          <a:bodyPr>
            <a:spAutoFit/>
          </a:bodyPr>
          <a:lstStyle/>
          <a:p>
            <a:pPr indent="385763" algn="just">
              <a:lnSpc>
                <a:spcPct val="160000"/>
              </a:lnSpc>
              <a:spcBef>
                <a:spcPct val="50000"/>
              </a:spcBef>
              <a:buFont typeface="Wingdings" pitchFamily="2" charset="2"/>
              <a:buChar char="v"/>
            </a:pPr>
            <a:r>
              <a:rPr lang="zh-CN" altLang="en-US">
                <a:latin typeface="宋体" pitchFamily="2" charset="-122"/>
              </a:rPr>
              <a:t>调频收音机：载频位于</a:t>
            </a:r>
            <a:r>
              <a:rPr lang="en-US" altLang="zh-CN">
                <a:latin typeface="宋体" pitchFamily="2" charset="-122"/>
              </a:rPr>
              <a:t>88MHz</a:t>
            </a:r>
            <a:r>
              <a:rPr lang="zh-CN" altLang="en-US">
                <a:latin typeface="宋体" pitchFamily="2" charset="-122"/>
              </a:rPr>
              <a:t>～</a:t>
            </a:r>
            <a:r>
              <a:rPr lang="en-US" altLang="zh-CN">
                <a:latin typeface="宋体" pitchFamily="2" charset="-122"/>
              </a:rPr>
              <a:t>108MHz</a:t>
            </a:r>
            <a:r>
              <a:rPr lang="zh-CN" altLang="en-US">
                <a:latin typeface="宋体" pitchFamily="2" charset="-122"/>
              </a:rPr>
              <a:t>变换为</a:t>
            </a:r>
            <a:r>
              <a:rPr lang="en-US" altLang="zh-CN">
                <a:latin typeface="宋体" pitchFamily="2" charset="-122"/>
              </a:rPr>
              <a:t>10.7MHz</a:t>
            </a:r>
            <a:r>
              <a:rPr lang="zh-CN" altLang="en-US">
                <a:latin typeface="宋体" pitchFamily="2" charset="-122"/>
              </a:rPr>
              <a:t>中频</a:t>
            </a:r>
          </a:p>
        </p:txBody>
      </p:sp>
      <p:sp>
        <p:nvSpPr>
          <p:cNvPr id="260104" name="Text Box 8"/>
          <p:cNvSpPr txBox="1">
            <a:spLocks noChangeArrowheads="1"/>
          </p:cNvSpPr>
          <p:nvPr/>
        </p:nvSpPr>
        <p:spPr bwMode="auto">
          <a:xfrm>
            <a:off x="228600" y="4800600"/>
            <a:ext cx="8915400" cy="676275"/>
          </a:xfrm>
          <a:prstGeom prst="rect">
            <a:avLst/>
          </a:prstGeom>
          <a:noFill/>
          <a:ln w="9525">
            <a:noFill/>
            <a:miter lim="800000"/>
            <a:headEnd/>
            <a:tailEnd/>
          </a:ln>
        </p:spPr>
        <p:txBody>
          <a:bodyPr>
            <a:spAutoFit/>
          </a:bodyPr>
          <a:lstStyle/>
          <a:p>
            <a:pPr indent="385763" algn="just">
              <a:lnSpc>
                <a:spcPct val="160000"/>
              </a:lnSpc>
              <a:spcBef>
                <a:spcPct val="50000"/>
              </a:spcBef>
              <a:buFont typeface="Wingdings" pitchFamily="2" charset="2"/>
              <a:buChar char="v"/>
            </a:pPr>
            <a:r>
              <a:rPr lang="zh-CN" altLang="en-US">
                <a:latin typeface="宋体" pitchFamily="2" charset="-122"/>
              </a:rPr>
              <a:t>电视机：载频位于四十几</a:t>
            </a:r>
            <a:r>
              <a:rPr lang="en-US" altLang="zh-CN">
                <a:latin typeface="宋体" pitchFamily="2" charset="-122"/>
              </a:rPr>
              <a:t>MHz </a:t>
            </a:r>
            <a:r>
              <a:rPr lang="zh-CN" altLang="en-US">
                <a:latin typeface="宋体" pitchFamily="2" charset="-122"/>
              </a:rPr>
              <a:t>～近千</a:t>
            </a:r>
            <a:r>
              <a:rPr lang="en-US" altLang="zh-CN">
                <a:latin typeface="宋体" pitchFamily="2" charset="-122"/>
              </a:rPr>
              <a:t>MHz</a:t>
            </a:r>
            <a:r>
              <a:rPr lang="zh-CN" altLang="en-US">
                <a:latin typeface="宋体" pitchFamily="2" charset="-122"/>
              </a:rPr>
              <a:t>变换为</a:t>
            </a:r>
            <a:r>
              <a:rPr lang="en-US" altLang="zh-CN">
                <a:latin typeface="宋体" pitchFamily="2" charset="-122"/>
              </a:rPr>
              <a:t>38 MHz</a:t>
            </a:r>
            <a:r>
              <a:rPr lang="zh-CN" altLang="en-US">
                <a:latin typeface="宋体" pitchFamily="2" charset="-122"/>
              </a:rPr>
              <a:t>中频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0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autoUpdateAnimBg="0"/>
      <p:bldP spid="260102" grpId="0" autoUpdateAnimBg="0"/>
      <p:bldP spid="260103" grpId="0" autoUpdateAnimBg="0"/>
      <p:bldP spid="260104"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1"/>
          <p:cNvSpPr>
            <a:spLocks noChangeArrowheads="1"/>
          </p:cNvSpPr>
          <p:nvPr/>
        </p:nvSpPr>
        <p:spPr bwMode="auto">
          <a:xfrm>
            <a:off x="-609600" y="685800"/>
            <a:ext cx="5689600" cy="566738"/>
          </a:xfrm>
          <a:prstGeom prst="rect">
            <a:avLst/>
          </a:prstGeom>
          <a:noFill/>
          <a:ln w="9525">
            <a:noFill/>
            <a:miter lim="800000"/>
            <a:headEnd/>
            <a:tailEnd/>
          </a:ln>
        </p:spPr>
        <p:txBody>
          <a:bodyPr>
            <a:spAutoFit/>
          </a:bodyPr>
          <a:lstStyle/>
          <a:p>
            <a:pPr>
              <a:lnSpc>
                <a:spcPct val="130000"/>
              </a:lnSpc>
              <a:spcBef>
                <a:spcPct val="50000"/>
              </a:spcBef>
            </a:pPr>
            <a:r>
              <a:rPr lang="en-US" altLang="zh-CN">
                <a:latin typeface="宋体" pitchFamily="2" charset="-122"/>
              </a:rPr>
              <a:t>1. </a:t>
            </a:r>
            <a:r>
              <a:rPr lang="zh-CN" altLang="en-US">
                <a:latin typeface="宋体" pitchFamily="2" charset="-122"/>
              </a:rPr>
              <a:t>混频器的变频作用</a:t>
            </a:r>
          </a:p>
        </p:txBody>
      </p:sp>
      <p:sp>
        <p:nvSpPr>
          <p:cNvPr id="108547" name="Rectangle 67"/>
          <p:cNvSpPr>
            <a:spLocks noRot="1" noChangeArrowheads="1"/>
          </p:cNvSpPr>
          <p:nvPr/>
        </p:nvSpPr>
        <p:spPr bwMode="auto">
          <a:xfrm>
            <a:off x="1295400" y="0"/>
            <a:ext cx="4495800" cy="914400"/>
          </a:xfrm>
          <a:prstGeom prst="rect">
            <a:avLst/>
          </a:prstGeom>
          <a:noFill/>
          <a:ln w="9525">
            <a:noFill/>
            <a:miter lim="800000"/>
            <a:headEnd/>
            <a:tailEnd/>
          </a:ln>
        </p:spPr>
        <p:txBody>
          <a:bodyPr anchor="ctr"/>
          <a:lstStyle/>
          <a:p>
            <a:pPr eaLnBrk="0" hangingPunct="0"/>
            <a:r>
              <a:rPr kumimoji="0" lang="en-US" altLang="zh-CN" sz="3200">
                <a:latin typeface="宋体" pitchFamily="2" charset="-122"/>
              </a:rPr>
              <a:t> 5.4.1 </a:t>
            </a:r>
            <a:r>
              <a:rPr kumimoji="0" lang="zh-CN" altLang="en-US" sz="3200">
                <a:latin typeface="宋体" pitchFamily="2" charset="-122"/>
              </a:rPr>
              <a:t>混频电路</a:t>
            </a:r>
          </a:p>
        </p:txBody>
      </p:sp>
      <p:pic>
        <p:nvPicPr>
          <p:cNvPr id="108548" name="Picture 68" descr="5"/>
          <p:cNvPicPr>
            <a:picLocks noChangeAspect="1" noChangeArrowheads="1"/>
          </p:cNvPicPr>
          <p:nvPr/>
        </p:nvPicPr>
        <p:blipFill>
          <a:blip r:embed="rId2" cstate="print"/>
          <a:srcRect/>
          <a:stretch>
            <a:fillRect/>
          </a:stretch>
        </p:blipFill>
        <p:spPr bwMode="auto">
          <a:xfrm>
            <a:off x="838200" y="1066800"/>
            <a:ext cx="7391400" cy="4651375"/>
          </a:xfrm>
          <a:prstGeom prst="rect">
            <a:avLst/>
          </a:prstGeom>
          <a:noFill/>
          <a:ln w="9525">
            <a:noFill/>
            <a:miter lim="800000"/>
            <a:headEnd/>
            <a:tailEnd/>
          </a:ln>
        </p:spPr>
      </p:pic>
      <p:sp>
        <p:nvSpPr>
          <p:cNvPr id="108549" name="Rectangle 70"/>
          <p:cNvSpPr>
            <a:spLocks noChangeArrowheads="1"/>
          </p:cNvSpPr>
          <p:nvPr/>
        </p:nvSpPr>
        <p:spPr bwMode="auto">
          <a:xfrm>
            <a:off x="1524000" y="5975350"/>
            <a:ext cx="5486400" cy="882650"/>
          </a:xfrm>
          <a:prstGeom prst="rect">
            <a:avLst/>
          </a:prstGeom>
          <a:noFill/>
          <a:ln w="9525" algn="ctr">
            <a:noFill/>
            <a:miter lim="800000"/>
            <a:headEnd/>
            <a:tailEnd/>
          </a:ln>
        </p:spPr>
        <p:txBody>
          <a:bodyPr tIns="76176" bIns="76176" anchor="ctr">
            <a:spAutoFit/>
          </a:bodyPr>
          <a:lstStyle/>
          <a:p>
            <a:pPr eaLnBrk="0" hangingPunct="0"/>
            <a:r>
              <a:rPr kumimoji="0" lang="zh-CN" altLang="en-US">
                <a:latin typeface="宋体" pitchFamily="2" charset="-122"/>
                <a:cs typeface="Times New Roman" pitchFamily="18" charset="0"/>
              </a:rPr>
              <a:t>混频功能示意图、波形与频谱举例</a:t>
            </a:r>
          </a:p>
          <a:p>
            <a:pPr eaLnBrk="0" hangingPunct="0"/>
            <a:endParaRPr kumimoji="0" lang="zh-CN" altLang="en-US">
              <a:latin typeface="宋体" pitchFamily="2" charset="-122"/>
              <a:cs typeface="Times New Roman" pitchFamily="18" charset="0"/>
            </a:endParaRPr>
          </a:p>
        </p:txBody>
      </p:sp>
      <p:sp>
        <p:nvSpPr>
          <p:cNvPr id="176199" name="AutoShape 71"/>
          <p:cNvSpPr>
            <a:spLocks noChangeArrowheads="1"/>
          </p:cNvSpPr>
          <p:nvPr/>
        </p:nvSpPr>
        <p:spPr bwMode="auto">
          <a:xfrm>
            <a:off x="4495800" y="0"/>
            <a:ext cx="4648200" cy="990600"/>
          </a:xfrm>
          <a:prstGeom prst="wedgeRoundRectCallout">
            <a:avLst>
              <a:gd name="adj1" fmla="val 2699"/>
              <a:gd name="adj2" fmla="val 75319"/>
              <a:gd name="adj3" fmla="val 16667"/>
            </a:avLst>
          </a:prstGeom>
          <a:noFill/>
          <a:ln w="38100" algn="ctr">
            <a:solidFill>
              <a:srgbClr val="FF0000"/>
            </a:solidFill>
            <a:prstDash val="dash"/>
            <a:miter lim="800000"/>
            <a:headEnd/>
            <a:tailEnd/>
          </a:ln>
        </p:spPr>
        <p:txBody>
          <a:bodyPr/>
          <a:lstStyle/>
          <a:p>
            <a:pPr algn="ctr">
              <a:spcBef>
                <a:spcPct val="50000"/>
              </a:spcBef>
            </a:pPr>
            <a:r>
              <a:rPr lang="zh-CN" altLang="en-US">
                <a:latin typeface="宋体" pitchFamily="2" charset="-122"/>
              </a:rPr>
              <a:t>混频后，包络形状没有发生变化；内部填充频率发生变化</a:t>
            </a:r>
          </a:p>
        </p:txBody>
      </p:sp>
      <p:sp>
        <p:nvSpPr>
          <p:cNvPr id="176200" name="AutoShape 72"/>
          <p:cNvSpPr>
            <a:spLocks noChangeArrowheads="1"/>
          </p:cNvSpPr>
          <p:nvPr/>
        </p:nvSpPr>
        <p:spPr bwMode="auto">
          <a:xfrm>
            <a:off x="533400" y="0"/>
            <a:ext cx="3733800" cy="1219200"/>
          </a:xfrm>
          <a:prstGeom prst="wedgeRoundRectCallout">
            <a:avLst>
              <a:gd name="adj1" fmla="val 110546"/>
              <a:gd name="adj2" fmla="val 206120"/>
              <a:gd name="adj3" fmla="val 16667"/>
            </a:avLst>
          </a:prstGeom>
          <a:solidFill>
            <a:schemeClr val="accent1"/>
          </a:solidFill>
          <a:ln w="38100" algn="ctr">
            <a:solidFill>
              <a:srgbClr val="FF0000"/>
            </a:solidFill>
            <a:prstDash val="dash"/>
            <a:miter lim="800000"/>
            <a:headEnd/>
            <a:tailEnd/>
          </a:ln>
        </p:spPr>
        <p:txBody>
          <a:bodyPr/>
          <a:lstStyle/>
          <a:p>
            <a:pPr algn="ctr">
              <a:spcBef>
                <a:spcPct val="50000"/>
              </a:spcBef>
            </a:pPr>
            <a:r>
              <a:rPr lang="zh-CN" altLang="en-US">
                <a:latin typeface="宋体" pitchFamily="2" charset="-122"/>
              </a:rPr>
              <a:t>混频后，频谱结构没有发生变化；频谱位置发生变化</a:t>
            </a:r>
          </a:p>
        </p:txBody>
      </p:sp>
      <p:sp>
        <p:nvSpPr>
          <p:cNvPr id="99342" name="Text Box 14"/>
          <p:cNvSpPr txBox="1">
            <a:spLocks noChangeArrowheads="1"/>
          </p:cNvSpPr>
          <p:nvPr/>
        </p:nvSpPr>
        <p:spPr bwMode="auto">
          <a:xfrm>
            <a:off x="0" y="3657600"/>
            <a:ext cx="2133600" cy="579438"/>
          </a:xfrm>
          <a:prstGeom prst="rect">
            <a:avLst/>
          </a:prstGeom>
          <a:noFill/>
          <a:ln w="9525">
            <a:noFill/>
            <a:miter lim="800000"/>
            <a:headEnd/>
            <a:tailEnd/>
          </a:ln>
        </p:spPr>
        <p:txBody>
          <a:bodyPr>
            <a:spAutoFit/>
          </a:bodyPr>
          <a:lstStyle/>
          <a:p>
            <a:pPr>
              <a:spcBef>
                <a:spcPct val="50000"/>
              </a:spcBef>
            </a:pPr>
            <a:r>
              <a:rPr lang="zh-CN" altLang="en-US" sz="3200"/>
              <a:t>混频输入</a:t>
            </a:r>
          </a:p>
        </p:txBody>
      </p:sp>
      <p:sp>
        <p:nvSpPr>
          <p:cNvPr id="99344" name="Text Box 16"/>
          <p:cNvSpPr txBox="1">
            <a:spLocks noChangeArrowheads="1"/>
          </p:cNvSpPr>
          <p:nvPr/>
        </p:nvSpPr>
        <p:spPr bwMode="auto">
          <a:xfrm>
            <a:off x="2590800" y="5181600"/>
            <a:ext cx="2133600" cy="579438"/>
          </a:xfrm>
          <a:prstGeom prst="rect">
            <a:avLst/>
          </a:prstGeom>
          <a:noFill/>
          <a:ln w="9525">
            <a:noFill/>
            <a:miter lim="800000"/>
            <a:headEnd/>
            <a:tailEnd/>
          </a:ln>
        </p:spPr>
        <p:txBody>
          <a:bodyPr>
            <a:spAutoFit/>
          </a:bodyPr>
          <a:lstStyle/>
          <a:p>
            <a:pPr>
              <a:spcBef>
                <a:spcPct val="50000"/>
              </a:spcBef>
            </a:pPr>
            <a:r>
              <a:rPr lang="zh-CN" altLang="en-US" sz="3200">
                <a:solidFill>
                  <a:srgbClr val="FF0000"/>
                </a:solidFill>
              </a:rPr>
              <a:t>本振输入</a:t>
            </a:r>
          </a:p>
        </p:txBody>
      </p:sp>
      <p:sp>
        <p:nvSpPr>
          <p:cNvPr id="99345" name="Rectangle 17"/>
          <p:cNvSpPr>
            <a:spLocks noChangeArrowheads="1"/>
          </p:cNvSpPr>
          <p:nvPr/>
        </p:nvSpPr>
        <p:spPr bwMode="auto">
          <a:xfrm>
            <a:off x="838200" y="1066800"/>
            <a:ext cx="2362200" cy="2514600"/>
          </a:xfrm>
          <a:prstGeom prst="rect">
            <a:avLst/>
          </a:prstGeom>
          <a:noFill/>
          <a:ln w="28575">
            <a:solidFill>
              <a:srgbClr val="000080"/>
            </a:solidFill>
            <a:prstDash val="dash"/>
            <a:miter lim="800000"/>
            <a:headEnd/>
            <a:tailEnd/>
          </a:ln>
        </p:spPr>
        <p:txBody>
          <a:bodyPr wrap="none" anchor="ctr"/>
          <a:lstStyle/>
          <a:p>
            <a:endParaRPr lang="zh-CN" altLang="en-US"/>
          </a:p>
        </p:txBody>
      </p:sp>
      <p:sp>
        <p:nvSpPr>
          <p:cNvPr id="99346" name="Rectangle 18"/>
          <p:cNvSpPr>
            <a:spLocks noChangeArrowheads="1"/>
          </p:cNvSpPr>
          <p:nvPr/>
        </p:nvSpPr>
        <p:spPr bwMode="auto">
          <a:xfrm>
            <a:off x="2971800" y="3733800"/>
            <a:ext cx="4191000" cy="1524000"/>
          </a:xfrm>
          <a:prstGeom prst="rect">
            <a:avLst/>
          </a:prstGeom>
          <a:noFill/>
          <a:ln w="28575">
            <a:solidFill>
              <a:srgbClr val="FF0000"/>
            </a:solidFill>
            <a:prstDash val="dash"/>
            <a:miter lim="800000"/>
            <a:headEnd/>
            <a:tailEnd/>
          </a:ln>
        </p:spPr>
        <p:txBody>
          <a:bodyPr wrap="none" anchor="ctr"/>
          <a:lstStyle/>
          <a:p>
            <a:endParaRPr lang="zh-CN" altLang="en-US"/>
          </a:p>
        </p:txBody>
      </p:sp>
      <p:sp>
        <p:nvSpPr>
          <p:cNvPr id="99347" name="Rectangle 19"/>
          <p:cNvSpPr>
            <a:spLocks noChangeArrowheads="1"/>
          </p:cNvSpPr>
          <p:nvPr/>
        </p:nvSpPr>
        <p:spPr bwMode="auto">
          <a:xfrm>
            <a:off x="5562600" y="1143000"/>
            <a:ext cx="2743200" cy="2362200"/>
          </a:xfrm>
          <a:prstGeom prst="rect">
            <a:avLst/>
          </a:prstGeom>
          <a:noFill/>
          <a:ln w="28575">
            <a:solidFill>
              <a:schemeClr val="hlink"/>
            </a:solidFill>
            <a:prstDash val="dash"/>
            <a:miter lim="800000"/>
            <a:headEnd/>
            <a:tailEnd/>
          </a:ln>
        </p:spPr>
        <p:txBody>
          <a:bodyPr wrap="none" anchor="ctr"/>
          <a:lstStyle/>
          <a:p>
            <a:endParaRPr lang="zh-CN" altLang="en-US"/>
          </a:p>
        </p:txBody>
      </p:sp>
      <p:sp>
        <p:nvSpPr>
          <p:cNvPr id="99348" name="Text Box 20"/>
          <p:cNvSpPr txBox="1">
            <a:spLocks noChangeArrowheads="1"/>
          </p:cNvSpPr>
          <p:nvPr/>
        </p:nvSpPr>
        <p:spPr bwMode="auto">
          <a:xfrm>
            <a:off x="7315200" y="3733800"/>
            <a:ext cx="2133600" cy="579438"/>
          </a:xfrm>
          <a:prstGeom prst="rect">
            <a:avLst/>
          </a:prstGeom>
          <a:noFill/>
          <a:ln w="9525">
            <a:noFill/>
            <a:miter lim="800000"/>
            <a:headEnd/>
            <a:tailEnd/>
          </a:ln>
        </p:spPr>
        <p:txBody>
          <a:bodyPr>
            <a:spAutoFit/>
          </a:bodyPr>
          <a:lstStyle/>
          <a:p>
            <a:pPr>
              <a:spcBef>
                <a:spcPct val="50000"/>
              </a:spcBef>
            </a:pPr>
            <a:r>
              <a:rPr lang="zh-CN" altLang="en-US" sz="3200">
                <a:solidFill>
                  <a:schemeClr val="hlink"/>
                </a:solidFill>
              </a:rPr>
              <a:t>混频输出</a:t>
            </a:r>
          </a:p>
        </p:txBody>
      </p:sp>
      <p:sp>
        <p:nvSpPr>
          <p:cNvPr id="99349" name="Rectangle 21"/>
          <p:cNvSpPr>
            <a:spLocks noChangeArrowheads="1"/>
          </p:cNvSpPr>
          <p:nvPr/>
        </p:nvSpPr>
        <p:spPr bwMode="auto">
          <a:xfrm>
            <a:off x="5943600" y="1219200"/>
            <a:ext cx="2438400" cy="990600"/>
          </a:xfrm>
          <a:prstGeom prst="rect">
            <a:avLst/>
          </a:prstGeom>
          <a:noFill/>
          <a:ln w="57150">
            <a:solidFill>
              <a:srgbClr val="FF0000"/>
            </a:solidFill>
            <a:prstDash val="dash"/>
            <a:miter lim="800000"/>
            <a:headEnd/>
            <a:tailEnd/>
          </a:ln>
        </p:spPr>
        <p:txBody>
          <a:bodyPr wrap="none" anchor="ctr"/>
          <a:lstStyle/>
          <a:p>
            <a:endParaRPr lang="zh-CN" altLang="en-US"/>
          </a:p>
        </p:txBody>
      </p:sp>
      <p:sp>
        <p:nvSpPr>
          <p:cNvPr id="99350" name="Rectangle 22"/>
          <p:cNvSpPr>
            <a:spLocks noChangeArrowheads="1"/>
          </p:cNvSpPr>
          <p:nvPr/>
        </p:nvSpPr>
        <p:spPr bwMode="auto">
          <a:xfrm>
            <a:off x="838200" y="1143000"/>
            <a:ext cx="2438400" cy="1066800"/>
          </a:xfrm>
          <a:prstGeom prst="rect">
            <a:avLst/>
          </a:prstGeom>
          <a:noFill/>
          <a:ln w="57150">
            <a:solidFill>
              <a:srgbClr val="FF0000"/>
            </a:solidFill>
            <a:prstDash val="dash"/>
            <a:miter lim="800000"/>
            <a:headEnd/>
            <a:tailEnd/>
          </a:ln>
        </p:spPr>
        <p:txBody>
          <a:bodyPr wrap="none" anchor="ctr"/>
          <a:lstStyle/>
          <a:p>
            <a:endParaRPr lang="zh-CN" altLang="en-US"/>
          </a:p>
        </p:txBody>
      </p:sp>
      <p:sp>
        <p:nvSpPr>
          <p:cNvPr id="99351" name="Rectangle 23"/>
          <p:cNvSpPr>
            <a:spLocks noChangeArrowheads="1"/>
          </p:cNvSpPr>
          <p:nvPr/>
        </p:nvSpPr>
        <p:spPr bwMode="auto">
          <a:xfrm>
            <a:off x="5867400" y="2362200"/>
            <a:ext cx="2438400" cy="1143000"/>
          </a:xfrm>
          <a:prstGeom prst="rect">
            <a:avLst/>
          </a:prstGeom>
          <a:noFill/>
          <a:ln w="57150">
            <a:solidFill>
              <a:srgbClr val="000000"/>
            </a:solidFill>
            <a:prstDash val="dash"/>
            <a:miter lim="800000"/>
            <a:headEnd/>
            <a:tailEnd/>
          </a:ln>
        </p:spPr>
        <p:txBody>
          <a:bodyPr wrap="none" anchor="ctr"/>
          <a:lstStyle/>
          <a:p>
            <a:endParaRPr lang="zh-CN" altLang="en-US"/>
          </a:p>
        </p:txBody>
      </p:sp>
      <p:sp>
        <p:nvSpPr>
          <p:cNvPr id="99352" name="Rectangle 24"/>
          <p:cNvSpPr>
            <a:spLocks noChangeArrowheads="1"/>
          </p:cNvSpPr>
          <p:nvPr/>
        </p:nvSpPr>
        <p:spPr bwMode="auto">
          <a:xfrm>
            <a:off x="838200" y="2362200"/>
            <a:ext cx="2438400" cy="1143000"/>
          </a:xfrm>
          <a:prstGeom prst="rect">
            <a:avLst/>
          </a:prstGeom>
          <a:noFill/>
          <a:ln w="57150">
            <a:solidFill>
              <a:srgbClr val="000000"/>
            </a:solidFill>
            <a:prstDash val="dash"/>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45"/>
                                        </p:tgtEl>
                                        <p:attrNameLst>
                                          <p:attrName>style.visibility</p:attrName>
                                        </p:attrNameLst>
                                      </p:cBhvr>
                                      <p:to>
                                        <p:strVal val="visible"/>
                                      </p:to>
                                    </p:set>
                                    <p:animEffect transition="in" filter="blinds(horizontal)">
                                      <p:cBhvr>
                                        <p:cTn id="7" dur="500"/>
                                        <p:tgtEl>
                                          <p:spTgt spid="993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42"/>
                                        </p:tgtEl>
                                        <p:attrNameLst>
                                          <p:attrName>style.visibility</p:attrName>
                                        </p:attrNameLst>
                                      </p:cBhvr>
                                      <p:to>
                                        <p:strVal val="visible"/>
                                      </p:to>
                                    </p:set>
                                    <p:animEffect transition="in" filter="blinds(horizontal)">
                                      <p:cBhvr>
                                        <p:cTn id="12" dur="500"/>
                                        <p:tgtEl>
                                          <p:spTgt spid="993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46"/>
                                        </p:tgtEl>
                                        <p:attrNameLst>
                                          <p:attrName>style.visibility</p:attrName>
                                        </p:attrNameLst>
                                      </p:cBhvr>
                                      <p:to>
                                        <p:strVal val="visible"/>
                                      </p:to>
                                    </p:set>
                                    <p:animEffect transition="in" filter="blinds(horizontal)">
                                      <p:cBhvr>
                                        <p:cTn id="17" dur="500"/>
                                        <p:tgtEl>
                                          <p:spTgt spid="993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9344"/>
                                        </p:tgtEl>
                                        <p:attrNameLst>
                                          <p:attrName>style.visibility</p:attrName>
                                        </p:attrNameLst>
                                      </p:cBhvr>
                                      <p:to>
                                        <p:strVal val="visible"/>
                                      </p:to>
                                    </p:set>
                                    <p:animEffect transition="in" filter="blinds(horizontal)">
                                      <p:cBhvr>
                                        <p:cTn id="22" dur="500"/>
                                        <p:tgtEl>
                                          <p:spTgt spid="993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9347"/>
                                        </p:tgtEl>
                                        <p:attrNameLst>
                                          <p:attrName>style.visibility</p:attrName>
                                        </p:attrNameLst>
                                      </p:cBhvr>
                                      <p:to>
                                        <p:strVal val="visible"/>
                                      </p:to>
                                    </p:set>
                                    <p:animEffect transition="in" filter="blinds(horizontal)">
                                      <p:cBhvr>
                                        <p:cTn id="27" dur="500"/>
                                        <p:tgtEl>
                                          <p:spTgt spid="993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9348"/>
                                        </p:tgtEl>
                                        <p:attrNameLst>
                                          <p:attrName>style.visibility</p:attrName>
                                        </p:attrNameLst>
                                      </p:cBhvr>
                                      <p:to>
                                        <p:strVal val="visible"/>
                                      </p:to>
                                    </p:set>
                                    <p:animEffect transition="in" filter="blinds(horizontal)">
                                      <p:cBhvr>
                                        <p:cTn id="32" dur="500"/>
                                        <p:tgtEl>
                                          <p:spTgt spid="993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9350"/>
                                        </p:tgtEl>
                                        <p:attrNameLst>
                                          <p:attrName>style.visibility</p:attrName>
                                        </p:attrNameLst>
                                      </p:cBhvr>
                                      <p:to>
                                        <p:strVal val="visible"/>
                                      </p:to>
                                    </p:set>
                                    <p:animEffect transition="in" filter="blinds(horizontal)">
                                      <p:cBhvr>
                                        <p:cTn id="37" dur="500"/>
                                        <p:tgtEl>
                                          <p:spTgt spid="9935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9349"/>
                                        </p:tgtEl>
                                        <p:attrNameLst>
                                          <p:attrName>style.visibility</p:attrName>
                                        </p:attrNameLst>
                                      </p:cBhvr>
                                      <p:to>
                                        <p:strVal val="visible"/>
                                      </p:to>
                                    </p:set>
                                    <p:animEffect transition="in" filter="blinds(horizontal)">
                                      <p:cBhvr>
                                        <p:cTn id="40" dur="500"/>
                                        <p:tgtEl>
                                          <p:spTgt spid="9934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76199"/>
                                        </p:tgtEl>
                                        <p:attrNameLst>
                                          <p:attrName>style.visibility</p:attrName>
                                        </p:attrNameLst>
                                      </p:cBhvr>
                                      <p:to>
                                        <p:strVal val="visible"/>
                                      </p:to>
                                    </p:set>
                                    <p:animEffect transition="in" filter="blinds(horizontal)">
                                      <p:cBhvr>
                                        <p:cTn id="45" dur="500"/>
                                        <p:tgtEl>
                                          <p:spTgt spid="17619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9352"/>
                                        </p:tgtEl>
                                        <p:attrNameLst>
                                          <p:attrName>style.visibility</p:attrName>
                                        </p:attrNameLst>
                                      </p:cBhvr>
                                      <p:to>
                                        <p:strVal val="visible"/>
                                      </p:to>
                                    </p:set>
                                    <p:animEffect transition="in" filter="blinds(horizontal)">
                                      <p:cBhvr>
                                        <p:cTn id="50" dur="500"/>
                                        <p:tgtEl>
                                          <p:spTgt spid="9935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99351"/>
                                        </p:tgtEl>
                                        <p:attrNameLst>
                                          <p:attrName>style.visibility</p:attrName>
                                        </p:attrNameLst>
                                      </p:cBhvr>
                                      <p:to>
                                        <p:strVal val="visible"/>
                                      </p:to>
                                    </p:set>
                                    <p:animEffect transition="in" filter="blinds(horizontal)">
                                      <p:cBhvr>
                                        <p:cTn id="53" dur="500"/>
                                        <p:tgtEl>
                                          <p:spTgt spid="99351"/>
                                        </p:tgtEl>
                                      </p:cBhvr>
                                    </p:animEffect>
                                  </p:childTnLst>
                                </p:cTn>
                              </p:par>
                              <p:par>
                                <p:cTn id="54" presetID="3" presetClass="entr" presetSubtype="10" fill="hold" grpId="1" nodeType="withEffect">
                                  <p:stCondLst>
                                    <p:cond delay="0"/>
                                  </p:stCondLst>
                                  <p:childTnLst>
                                    <p:set>
                                      <p:cBhvr>
                                        <p:cTn id="55" dur="1" fill="hold">
                                          <p:stCondLst>
                                            <p:cond delay="0"/>
                                          </p:stCondLst>
                                        </p:cTn>
                                        <p:tgtEl>
                                          <p:spTgt spid="99351"/>
                                        </p:tgtEl>
                                        <p:attrNameLst>
                                          <p:attrName>style.visibility</p:attrName>
                                        </p:attrNameLst>
                                      </p:cBhvr>
                                      <p:to>
                                        <p:strVal val="visible"/>
                                      </p:to>
                                    </p:set>
                                    <p:animEffect transition="in" filter="blinds(horizontal)">
                                      <p:cBhvr>
                                        <p:cTn id="56" dur="500"/>
                                        <p:tgtEl>
                                          <p:spTgt spid="99351"/>
                                        </p:tgtEl>
                                      </p:cBhvr>
                                    </p:animEffect>
                                  </p:childTnLst>
                                </p:cTn>
                              </p:par>
                              <p:par>
                                <p:cTn id="57" presetID="3" presetClass="entr" presetSubtype="10" fill="hold" grpId="1" nodeType="withEffect">
                                  <p:stCondLst>
                                    <p:cond delay="0"/>
                                  </p:stCondLst>
                                  <p:childTnLst>
                                    <p:set>
                                      <p:cBhvr>
                                        <p:cTn id="58" dur="1" fill="hold">
                                          <p:stCondLst>
                                            <p:cond delay="0"/>
                                          </p:stCondLst>
                                        </p:cTn>
                                        <p:tgtEl>
                                          <p:spTgt spid="99352"/>
                                        </p:tgtEl>
                                        <p:attrNameLst>
                                          <p:attrName>style.visibility</p:attrName>
                                        </p:attrNameLst>
                                      </p:cBhvr>
                                      <p:to>
                                        <p:strVal val="visible"/>
                                      </p:to>
                                    </p:set>
                                    <p:animEffect transition="in" filter="blinds(horizontal)">
                                      <p:cBhvr>
                                        <p:cTn id="59" dur="500"/>
                                        <p:tgtEl>
                                          <p:spTgt spid="9935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76200"/>
                                        </p:tgtEl>
                                        <p:attrNameLst>
                                          <p:attrName>style.visibility</p:attrName>
                                        </p:attrNameLst>
                                      </p:cBhvr>
                                      <p:to>
                                        <p:strVal val="visible"/>
                                      </p:to>
                                    </p:set>
                                    <p:animEffect transition="in" filter="blinds(horizontal)">
                                      <p:cBhvr>
                                        <p:cTn id="64" dur="500"/>
                                        <p:tgtEl>
                                          <p:spTgt spid="17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99" grpId="0" animBg="1"/>
      <p:bldP spid="176200" grpId="0" animBg="1"/>
      <p:bldP spid="99342" grpId="0"/>
      <p:bldP spid="99344" grpId="0"/>
      <p:bldP spid="99345" grpId="0" animBg="1"/>
      <p:bldP spid="99346" grpId="0" animBg="1"/>
      <p:bldP spid="99347" grpId="0" animBg="1"/>
      <p:bldP spid="99348" grpId="0"/>
      <p:bldP spid="99349" grpId="0" animBg="1"/>
      <p:bldP spid="99350" grpId="0" animBg="1"/>
      <p:bldP spid="99351" grpId="0" animBg="1"/>
      <p:bldP spid="99351" grpId="1" animBg="1"/>
      <p:bldP spid="99352" grpId="0" animBg="1"/>
      <p:bldP spid="9935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0"/>
          <p:cNvSpPr>
            <a:spLocks noChangeArrowheads="1"/>
          </p:cNvSpPr>
          <p:nvPr/>
        </p:nvSpPr>
        <p:spPr bwMode="auto">
          <a:xfrm>
            <a:off x="228600" y="0"/>
            <a:ext cx="5334000" cy="647700"/>
          </a:xfrm>
          <a:prstGeom prst="rect">
            <a:avLst/>
          </a:prstGeom>
          <a:noFill/>
          <a:ln w="9525">
            <a:noFill/>
            <a:miter lim="800000"/>
            <a:headEnd/>
            <a:tailEnd/>
          </a:ln>
        </p:spPr>
        <p:txBody>
          <a:bodyPr anchor="ctr"/>
          <a:lstStyle/>
          <a:p>
            <a:pPr eaLnBrk="0" hangingPunct="0"/>
            <a:r>
              <a:rPr kumimoji="0" lang="en-US" altLang="zh-CN" sz="2800">
                <a:latin typeface="宋体" pitchFamily="2" charset="-122"/>
              </a:rPr>
              <a:t>      2. </a:t>
            </a:r>
            <a:r>
              <a:rPr kumimoji="0" lang="zh-CN" altLang="en-US" sz="2800">
                <a:latin typeface="宋体" pitchFamily="2" charset="-122"/>
              </a:rPr>
              <a:t>调幅信号的波形</a:t>
            </a:r>
          </a:p>
        </p:txBody>
      </p:sp>
      <p:pic>
        <p:nvPicPr>
          <p:cNvPr id="100373" name="Picture 21"/>
          <p:cNvPicPr>
            <a:picLocks noChangeAspect="1" noChangeArrowheads="1"/>
          </p:cNvPicPr>
          <p:nvPr/>
        </p:nvPicPr>
        <p:blipFill>
          <a:blip r:embed="rId3" cstate="print"/>
          <a:srcRect/>
          <a:stretch>
            <a:fillRect/>
          </a:stretch>
        </p:blipFill>
        <p:spPr bwMode="auto">
          <a:xfrm>
            <a:off x="1219200" y="1236663"/>
            <a:ext cx="7924800" cy="4783137"/>
          </a:xfrm>
          <a:prstGeom prst="rect">
            <a:avLst/>
          </a:prstGeom>
          <a:noFill/>
          <a:ln w="9525">
            <a:noFill/>
            <a:miter lim="800000"/>
            <a:headEnd/>
            <a:tailEnd/>
          </a:ln>
        </p:spPr>
      </p:pic>
      <p:sp>
        <p:nvSpPr>
          <p:cNvPr id="5" name="任意多边形 4"/>
          <p:cNvSpPr>
            <a:spLocks/>
          </p:cNvSpPr>
          <p:nvPr/>
        </p:nvSpPr>
        <p:spPr bwMode="auto">
          <a:xfrm>
            <a:off x="3962400" y="3981450"/>
            <a:ext cx="2667000" cy="438150"/>
          </a:xfrm>
          <a:custGeom>
            <a:avLst/>
            <a:gdLst>
              <a:gd name="T0" fmla="*/ 0 w 2780778"/>
              <a:gd name="T1" fmla="*/ 16506 h 455112"/>
              <a:gd name="T2" fmla="*/ 727820 w 2780778"/>
              <a:gd name="T3" fmla="*/ 297116 h 455112"/>
              <a:gd name="T4" fmla="*/ 1511018 w 2780778"/>
              <a:gd name="T5" fmla="*/ 33013 h 455112"/>
              <a:gd name="T6" fmla="*/ 1756263 w 2780778"/>
              <a:gd name="T7" fmla="*/ 99038 h 455112"/>
              <a:gd name="T8" fmla="*/ 1756263 w 2780778"/>
              <a:gd name="T9" fmla="*/ 99038 h 455112"/>
              <a:gd name="T10" fmla="*/ 0 60000 65536"/>
              <a:gd name="T11" fmla="*/ 0 60000 65536"/>
              <a:gd name="T12" fmla="*/ 0 60000 65536"/>
              <a:gd name="T13" fmla="*/ 0 60000 65536"/>
              <a:gd name="T14" fmla="*/ 0 60000 65536"/>
              <a:gd name="T15" fmla="*/ 0 w 2780778"/>
              <a:gd name="T16" fmla="*/ 0 h 455112"/>
              <a:gd name="T17" fmla="*/ 2780778 w 2780778"/>
              <a:gd name="T18" fmla="*/ 455112 h 455112"/>
            </a:gdLst>
            <a:ahLst/>
            <a:cxnLst>
              <a:cxn ang="T10">
                <a:pos x="T0" y="T1"/>
              </a:cxn>
              <a:cxn ang="T11">
                <a:pos x="T2" y="T3"/>
              </a:cxn>
              <a:cxn ang="T12">
                <a:pos x="T4" y="T5"/>
              </a:cxn>
              <a:cxn ang="T13">
                <a:pos x="T6" y="T7"/>
              </a:cxn>
              <a:cxn ang="T14">
                <a:pos x="T8" y="T9"/>
              </a:cxn>
            </a:cxnLst>
            <a:rect l="T15" t="T16" r="T17" b="T18"/>
            <a:pathLst>
              <a:path w="2780778" h="455112">
                <a:moveTo>
                  <a:pt x="0" y="25052"/>
                </a:moveTo>
                <a:cubicBezTo>
                  <a:pt x="376824" y="235907"/>
                  <a:pt x="753649" y="446762"/>
                  <a:pt x="1152394" y="450937"/>
                </a:cubicBezTo>
                <a:cubicBezTo>
                  <a:pt x="1551139" y="455112"/>
                  <a:pt x="2121074" y="100208"/>
                  <a:pt x="2392471" y="50104"/>
                </a:cubicBezTo>
                <a:cubicBezTo>
                  <a:pt x="2663868" y="0"/>
                  <a:pt x="2780778" y="150312"/>
                  <a:pt x="2780778" y="150312"/>
                </a:cubicBezTo>
              </a:path>
            </a:pathLst>
          </a:custGeom>
          <a:solidFill>
            <a:schemeClr val="bg1"/>
          </a:solidFill>
          <a:ln w="57150" algn="ctr">
            <a:solidFill>
              <a:schemeClr val="tx1"/>
            </a:solidFill>
            <a:prstDash val="dash"/>
            <a:round/>
            <a:headEnd/>
            <a:tailEnd/>
          </a:ln>
        </p:spPr>
        <p:txBody>
          <a:bodyPr wrap="none" anchor="ctr"/>
          <a:lstStyle/>
          <a:p>
            <a:endParaRPr lang="zh-CN" altLang="en-US"/>
          </a:p>
        </p:txBody>
      </p:sp>
      <p:sp>
        <p:nvSpPr>
          <p:cNvPr id="6" name="任意多边形 5"/>
          <p:cNvSpPr>
            <a:spLocks/>
          </p:cNvSpPr>
          <p:nvPr/>
        </p:nvSpPr>
        <p:spPr bwMode="auto">
          <a:xfrm flipV="1">
            <a:off x="3886200" y="5181600"/>
            <a:ext cx="2743200" cy="381000"/>
          </a:xfrm>
          <a:custGeom>
            <a:avLst/>
            <a:gdLst>
              <a:gd name="T0" fmla="*/ 0 w 2780778"/>
              <a:gd name="T1" fmla="*/ 3546 h 455112"/>
              <a:gd name="T2" fmla="*/ 992210 w 2780778"/>
              <a:gd name="T3" fmla="*/ 63825 h 455112"/>
              <a:gd name="T4" fmla="*/ 2059914 w 2780778"/>
              <a:gd name="T5" fmla="*/ 7092 h 455112"/>
              <a:gd name="T6" fmla="*/ 2394244 w 2780778"/>
              <a:gd name="T7" fmla="*/ 21275 h 455112"/>
              <a:gd name="T8" fmla="*/ 2394244 w 2780778"/>
              <a:gd name="T9" fmla="*/ 21275 h 455112"/>
              <a:gd name="T10" fmla="*/ 0 60000 65536"/>
              <a:gd name="T11" fmla="*/ 0 60000 65536"/>
              <a:gd name="T12" fmla="*/ 0 60000 65536"/>
              <a:gd name="T13" fmla="*/ 0 60000 65536"/>
              <a:gd name="T14" fmla="*/ 0 60000 65536"/>
              <a:gd name="T15" fmla="*/ 0 w 2780778"/>
              <a:gd name="T16" fmla="*/ 0 h 455112"/>
              <a:gd name="T17" fmla="*/ 2780778 w 2780778"/>
              <a:gd name="T18" fmla="*/ 455112 h 455112"/>
            </a:gdLst>
            <a:ahLst/>
            <a:cxnLst>
              <a:cxn ang="T10">
                <a:pos x="T0" y="T1"/>
              </a:cxn>
              <a:cxn ang="T11">
                <a:pos x="T2" y="T3"/>
              </a:cxn>
              <a:cxn ang="T12">
                <a:pos x="T4" y="T5"/>
              </a:cxn>
              <a:cxn ang="T13">
                <a:pos x="T6" y="T7"/>
              </a:cxn>
              <a:cxn ang="T14">
                <a:pos x="T8" y="T9"/>
              </a:cxn>
            </a:cxnLst>
            <a:rect l="T15" t="T16" r="T17" b="T18"/>
            <a:pathLst>
              <a:path w="2780778" h="455112">
                <a:moveTo>
                  <a:pt x="0" y="25052"/>
                </a:moveTo>
                <a:cubicBezTo>
                  <a:pt x="376824" y="235907"/>
                  <a:pt x="753649" y="446762"/>
                  <a:pt x="1152394" y="450937"/>
                </a:cubicBezTo>
                <a:cubicBezTo>
                  <a:pt x="1551139" y="455112"/>
                  <a:pt x="2121074" y="100208"/>
                  <a:pt x="2392471" y="50104"/>
                </a:cubicBezTo>
                <a:cubicBezTo>
                  <a:pt x="2663868" y="0"/>
                  <a:pt x="2780778" y="150312"/>
                  <a:pt x="2780778" y="150312"/>
                </a:cubicBezTo>
              </a:path>
            </a:pathLst>
          </a:custGeom>
          <a:solidFill>
            <a:schemeClr val="bg1"/>
          </a:solidFill>
          <a:ln w="57150" algn="ctr">
            <a:solidFill>
              <a:schemeClr val="tx1"/>
            </a:solidFill>
            <a:prstDash val="dash"/>
            <a:round/>
            <a:headEnd/>
            <a:tailEnd/>
          </a:ln>
        </p:spPr>
        <p:txBody>
          <a:bodyPr wrap="none" anchor="ctr"/>
          <a:lstStyle/>
          <a:p>
            <a:endParaRPr lang="zh-CN" altLang="en-US"/>
          </a:p>
        </p:txBody>
      </p:sp>
      <p:graphicFrame>
        <p:nvGraphicFramePr>
          <p:cNvPr id="7" name="Object 20"/>
          <p:cNvGraphicFramePr>
            <a:graphicFrameLocks noChangeAspect="1"/>
          </p:cNvGraphicFramePr>
          <p:nvPr/>
        </p:nvGraphicFramePr>
        <p:xfrm>
          <a:off x="0" y="4495800"/>
          <a:ext cx="3770313" cy="533400"/>
        </p:xfrm>
        <a:graphic>
          <a:graphicData uri="http://schemas.openxmlformats.org/presentationml/2006/ole">
            <mc:AlternateContent xmlns:mc="http://schemas.openxmlformats.org/markup-compatibility/2006">
              <mc:Choice xmlns:v="urn:schemas-microsoft-com:vml" Requires="v">
                <p:oleObj spid="_x0000_s5160" name="Equation" r:id="rId4" imgW="1612800" imgH="228600" progId="Equation.DSMT4">
                  <p:embed/>
                </p:oleObj>
              </mc:Choice>
              <mc:Fallback>
                <p:oleObj name="Equation" r:id="rId4" imgW="1612800" imgH="228600" progId="Equation.DSMT4">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95800"/>
                        <a:ext cx="37703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22"/>
          <p:cNvSpPr txBox="1">
            <a:spLocks noChangeArrowheads="1"/>
          </p:cNvSpPr>
          <p:nvPr/>
        </p:nvSpPr>
        <p:spPr bwMode="auto">
          <a:xfrm>
            <a:off x="533400" y="3733800"/>
            <a:ext cx="1676400" cy="457200"/>
          </a:xfrm>
          <a:prstGeom prst="rect">
            <a:avLst/>
          </a:prstGeom>
          <a:noFill/>
          <a:ln w="9525" algn="ctr">
            <a:noFill/>
            <a:miter lim="800000"/>
            <a:headEnd/>
            <a:tailEnd/>
          </a:ln>
        </p:spPr>
        <p:txBody>
          <a:bodyPr>
            <a:spAutoFit/>
          </a:bodyPr>
          <a:lstStyle/>
          <a:p>
            <a:pPr algn="ctr">
              <a:spcBef>
                <a:spcPct val="50000"/>
              </a:spcBef>
            </a:pPr>
            <a:r>
              <a:rPr kumimoji="0" lang="zh-CN" altLang="en-US">
                <a:solidFill>
                  <a:srgbClr val="FF0000"/>
                </a:solidFill>
                <a:latin typeface="宋体" pitchFamily="2" charset="-122"/>
              </a:rPr>
              <a:t>包络函数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73"/>
                                        </p:tgtEl>
                                        <p:attrNameLst>
                                          <p:attrName>style.visibility</p:attrName>
                                        </p:attrNameLst>
                                      </p:cBhvr>
                                      <p:to>
                                        <p:strVal val="visible"/>
                                      </p:to>
                                    </p:set>
                                    <p:animEffect transition="in" filter="blinds(horizontal)">
                                      <p:cBhvr>
                                        <p:cTn id="7" dur="500"/>
                                        <p:tgtEl>
                                          <p:spTgt spid="100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1600" y="228600"/>
            <a:ext cx="5867400" cy="461665"/>
          </a:xfrm>
          <a:prstGeom prst="rect">
            <a:avLst/>
          </a:prstGeom>
          <a:noFill/>
        </p:spPr>
        <p:txBody>
          <a:bodyPr wrap="square" rtlCol="0">
            <a:spAutoFit/>
          </a:bodyPr>
          <a:lstStyle/>
          <a:p>
            <a:pPr algn="ctr"/>
            <a:r>
              <a:rPr lang="zh-CN" altLang="en-US" dirty="0" smtClean="0"/>
              <a:t>第</a:t>
            </a:r>
            <a:r>
              <a:rPr lang="en-US" altLang="zh-CN" dirty="0" smtClean="0"/>
              <a:t>5</a:t>
            </a:r>
            <a:r>
              <a:rPr lang="zh-CN" altLang="en-US" dirty="0" smtClean="0"/>
              <a:t>次课课前提问（生医对抗）</a:t>
            </a:r>
            <a:endParaRPr lang="zh-CN" altLang="en-US" dirty="0"/>
          </a:p>
        </p:txBody>
      </p:sp>
      <p:sp>
        <p:nvSpPr>
          <p:cNvPr id="3" name="文本框 2"/>
          <p:cNvSpPr txBox="1"/>
          <p:nvPr/>
        </p:nvSpPr>
        <p:spPr>
          <a:xfrm>
            <a:off x="304800" y="1006575"/>
            <a:ext cx="8001000" cy="461665"/>
          </a:xfrm>
          <a:prstGeom prst="rect">
            <a:avLst/>
          </a:prstGeom>
          <a:noFill/>
        </p:spPr>
        <p:txBody>
          <a:bodyPr wrap="square" rtlCol="0">
            <a:spAutoFit/>
          </a:bodyPr>
          <a:lstStyle/>
          <a:p>
            <a:pPr algn="ctr"/>
            <a:r>
              <a:rPr lang="en-US" altLang="zh-CN" dirty="0" smtClean="0"/>
              <a:t>1</a:t>
            </a:r>
            <a:r>
              <a:rPr lang="zh-CN" altLang="en-US" dirty="0" smtClean="0"/>
              <a:t>、包络检波电路中，惰性失真是如何产生的？如何避免？</a:t>
            </a:r>
            <a:endParaRPr lang="zh-CN" altLang="en-US" dirty="0"/>
          </a:p>
        </p:txBody>
      </p:sp>
      <p:sp>
        <p:nvSpPr>
          <p:cNvPr id="4" name="文本框 3"/>
          <p:cNvSpPr txBox="1"/>
          <p:nvPr/>
        </p:nvSpPr>
        <p:spPr>
          <a:xfrm>
            <a:off x="304800" y="2379622"/>
            <a:ext cx="7607060" cy="830997"/>
          </a:xfrm>
          <a:prstGeom prst="rect">
            <a:avLst/>
          </a:prstGeom>
          <a:noFill/>
        </p:spPr>
        <p:txBody>
          <a:bodyPr wrap="square" rtlCol="0">
            <a:spAutoFit/>
          </a:bodyPr>
          <a:lstStyle/>
          <a:p>
            <a:r>
              <a:rPr lang="en-US" altLang="zh-CN" dirty="0" smtClean="0"/>
              <a:t>2</a:t>
            </a:r>
            <a:r>
              <a:rPr lang="zh-CN" altLang="en-US" dirty="0" smtClean="0"/>
              <a:t>、包络检波电路中，底部切割失真（负峰切割失真）是如何产生的？如何避免？</a:t>
            </a:r>
            <a:endParaRPr lang="zh-CN" altLang="en-US" dirty="0"/>
          </a:p>
        </p:txBody>
      </p:sp>
      <p:sp>
        <p:nvSpPr>
          <p:cNvPr id="5" name="文本框 4"/>
          <p:cNvSpPr txBox="1"/>
          <p:nvPr/>
        </p:nvSpPr>
        <p:spPr>
          <a:xfrm>
            <a:off x="598098" y="4953000"/>
            <a:ext cx="7607060" cy="461665"/>
          </a:xfrm>
          <a:prstGeom prst="rect">
            <a:avLst/>
          </a:prstGeom>
          <a:noFill/>
        </p:spPr>
        <p:txBody>
          <a:bodyPr wrap="square" rtlCol="0">
            <a:spAutoFit/>
          </a:bodyPr>
          <a:lstStyle/>
          <a:p>
            <a:r>
              <a:rPr lang="en-US" altLang="zh-CN" dirty="0" smtClean="0"/>
              <a:t>4</a:t>
            </a:r>
            <a:r>
              <a:rPr lang="zh-CN" altLang="en-US" dirty="0" smtClean="0"/>
              <a:t>、什么是混频？无线接收系统一般为什么需要混频？</a:t>
            </a:r>
            <a:endParaRPr lang="zh-CN" altLang="en-US" dirty="0"/>
          </a:p>
        </p:txBody>
      </p:sp>
      <p:sp>
        <p:nvSpPr>
          <p:cNvPr id="6" name="文本框 5"/>
          <p:cNvSpPr txBox="1"/>
          <p:nvPr/>
        </p:nvSpPr>
        <p:spPr>
          <a:xfrm>
            <a:off x="598098" y="5562600"/>
            <a:ext cx="7607060" cy="830997"/>
          </a:xfrm>
          <a:prstGeom prst="rect">
            <a:avLst/>
          </a:prstGeom>
          <a:noFill/>
        </p:spPr>
        <p:txBody>
          <a:bodyPr wrap="square" rtlCol="0">
            <a:spAutoFit/>
          </a:bodyPr>
          <a:lstStyle/>
          <a:p>
            <a:r>
              <a:rPr lang="en-US" altLang="zh-CN" dirty="0" smtClean="0"/>
              <a:t>5</a:t>
            </a:r>
            <a:r>
              <a:rPr lang="zh-CN" altLang="en-US" dirty="0" smtClean="0"/>
              <a:t>、混频前后，输入输出波形如何变化（时域与频域两个角度）</a:t>
            </a:r>
            <a:endParaRPr lang="zh-CN" altLang="en-US" dirty="0"/>
          </a:p>
        </p:txBody>
      </p:sp>
      <p:sp>
        <p:nvSpPr>
          <p:cNvPr id="7" name="文本框 6"/>
          <p:cNvSpPr txBox="1"/>
          <p:nvPr/>
        </p:nvSpPr>
        <p:spPr>
          <a:xfrm>
            <a:off x="296174" y="3730195"/>
            <a:ext cx="7607060" cy="830997"/>
          </a:xfrm>
          <a:prstGeom prst="rect">
            <a:avLst/>
          </a:prstGeom>
          <a:noFill/>
        </p:spPr>
        <p:txBody>
          <a:bodyPr wrap="square" rtlCol="0">
            <a:spAutoFit/>
          </a:bodyPr>
          <a:lstStyle/>
          <a:p>
            <a:r>
              <a:rPr lang="en-US" altLang="zh-CN" dirty="0" smtClean="0"/>
              <a:t>3</a:t>
            </a:r>
            <a:r>
              <a:rPr lang="zh-CN" altLang="en-US" dirty="0" smtClean="0"/>
              <a:t>、同步检波适合解调哪种类型的调幅信号？对同步信号的要求是什么？</a:t>
            </a:r>
            <a:endParaRPr lang="zh-CN" altLang="en-US" dirty="0"/>
          </a:p>
        </p:txBody>
      </p:sp>
      <p:graphicFrame>
        <p:nvGraphicFramePr>
          <p:cNvPr id="8" name="Object 2"/>
          <p:cNvGraphicFramePr>
            <a:graphicFrameLocks noChangeAspect="1"/>
          </p:cNvGraphicFramePr>
          <p:nvPr>
            <p:extLst>
              <p:ext uri="{D42A27DB-BD31-4B8C-83A1-F6EECF244321}">
                <p14:modId xmlns:p14="http://schemas.microsoft.com/office/powerpoint/2010/main" val="4148326126"/>
              </p:ext>
            </p:extLst>
          </p:nvPr>
        </p:nvGraphicFramePr>
        <p:xfrm>
          <a:off x="2687128" y="1432002"/>
          <a:ext cx="3429000" cy="1015866"/>
        </p:xfrm>
        <a:graphic>
          <a:graphicData uri="http://schemas.openxmlformats.org/presentationml/2006/ole">
            <mc:AlternateContent xmlns:mc="http://schemas.openxmlformats.org/markup-compatibility/2006">
              <mc:Choice xmlns:v="urn:schemas-microsoft-com:vml" Requires="v">
                <p:oleObj spid="_x0000_s272389" name="公式" r:id="rId3" imgW="1714320" imgH="507960" progId="">
                  <p:embed/>
                </p:oleObj>
              </mc:Choice>
              <mc:Fallback>
                <p:oleObj name="公式" r:id="rId3" imgW="1714320" imgH="507960" progId="">
                  <p:embed/>
                  <p:pic>
                    <p:nvPicPr>
                      <p:cNvPr id="1474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7128" y="1432002"/>
                        <a:ext cx="3429000" cy="1015866"/>
                      </a:xfrm>
                      <a:prstGeom prst="rect">
                        <a:avLst/>
                      </a:prstGeom>
                      <a:noFill/>
                      <a:extLst/>
                    </p:spPr>
                  </p:pic>
                </p:oleObj>
              </mc:Fallback>
            </mc:AlternateContent>
          </a:graphicData>
        </a:graphic>
      </p:graphicFrame>
    </p:spTree>
    <p:extLst>
      <p:ext uri="{BB962C8B-B14F-4D97-AF65-F5344CB8AC3E}">
        <p14:creationId xmlns:p14="http://schemas.microsoft.com/office/powerpoint/2010/main" val="107271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ChangeArrowheads="1"/>
          </p:cNvSpPr>
          <p:nvPr/>
        </p:nvSpPr>
        <p:spPr bwMode="auto">
          <a:xfrm>
            <a:off x="395288" y="152400"/>
            <a:ext cx="5689600" cy="647700"/>
          </a:xfrm>
          <a:prstGeom prst="rect">
            <a:avLst/>
          </a:prstGeom>
          <a:noFill/>
          <a:ln w="9525">
            <a:noFill/>
            <a:miter lim="800000"/>
            <a:headEnd/>
            <a:tailEnd/>
          </a:ln>
        </p:spPr>
        <p:txBody>
          <a:bodyPr>
            <a:spAutoFit/>
          </a:bodyPr>
          <a:lstStyle/>
          <a:p>
            <a:pPr>
              <a:lnSpc>
                <a:spcPct val="130000"/>
              </a:lnSpc>
              <a:spcBef>
                <a:spcPct val="50000"/>
              </a:spcBef>
            </a:pPr>
            <a:r>
              <a:rPr lang="en-US" altLang="zh-CN" sz="2800">
                <a:latin typeface="华文新魏" pitchFamily="2" charset="-122"/>
                <a:ea typeface="华文新魏" pitchFamily="2" charset="-122"/>
              </a:rPr>
              <a:t>2. </a:t>
            </a:r>
            <a:r>
              <a:rPr lang="zh-CN" altLang="en-US" sz="2800">
                <a:latin typeface="华文新魏" pitchFamily="2" charset="-122"/>
                <a:ea typeface="华文新魏" pitchFamily="2" charset="-122"/>
              </a:rPr>
              <a:t>混频原理的数学分析</a:t>
            </a:r>
          </a:p>
        </p:txBody>
      </p:sp>
      <p:grpSp>
        <p:nvGrpSpPr>
          <p:cNvPr id="2" name="Group 3"/>
          <p:cNvGrpSpPr>
            <a:grpSpLocks/>
          </p:cNvGrpSpPr>
          <p:nvPr/>
        </p:nvGrpSpPr>
        <p:grpSpPr bwMode="auto">
          <a:xfrm>
            <a:off x="304800" y="990600"/>
            <a:ext cx="9072563" cy="1111250"/>
            <a:chOff x="204" y="754"/>
            <a:chExt cx="5715" cy="700"/>
          </a:xfrm>
        </p:grpSpPr>
        <p:sp>
          <p:nvSpPr>
            <p:cNvPr id="61455" name="Text Box 4"/>
            <p:cNvSpPr txBox="1">
              <a:spLocks noChangeArrowheads="1"/>
            </p:cNvSpPr>
            <p:nvPr/>
          </p:nvSpPr>
          <p:spPr bwMode="auto">
            <a:xfrm>
              <a:off x="204" y="754"/>
              <a:ext cx="5715" cy="656"/>
            </a:xfrm>
            <a:prstGeom prst="rect">
              <a:avLst/>
            </a:prstGeom>
            <a:noFill/>
            <a:ln w="25400">
              <a:noFill/>
              <a:miter lim="800000"/>
              <a:headEnd/>
              <a:tailEnd type="none" w="med" len="lg"/>
            </a:ln>
          </p:spPr>
          <p:txBody>
            <a:bodyPr>
              <a:spAutoFit/>
            </a:bodyPr>
            <a:lstStyle/>
            <a:p>
              <a:pPr>
                <a:lnSpc>
                  <a:spcPct val="130000"/>
                </a:lnSpc>
              </a:pPr>
              <a:r>
                <a:rPr kumimoji="0" lang="zh-CN" altLang="en-US">
                  <a:ea typeface="华文新魏" pitchFamily="2" charset="-122"/>
                </a:rPr>
                <a:t>         </a:t>
              </a:r>
              <a:r>
                <a:rPr kumimoji="0" lang="zh-CN" altLang="en-US"/>
                <a:t>假设输入到混频器的两个信号都是余弦波，混频器的</a:t>
              </a:r>
            </a:p>
            <a:p>
              <a:pPr>
                <a:lnSpc>
                  <a:spcPct val="130000"/>
                </a:lnSpc>
              </a:pPr>
              <a:r>
                <a:rPr kumimoji="0" lang="zh-CN" altLang="en-US"/>
                <a:t>伏安特性为</a:t>
              </a:r>
            </a:p>
          </p:txBody>
        </p:sp>
        <p:graphicFrame>
          <p:nvGraphicFramePr>
            <p:cNvPr id="61444" name="Object 5"/>
            <p:cNvGraphicFramePr>
              <a:graphicFrameLocks noChangeAspect="1"/>
            </p:cNvGraphicFramePr>
            <p:nvPr/>
          </p:nvGraphicFramePr>
          <p:xfrm>
            <a:off x="1539" y="1117"/>
            <a:ext cx="1634" cy="337"/>
          </p:xfrm>
          <a:graphic>
            <a:graphicData uri="http://schemas.openxmlformats.org/presentationml/2006/ole">
              <mc:AlternateContent xmlns:mc="http://schemas.openxmlformats.org/markup-compatibility/2006">
                <mc:Choice xmlns:v="urn:schemas-microsoft-com:vml" Requires="v">
                  <p:oleObj spid="_x0000_s61635" name="公式" r:id="rId3" imgW="1168200" imgH="241200" progId="">
                    <p:embed/>
                  </p:oleObj>
                </mc:Choice>
                <mc:Fallback>
                  <p:oleObj name="公式" r:id="rId3" imgW="1168200" imgH="2412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 y="1117"/>
                          <a:ext cx="1634"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7166" name="Text Box 14"/>
          <p:cNvSpPr txBox="1">
            <a:spLocks noChangeArrowheads="1"/>
          </p:cNvSpPr>
          <p:nvPr/>
        </p:nvSpPr>
        <p:spPr bwMode="auto">
          <a:xfrm>
            <a:off x="457200" y="5867400"/>
            <a:ext cx="8408988" cy="457200"/>
          </a:xfrm>
          <a:prstGeom prst="rect">
            <a:avLst/>
          </a:prstGeom>
          <a:noFill/>
          <a:ln w="19050">
            <a:noFill/>
            <a:miter lim="800000"/>
            <a:headEnd/>
            <a:tailEnd type="none" w="med" len="lg"/>
          </a:ln>
        </p:spPr>
        <p:txBody>
          <a:bodyPr>
            <a:spAutoFit/>
          </a:bodyPr>
          <a:lstStyle/>
          <a:p>
            <a:r>
              <a:rPr kumimoji="0" lang="zh-CN" altLang="en-US">
                <a:latin typeface="Book Antiqua" pitchFamily="18" charset="0"/>
              </a:rPr>
              <a:t>通过中频滤波器将差频分量取出，将其它频率分量滤除。</a:t>
            </a:r>
          </a:p>
        </p:txBody>
      </p:sp>
      <p:sp>
        <p:nvSpPr>
          <p:cNvPr id="177167" name="AutoShape 15"/>
          <p:cNvSpPr>
            <a:spLocks noChangeArrowheads="1"/>
          </p:cNvSpPr>
          <p:nvPr/>
        </p:nvSpPr>
        <p:spPr bwMode="auto">
          <a:xfrm>
            <a:off x="7543800" y="4953000"/>
            <a:ext cx="1600200" cy="609600"/>
          </a:xfrm>
          <a:prstGeom prst="wedgeRoundRectCallout">
            <a:avLst>
              <a:gd name="adj1" fmla="val -123891"/>
              <a:gd name="adj2" fmla="val -182358"/>
              <a:gd name="adj3" fmla="val 16667"/>
            </a:avLst>
          </a:prstGeom>
          <a:noFill/>
          <a:ln w="28575" algn="ctr">
            <a:solidFill>
              <a:srgbClr val="FF0000"/>
            </a:solidFill>
            <a:prstDash val="dash"/>
            <a:miter lim="800000"/>
            <a:headEnd/>
            <a:tailEnd/>
          </a:ln>
        </p:spPr>
        <p:txBody>
          <a:bodyPr/>
          <a:lstStyle/>
          <a:p>
            <a:pPr algn="ctr">
              <a:spcBef>
                <a:spcPct val="50000"/>
              </a:spcBef>
            </a:pPr>
            <a:r>
              <a:rPr lang="zh-CN" altLang="en-US" dirty="0"/>
              <a:t>谐波分量</a:t>
            </a:r>
          </a:p>
        </p:txBody>
      </p:sp>
      <p:sp>
        <p:nvSpPr>
          <p:cNvPr id="177168" name="AutoShape 16"/>
          <p:cNvSpPr>
            <a:spLocks noChangeArrowheads="1"/>
          </p:cNvSpPr>
          <p:nvPr/>
        </p:nvSpPr>
        <p:spPr bwMode="auto">
          <a:xfrm>
            <a:off x="5029200" y="5334000"/>
            <a:ext cx="1600200" cy="609600"/>
          </a:xfrm>
          <a:prstGeom prst="wedgeRoundRectCallout">
            <a:avLst>
              <a:gd name="adj1" fmla="val 45313"/>
              <a:gd name="adj2" fmla="val -124289"/>
              <a:gd name="adj3" fmla="val 16667"/>
            </a:avLst>
          </a:prstGeom>
          <a:noFill/>
          <a:ln w="28575" algn="ctr">
            <a:solidFill>
              <a:srgbClr val="FF0000"/>
            </a:solidFill>
            <a:prstDash val="dash"/>
            <a:miter lim="800000"/>
            <a:headEnd/>
            <a:tailEnd/>
          </a:ln>
        </p:spPr>
        <p:txBody>
          <a:bodyPr/>
          <a:lstStyle/>
          <a:p>
            <a:pPr algn="ctr">
              <a:spcBef>
                <a:spcPct val="50000"/>
              </a:spcBef>
            </a:pPr>
            <a:r>
              <a:rPr lang="zh-CN" altLang="en-US" dirty="0"/>
              <a:t>和频分量</a:t>
            </a:r>
          </a:p>
        </p:txBody>
      </p:sp>
      <p:sp>
        <p:nvSpPr>
          <p:cNvPr id="177169" name="Rectangle 17"/>
          <p:cNvSpPr>
            <a:spLocks noChangeArrowheads="1"/>
          </p:cNvSpPr>
          <p:nvPr/>
        </p:nvSpPr>
        <p:spPr bwMode="auto">
          <a:xfrm>
            <a:off x="4343400" y="3505200"/>
            <a:ext cx="4800600" cy="838200"/>
          </a:xfrm>
          <a:prstGeom prst="rect">
            <a:avLst/>
          </a:prstGeom>
          <a:noFill/>
          <a:ln w="28575" algn="ctr">
            <a:solidFill>
              <a:srgbClr val="FF0000"/>
            </a:solidFill>
            <a:prstDash val="dash"/>
            <a:miter lim="800000"/>
            <a:headEnd/>
            <a:tailEnd/>
          </a:ln>
        </p:spPr>
        <p:txBody>
          <a:bodyPr wrap="none" anchor="ctr">
            <a:spAutoFit/>
          </a:bodyPr>
          <a:lstStyle/>
          <a:p>
            <a:pPr>
              <a:spcBef>
                <a:spcPct val="50000"/>
              </a:spcBef>
            </a:pPr>
            <a:endParaRPr lang="zh-CN" altLang="en-US"/>
          </a:p>
        </p:txBody>
      </p:sp>
      <p:sp>
        <p:nvSpPr>
          <p:cNvPr id="177170" name="AutoShape 18"/>
          <p:cNvSpPr>
            <a:spLocks noChangeArrowheads="1"/>
          </p:cNvSpPr>
          <p:nvPr/>
        </p:nvSpPr>
        <p:spPr bwMode="auto">
          <a:xfrm>
            <a:off x="2514600" y="5410200"/>
            <a:ext cx="1600200" cy="609600"/>
          </a:xfrm>
          <a:prstGeom prst="wedgeRoundRectCallout">
            <a:avLst>
              <a:gd name="adj1" fmla="val 61341"/>
              <a:gd name="adj2" fmla="val -140753"/>
              <a:gd name="adj3" fmla="val 16667"/>
            </a:avLst>
          </a:prstGeom>
          <a:noFill/>
          <a:ln w="28575" algn="ctr">
            <a:solidFill>
              <a:srgbClr val="FF0000"/>
            </a:solidFill>
            <a:prstDash val="dash"/>
            <a:miter lim="800000"/>
            <a:headEnd/>
            <a:tailEnd/>
          </a:ln>
        </p:spPr>
        <p:txBody>
          <a:bodyPr/>
          <a:lstStyle/>
          <a:p>
            <a:pPr algn="ctr">
              <a:spcBef>
                <a:spcPct val="50000"/>
              </a:spcBef>
            </a:pPr>
            <a:r>
              <a:rPr lang="zh-CN" altLang="en-US"/>
              <a:t>差频分量</a:t>
            </a:r>
          </a:p>
        </p:txBody>
      </p:sp>
      <p:graphicFrame>
        <p:nvGraphicFramePr>
          <p:cNvPr id="150531" name="Object 3"/>
          <p:cNvGraphicFramePr>
            <a:graphicFrameLocks noChangeAspect="1"/>
          </p:cNvGraphicFramePr>
          <p:nvPr/>
        </p:nvGraphicFramePr>
        <p:xfrm>
          <a:off x="990600" y="2819400"/>
          <a:ext cx="5476875" cy="571500"/>
        </p:xfrm>
        <a:graphic>
          <a:graphicData uri="http://schemas.openxmlformats.org/presentationml/2006/ole">
            <mc:AlternateContent xmlns:mc="http://schemas.openxmlformats.org/markup-compatibility/2006">
              <mc:Choice xmlns:v="urn:schemas-microsoft-com:vml" Requires="v">
                <p:oleObj spid="_x0000_s61636" name="Equation" r:id="rId5" imgW="2197080" imgH="228600" progId="Equation.DSMT4">
                  <p:embed/>
                </p:oleObj>
              </mc:Choice>
              <mc:Fallback>
                <p:oleObj name="Equation" r:id="rId5" imgW="219708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819400"/>
                        <a:ext cx="54768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
          <p:cNvGraphicFramePr>
            <a:graphicFrameLocks noChangeAspect="1"/>
          </p:cNvGraphicFramePr>
          <p:nvPr/>
        </p:nvGraphicFramePr>
        <p:xfrm>
          <a:off x="1219200" y="3581400"/>
          <a:ext cx="7710488" cy="929155"/>
        </p:xfrm>
        <a:graphic>
          <a:graphicData uri="http://schemas.openxmlformats.org/presentationml/2006/ole">
            <mc:AlternateContent xmlns:mc="http://schemas.openxmlformats.org/markup-compatibility/2006">
              <mc:Choice xmlns:v="urn:schemas-microsoft-com:vml" Requires="v">
                <p:oleObj spid="_x0000_s61637" name="Equation" r:id="rId7" imgW="3276360" imgH="393480" progId="Equation.DSMT4">
                  <p:embed/>
                </p:oleObj>
              </mc:Choice>
              <mc:Fallback>
                <p:oleObj name="Equation" r:id="rId7" imgW="3276360" imgH="3934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581400"/>
                        <a:ext cx="7710488" cy="929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3"/>
          <p:cNvGraphicFramePr>
            <a:graphicFrameLocks noChangeAspect="1"/>
          </p:cNvGraphicFramePr>
          <p:nvPr/>
        </p:nvGraphicFramePr>
        <p:xfrm>
          <a:off x="1524000" y="4419600"/>
          <a:ext cx="6265862" cy="571500"/>
        </p:xfrm>
        <a:graphic>
          <a:graphicData uri="http://schemas.openxmlformats.org/presentationml/2006/ole">
            <mc:AlternateContent xmlns:mc="http://schemas.openxmlformats.org/markup-compatibility/2006">
              <mc:Choice xmlns:v="urn:schemas-microsoft-com:vml" Requires="v">
                <p:oleObj spid="_x0000_s61638" name="Equation" r:id="rId9" imgW="2514600" imgH="228600" progId="Equation.DSMT4">
                  <p:embed/>
                </p:oleObj>
              </mc:Choice>
              <mc:Fallback>
                <p:oleObj name="Equation" r:id="rId9" imgW="2514600" imgH="22860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419600"/>
                        <a:ext cx="62658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组合 20"/>
          <p:cNvGrpSpPr/>
          <p:nvPr/>
        </p:nvGrpSpPr>
        <p:grpSpPr>
          <a:xfrm>
            <a:off x="539750" y="2133600"/>
            <a:ext cx="8604250" cy="587244"/>
            <a:chOff x="539750" y="2133600"/>
            <a:chExt cx="8604250" cy="587244"/>
          </a:xfrm>
        </p:grpSpPr>
        <p:grpSp>
          <p:nvGrpSpPr>
            <p:cNvPr id="3" name="Group 6"/>
            <p:cNvGrpSpPr>
              <a:grpSpLocks/>
            </p:cNvGrpSpPr>
            <p:nvPr/>
          </p:nvGrpSpPr>
          <p:grpSpPr bwMode="auto">
            <a:xfrm>
              <a:off x="539750" y="2133600"/>
              <a:ext cx="8604250" cy="528638"/>
              <a:chOff x="340" y="1525"/>
              <a:chExt cx="5420" cy="333"/>
            </a:xfrm>
          </p:grpSpPr>
          <p:sp>
            <p:nvSpPr>
              <p:cNvPr id="61453" name="Text Box 7"/>
              <p:cNvSpPr txBox="1">
                <a:spLocks noChangeArrowheads="1"/>
              </p:cNvSpPr>
              <p:nvPr/>
            </p:nvSpPr>
            <p:spPr bwMode="auto">
              <a:xfrm>
                <a:off x="340" y="1525"/>
                <a:ext cx="309" cy="288"/>
              </a:xfrm>
              <a:prstGeom prst="rect">
                <a:avLst/>
              </a:prstGeom>
              <a:noFill/>
              <a:ln w="19050">
                <a:noFill/>
                <a:miter lim="800000"/>
                <a:headEnd/>
                <a:tailEnd type="none" w="med" len="lg"/>
              </a:ln>
            </p:spPr>
            <p:txBody>
              <a:bodyPr wrap="none">
                <a:spAutoFit/>
              </a:bodyPr>
              <a:lstStyle/>
              <a:p>
                <a:r>
                  <a:rPr kumimoji="0" lang="zh-CN" altLang="en-US">
                    <a:latin typeface="Book Antiqua" pitchFamily="18" charset="0"/>
                  </a:rPr>
                  <a:t>将</a:t>
                </a:r>
              </a:p>
            </p:txBody>
          </p:sp>
          <p:sp>
            <p:nvSpPr>
              <p:cNvPr id="61454" name="Text Box 9"/>
              <p:cNvSpPr txBox="1">
                <a:spLocks noChangeArrowheads="1"/>
              </p:cNvSpPr>
              <p:nvPr/>
            </p:nvSpPr>
            <p:spPr bwMode="auto">
              <a:xfrm>
                <a:off x="4014" y="1570"/>
                <a:ext cx="1746" cy="288"/>
              </a:xfrm>
              <a:prstGeom prst="rect">
                <a:avLst/>
              </a:prstGeom>
              <a:noFill/>
              <a:ln w="19050">
                <a:noFill/>
                <a:miter lim="800000"/>
                <a:headEnd/>
                <a:tailEnd type="none" w="med" len="lg"/>
              </a:ln>
            </p:spPr>
            <p:txBody>
              <a:bodyPr>
                <a:spAutoFit/>
              </a:bodyPr>
              <a:lstStyle/>
              <a:p>
                <a:r>
                  <a:rPr kumimoji="0" lang="zh-CN" altLang="en-US">
                    <a:latin typeface="Book Antiqua" pitchFamily="18" charset="0"/>
                  </a:rPr>
                  <a:t>代入上式，即得</a:t>
                </a:r>
              </a:p>
            </p:txBody>
          </p:sp>
        </p:grpSp>
        <p:graphicFrame>
          <p:nvGraphicFramePr>
            <p:cNvPr id="20" name="Object 3"/>
            <p:cNvGraphicFramePr>
              <a:graphicFrameLocks noChangeAspect="1"/>
            </p:cNvGraphicFramePr>
            <p:nvPr/>
          </p:nvGraphicFramePr>
          <p:xfrm>
            <a:off x="1295400" y="2209800"/>
            <a:ext cx="5153025" cy="511044"/>
          </p:xfrm>
          <a:graphic>
            <a:graphicData uri="http://schemas.openxmlformats.org/presentationml/2006/ole">
              <mc:AlternateContent xmlns:mc="http://schemas.openxmlformats.org/markup-compatibility/2006">
                <mc:Choice xmlns:v="urn:schemas-microsoft-com:vml" Requires="v">
                  <p:oleObj spid="_x0000_s61639" name="Equation" r:id="rId11" imgW="2311200" imgH="228600" progId="Equation.DSMT4">
                    <p:embed/>
                  </p:oleObj>
                </mc:Choice>
                <mc:Fallback>
                  <p:oleObj name="Equation" r:id="rId11" imgW="2311200" imgH="228600" progId="Equation.DSMT4">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2209800"/>
                          <a:ext cx="5153025" cy="51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0531"/>
                                        </p:tgtEl>
                                        <p:attrNameLst>
                                          <p:attrName>style.visibility</p:attrName>
                                        </p:attrNameLst>
                                      </p:cBhvr>
                                      <p:to>
                                        <p:strVal val="visible"/>
                                      </p:to>
                                    </p:set>
                                    <p:animEffect transition="in" filter="blinds(horizontal)">
                                      <p:cBhvr>
                                        <p:cTn id="17" dur="500"/>
                                        <p:tgtEl>
                                          <p:spTgt spid="1505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7169"/>
                                        </p:tgtEl>
                                        <p:attrNameLst>
                                          <p:attrName>style.visibility</p:attrName>
                                        </p:attrNameLst>
                                      </p:cBhvr>
                                      <p:to>
                                        <p:strVal val="visible"/>
                                      </p:to>
                                    </p:set>
                                    <p:animEffect transition="in" filter="blinds(horizontal)">
                                      <p:cBhvr>
                                        <p:cTn id="32" dur="500"/>
                                        <p:tgtEl>
                                          <p:spTgt spid="1771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7167"/>
                                        </p:tgtEl>
                                        <p:attrNameLst>
                                          <p:attrName>style.visibility</p:attrName>
                                        </p:attrNameLst>
                                      </p:cBhvr>
                                      <p:to>
                                        <p:strVal val="visible"/>
                                      </p:to>
                                    </p:set>
                                    <p:animEffect transition="in" filter="blinds(horizontal)">
                                      <p:cBhvr>
                                        <p:cTn id="37" dur="500"/>
                                        <p:tgtEl>
                                          <p:spTgt spid="17716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7170"/>
                                        </p:tgtEl>
                                        <p:attrNameLst>
                                          <p:attrName>style.visibility</p:attrName>
                                        </p:attrNameLst>
                                      </p:cBhvr>
                                      <p:to>
                                        <p:strVal val="visible"/>
                                      </p:to>
                                    </p:set>
                                    <p:animEffect transition="in" filter="blinds(horizontal)">
                                      <p:cBhvr>
                                        <p:cTn id="42" dur="500"/>
                                        <p:tgtEl>
                                          <p:spTgt spid="17717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7168"/>
                                        </p:tgtEl>
                                        <p:attrNameLst>
                                          <p:attrName>style.visibility</p:attrName>
                                        </p:attrNameLst>
                                      </p:cBhvr>
                                      <p:to>
                                        <p:strVal val="visible"/>
                                      </p:to>
                                    </p:set>
                                    <p:animEffect transition="in" filter="blinds(horizontal)">
                                      <p:cBhvr>
                                        <p:cTn id="47" dur="500"/>
                                        <p:tgtEl>
                                          <p:spTgt spid="17716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7166"/>
                                        </p:tgtEl>
                                        <p:attrNameLst>
                                          <p:attrName>style.visibility</p:attrName>
                                        </p:attrNameLst>
                                      </p:cBhvr>
                                      <p:to>
                                        <p:strVal val="visible"/>
                                      </p:to>
                                    </p:set>
                                    <p:animEffect transition="in" filter="blinds(horizontal)">
                                      <p:cBhvr>
                                        <p:cTn id="52" dur="500"/>
                                        <p:tgtEl>
                                          <p:spTgt spid="17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6" grpId="0"/>
      <p:bldP spid="177167" grpId="0" animBg="1"/>
      <p:bldP spid="177168" grpId="0" animBg="1"/>
      <p:bldP spid="177169" grpId="0" animBg="1"/>
      <p:bldP spid="17717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ChangeArrowheads="1"/>
          </p:cNvSpPr>
          <p:nvPr/>
        </p:nvSpPr>
        <p:spPr bwMode="auto">
          <a:xfrm>
            <a:off x="395288" y="404813"/>
            <a:ext cx="5689600" cy="647700"/>
          </a:xfrm>
          <a:prstGeom prst="rect">
            <a:avLst/>
          </a:prstGeom>
          <a:noFill/>
          <a:ln w="9525">
            <a:noFill/>
            <a:miter lim="800000"/>
            <a:headEnd/>
            <a:tailEnd/>
          </a:ln>
        </p:spPr>
        <p:txBody>
          <a:bodyPr>
            <a:spAutoFit/>
          </a:bodyPr>
          <a:lstStyle/>
          <a:p>
            <a:pPr>
              <a:lnSpc>
                <a:spcPct val="130000"/>
              </a:lnSpc>
              <a:spcBef>
                <a:spcPct val="50000"/>
              </a:spcBef>
            </a:pPr>
            <a:r>
              <a:rPr lang="en-US" altLang="zh-CN" sz="2800">
                <a:latin typeface="宋体" pitchFamily="2" charset="-122"/>
              </a:rPr>
              <a:t>3. </a:t>
            </a:r>
            <a:r>
              <a:rPr lang="zh-CN" altLang="en-US" sz="2800">
                <a:latin typeface="宋体" pitchFamily="2" charset="-122"/>
              </a:rPr>
              <a:t>混频的实现</a:t>
            </a:r>
          </a:p>
        </p:txBody>
      </p:sp>
      <p:sp>
        <p:nvSpPr>
          <p:cNvPr id="19" name="Text Box 4"/>
          <p:cNvSpPr txBox="1">
            <a:spLocks noChangeArrowheads="1"/>
          </p:cNvSpPr>
          <p:nvPr/>
        </p:nvSpPr>
        <p:spPr bwMode="auto">
          <a:xfrm>
            <a:off x="152400" y="1371600"/>
            <a:ext cx="7199313" cy="457200"/>
          </a:xfrm>
          <a:prstGeom prst="rect">
            <a:avLst/>
          </a:prstGeom>
          <a:noFill/>
          <a:ln w="25400">
            <a:noFill/>
            <a:miter lim="800000"/>
            <a:headEnd/>
            <a:tailEnd type="none" w="med" len="lg"/>
          </a:ln>
        </p:spPr>
        <p:txBody>
          <a:bodyPr>
            <a:spAutoFit/>
          </a:bodyPr>
          <a:lstStyle/>
          <a:p>
            <a:r>
              <a:rPr kumimoji="0" lang="zh-CN" altLang="en-US">
                <a:latin typeface="宋体" pitchFamily="2" charset="-122"/>
              </a:rPr>
              <a:t>   可利用非线性器件的频率变换来实现混频。</a:t>
            </a:r>
          </a:p>
        </p:txBody>
      </p:sp>
      <p:grpSp>
        <p:nvGrpSpPr>
          <p:cNvPr id="2" name="Group 16"/>
          <p:cNvGrpSpPr>
            <a:grpSpLocks/>
          </p:cNvGrpSpPr>
          <p:nvPr/>
        </p:nvGrpSpPr>
        <p:grpSpPr bwMode="auto">
          <a:xfrm>
            <a:off x="457200" y="2590800"/>
            <a:ext cx="7718425" cy="1512888"/>
            <a:chOff x="288" y="1632"/>
            <a:chExt cx="4862" cy="953"/>
          </a:xfrm>
        </p:grpSpPr>
        <p:sp>
          <p:nvSpPr>
            <p:cNvPr id="62472" name="Rectangle 6"/>
            <p:cNvSpPr>
              <a:spLocks noChangeArrowheads="1"/>
            </p:cNvSpPr>
            <p:nvPr/>
          </p:nvSpPr>
          <p:spPr bwMode="auto">
            <a:xfrm>
              <a:off x="1129" y="1723"/>
              <a:ext cx="970" cy="454"/>
            </a:xfrm>
            <a:prstGeom prst="rect">
              <a:avLst/>
            </a:prstGeom>
            <a:solidFill>
              <a:srgbClr val="FFFF99"/>
            </a:solidFill>
            <a:ln w="19050">
              <a:solidFill>
                <a:schemeClr val="tx1"/>
              </a:solidFill>
              <a:miter lim="800000"/>
              <a:headEnd/>
              <a:tailEnd/>
            </a:ln>
          </p:spPr>
          <p:txBody>
            <a:bodyPr wrap="none" anchor="ctr"/>
            <a:lstStyle/>
            <a:p>
              <a:pPr algn="ctr"/>
              <a:r>
                <a:rPr kumimoji="0" lang="zh-CN" altLang="en-US">
                  <a:latin typeface="宋体" pitchFamily="2" charset="-122"/>
                </a:rPr>
                <a:t>非线性器件</a:t>
              </a:r>
            </a:p>
          </p:txBody>
        </p:sp>
        <p:sp>
          <p:nvSpPr>
            <p:cNvPr id="62473" name="Line 7"/>
            <p:cNvSpPr>
              <a:spLocks noChangeShapeType="1"/>
            </p:cNvSpPr>
            <p:nvPr/>
          </p:nvSpPr>
          <p:spPr bwMode="auto">
            <a:xfrm>
              <a:off x="389" y="1950"/>
              <a:ext cx="739" cy="0"/>
            </a:xfrm>
            <a:prstGeom prst="line">
              <a:avLst/>
            </a:prstGeom>
            <a:noFill/>
            <a:ln w="25400">
              <a:solidFill>
                <a:schemeClr val="tx1"/>
              </a:solidFill>
              <a:round/>
              <a:headEnd/>
              <a:tailEnd type="triangle" w="med" len="lg"/>
            </a:ln>
          </p:spPr>
          <p:txBody>
            <a:bodyPr/>
            <a:lstStyle/>
            <a:p>
              <a:endParaRPr lang="zh-CN" altLang="en-US"/>
            </a:p>
          </p:txBody>
        </p:sp>
        <p:sp>
          <p:nvSpPr>
            <p:cNvPr id="62474" name="Line 8"/>
            <p:cNvSpPr>
              <a:spLocks noChangeShapeType="1"/>
            </p:cNvSpPr>
            <p:nvPr/>
          </p:nvSpPr>
          <p:spPr bwMode="auto">
            <a:xfrm flipV="1">
              <a:off x="1545" y="2177"/>
              <a:ext cx="0" cy="408"/>
            </a:xfrm>
            <a:prstGeom prst="line">
              <a:avLst/>
            </a:prstGeom>
            <a:noFill/>
            <a:ln w="25400">
              <a:solidFill>
                <a:schemeClr val="tx1"/>
              </a:solidFill>
              <a:round/>
              <a:headEnd/>
              <a:tailEnd type="triangle" w="med" len="lg"/>
            </a:ln>
          </p:spPr>
          <p:txBody>
            <a:bodyPr/>
            <a:lstStyle/>
            <a:p>
              <a:endParaRPr lang="zh-CN" altLang="en-US"/>
            </a:p>
          </p:txBody>
        </p:sp>
        <p:sp>
          <p:nvSpPr>
            <p:cNvPr id="62475" name="Line 9"/>
            <p:cNvSpPr>
              <a:spLocks noChangeShapeType="1"/>
            </p:cNvSpPr>
            <p:nvPr/>
          </p:nvSpPr>
          <p:spPr bwMode="auto">
            <a:xfrm>
              <a:off x="2100" y="1950"/>
              <a:ext cx="693" cy="0"/>
            </a:xfrm>
            <a:prstGeom prst="line">
              <a:avLst/>
            </a:prstGeom>
            <a:noFill/>
            <a:ln w="25400">
              <a:solidFill>
                <a:schemeClr val="tx1"/>
              </a:solidFill>
              <a:round/>
              <a:headEnd/>
              <a:tailEnd type="triangle" w="med" len="lg"/>
            </a:ln>
          </p:spPr>
          <p:txBody>
            <a:bodyPr/>
            <a:lstStyle/>
            <a:p>
              <a:endParaRPr lang="zh-CN" altLang="en-US"/>
            </a:p>
          </p:txBody>
        </p:sp>
        <p:graphicFrame>
          <p:nvGraphicFramePr>
            <p:cNvPr id="62466" name="Object 11"/>
            <p:cNvGraphicFramePr>
              <a:graphicFrameLocks noChangeAspect="1"/>
            </p:cNvGraphicFramePr>
            <p:nvPr/>
          </p:nvGraphicFramePr>
          <p:xfrm>
            <a:off x="852" y="2321"/>
            <a:ext cx="600" cy="263"/>
          </p:xfrm>
          <a:graphic>
            <a:graphicData uri="http://schemas.openxmlformats.org/presentationml/2006/ole">
              <mc:AlternateContent xmlns:mc="http://schemas.openxmlformats.org/markup-compatibility/2006">
                <mc:Choice xmlns:v="urn:schemas-microsoft-com:vml" Requires="v">
                  <p:oleObj spid="_x0000_s62580" name="公式" r:id="rId3" imgW="482400" imgH="215640" progId="Equation.3">
                    <p:embed/>
                  </p:oleObj>
                </mc:Choice>
                <mc:Fallback>
                  <p:oleObj name="公式" r:id="rId3" imgW="482400" imgH="2156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 y="2321"/>
                          <a:ext cx="600"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6" name="Rectangle 12"/>
            <p:cNvSpPr>
              <a:spLocks noChangeArrowheads="1"/>
            </p:cNvSpPr>
            <p:nvPr/>
          </p:nvSpPr>
          <p:spPr bwMode="auto">
            <a:xfrm>
              <a:off x="2793" y="1678"/>
              <a:ext cx="1340" cy="545"/>
            </a:xfrm>
            <a:prstGeom prst="rect">
              <a:avLst/>
            </a:prstGeom>
            <a:solidFill>
              <a:srgbClr val="FFFF99"/>
            </a:solidFill>
            <a:ln w="19050">
              <a:solidFill>
                <a:schemeClr val="tx1"/>
              </a:solidFill>
              <a:miter lim="800000"/>
              <a:headEnd/>
              <a:tailEnd/>
            </a:ln>
          </p:spPr>
          <p:txBody>
            <a:bodyPr wrap="none" anchor="ctr"/>
            <a:lstStyle/>
            <a:p>
              <a:pPr algn="ctr"/>
              <a:r>
                <a:rPr kumimoji="0" lang="zh-CN" altLang="en-US">
                  <a:latin typeface="宋体" pitchFamily="2" charset="-122"/>
                </a:rPr>
                <a:t>带通滤波器</a:t>
              </a:r>
            </a:p>
          </p:txBody>
        </p:sp>
        <p:sp>
          <p:nvSpPr>
            <p:cNvPr id="62477" name="Line 13"/>
            <p:cNvSpPr>
              <a:spLocks noChangeShapeType="1"/>
            </p:cNvSpPr>
            <p:nvPr/>
          </p:nvSpPr>
          <p:spPr bwMode="auto">
            <a:xfrm>
              <a:off x="4133" y="1950"/>
              <a:ext cx="647" cy="0"/>
            </a:xfrm>
            <a:prstGeom prst="line">
              <a:avLst/>
            </a:prstGeom>
            <a:noFill/>
            <a:ln w="25400">
              <a:solidFill>
                <a:schemeClr val="tx1"/>
              </a:solidFill>
              <a:round/>
              <a:headEnd/>
              <a:tailEnd type="triangle" w="med" len="lg"/>
            </a:ln>
          </p:spPr>
          <p:txBody>
            <a:bodyPr/>
            <a:lstStyle/>
            <a:p>
              <a:endParaRPr lang="zh-CN" altLang="en-US"/>
            </a:p>
          </p:txBody>
        </p:sp>
        <p:graphicFrame>
          <p:nvGraphicFramePr>
            <p:cNvPr id="62467" name="Object 14"/>
            <p:cNvGraphicFramePr>
              <a:graphicFrameLocks noChangeAspect="1"/>
            </p:cNvGraphicFramePr>
            <p:nvPr/>
          </p:nvGraphicFramePr>
          <p:xfrm>
            <a:off x="4665" y="1632"/>
            <a:ext cx="485" cy="317"/>
          </p:xfrm>
          <a:graphic>
            <a:graphicData uri="http://schemas.openxmlformats.org/presentationml/2006/ole">
              <mc:AlternateContent xmlns:mc="http://schemas.openxmlformats.org/markup-compatibility/2006">
                <mc:Choice xmlns:v="urn:schemas-microsoft-com:vml" Requires="v">
                  <p:oleObj spid="_x0000_s62581" name="Equation" r:id="rId5" imgW="342720" imgH="228600" progId="Equation.DSMT4">
                    <p:embed/>
                  </p:oleObj>
                </mc:Choice>
                <mc:Fallback>
                  <p:oleObj name="Equation" r:id="rId5" imgW="34272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5" y="1632"/>
                          <a:ext cx="48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8" name="Object 15"/>
            <p:cNvGraphicFramePr>
              <a:graphicFrameLocks noChangeAspect="1"/>
            </p:cNvGraphicFramePr>
            <p:nvPr/>
          </p:nvGraphicFramePr>
          <p:xfrm>
            <a:off x="288" y="1633"/>
            <a:ext cx="612" cy="318"/>
          </p:xfrm>
          <a:graphic>
            <a:graphicData uri="http://schemas.openxmlformats.org/presentationml/2006/ole">
              <mc:AlternateContent xmlns:mc="http://schemas.openxmlformats.org/markup-compatibility/2006">
                <mc:Choice xmlns:v="urn:schemas-microsoft-com:vml" Requires="v">
                  <p:oleObj spid="_x0000_s62582" name="Equation" r:id="rId7" imgW="431640" imgH="228600" progId="Equation.DSMT4">
                    <p:embed/>
                  </p:oleObj>
                </mc:Choice>
                <mc:Fallback>
                  <p:oleObj name="Equation" r:id="rId7" imgW="43164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1633"/>
                          <a:ext cx="61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8" name="Rectangle 2"/>
          <p:cNvSpPr>
            <a:spLocks noChangeArrowheads="1"/>
          </p:cNvSpPr>
          <p:nvPr/>
        </p:nvSpPr>
        <p:spPr bwMode="auto">
          <a:xfrm>
            <a:off x="395288" y="404813"/>
            <a:ext cx="5689600" cy="647700"/>
          </a:xfrm>
          <a:prstGeom prst="rect">
            <a:avLst/>
          </a:prstGeom>
          <a:noFill/>
          <a:ln w="9525">
            <a:noFill/>
            <a:miter lim="800000"/>
            <a:headEnd/>
            <a:tailEnd/>
          </a:ln>
        </p:spPr>
        <p:txBody>
          <a:bodyPr>
            <a:spAutoFit/>
          </a:bodyPr>
          <a:lstStyle/>
          <a:p>
            <a:pPr>
              <a:lnSpc>
                <a:spcPct val="130000"/>
              </a:lnSpc>
              <a:spcBef>
                <a:spcPct val="50000"/>
              </a:spcBef>
            </a:pPr>
            <a:r>
              <a:rPr lang="en-US" altLang="zh-CN" sz="2800">
                <a:latin typeface="宋体" pitchFamily="2" charset="-122"/>
              </a:rPr>
              <a:t>3. </a:t>
            </a:r>
            <a:r>
              <a:rPr lang="zh-CN" altLang="en-US" sz="2800">
                <a:latin typeface="宋体" pitchFamily="2" charset="-122"/>
              </a:rPr>
              <a:t>混频的实现</a:t>
            </a:r>
          </a:p>
        </p:txBody>
      </p:sp>
      <p:sp>
        <p:nvSpPr>
          <p:cNvPr id="3" name="Text Box 3"/>
          <p:cNvSpPr txBox="1">
            <a:spLocks noChangeArrowheads="1"/>
          </p:cNvSpPr>
          <p:nvPr/>
        </p:nvSpPr>
        <p:spPr bwMode="auto">
          <a:xfrm>
            <a:off x="323850" y="1196975"/>
            <a:ext cx="8134350" cy="822325"/>
          </a:xfrm>
          <a:prstGeom prst="rect">
            <a:avLst/>
          </a:prstGeom>
          <a:noFill/>
          <a:ln w="25400">
            <a:noFill/>
            <a:miter lim="800000"/>
            <a:headEnd/>
            <a:tailEnd type="none" w="med" len="lg"/>
          </a:ln>
        </p:spPr>
        <p:txBody>
          <a:bodyPr>
            <a:spAutoFit/>
          </a:bodyPr>
          <a:lstStyle/>
          <a:p>
            <a:pPr indent="268288"/>
            <a:r>
              <a:rPr kumimoji="0" lang="zh-CN" altLang="en-US">
                <a:latin typeface="宋体" pitchFamily="2" charset="-122"/>
              </a:rPr>
              <a:t>混频是频谱的线性搬移过程。完成频谱线性搬移的关键是要获得两个输入信号的乘积。</a:t>
            </a:r>
          </a:p>
        </p:txBody>
      </p:sp>
      <p:sp>
        <p:nvSpPr>
          <p:cNvPr id="4" name="Rectangle 17"/>
          <p:cNvSpPr>
            <a:spLocks noChangeArrowheads="1"/>
          </p:cNvSpPr>
          <p:nvPr/>
        </p:nvSpPr>
        <p:spPr bwMode="auto">
          <a:xfrm>
            <a:off x="2262188" y="2274888"/>
            <a:ext cx="1244600" cy="720725"/>
          </a:xfrm>
          <a:prstGeom prst="rect">
            <a:avLst/>
          </a:prstGeom>
          <a:solidFill>
            <a:srgbClr val="FFFFCC"/>
          </a:solidFill>
          <a:ln w="19050">
            <a:solidFill>
              <a:schemeClr val="tx1"/>
            </a:solidFill>
            <a:miter lim="800000"/>
            <a:headEnd/>
            <a:tailEnd/>
          </a:ln>
        </p:spPr>
        <p:txBody>
          <a:bodyPr wrap="none" anchor="ctr"/>
          <a:lstStyle/>
          <a:p>
            <a:pPr algn="ctr"/>
            <a:r>
              <a:rPr kumimoji="0" lang="zh-CN" altLang="en-US">
                <a:latin typeface="宋体" pitchFamily="2" charset="-122"/>
              </a:rPr>
              <a:t>乘法器</a:t>
            </a:r>
          </a:p>
        </p:txBody>
      </p:sp>
      <p:sp>
        <p:nvSpPr>
          <p:cNvPr id="5" name="Line 18"/>
          <p:cNvSpPr>
            <a:spLocks noChangeShapeType="1"/>
          </p:cNvSpPr>
          <p:nvPr/>
        </p:nvSpPr>
        <p:spPr bwMode="auto">
          <a:xfrm>
            <a:off x="1092200" y="2635250"/>
            <a:ext cx="1168400" cy="0"/>
          </a:xfrm>
          <a:prstGeom prst="line">
            <a:avLst/>
          </a:prstGeom>
          <a:noFill/>
          <a:ln w="25400">
            <a:solidFill>
              <a:schemeClr val="tx1"/>
            </a:solidFill>
            <a:round/>
            <a:headEnd/>
            <a:tailEnd type="triangle" w="med" len="lg"/>
          </a:ln>
        </p:spPr>
        <p:txBody>
          <a:bodyPr/>
          <a:lstStyle/>
          <a:p>
            <a:endParaRPr lang="zh-CN" altLang="en-US"/>
          </a:p>
        </p:txBody>
      </p:sp>
      <p:sp>
        <p:nvSpPr>
          <p:cNvPr id="6" name="Line 19"/>
          <p:cNvSpPr>
            <a:spLocks noChangeShapeType="1"/>
          </p:cNvSpPr>
          <p:nvPr/>
        </p:nvSpPr>
        <p:spPr bwMode="auto">
          <a:xfrm flipV="1">
            <a:off x="2921000" y="2995613"/>
            <a:ext cx="0" cy="647700"/>
          </a:xfrm>
          <a:prstGeom prst="line">
            <a:avLst/>
          </a:prstGeom>
          <a:noFill/>
          <a:ln w="25400">
            <a:solidFill>
              <a:schemeClr val="tx1"/>
            </a:solidFill>
            <a:round/>
            <a:headEnd/>
            <a:tailEnd type="triangle" w="med" len="lg"/>
          </a:ln>
        </p:spPr>
        <p:txBody>
          <a:bodyPr/>
          <a:lstStyle/>
          <a:p>
            <a:endParaRPr lang="zh-CN" altLang="en-US"/>
          </a:p>
        </p:txBody>
      </p:sp>
      <p:sp>
        <p:nvSpPr>
          <p:cNvPr id="7" name="Line 20"/>
          <p:cNvSpPr>
            <a:spLocks noChangeShapeType="1"/>
          </p:cNvSpPr>
          <p:nvPr/>
        </p:nvSpPr>
        <p:spPr bwMode="auto">
          <a:xfrm>
            <a:off x="3506788" y="2635250"/>
            <a:ext cx="1095375" cy="0"/>
          </a:xfrm>
          <a:prstGeom prst="line">
            <a:avLst/>
          </a:prstGeom>
          <a:noFill/>
          <a:ln w="25400">
            <a:solidFill>
              <a:schemeClr val="tx1"/>
            </a:solidFill>
            <a:round/>
            <a:headEnd/>
            <a:tailEnd type="triangle" w="med" len="lg"/>
          </a:ln>
        </p:spPr>
        <p:txBody>
          <a:bodyPr/>
          <a:lstStyle/>
          <a:p>
            <a:endParaRPr lang="zh-CN" altLang="en-US"/>
          </a:p>
        </p:txBody>
      </p:sp>
      <p:graphicFrame>
        <p:nvGraphicFramePr>
          <p:cNvPr id="8" name="Object 21"/>
          <p:cNvGraphicFramePr>
            <a:graphicFrameLocks noChangeAspect="1"/>
          </p:cNvGraphicFramePr>
          <p:nvPr/>
        </p:nvGraphicFramePr>
        <p:xfrm>
          <a:off x="990600" y="2176463"/>
          <a:ext cx="973138" cy="420687"/>
        </p:xfrm>
        <a:graphic>
          <a:graphicData uri="http://schemas.openxmlformats.org/presentationml/2006/ole">
            <mc:AlternateContent xmlns:mc="http://schemas.openxmlformats.org/markup-compatibility/2006">
              <mc:Choice xmlns:v="urn:schemas-microsoft-com:vml" Requires="v">
                <p:oleObj spid="_x0000_s63794" name="Equation" r:id="rId3" imgW="431640" imgH="228600" progId="">
                  <p:embed/>
                </p:oleObj>
              </mc:Choice>
              <mc:Fallback>
                <p:oleObj name="Equation" r:id="rId3" imgW="431640" imgH="228600" progId="">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76463"/>
                        <a:ext cx="973138"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3"/>
          <p:cNvGraphicFramePr>
            <a:graphicFrameLocks noChangeAspect="1"/>
          </p:cNvGraphicFramePr>
          <p:nvPr/>
        </p:nvGraphicFramePr>
        <p:xfrm>
          <a:off x="1722438" y="3368675"/>
          <a:ext cx="985837" cy="358775"/>
        </p:xfrm>
        <a:graphic>
          <a:graphicData uri="http://schemas.openxmlformats.org/presentationml/2006/ole">
            <mc:AlternateContent xmlns:mc="http://schemas.openxmlformats.org/markup-compatibility/2006">
              <mc:Choice xmlns:v="urn:schemas-microsoft-com:vml" Requires="v">
                <p:oleObj spid="_x0000_s63795" name="公式" r:id="rId5" imgW="482400" imgH="215640" progId="">
                  <p:embed/>
                </p:oleObj>
              </mc:Choice>
              <mc:Fallback>
                <p:oleObj name="公式" r:id="rId5" imgW="482400" imgH="215640" progId="">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2438" y="3368675"/>
                        <a:ext cx="98583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4"/>
          <p:cNvSpPr>
            <a:spLocks noChangeArrowheads="1"/>
          </p:cNvSpPr>
          <p:nvPr/>
        </p:nvSpPr>
        <p:spPr bwMode="auto">
          <a:xfrm>
            <a:off x="4602163" y="2203450"/>
            <a:ext cx="2120900" cy="865188"/>
          </a:xfrm>
          <a:prstGeom prst="rect">
            <a:avLst/>
          </a:prstGeom>
          <a:solidFill>
            <a:srgbClr val="FFFFCC"/>
          </a:solidFill>
          <a:ln w="19050">
            <a:solidFill>
              <a:schemeClr val="tx1"/>
            </a:solidFill>
            <a:miter lim="800000"/>
            <a:headEnd/>
            <a:tailEnd/>
          </a:ln>
        </p:spPr>
        <p:txBody>
          <a:bodyPr wrap="none" anchor="ctr"/>
          <a:lstStyle/>
          <a:p>
            <a:pPr algn="ctr"/>
            <a:r>
              <a:rPr kumimoji="0" lang="zh-CN" altLang="en-US">
                <a:latin typeface="宋体" pitchFamily="2" charset="-122"/>
              </a:rPr>
              <a:t>带通滤波器</a:t>
            </a:r>
          </a:p>
        </p:txBody>
      </p:sp>
      <p:sp>
        <p:nvSpPr>
          <p:cNvPr id="11" name="Line 25"/>
          <p:cNvSpPr>
            <a:spLocks noChangeShapeType="1"/>
          </p:cNvSpPr>
          <p:nvPr/>
        </p:nvSpPr>
        <p:spPr bwMode="auto">
          <a:xfrm>
            <a:off x="6723063" y="2635250"/>
            <a:ext cx="1023937" cy="0"/>
          </a:xfrm>
          <a:prstGeom prst="line">
            <a:avLst/>
          </a:prstGeom>
          <a:noFill/>
          <a:ln w="25400">
            <a:solidFill>
              <a:schemeClr val="tx1"/>
            </a:solidFill>
            <a:round/>
            <a:headEnd/>
            <a:tailEnd type="triangle" w="med" len="lg"/>
          </a:ln>
        </p:spPr>
        <p:txBody>
          <a:bodyPr/>
          <a:lstStyle/>
          <a:p>
            <a:endParaRPr lang="zh-CN" altLang="en-US"/>
          </a:p>
        </p:txBody>
      </p:sp>
      <p:graphicFrame>
        <p:nvGraphicFramePr>
          <p:cNvPr id="12" name="Object 26"/>
          <p:cNvGraphicFramePr>
            <a:graphicFrameLocks noChangeAspect="1"/>
          </p:cNvGraphicFramePr>
          <p:nvPr/>
        </p:nvGraphicFramePr>
        <p:xfrm>
          <a:off x="7564438" y="2133600"/>
          <a:ext cx="655637" cy="428625"/>
        </p:xfrm>
        <a:graphic>
          <a:graphicData uri="http://schemas.openxmlformats.org/presentationml/2006/ole">
            <mc:AlternateContent xmlns:mc="http://schemas.openxmlformats.org/markup-compatibility/2006">
              <mc:Choice xmlns:v="urn:schemas-microsoft-com:vml" Requires="v">
                <p:oleObj spid="_x0000_s63796" name="Equation" r:id="rId7" imgW="342720" imgH="228600" progId="">
                  <p:embed/>
                </p:oleObj>
              </mc:Choice>
              <mc:Fallback>
                <p:oleObj name="Equation" r:id="rId7" imgW="342720" imgH="228600" progId="">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4438" y="2133600"/>
                        <a:ext cx="65563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0"/>
          <p:cNvGraphicFramePr>
            <a:graphicFrameLocks noChangeAspect="1"/>
          </p:cNvGraphicFramePr>
          <p:nvPr/>
        </p:nvGraphicFramePr>
        <p:xfrm>
          <a:off x="3581400" y="2133600"/>
          <a:ext cx="738188" cy="492125"/>
        </p:xfrm>
        <a:graphic>
          <a:graphicData uri="http://schemas.openxmlformats.org/presentationml/2006/ole">
            <mc:AlternateContent xmlns:mc="http://schemas.openxmlformats.org/markup-compatibility/2006">
              <mc:Choice xmlns:v="urn:schemas-microsoft-com:vml" Requires="v">
                <p:oleObj spid="_x0000_s63797" name="公式" r:id="rId9" imgW="342720" imgH="228600" progId="Equation.3">
                  <p:embed/>
                </p:oleObj>
              </mc:Choice>
              <mc:Fallback>
                <p:oleObj name="公式" r:id="rId9" imgW="34272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2133600"/>
                        <a:ext cx="73818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9"/>
          <p:cNvGraphicFramePr>
            <a:graphicFrameLocks noChangeAspect="1"/>
          </p:cNvGraphicFramePr>
          <p:nvPr/>
        </p:nvGraphicFramePr>
        <p:xfrm>
          <a:off x="609600" y="3994150"/>
          <a:ext cx="2514600" cy="531813"/>
        </p:xfrm>
        <a:graphic>
          <a:graphicData uri="http://schemas.openxmlformats.org/presentationml/2006/ole">
            <mc:AlternateContent xmlns:mc="http://schemas.openxmlformats.org/markup-compatibility/2006">
              <mc:Choice xmlns:v="urn:schemas-microsoft-com:vml" Requires="v">
                <p:oleObj spid="_x0000_s63798" name="公式" r:id="rId11" imgW="1079280" imgH="228600" progId="Equation.3">
                  <p:embed/>
                </p:oleObj>
              </mc:Choice>
              <mc:Fallback>
                <p:oleObj name="公式" r:id="rId11" imgW="1079280" imgH="22860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3994150"/>
                        <a:ext cx="25146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0"/>
          <p:cNvGraphicFramePr>
            <a:graphicFrameLocks noChangeAspect="1"/>
          </p:cNvGraphicFramePr>
          <p:nvPr/>
        </p:nvGraphicFramePr>
        <p:xfrm>
          <a:off x="3048000" y="3962400"/>
          <a:ext cx="4038600" cy="555625"/>
        </p:xfrm>
        <a:graphic>
          <a:graphicData uri="http://schemas.openxmlformats.org/presentationml/2006/ole">
            <mc:AlternateContent xmlns:mc="http://schemas.openxmlformats.org/markup-compatibility/2006">
              <mc:Choice xmlns:v="urn:schemas-microsoft-com:vml" Requires="v">
                <p:oleObj spid="_x0000_s63799" name="公式" r:id="rId13" imgW="1663560" imgH="228600" progId="Equation.3">
                  <p:embed/>
                </p:oleObj>
              </mc:Choice>
              <mc:Fallback>
                <p:oleObj name="公式" r:id="rId13" imgW="1663560" imgH="2286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3962400"/>
                        <a:ext cx="40386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1"/>
          <p:cNvGraphicFramePr>
            <a:graphicFrameLocks noChangeAspect="1"/>
          </p:cNvGraphicFramePr>
          <p:nvPr/>
        </p:nvGraphicFramePr>
        <p:xfrm>
          <a:off x="1066800" y="4572000"/>
          <a:ext cx="6783388" cy="955675"/>
        </p:xfrm>
        <a:graphic>
          <a:graphicData uri="http://schemas.openxmlformats.org/presentationml/2006/ole">
            <mc:AlternateContent xmlns:mc="http://schemas.openxmlformats.org/markup-compatibility/2006">
              <mc:Choice xmlns:v="urn:schemas-microsoft-com:vml" Requires="v">
                <p:oleObj spid="_x0000_s63800" name="公式" r:id="rId15" imgW="2793960" imgH="393480" progId="Equation.3">
                  <p:embed/>
                </p:oleObj>
              </mc:Choice>
              <mc:Fallback>
                <p:oleObj name="公式" r:id="rId15" imgW="2793960" imgH="39348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4572000"/>
                        <a:ext cx="6783388"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32"/>
          <p:cNvSpPr>
            <a:spLocks noChangeArrowheads="1"/>
          </p:cNvSpPr>
          <p:nvPr/>
        </p:nvSpPr>
        <p:spPr bwMode="auto">
          <a:xfrm>
            <a:off x="5334000" y="4648200"/>
            <a:ext cx="2362200" cy="838200"/>
          </a:xfrm>
          <a:prstGeom prst="rect">
            <a:avLst/>
          </a:prstGeom>
          <a:noFill/>
          <a:ln w="28575">
            <a:solidFill>
              <a:srgbClr val="FF0000"/>
            </a:solidFill>
            <a:prstDash val="dash"/>
            <a:miter lim="800000"/>
            <a:headEnd/>
            <a:tailEnd/>
          </a:ln>
        </p:spPr>
        <p:txBody>
          <a:bodyPr wrap="none" anchor="ctr"/>
          <a:lstStyle/>
          <a:p>
            <a:endParaRPr lang="zh-CN" altLang="en-US"/>
          </a:p>
        </p:txBody>
      </p:sp>
      <p:graphicFrame>
        <p:nvGraphicFramePr>
          <p:cNvPr id="18" name="Object 33"/>
          <p:cNvGraphicFramePr>
            <a:graphicFrameLocks noChangeAspect="1"/>
          </p:cNvGraphicFramePr>
          <p:nvPr/>
        </p:nvGraphicFramePr>
        <p:xfrm>
          <a:off x="685800" y="5715000"/>
          <a:ext cx="3089275" cy="492125"/>
        </p:xfrm>
        <a:graphic>
          <a:graphicData uri="http://schemas.openxmlformats.org/presentationml/2006/ole">
            <mc:AlternateContent xmlns:mc="http://schemas.openxmlformats.org/markup-compatibility/2006">
              <mc:Choice xmlns:v="urn:schemas-microsoft-com:vml" Requires="v">
                <p:oleObj spid="_x0000_s63801" name="公式" r:id="rId17" imgW="1434960" imgH="228600" progId="Equation.3">
                  <p:embed/>
                </p:oleObj>
              </mc:Choice>
              <mc:Fallback>
                <p:oleObj name="公式" r:id="rId17" imgW="1434960" imgH="22860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 y="5715000"/>
                        <a:ext cx="308927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ntr" presetSubtype="1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linds(horizontal)">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linds(horizontal)">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blinds(horizontal)">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10" grpId="0" animBg="1"/>
      <p:bldP spid="11" grpId="0" animBg="1"/>
      <p:bldP spid="1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152400" y="533400"/>
            <a:ext cx="8459788" cy="1243013"/>
          </a:xfrm>
          <a:prstGeom prst="rect">
            <a:avLst/>
          </a:prstGeom>
          <a:noFill/>
          <a:ln w="9525">
            <a:noFill/>
            <a:miter lim="800000"/>
            <a:headEnd/>
            <a:tailEnd/>
          </a:ln>
        </p:spPr>
        <p:txBody>
          <a:bodyPr anchor="b"/>
          <a:lstStyle/>
          <a:p>
            <a:pPr eaLnBrk="0" hangingPunct="0"/>
            <a:r>
              <a:rPr kumimoji="0" lang="zh-CN" altLang="en-US">
                <a:latin typeface="宋体" pitchFamily="2" charset="-122"/>
              </a:rPr>
              <a:t>例：已知高频振荡器的振荡频率为</a:t>
            </a:r>
            <a:r>
              <a:rPr kumimoji="0" lang="en-US" altLang="zh-CN">
                <a:latin typeface="宋体" pitchFamily="2" charset="-122"/>
              </a:rPr>
              <a:t>1MHz</a:t>
            </a:r>
            <a:r>
              <a:rPr kumimoji="0" lang="zh-CN" altLang="en-US">
                <a:latin typeface="宋体" pitchFamily="2" charset="-122"/>
              </a:rPr>
              <a:t>，低频调制信号为</a:t>
            </a:r>
            <a:r>
              <a:rPr kumimoji="0" lang="en-US" altLang="zh-CN">
                <a:latin typeface="宋体" pitchFamily="2" charset="-122"/>
              </a:rPr>
              <a:t>1kHz</a:t>
            </a:r>
            <a:r>
              <a:rPr kumimoji="0" lang="zh-CN" altLang="en-US">
                <a:latin typeface="宋体" pitchFamily="2" charset="-122"/>
              </a:rPr>
              <a:t>的正弦信号，本地振荡的振荡频率为</a:t>
            </a:r>
            <a:r>
              <a:rPr kumimoji="0" lang="en-US" altLang="zh-CN">
                <a:latin typeface="宋体" pitchFamily="2" charset="-122"/>
              </a:rPr>
              <a:t>2.5MHz</a:t>
            </a:r>
            <a:r>
              <a:rPr kumimoji="0" lang="zh-CN" altLang="en-US">
                <a:latin typeface="宋体" pitchFamily="2" charset="-122"/>
              </a:rPr>
              <a:t>，画出</a:t>
            </a:r>
            <a:r>
              <a:rPr kumimoji="0" lang="en-US" altLang="zh-CN">
                <a:latin typeface="宋体" pitchFamily="2" charset="-122"/>
              </a:rPr>
              <a:t>u</a:t>
            </a:r>
            <a:r>
              <a:rPr kumimoji="0" lang="en-US" altLang="zh-CN" baseline="-25000">
                <a:latin typeface="宋体" pitchFamily="2" charset="-122"/>
              </a:rPr>
              <a:t>1</a:t>
            </a:r>
            <a:r>
              <a:rPr kumimoji="0" lang="en-US" altLang="zh-CN">
                <a:latin typeface="宋体" pitchFamily="2" charset="-122"/>
              </a:rPr>
              <a:t>(t)</a:t>
            </a:r>
            <a:r>
              <a:rPr kumimoji="0" lang="zh-CN" altLang="en-US">
                <a:latin typeface="宋体" pitchFamily="2" charset="-122"/>
              </a:rPr>
              <a:t>、</a:t>
            </a:r>
            <a:r>
              <a:rPr kumimoji="0" lang="en-US" altLang="zh-CN">
                <a:latin typeface="宋体" pitchFamily="2" charset="-122"/>
              </a:rPr>
              <a:t>u</a:t>
            </a:r>
            <a:r>
              <a:rPr kumimoji="0" lang="en-US" altLang="zh-CN" baseline="-25000">
                <a:latin typeface="宋体" pitchFamily="2" charset="-122"/>
              </a:rPr>
              <a:t>2</a:t>
            </a:r>
            <a:r>
              <a:rPr kumimoji="0" lang="en-US" altLang="zh-CN">
                <a:latin typeface="宋体" pitchFamily="2" charset="-122"/>
              </a:rPr>
              <a:t>(t)</a:t>
            </a:r>
            <a:r>
              <a:rPr kumimoji="0" lang="zh-CN" altLang="en-US">
                <a:latin typeface="宋体" pitchFamily="2" charset="-122"/>
              </a:rPr>
              <a:t>、</a:t>
            </a:r>
            <a:r>
              <a:rPr kumimoji="0" lang="en-US" altLang="zh-CN">
                <a:latin typeface="宋体" pitchFamily="2" charset="-122"/>
              </a:rPr>
              <a:t>u</a:t>
            </a:r>
            <a:r>
              <a:rPr kumimoji="0" lang="en-US" altLang="zh-CN" baseline="-25000">
                <a:latin typeface="宋体" pitchFamily="2" charset="-122"/>
              </a:rPr>
              <a:t>3</a:t>
            </a:r>
            <a:r>
              <a:rPr kumimoji="0" lang="en-US" altLang="zh-CN">
                <a:latin typeface="宋体" pitchFamily="2" charset="-122"/>
              </a:rPr>
              <a:t>(t)</a:t>
            </a:r>
            <a:r>
              <a:rPr kumimoji="0" lang="zh-CN" altLang="en-US">
                <a:latin typeface="宋体" pitchFamily="2" charset="-122"/>
              </a:rPr>
              <a:t>、</a:t>
            </a:r>
            <a:r>
              <a:rPr kumimoji="0" lang="en-US" altLang="zh-CN">
                <a:latin typeface="宋体" pitchFamily="2" charset="-122"/>
              </a:rPr>
              <a:t>u</a:t>
            </a:r>
            <a:r>
              <a:rPr kumimoji="0" lang="en-US" altLang="zh-CN" baseline="-25000">
                <a:latin typeface="宋体" pitchFamily="2" charset="-122"/>
              </a:rPr>
              <a:t>4</a:t>
            </a:r>
            <a:r>
              <a:rPr kumimoji="0" lang="en-US" altLang="zh-CN">
                <a:latin typeface="宋体" pitchFamily="2" charset="-122"/>
              </a:rPr>
              <a:t>(t)</a:t>
            </a:r>
            <a:r>
              <a:rPr kumimoji="0" lang="zh-CN" altLang="en-US">
                <a:latin typeface="宋体" pitchFamily="2" charset="-122"/>
              </a:rPr>
              <a:t>、</a:t>
            </a:r>
            <a:r>
              <a:rPr kumimoji="0" lang="en-US" altLang="zh-CN">
                <a:latin typeface="宋体" pitchFamily="2" charset="-122"/>
              </a:rPr>
              <a:t>u</a:t>
            </a:r>
            <a:r>
              <a:rPr kumimoji="0" lang="en-US" altLang="zh-CN" baseline="-25000">
                <a:latin typeface="宋体" pitchFamily="2" charset="-122"/>
              </a:rPr>
              <a:t>5</a:t>
            </a:r>
            <a:r>
              <a:rPr kumimoji="0" lang="en-US" altLang="zh-CN">
                <a:latin typeface="宋体" pitchFamily="2" charset="-122"/>
              </a:rPr>
              <a:t>(t)</a:t>
            </a:r>
            <a:r>
              <a:rPr kumimoji="0" lang="zh-CN" altLang="en-US">
                <a:latin typeface="宋体" pitchFamily="2" charset="-122"/>
              </a:rPr>
              <a:t>、</a:t>
            </a:r>
            <a:r>
              <a:rPr kumimoji="0" lang="en-US" altLang="zh-CN">
                <a:latin typeface="宋体" pitchFamily="2" charset="-122"/>
              </a:rPr>
              <a:t>u</a:t>
            </a:r>
            <a:r>
              <a:rPr kumimoji="0" lang="en-US" altLang="zh-CN" baseline="-25000">
                <a:latin typeface="宋体" pitchFamily="2" charset="-122"/>
              </a:rPr>
              <a:t>6</a:t>
            </a:r>
            <a:r>
              <a:rPr kumimoji="0" lang="en-US" altLang="zh-CN">
                <a:latin typeface="宋体" pitchFamily="2" charset="-122"/>
              </a:rPr>
              <a:t>(t)</a:t>
            </a:r>
            <a:r>
              <a:rPr kumimoji="0" lang="zh-CN" altLang="en-US">
                <a:latin typeface="宋体" pitchFamily="2" charset="-122"/>
              </a:rPr>
              <a:t>的频谱图以及</a:t>
            </a:r>
            <a:r>
              <a:rPr kumimoji="0" lang="en-US" altLang="zh-CN">
                <a:latin typeface="宋体" pitchFamily="2" charset="-122"/>
              </a:rPr>
              <a:t>u</a:t>
            </a:r>
            <a:r>
              <a:rPr kumimoji="0" lang="en-US" altLang="zh-CN" baseline="-25000">
                <a:latin typeface="宋体" pitchFamily="2" charset="-122"/>
              </a:rPr>
              <a:t>4</a:t>
            </a:r>
            <a:r>
              <a:rPr kumimoji="0" lang="en-US" altLang="zh-CN">
                <a:latin typeface="宋体" pitchFamily="2" charset="-122"/>
              </a:rPr>
              <a:t>(t)</a:t>
            </a:r>
            <a:r>
              <a:rPr kumimoji="0" lang="zh-CN" altLang="en-US">
                <a:latin typeface="宋体" pitchFamily="2" charset="-122"/>
              </a:rPr>
              <a:t>、</a:t>
            </a:r>
            <a:r>
              <a:rPr kumimoji="0" lang="en-US" altLang="zh-CN">
                <a:latin typeface="宋体" pitchFamily="2" charset="-122"/>
              </a:rPr>
              <a:t>u</a:t>
            </a:r>
            <a:r>
              <a:rPr kumimoji="0" lang="en-US" altLang="zh-CN" baseline="-25000">
                <a:latin typeface="宋体" pitchFamily="2" charset="-122"/>
              </a:rPr>
              <a:t>5</a:t>
            </a:r>
            <a:r>
              <a:rPr kumimoji="0" lang="en-US" altLang="zh-CN">
                <a:latin typeface="宋体" pitchFamily="2" charset="-122"/>
              </a:rPr>
              <a:t>(t)</a:t>
            </a:r>
            <a:r>
              <a:rPr kumimoji="0" lang="zh-CN" altLang="en-US">
                <a:latin typeface="宋体" pitchFamily="2" charset="-122"/>
              </a:rPr>
              <a:t>、</a:t>
            </a:r>
            <a:r>
              <a:rPr kumimoji="0" lang="en-US" altLang="zh-CN">
                <a:latin typeface="宋体" pitchFamily="2" charset="-122"/>
              </a:rPr>
              <a:t>u</a:t>
            </a:r>
            <a:r>
              <a:rPr kumimoji="0" lang="en-US" altLang="zh-CN" baseline="-25000">
                <a:latin typeface="宋体" pitchFamily="2" charset="-122"/>
              </a:rPr>
              <a:t>6</a:t>
            </a:r>
            <a:r>
              <a:rPr kumimoji="0" lang="en-US" altLang="zh-CN">
                <a:latin typeface="宋体" pitchFamily="2" charset="-122"/>
              </a:rPr>
              <a:t>(t)</a:t>
            </a:r>
            <a:r>
              <a:rPr kumimoji="0" lang="zh-CN" altLang="en-US">
                <a:latin typeface="宋体" pitchFamily="2" charset="-122"/>
              </a:rPr>
              <a:t>的时域波形图。</a:t>
            </a:r>
          </a:p>
        </p:txBody>
      </p:sp>
      <p:graphicFrame>
        <p:nvGraphicFramePr>
          <p:cNvPr id="261125" name="Object 5"/>
          <p:cNvGraphicFramePr>
            <a:graphicFrameLocks noChangeAspect="1"/>
          </p:cNvGraphicFramePr>
          <p:nvPr/>
        </p:nvGraphicFramePr>
        <p:xfrm>
          <a:off x="1219200" y="1600200"/>
          <a:ext cx="6696075" cy="2209800"/>
        </p:xfrm>
        <a:graphic>
          <a:graphicData uri="http://schemas.openxmlformats.org/presentationml/2006/ole">
            <mc:AlternateContent xmlns:mc="http://schemas.openxmlformats.org/markup-compatibility/2006">
              <mc:Choice xmlns:v="urn:schemas-microsoft-com:vml" Requires="v">
                <p:oleObj spid="_x0000_s64590" name="图片" r:id="rId3" imgW="4591080" imgH="1514520" progId="">
                  <p:embed/>
                </p:oleObj>
              </mc:Choice>
              <mc:Fallback>
                <p:oleObj name="图片" r:id="rId3" imgW="4591080" imgH="151452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00200"/>
                        <a:ext cx="6696075"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6" name="Object 6"/>
          <p:cNvGraphicFramePr>
            <a:graphicFrameLocks noChangeAspect="1"/>
          </p:cNvGraphicFramePr>
          <p:nvPr/>
        </p:nvGraphicFramePr>
        <p:xfrm>
          <a:off x="1143000" y="4191000"/>
          <a:ext cx="5976938" cy="2017713"/>
        </p:xfrm>
        <a:graphic>
          <a:graphicData uri="http://schemas.openxmlformats.org/presentationml/2006/ole">
            <mc:AlternateContent xmlns:mc="http://schemas.openxmlformats.org/markup-compatibility/2006">
              <mc:Choice xmlns:v="urn:schemas-microsoft-com:vml" Requires="v">
                <p:oleObj spid="_x0000_s64591" name="图片" r:id="rId5" imgW="4457880" imgH="1504800" progId="">
                  <p:embed/>
                </p:oleObj>
              </mc:Choice>
              <mc:Fallback>
                <p:oleObj name="图片" r:id="rId5" imgW="4457880" imgH="15048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191000"/>
                        <a:ext cx="5976938" cy="201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5"/>
                                        </p:tgtEl>
                                        <p:attrNameLst>
                                          <p:attrName>style.visibility</p:attrName>
                                        </p:attrNameLst>
                                      </p:cBhvr>
                                      <p:to>
                                        <p:strVal val="visible"/>
                                      </p:to>
                                    </p:set>
                                    <p:animEffect transition="in" filter="blinds(horizontal)">
                                      <p:cBhvr>
                                        <p:cTn id="7" dur="500"/>
                                        <p:tgtEl>
                                          <p:spTgt spid="2611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1126"/>
                                        </p:tgtEl>
                                        <p:attrNameLst>
                                          <p:attrName>style.visibility</p:attrName>
                                        </p:attrNameLst>
                                      </p:cBhvr>
                                      <p:to>
                                        <p:strVal val="visible"/>
                                      </p:to>
                                    </p:set>
                                    <p:animEffect transition="in" filter="blinds(horizontal)">
                                      <p:cBhvr>
                                        <p:cTn id="12" dur="500"/>
                                        <p:tgtEl>
                                          <p:spTgt spid="261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125" name="Object 5"/>
          <p:cNvGraphicFramePr>
            <a:graphicFrameLocks noChangeAspect="1"/>
          </p:cNvGraphicFramePr>
          <p:nvPr/>
        </p:nvGraphicFramePr>
        <p:xfrm>
          <a:off x="381000" y="1905000"/>
          <a:ext cx="8763000" cy="2892425"/>
        </p:xfrm>
        <a:graphic>
          <a:graphicData uri="http://schemas.openxmlformats.org/presentationml/2006/ole">
            <mc:AlternateContent xmlns:mc="http://schemas.openxmlformats.org/markup-compatibility/2006">
              <mc:Choice xmlns:v="urn:schemas-microsoft-com:vml" Requires="v">
                <p:oleObj spid="_x0000_s65690" name="图片" r:id="rId3" imgW="4591080" imgH="1514520" progId="">
                  <p:embed/>
                </p:oleObj>
              </mc:Choice>
              <mc:Fallback>
                <p:oleObj name="图片" r:id="rId3" imgW="4591080" imgH="151452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05000"/>
                        <a:ext cx="8763000" cy="289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9" name="Object 10"/>
          <p:cNvGraphicFramePr>
            <a:graphicFrameLocks noChangeAspect="1"/>
          </p:cNvGraphicFramePr>
          <p:nvPr/>
        </p:nvGraphicFramePr>
        <p:xfrm>
          <a:off x="0" y="1066800"/>
          <a:ext cx="2438400" cy="1335088"/>
        </p:xfrm>
        <a:graphic>
          <a:graphicData uri="http://schemas.openxmlformats.org/presentationml/2006/ole">
            <mc:AlternateContent xmlns:mc="http://schemas.openxmlformats.org/markup-compatibility/2006">
              <mc:Choice xmlns:v="urn:schemas-microsoft-com:vml" Requires="v">
                <p:oleObj spid="_x0000_s65691" name="图片" r:id="rId5" imgW="1828800" imgH="1009800" progId="">
                  <p:embed/>
                </p:oleObj>
              </mc:Choice>
              <mc:Fallback>
                <p:oleObj name="图片" r:id="rId5" imgW="1828800" imgH="1009800"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066800"/>
                        <a:ext cx="243840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0" name="Object 18"/>
          <p:cNvGraphicFramePr>
            <a:graphicFrameLocks noChangeAspect="1"/>
          </p:cNvGraphicFramePr>
          <p:nvPr/>
        </p:nvGraphicFramePr>
        <p:xfrm>
          <a:off x="2667000" y="990600"/>
          <a:ext cx="2438400" cy="1335088"/>
        </p:xfrm>
        <a:graphic>
          <a:graphicData uri="http://schemas.openxmlformats.org/presentationml/2006/ole">
            <mc:AlternateContent xmlns:mc="http://schemas.openxmlformats.org/markup-compatibility/2006">
              <mc:Choice xmlns:v="urn:schemas-microsoft-com:vml" Requires="v">
                <p:oleObj spid="_x0000_s65692" name="图片" r:id="rId7" imgW="1828800" imgH="1009800" progId="">
                  <p:embed/>
                </p:oleObj>
              </mc:Choice>
              <mc:Fallback>
                <p:oleObj name="图片" r:id="rId7" imgW="1828800" imgH="1009800" progId="">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990600"/>
                        <a:ext cx="243840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1" name="Object 19"/>
          <p:cNvGraphicFramePr>
            <a:graphicFrameLocks noChangeAspect="1"/>
          </p:cNvGraphicFramePr>
          <p:nvPr/>
        </p:nvGraphicFramePr>
        <p:xfrm>
          <a:off x="5410200" y="762000"/>
          <a:ext cx="2997200" cy="1220788"/>
        </p:xfrm>
        <a:graphic>
          <a:graphicData uri="http://schemas.openxmlformats.org/presentationml/2006/ole">
            <mc:AlternateContent xmlns:mc="http://schemas.openxmlformats.org/markup-compatibility/2006">
              <mc:Choice xmlns:v="urn:schemas-microsoft-com:vml" Requires="v">
                <p:oleObj spid="_x0000_s65693" name="图片" r:id="rId9" imgW="2247840" imgH="923760" progId="">
                  <p:embed/>
                </p:oleObj>
              </mc:Choice>
              <mc:Fallback>
                <p:oleObj name="图片" r:id="rId9" imgW="2247840" imgH="923760" progId="">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762000"/>
                        <a:ext cx="2997200"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5"/>
                                        </p:tgtEl>
                                        <p:attrNameLst>
                                          <p:attrName>style.visibility</p:attrName>
                                        </p:attrNameLst>
                                      </p:cBhvr>
                                      <p:to>
                                        <p:strVal val="visible"/>
                                      </p:to>
                                    </p:set>
                                    <p:animEffect transition="in" filter="blinds(horizontal)">
                                      <p:cBhvr>
                                        <p:cTn id="7" dur="500"/>
                                        <p:tgtEl>
                                          <p:spTgt spid="2611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blinds(horizontal)">
                                      <p:cBhvr>
                                        <p:cTn id="12" dur="500"/>
                                        <p:tgtEl>
                                          <p:spTgt spid="1290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9030"/>
                                        </p:tgtEl>
                                        <p:attrNameLst>
                                          <p:attrName>style.visibility</p:attrName>
                                        </p:attrNameLst>
                                      </p:cBhvr>
                                      <p:to>
                                        <p:strVal val="visible"/>
                                      </p:to>
                                    </p:set>
                                    <p:animEffect transition="in" filter="blinds(horizontal)">
                                      <p:cBhvr>
                                        <p:cTn id="17" dur="500"/>
                                        <p:tgtEl>
                                          <p:spTgt spid="1290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blinds(horizontal)">
                                      <p:cBhvr>
                                        <p:cTn id="22" dur="500"/>
                                        <p:tgtEl>
                                          <p:spTgt spid="12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126" name="Object 6"/>
          <p:cNvGraphicFramePr>
            <a:graphicFrameLocks noChangeAspect="1"/>
          </p:cNvGraphicFramePr>
          <p:nvPr/>
        </p:nvGraphicFramePr>
        <p:xfrm>
          <a:off x="304800" y="1828800"/>
          <a:ext cx="8305800" cy="2803525"/>
        </p:xfrm>
        <a:graphic>
          <a:graphicData uri="http://schemas.openxmlformats.org/presentationml/2006/ole">
            <mc:AlternateContent xmlns:mc="http://schemas.openxmlformats.org/markup-compatibility/2006">
              <mc:Choice xmlns:v="urn:schemas-microsoft-com:vml" Requires="v">
                <p:oleObj spid="_x0000_s66714" name="图片" r:id="rId3" imgW="4457880" imgH="1504800" progId="">
                  <p:embed/>
                </p:oleObj>
              </mc:Choice>
              <mc:Fallback>
                <p:oleObj name="图片" r:id="rId3" imgW="4457880" imgH="15048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828800"/>
                        <a:ext cx="8305800" cy="280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3" name="Object 20"/>
          <p:cNvGraphicFramePr>
            <a:graphicFrameLocks noChangeAspect="1"/>
          </p:cNvGraphicFramePr>
          <p:nvPr/>
        </p:nvGraphicFramePr>
        <p:xfrm>
          <a:off x="381000" y="381000"/>
          <a:ext cx="2997200" cy="1220788"/>
        </p:xfrm>
        <a:graphic>
          <a:graphicData uri="http://schemas.openxmlformats.org/presentationml/2006/ole">
            <mc:AlternateContent xmlns:mc="http://schemas.openxmlformats.org/markup-compatibility/2006">
              <mc:Choice xmlns:v="urn:schemas-microsoft-com:vml" Requires="v">
                <p:oleObj spid="_x0000_s66715" name="图片" r:id="rId5" imgW="2247840" imgH="923760" progId="">
                  <p:embed/>
                </p:oleObj>
              </mc:Choice>
              <mc:Fallback>
                <p:oleObj name="图片" r:id="rId5" imgW="2247840" imgH="923760" progId="">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81000"/>
                        <a:ext cx="2997200"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4" name="Object 21"/>
          <p:cNvGraphicFramePr>
            <a:graphicFrameLocks noChangeAspect="1"/>
          </p:cNvGraphicFramePr>
          <p:nvPr/>
        </p:nvGraphicFramePr>
        <p:xfrm>
          <a:off x="3124200" y="457200"/>
          <a:ext cx="2997200" cy="1220788"/>
        </p:xfrm>
        <a:graphic>
          <a:graphicData uri="http://schemas.openxmlformats.org/presentationml/2006/ole">
            <mc:AlternateContent xmlns:mc="http://schemas.openxmlformats.org/markup-compatibility/2006">
              <mc:Choice xmlns:v="urn:schemas-microsoft-com:vml" Requires="v">
                <p:oleObj spid="_x0000_s66716" name="图片" r:id="rId7" imgW="2247840" imgH="923760" progId="">
                  <p:embed/>
                </p:oleObj>
              </mc:Choice>
              <mc:Fallback>
                <p:oleObj name="图片" r:id="rId7" imgW="2247840" imgH="923760" progId="">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57200"/>
                        <a:ext cx="2997200" cy="1220788"/>
                      </a:xfrm>
                      <a:prstGeom prst="rect">
                        <a:avLst/>
                      </a:prstGeom>
                      <a:solidFill>
                        <a:schemeClr val="bg1"/>
                      </a:solidFill>
                    </p:spPr>
                  </p:pic>
                </p:oleObj>
              </mc:Fallback>
            </mc:AlternateContent>
          </a:graphicData>
        </a:graphic>
      </p:graphicFrame>
      <p:graphicFrame>
        <p:nvGraphicFramePr>
          <p:cNvPr id="130055" name="Object 22"/>
          <p:cNvGraphicFramePr>
            <a:graphicFrameLocks noChangeAspect="1"/>
          </p:cNvGraphicFramePr>
          <p:nvPr/>
        </p:nvGraphicFramePr>
        <p:xfrm>
          <a:off x="5867400" y="304800"/>
          <a:ext cx="3276600" cy="1335088"/>
        </p:xfrm>
        <a:graphic>
          <a:graphicData uri="http://schemas.openxmlformats.org/presentationml/2006/ole">
            <mc:AlternateContent xmlns:mc="http://schemas.openxmlformats.org/markup-compatibility/2006">
              <mc:Choice xmlns:v="urn:schemas-microsoft-com:vml" Requires="v">
                <p:oleObj spid="_x0000_s66717" name="图片" r:id="rId9" imgW="2247840" imgH="923760" progId="">
                  <p:embed/>
                </p:oleObj>
              </mc:Choice>
              <mc:Fallback>
                <p:oleObj name="图片" r:id="rId9" imgW="2247840" imgH="923760" progId="">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304800"/>
                        <a:ext cx="327660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6"/>
                                        </p:tgtEl>
                                        <p:attrNameLst>
                                          <p:attrName>style.visibility</p:attrName>
                                        </p:attrNameLst>
                                      </p:cBhvr>
                                      <p:to>
                                        <p:strVal val="visible"/>
                                      </p:to>
                                    </p:set>
                                    <p:animEffect transition="in" filter="blinds(horizontal)">
                                      <p:cBhvr>
                                        <p:cTn id="7" dur="500"/>
                                        <p:tgtEl>
                                          <p:spTgt spid="2611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0053"/>
                                        </p:tgtEl>
                                        <p:attrNameLst>
                                          <p:attrName>style.visibility</p:attrName>
                                        </p:attrNameLst>
                                      </p:cBhvr>
                                      <p:to>
                                        <p:strVal val="visible"/>
                                      </p:to>
                                    </p:set>
                                    <p:animEffect transition="in" filter="blinds(horizontal)">
                                      <p:cBhvr>
                                        <p:cTn id="12" dur="500"/>
                                        <p:tgtEl>
                                          <p:spTgt spid="1300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0054"/>
                                        </p:tgtEl>
                                        <p:attrNameLst>
                                          <p:attrName>style.visibility</p:attrName>
                                        </p:attrNameLst>
                                      </p:cBhvr>
                                      <p:to>
                                        <p:strVal val="visible"/>
                                      </p:to>
                                    </p:set>
                                    <p:animEffect transition="in" filter="blinds(horizontal)">
                                      <p:cBhvr>
                                        <p:cTn id="17" dur="500"/>
                                        <p:tgtEl>
                                          <p:spTgt spid="1300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0055"/>
                                        </p:tgtEl>
                                        <p:attrNameLst>
                                          <p:attrName>style.visibility</p:attrName>
                                        </p:attrNameLst>
                                      </p:cBhvr>
                                      <p:to>
                                        <p:strVal val="visible"/>
                                      </p:to>
                                    </p:set>
                                    <p:animEffect transition="in" filter="blinds(horizontal)">
                                      <p:cBhvr>
                                        <p:cTn id="22"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10"/>
          <p:cNvGraphicFramePr>
            <a:graphicFrameLocks noChangeAspect="1"/>
          </p:cNvGraphicFramePr>
          <p:nvPr/>
        </p:nvGraphicFramePr>
        <p:xfrm>
          <a:off x="0" y="304800"/>
          <a:ext cx="2438400" cy="1335088"/>
        </p:xfrm>
        <a:graphic>
          <a:graphicData uri="http://schemas.openxmlformats.org/presentationml/2006/ole">
            <mc:AlternateContent xmlns:mc="http://schemas.openxmlformats.org/markup-compatibility/2006">
              <mc:Choice xmlns:v="urn:schemas-microsoft-com:vml" Requires="v">
                <p:oleObj spid="_x0000_s67890" name="图片" r:id="rId3" imgW="1828800" imgH="1009800" progId="">
                  <p:embed/>
                </p:oleObj>
              </mc:Choice>
              <mc:Fallback>
                <p:oleObj name="图片" r:id="rId3" imgW="1828800" imgH="1009800"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800"/>
                        <a:ext cx="243840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2" name="Rectangle 11"/>
          <p:cNvSpPr>
            <a:spLocks noChangeArrowheads="1"/>
          </p:cNvSpPr>
          <p:nvPr/>
        </p:nvSpPr>
        <p:spPr bwMode="auto">
          <a:xfrm>
            <a:off x="0" y="-555625"/>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sp>
        <p:nvSpPr>
          <p:cNvPr id="67593" name="Rectangle 17"/>
          <p:cNvSpPr>
            <a:spLocks noChangeArrowheads="1"/>
          </p:cNvSpPr>
          <p:nvPr/>
        </p:nvSpPr>
        <p:spPr bwMode="auto">
          <a:xfrm>
            <a:off x="4465638" y="7199313"/>
            <a:ext cx="212725" cy="214312"/>
          </a:xfrm>
          <a:prstGeom prst="rect">
            <a:avLst/>
          </a:prstGeom>
          <a:noFill/>
          <a:ln w="9525" algn="ctr">
            <a:noFill/>
            <a:miter lim="800000"/>
            <a:headEnd/>
            <a:tailEnd/>
          </a:ln>
        </p:spPr>
        <p:txBody>
          <a:bodyPr wrap="none" anchor="ctr">
            <a:spAutoFit/>
          </a:bodyPr>
          <a:lstStyle/>
          <a:p>
            <a:pPr algn="ctr" eaLnBrk="0" hangingPunct="0"/>
            <a:r>
              <a:rPr kumimoji="0" lang="zh-CN" altLang="en-US" sz="800">
                <a:solidFill>
                  <a:schemeClr val="tx1"/>
                </a:solidFill>
                <a:latin typeface="Arial" charset="0"/>
              </a:rPr>
              <a:t> </a:t>
            </a:r>
            <a:endParaRPr kumimoji="0" lang="zh-CN" altLang="en-US" sz="1800">
              <a:solidFill>
                <a:schemeClr val="tx1"/>
              </a:solidFill>
              <a:latin typeface="Arial" charset="0"/>
            </a:endParaRPr>
          </a:p>
        </p:txBody>
      </p:sp>
      <p:graphicFrame>
        <p:nvGraphicFramePr>
          <p:cNvPr id="67587" name="Object 18"/>
          <p:cNvGraphicFramePr>
            <a:graphicFrameLocks noChangeAspect="1"/>
          </p:cNvGraphicFramePr>
          <p:nvPr/>
        </p:nvGraphicFramePr>
        <p:xfrm>
          <a:off x="2438400" y="304800"/>
          <a:ext cx="2438400" cy="1335088"/>
        </p:xfrm>
        <a:graphic>
          <a:graphicData uri="http://schemas.openxmlformats.org/presentationml/2006/ole">
            <mc:AlternateContent xmlns:mc="http://schemas.openxmlformats.org/markup-compatibility/2006">
              <mc:Choice xmlns:v="urn:schemas-microsoft-com:vml" Requires="v">
                <p:oleObj spid="_x0000_s67891" name="图片" r:id="rId5" imgW="1828800" imgH="1009800" progId="">
                  <p:embed/>
                </p:oleObj>
              </mc:Choice>
              <mc:Fallback>
                <p:oleObj name="图片" r:id="rId5" imgW="1828800" imgH="1009800" progId="">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04800"/>
                        <a:ext cx="243840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19"/>
          <p:cNvGraphicFramePr>
            <a:graphicFrameLocks noChangeAspect="1"/>
          </p:cNvGraphicFramePr>
          <p:nvPr/>
        </p:nvGraphicFramePr>
        <p:xfrm>
          <a:off x="4876800" y="304800"/>
          <a:ext cx="2997200" cy="1220788"/>
        </p:xfrm>
        <a:graphic>
          <a:graphicData uri="http://schemas.openxmlformats.org/presentationml/2006/ole">
            <mc:AlternateContent xmlns:mc="http://schemas.openxmlformats.org/markup-compatibility/2006">
              <mc:Choice xmlns:v="urn:schemas-microsoft-com:vml" Requires="v">
                <p:oleObj spid="_x0000_s67892" name="图片" r:id="rId7" imgW="2247840" imgH="923760" progId="">
                  <p:embed/>
                </p:oleObj>
              </mc:Choice>
              <mc:Fallback>
                <p:oleObj name="图片" r:id="rId7" imgW="2247840" imgH="923760" progId="">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304800"/>
                        <a:ext cx="2997200"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20"/>
          <p:cNvGraphicFramePr>
            <a:graphicFrameLocks noChangeAspect="1"/>
          </p:cNvGraphicFramePr>
          <p:nvPr/>
        </p:nvGraphicFramePr>
        <p:xfrm>
          <a:off x="1371600" y="3200400"/>
          <a:ext cx="2997200" cy="1220788"/>
        </p:xfrm>
        <a:graphic>
          <a:graphicData uri="http://schemas.openxmlformats.org/presentationml/2006/ole">
            <mc:AlternateContent xmlns:mc="http://schemas.openxmlformats.org/markup-compatibility/2006">
              <mc:Choice xmlns:v="urn:schemas-microsoft-com:vml" Requires="v">
                <p:oleObj spid="_x0000_s67893" name="图片" r:id="rId9" imgW="2247840" imgH="923760" progId="">
                  <p:embed/>
                </p:oleObj>
              </mc:Choice>
              <mc:Fallback>
                <p:oleObj name="图片" r:id="rId9" imgW="2247840" imgH="923760" progId="">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3200400"/>
                        <a:ext cx="2997200"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0" name="Object 21"/>
          <p:cNvGraphicFramePr>
            <a:graphicFrameLocks noChangeAspect="1"/>
          </p:cNvGraphicFramePr>
          <p:nvPr/>
        </p:nvGraphicFramePr>
        <p:xfrm>
          <a:off x="4343400" y="3352800"/>
          <a:ext cx="2997200" cy="1220788"/>
        </p:xfrm>
        <a:graphic>
          <a:graphicData uri="http://schemas.openxmlformats.org/presentationml/2006/ole">
            <mc:AlternateContent xmlns:mc="http://schemas.openxmlformats.org/markup-compatibility/2006">
              <mc:Choice xmlns:v="urn:schemas-microsoft-com:vml" Requires="v">
                <p:oleObj spid="_x0000_s67894" name="图片" r:id="rId11" imgW="2247840" imgH="923760" progId="">
                  <p:embed/>
                </p:oleObj>
              </mc:Choice>
              <mc:Fallback>
                <p:oleObj name="图片" r:id="rId11" imgW="2247840" imgH="923760" progId="">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3352800"/>
                        <a:ext cx="2997200"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1" name="Object 22"/>
          <p:cNvGraphicFramePr>
            <a:graphicFrameLocks noChangeAspect="1"/>
          </p:cNvGraphicFramePr>
          <p:nvPr/>
        </p:nvGraphicFramePr>
        <p:xfrm>
          <a:off x="7086600" y="4419600"/>
          <a:ext cx="2997200" cy="1220788"/>
        </p:xfrm>
        <a:graphic>
          <a:graphicData uri="http://schemas.openxmlformats.org/presentationml/2006/ole">
            <mc:AlternateContent xmlns:mc="http://schemas.openxmlformats.org/markup-compatibility/2006">
              <mc:Choice xmlns:v="urn:schemas-microsoft-com:vml" Requires="v">
                <p:oleObj spid="_x0000_s67895" name="图片" r:id="rId13" imgW="2247840" imgH="923760" progId="">
                  <p:embed/>
                </p:oleObj>
              </mc:Choice>
              <mc:Fallback>
                <p:oleObj name="图片" r:id="rId13" imgW="2247840" imgH="923760" progId="">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4419600"/>
                        <a:ext cx="2997200"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5" name="Object 5"/>
          <p:cNvGraphicFramePr>
            <a:graphicFrameLocks noChangeAspect="1"/>
          </p:cNvGraphicFramePr>
          <p:nvPr/>
        </p:nvGraphicFramePr>
        <p:xfrm>
          <a:off x="457200" y="1143000"/>
          <a:ext cx="6696075" cy="2209800"/>
        </p:xfrm>
        <a:graphic>
          <a:graphicData uri="http://schemas.openxmlformats.org/presentationml/2006/ole">
            <mc:AlternateContent xmlns:mc="http://schemas.openxmlformats.org/markup-compatibility/2006">
              <mc:Choice xmlns:v="urn:schemas-microsoft-com:vml" Requires="v">
                <p:oleObj spid="_x0000_s67896" name="图片" r:id="rId15" imgW="4591080" imgH="1514520" progId="">
                  <p:embed/>
                </p:oleObj>
              </mc:Choice>
              <mc:Fallback>
                <p:oleObj name="图片" r:id="rId15" imgW="4591080" imgH="1514520" progId="">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1143000"/>
                        <a:ext cx="6696075"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6" name="Object 6"/>
          <p:cNvGraphicFramePr>
            <a:graphicFrameLocks noChangeAspect="1"/>
          </p:cNvGraphicFramePr>
          <p:nvPr/>
        </p:nvGraphicFramePr>
        <p:xfrm>
          <a:off x="1219200" y="4191000"/>
          <a:ext cx="5976938" cy="2017713"/>
        </p:xfrm>
        <a:graphic>
          <a:graphicData uri="http://schemas.openxmlformats.org/presentationml/2006/ole">
            <mc:AlternateContent xmlns:mc="http://schemas.openxmlformats.org/markup-compatibility/2006">
              <mc:Choice xmlns:v="urn:schemas-microsoft-com:vml" Requires="v">
                <p:oleObj spid="_x0000_s67897" name="图片" r:id="rId17" imgW="4457880" imgH="1504800" progId="">
                  <p:embed/>
                </p:oleObj>
              </mc:Choice>
              <mc:Fallback>
                <p:oleObj name="图片" r:id="rId17" imgW="4457880" imgH="1504800" progId="">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9200" y="4191000"/>
                        <a:ext cx="5976938" cy="201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5"/>
                                        </p:tgtEl>
                                        <p:attrNameLst>
                                          <p:attrName>style.visibility</p:attrName>
                                        </p:attrNameLst>
                                      </p:cBhvr>
                                      <p:to>
                                        <p:strVal val="visible"/>
                                      </p:to>
                                    </p:set>
                                    <p:animEffect transition="in" filter="blinds(horizontal)">
                                      <p:cBhvr>
                                        <p:cTn id="7" dur="500"/>
                                        <p:tgtEl>
                                          <p:spTgt spid="2611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blinds(horizontal)">
                                      <p:cBhvr>
                                        <p:cTn id="12" dur="500"/>
                                        <p:tgtEl>
                                          <p:spTgt spid="675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7"/>
                                        </p:tgtEl>
                                        <p:attrNameLst>
                                          <p:attrName>style.visibility</p:attrName>
                                        </p:attrNameLst>
                                      </p:cBhvr>
                                      <p:to>
                                        <p:strVal val="visible"/>
                                      </p:to>
                                    </p:set>
                                    <p:animEffect transition="in" filter="blinds(horizontal)">
                                      <p:cBhvr>
                                        <p:cTn id="17" dur="500"/>
                                        <p:tgtEl>
                                          <p:spTgt spid="675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588"/>
                                        </p:tgtEl>
                                        <p:attrNameLst>
                                          <p:attrName>style.visibility</p:attrName>
                                        </p:attrNameLst>
                                      </p:cBhvr>
                                      <p:to>
                                        <p:strVal val="visible"/>
                                      </p:to>
                                    </p:set>
                                    <p:animEffect transition="in" filter="blinds(horizontal)">
                                      <p:cBhvr>
                                        <p:cTn id="22" dur="500"/>
                                        <p:tgtEl>
                                          <p:spTgt spid="675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1126"/>
                                        </p:tgtEl>
                                        <p:attrNameLst>
                                          <p:attrName>style.visibility</p:attrName>
                                        </p:attrNameLst>
                                      </p:cBhvr>
                                      <p:to>
                                        <p:strVal val="visible"/>
                                      </p:to>
                                    </p:set>
                                    <p:animEffect transition="in" filter="blinds(horizontal)">
                                      <p:cBhvr>
                                        <p:cTn id="27" dur="500"/>
                                        <p:tgtEl>
                                          <p:spTgt spid="2611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7589"/>
                                        </p:tgtEl>
                                        <p:attrNameLst>
                                          <p:attrName>style.visibility</p:attrName>
                                        </p:attrNameLst>
                                      </p:cBhvr>
                                      <p:to>
                                        <p:strVal val="visible"/>
                                      </p:to>
                                    </p:set>
                                    <p:animEffect transition="in" filter="blinds(horizontal)">
                                      <p:cBhvr>
                                        <p:cTn id="32" dur="500"/>
                                        <p:tgtEl>
                                          <p:spTgt spid="675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7590"/>
                                        </p:tgtEl>
                                        <p:attrNameLst>
                                          <p:attrName>style.visibility</p:attrName>
                                        </p:attrNameLst>
                                      </p:cBhvr>
                                      <p:to>
                                        <p:strVal val="visible"/>
                                      </p:to>
                                    </p:set>
                                    <p:animEffect transition="in" filter="blinds(horizontal)">
                                      <p:cBhvr>
                                        <p:cTn id="37" dur="500"/>
                                        <p:tgtEl>
                                          <p:spTgt spid="6759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7591"/>
                                        </p:tgtEl>
                                        <p:attrNameLst>
                                          <p:attrName>style.visibility</p:attrName>
                                        </p:attrNameLst>
                                      </p:cBhvr>
                                      <p:to>
                                        <p:strVal val="visible"/>
                                      </p:to>
                                    </p:set>
                                    <p:animEffect transition="in" filter="blinds(horizontal)">
                                      <p:cBhvr>
                                        <p:cTn id="42"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5"/>
          <p:cNvGraphicFramePr>
            <a:graphicFrameLocks noChangeAspect="1"/>
          </p:cNvGraphicFramePr>
          <p:nvPr/>
        </p:nvGraphicFramePr>
        <p:xfrm>
          <a:off x="152400" y="381000"/>
          <a:ext cx="3965575" cy="3201988"/>
        </p:xfrm>
        <a:graphic>
          <a:graphicData uri="http://schemas.openxmlformats.org/presentationml/2006/ole">
            <mc:AlternateContent xmlns:mc="http://schemas.openxmlformats.org/markup-compatibility/2006">
              <mc:Choice xmlns:v="urn:schemas-microsoft-com:vml" Requires="v">
                <p:oleObj spid="_x0000_s68762" name="图片" r:id="rId3" imgW="2971800" imgH="2400480" progId="">
                  <p:embed/>
                </p:oleObj>
              </mc:Choice>
              <mc:Fallback>
                <p:oleObj name="图片" r:id="rId3" imgW="2971800" imgH="240048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81000"/>
                        <a:ext cx="3965575" cy="320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3" name="Rectangle 6"/>
          <p:cNvSpPr>
            <a:spLocks noChangeArrowheads="1"/>
          </p:cNvSpPr>
          <p:nvPr/>
        </p:nvSpPr>
        <p:spPr bwMode="auto">
          <a:xfrm>
            <a:off x="0" y="1657350"/>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sp>
        <p:nvSpPr>
          <p:cNvPr id="68614" name="Rectangle 11"/>
          <p:cNvSpPr>
            <a:spLocks noChangeArrowheads="1"/>
          </p:cNvSpPr>
          <p:nvPr/>
        </p:nvSpPr>
        <p:spPr bwMode="auto">
          <a:xfrm>
            <a:off x="0" y="2657475"/>
            <a:ext cx="9144000" cy="0"/>
          </a:xfrm>
          <a:prstGeom prst="rect">
            <a:avLst/>
          </a:prstGeom>
          <a:noFill/>
          <a:ln w="9525" algn="ctr">
            <a:noFill/>
            <a:miter lim="800000"/>
            <a:headEnd/>
            <a:tailEnd/>
          </a:ln>
        </p:spPr>
        <p:txBody>
          <a:bodyPr wrap="none" anchor="ctr">
            <a:spAutoFit/>
          </a:bodyPr>
          <a:lstStyle/>
          <a:p>
            <a:pPr>
              <a:spcBef>
                <a:spcPct val="50000"/>
              </a:spcBef>
            </a:pPr>
            <a:endParaRPr lang="zh-CN" altLang="en-US"/>
          </a:p>
        </p:txBody>
      </p:sp>
      <p:graphicFrame>
        <p:nvGraphicFramePr>
          <p:cNvPr id="68611" name="Object 10"/>
          <p:cNvGraphicFramePr>
            <a:graphicFrameLocks noChangeAspect="1"/>
          </p:cNvGraphicFramePr>
          <p:nvPr/>
        </p:nvGraphicFramePr>
        <p:xfrm>
          <a:off x="4953000" y="609600"/>
          <a:ext cx="3432175" cy="2531667"/>
        </p:xfrm>
        <a:graphic>
          <a:graphicData uri="http://schemas.openxmlformats.org/presentationml/2006/ole">
            <mc:AlternateContent xmlns:mc="http://schemas.openxmlformats.org/markup-compatibility/2006">
              <mc:Choice xmlns:v="urn:schemas-microsoft-com:vml" Requires="v">
                <p:oleObj spid="_x0000_s68763" name="图片" r:id="rId5" imgW="2971800" imgH="2190600" progId="">
                  <p:embed/>
                </p:oleObj>
              </mc:Choice>
              <mc:Fallback>
                <p:oleObj name="图片" r:id="rId5" imgW="2971800" imgH="2190600"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609600"/>
                        <a:ext cx="3432175" cy="253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2" name="Object 13"/>
          <p:cNvGraphicFramePr>
            <a:graphicFrameLocks noChangeAspect="1"/>
          </p:cNvGraphicFramePr>
          <p:nvPr/>
        </p:nvGraphicFramePr>
        <p:xfrm>
          <a:off x="5113337" y="4267200"/>
          <a:ext cx="4030663" cy="2333625"/>
        </p:xfrm>
        <a:graphic>
          <a:graphicData uri="http://schemas.openxmlformats.org/presentationml/2006/ole">
            <mc:AlternateContent xmlns:mc="http://schemas.openxmlformats.org/markup-compatibility/2006">
              <mc:Choice xmlns:v="urn:schemas-microsoft-com:vml" Requires="v">
                <p:oleObj spid="_x0000_s68764" name="图片" r:id="rId7" imgW="2962440" imgH="1714680" progId="">
                  <p:embed/>
                </p:oleObj>
              </mc:Choice>
              <mc:Fallback>
                <p:oleObj name="图片" r:id="rId7" imgW="2962440" imgH="1714680" progId="">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3337" y="4267200"/>
                        <a:ext cx="4030663" cy="233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6" name="Object 6"/>
          <p:cNvGraphicFramePr>
            <a:graphicFrameLocks noChangeAspect="1"/>
          </p:cNvGraphicFramePr>
          <p:nvPr/>
        </p:nvGraphicFramePr>
        <p:xfrm>
          <a:off x="990600" y="3276600"/>
          <a:ext cx="5976938" cy="2017713"/>
        </p:xfrm>
        <a:graphic>
          <a:graphicData uri="http://schemas.openxmlformats.org/presentationml/2006/ole">
            <mc:AlternateContent xmlns:mc="http://schemas.openxmlformats.org/markup-compatibility/2006">
              <mc:Choice xmlns:v="urn:schemas-microsoft-com:vml" Requires="v">
                <p:oleObj spid="_x0000_s68765" name="图片" r:id="rId9" imgW="4457880" imgH="1504800" progId="">
                  <p:embed/>
                </p:oleObj>
              </mc:Choice>
              <mc:Fallback>
                <p:oleObj name="图片" r:id="rId9" imgW="4457880" imgH="1504800" progId="">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276600"/>
                        <a:ext cx="5976938" cy="201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6"/>
                                        </p:tgtEl>
                                        <p:attrNameLst>
                                          <p:attrName>style.visibility</p:attrName>
                                        </p:attrNameLst>
                                      </p:cBhvr>
                                      <p:to>
                                        <p:strVal val="visible"/>
                                      </p:to>
                                    </p:set>
                                    <p:animEffect transition="in" filter="blinds(horizontal)">
                                      <p:cBhvr>
                                        <p:cTn id="7" dur="500"/>
                                        <p:tgtEl>
                                          <p:spTgt spid="2611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0"/>
                                        </p:tgtEl>
                                        <p:attrNameLst>
                                          <p:attrName>style.visibility</p:attrName>
                                        </p:attrNameLst>
                                      </p:cBhvr>
                                      <p:to>
                                        <p:strVal val="visible"/>
                                      </p:to>
                                    </p:set>
                                    <p:animEffect transition="in" filter="blinds(horizontal)">
                                      <p:cBhvr>
                                        <p:cTn id="12" dur="500"/>
                                        <p:tgtEl>
                                          <p:spTgt spid="686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1"/>
                                        </p:tgtEl>
                                        <p:attrNameLst>
                                          <p:attrName>style.visibility</p:attrName>
                                        </p:attrNameLst>
                                      </p:cBhvr>
                                      <p:to>
                                        <p:strVal val="visible"/>
                                      </p:to>
                                    </p:set>
                                    <p:animEffect transition="in" filter="blinds(horizontal)">
                                      <p:cBhvr>
                                        <p:cTn id="17" dur="500"/>
                                        <p:tgtEl>
                                          <p:spTgt spid="686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612"/>
                                        </p:tgtEl>
                                        <p:attrNameLst>
                                          <p:attrName>style.visibility</p:attrName>
                                        </p:attrNameLst>
                                      </p:cBhvr>
                                      <p:to>
                                        <p:strVal val="visible"/>
                                      </p:to>
                                    </p:set>
                                    <p:animEffect transition="in" filter="blinds(horizontal)">
                                      <p:cBhvr>
                                        <p:cTn id="22"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762000" y="1676400"/>
            <a:ext cx="4897438" cy="860425"/>
          </a:xfrm>
          <a:prstGeom prst="rect">
            <a:avLst/>
          </a:prstGeom>
          <a:noFill/>
          <a:ln w="9525">
            <a:noFill/>
            <a:miter lim="800000"/>
            <a:headEnd/>
            <a:tailEnd/>
          </a:ln>
        </p:spPr>
        <p:txBody>
          <a:bodyPr>
            <a:spAutoFit/>
          </a:bodyPr>
          <a:lstStyle/>
          <a:p>
            <a:pPr marL="444500" indent="-444500">
              <a:lnSpc>
                <a:spcPct val="180000"/>
              </a:lnSpc>
              <a:buClr>
                <a:srgbClr val="000066"/>
              </a:buClr>
              <a:buFont typeface="Wingdings" pitchFamily="2" charset="2"/>
              <a:buChar char="l"/>
            </a:pPr>
            <a:r>
              <a:rPr kumimoji="0" lang="zh-CN" altLang="en-US" sz="2800">
                <a:ea typeface="楷体_GB2312" pitchFamily="49" charset="-122"/>
              </a:rPr>
              <a:t>晶体管混频器</a:t>
            </a:r>
          </a:p>
        </p:txBody>
      </p:sp>
      <p:sp>
        <p:nvSpPr>
          <p:cNvPr id="109571" name="Rectangle 3"/>
          <p:cNvSpPr>
            <a:spLocks noChangeArrowheads="1"/>
          </p:cNvSpPr>
          <p:nvPr/>
        </p:nvSpPr>
        <p:spPr bwMode="auto">
          <a:xfrm>
            <a:off x="755650" y="692150"/>
            <a:ext cx="5689600" cy="725488"/>
          </a:xfrm>
          <a:prstGeom prst="rect">
            <a:avLst/>
          </a:prstGeom>
          <a:noFill/>
          <a:ln w="9525">
            <a:noFill/>
            <a:miter lim="800000"/>
            <a:headEnd/>
            <a:tailEnd/>
          </a:ln>
        </p:spPr>
        <p:txBody>
          <a:bodyPr>
            <a:spAutoFit/>
          </a:bodyPr>
          <a:lstStyle/>
          <a:p>
            <a:pPr>
              <a:lnSpc>
                <a:spcPct val="130000"/>
              </a:lnSpc>
              <a:spcBef>
                <a:spcPct val="50000"/>
              </a:spcBef>
            </a:pPr>
            <a:r>
              <a:rPr lang="en-US" altLang="zh-CN" sz="3200">
                <a:latin typeface="华文新魏" pitchFamily="2" charset="-122"/>
                <a:ea typeface="华文新魏" pitchFamily="2" charset="-122"/>
              </a:rPr>
              <a:t>4. </a:t>
            </a:r>
            <a:r>
              <a:rPr lang="zh-CN" altLang="en-US" sz="3200">
                <a:latin typeface="华文新魏" pitchFamily="2" charset="-122"/>
                <a:ea typeface="华文新魏" pitchFamily="2" charset="-122"/>
              </a:rPr>
              <a:t>常用的混频器</a:t>
            </a:r>
          </a:p>
        </p:txBody>
      </p:sp>
      <p:sp>
        <p:nvSpPr>
          <p:cNvPr id="179204" name="Rectangle 4"/>
          <p:cNvSpPr>
            <a:spLocks noChangeArrowheads="1"/>
          </p:cNvSpPr>
          <p:nvPr/>
        </p:nvSpPr>
        <p:spPr bwMode="auto">
          <a:xfrm>
            <a:off x="762000" y="2590800"/>
            <a:ext cx="4897438" cy="860425"/>
          </a:xfrm>
          <a:prstGeom prst="rect">
            <a:avLst/>
          </a:prstGeom>
          <a:noFill/>
          <a:ln w="9525" algn="ctr">
            <a:noFill/>
            <a:miter lim="800000"/>
            <a:headEnd/>
            <a:tailEnd/>
          </a:ln>
        </p:spPr>
        <p:txBody>
          <a:bodyPr>
            <a:spAutoFit/>
          </a:bodyPr>
          <a:lstStyle/>
          <a:p>
            <a:pPr marL="444500" indent="-444500">
              <a:lnSpc>
                <a:spcPct val="180000"/>
              </a:lnSpc>
              <a:buClr>
                <a:srgbClr val="000066"/>
              </a:buClr>
              <a:buFont typeface="Wingdings" pitchFamily="2" charset="2"/>
              <a:buChar char="l"/>
            </a:pPr>
            <a:r>
              <a:rPr kumimoji="0" lang="zh-CN" altLang="en-US" sz="2800">
                <a:ea typeface="楷体_GB2312" pitchFamily="49" charset="-122"/>
              </a:rPr>
              <a:t>二极管混频器</a:t>
            </a:r>
          </a:p>
        </p:txBody>
      </p:sp>
      <p:sp>
        <p:nvSpPr>
          <p:cNvPr id="179205" name="Rectangle 5"/>
          <p:cNvSpPr>
            <a:spLocks noChangeArrowheads="1"/>
          </p:cNvSpPr>
          <p:nvPr/>
        </p:nvSpPr>
        <p:spPr bwMode="auto">
          <a:xfrm>
            <a:off x="762000" y="3733800"/>
            <a:ext cx="4897438" cy="860425"/>
          </a:xfrm>
          <a:prstGeom prst="rect">
            <a:avLst/>
          </a:prstGeom>
          <a:noFill/>
          <a:ln w="9525" algn="ctr">
            <a:noFill/>
            <a:miter lim="800000"/>
            <a:headEnd/>
            <a:tailEnd/>
          </a:ln>
        </p:spPr>
        <p:txBody>
          <a:bodyPr>
            <a:spAutoFit/>
          </a:bodyPr>
          <a:lstStyle/>
          <a:p>
            <a:pPr marL="444500" indent="-444500">
              <a:lnSpc>
                <a:spcPct val="180000"/>
              </a:lnSpc>
              <a:buClr>
                <a:srgbClr val="000066"/>
              </a:buClr>
              <a:buFont typeface="Wingdings" pitchFamily="2" charset="2"/>
              <a:buChar char="l"/>
            </a:pPr>
            <a:r>
              <a:rPr kumimoji="0" lang="zh-CN" altLang="en-US" sz="2800">
                <a:ea typeface="楷体_GB2312" pitchFamily="49" charset="-122"/>
              </a:rPr>
              <a:t>集成模拟混频器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blinds(horizontal)">
                                      <p:cBhvr>
                                        <p:cTn id="7" dur="500"/>
                                        <p:tgtEl>
                                          <p:spTgt spid="1792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204"/>
                                        </p:tgtEl>
                                        <p:attrNameLst>
                                          <p:attrName>style.visibility</p:attrName>
                                        </p:attrNameLst>
                                      </p:cBhvr>
                                      <p:to>
                                        <p:strVal val="visible"/>
                                      </p:to>
                                    </p:set>
                                    <p:animEffect transition="in" filter="blinds(horizontal)">
                                      <p:cBhvr>
                                        <p:cTn id="12" dur="500"/>
                                        <p:tgtEl>
                                          <p:spTgt spid="1792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9205"/>
                                        </p:tgtEl>
                                        <p:attrNameLst>
                                          <p:attrName>style.visibility</p:attrName>
                                        </p:attrNameLst>
                                      </p:cBhvr>
                                      <p:to>
                                        <p:strVal val="visible"/>
                                      </p:to>
                                    </p:set>
                                    <p:animEffect transition="in" filter="blinds(horizontal)">
                                      <p:cBhvr>
                                        <p:cTn id="17" dur="500"/>
                                        <p:tgtEl>
                                          <p:spTgt spid="179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p:bldP spid="179204" grpId="0"/>
      <p:bldP spid="179205" grpId="0"/>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7857</TotalTime>
  <Words>4747</Words>
  <Application>Microsoft Office PowerPoint</Application>
  <PresentationFormat>全屏显示(4:3)</PresentationFormat>
  <Paragraphs>548</Paragraphs>
  <Slides>128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8</vt:i4>
      </vt:variant>
      <vt:variant>
        <vt:lpstr>幻灯片标题</vt:lpstr>
      </vt:variant>
      <vt:variant>
        <vt:i4>128</vt:i4>
      </vt:variant>
    </vt:vector>
  </HeadingPairs>
  <TitlesOfParts>
    <vt:vector size="148" baseType="lpstr">
      <vt:lpstr>华文新魏</vt:lpstr>
      <vt:lpstr>楷体</vt:lpstr>
      <vt:lpstr>楷体_GB2312</vt:lpstr>
      <vt:lpstr>宋体</vt:lpstr>
      <vt:lpstr>宋体-方正超大字符集</vt:lpstr>
      <vt:lpstr>Arial</vt:lpstr>
      <vt:lpstr>Book Antiqua</vt:lpstr>
      <vt:lpstr>Calibri</vt:lpstr>
      <vt:lpstr>Courier New</vt:lpstr>
      <vt:lpstr>Times New Roman</vt:lpstr>
      <vt:lpstr>Wingdings</vt:lpstr>
      <vt:lpstr>古瓶荷花</vt:lpstr>
      <vt:lpstr>VISIO</vt:lpstr>
      <vt:lpstr>Equation</vt:lpstr>
      <vt:lpstr>公式</vt:lpstr>
      <vt:lpstr>Equation.3</vt:lpstr>
      <vt:lpstr>位图图像</vt:lpstr>
      <vt:lpstr>Picture</vt:lpstr>
      <vt:lpstr>图片</vt:lpstr>
      <vt:lpstr>BMP 图像</vt:lpstr>
      <vt:lpstr>第5章  振幅调制、解调与混频电路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5.3  振幅检波电路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惰性失真</vt:lpstr>
      <vt:lpstr>PowerPoint 演示文稿</vt:lpstr>
      <vt:lpstr>PowerPoint 演示文稿</vt:lpstr>
      <vt:lpstr>PowerPoint 演示文稿</vt:lpstr>
      <vt:lpstr>PowerPoint 演示文稿</vt:lpstr>
      <vt:lpstr>2)  负峰切割失真   （或称底部切割失真）</vt:lpstr>
      <vt:lpstr>PowerPoint 演示文稿</vt:lpstr>
      <vt:lpstr>PowerPoint 演示文稿</vt:lpstr>
      <vt:lpstr>PowerPoint 演示文稿</vt:lpstr>
      <vt:lpstr>PowerPoint 演示文稿</vt:lpstr>
      <vt:lpstr>PowerPoint 演示文稿</vt:lpstr>
      <vt:lpstr> 5.3.3 同步检波电路</vt:lpstr>
      <vt:lpstr>PowerPoint 演示文稿</vt:lpstr>
      <vt:lpstr>PowerPoint 演示文稿</vt:lpstr>
      <vt:lpstr>PowerPoint 演示文稿</vt:lpstr>
      <vt:lpstr>集成模拟同步检波器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集成混频器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二次混频技术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高频电子线路</dc:title>
  <dc:subject>课件</dc:subject>
  <dc:creator>魏东梅</dc:creator>
  <cp:lastModifiedBy>Windows User</cp:lastModifiedBy>
  <cp:revision>459</cp:revision>
  <cp:lastPrinted>1601-01-01T00:00:00Z</cp:lastPrinted>
  <dcterms:created xsi:type="dcterms:W3CDTF">1601-01-01T00:00:00Z</dcterms:created>
  <dcterms:modified xsi:type="dcterms:W3CDTF">2021-08-24T07:36:50Z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