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
  </p:notesMasterIdLst>
  <p:handoutMasterIdLst>
    <p:handoutMasterId r:id="rId18"/>
  </p:handoutMasterIdLst>
  <p:sldIdLst>
    <p:sldId id="258" r:id="rId2"/>
    <p:sldId id="321" r:id="rId3"/>
    <p:sldId id="259" r:id="rId4"/>
    <p:sldId id="329" r:id="rId5"/>
    <p:sldId id="323" r:id="rId6"/>
    <p:sldId id="324" r:id="rId7"/>
    <p:sldId id="330" r:id="rId8"/>
    <p:sldId id="325" r:id="rId9"/>
    <p:sldId id="331" r:id="rId10"/>
    <p:sldId id="326" r:id="rId11"/>
    <p:sldId id="327" r:id="rId12"/>
    <p:sldId id="322" r:id="rId13"/>
    <p:sldId id="328" r:id="rId14"/>
    <p:sldId id="285" r:id="rId15"/>
    <p:sldId id="307" r:id="rId16"/>
  </p:sldIdLst>
  <p:sldSz cx="9144000" cy="6858000" type="screen4x3"/>
  <p:notesSz cx="9942513" cy="676116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82A3"/>
    <a:srgbClr val="90AFC6"/>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3" autoAdjust="0"/>
    <p:restoredTop sz="82375" autoAdjust="0"/>
  </p:normalViewPr>
  <p:slideViewPr>
    <p:cSldViewPr snapToGrid="0">
      <p:cViewPr>
        <p:scale>
          <a:sx n="75" d="100"/>
          <a:sy n="75" d="100"/>
        </p:scale>
        <p:origin x="1928" y="12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t>2024/7/8</a:t>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t>‹#›</a:t>
            </a:fld>
            <a:endParaRPr lang="zh-CN" altLang="en-US"/>
          </a:p>
        </p:txBody>
      </p:sp>
    </p:spTree>
    <p:extLst>
      <p:ext uri="{BB962C8B-B14F-4D97-AF65-F5344CB8AC3E}">
        <p14:creationId xmlns:p14="http://schemas.microsoft.com/office/powerpoint/2010/main" val="269614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t>2024/7/8</a:t>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t>‹#›</a:t>
            </a:fld>
            <a:endParaRPr lang="zh-CN" altLang="en-US"/>
          </a:p>
        </p:txBody>
      </p:sp>
    </p:spTree>
    <p:extLst>
      <p:ext uri="{BB962C8B-B14F-4D97-AF65-F5344CB8AC3E}">
        <p14:creationId xmlns:p14="http://schemas.microsoft.com/office/powerpoint/2010/main" val="111304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1</a:t>
            </a:fld>
            <a:endParaRPr lang="zh-CN" altLang="en-US"/>
          </a:p>
        </p:txBody>
      </p:sp>
    </p:spTree>
    <p:extLst>
      <p:ext uri="{BB962C8B-B14F-4D97-AF65-F5344CB8AC3E}">
        <p14:creationId xmlns:p14="http://schemas.microsoft.com/office/powerpoint/2010/main" val="712660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本课题的奖励机制包括三部分：基本奖励、漏洞奖励和新路径奖励。基本奖励即成功挖矿的奖励，与传统</a:t>
                </a:r>
                <a:r>
                  <a:rPr lang="en-US" altLang="zh-CN" sz="1800" kern="100">
                    <a:effectLst/>
                    <a:latin typeface="Times New Roman" panose="02020603050405020304" pitchFamily="18" charset="0"/>
                    <a:ea typeface="宋体" panose="02010600030101010101" pitchFamily="2" charset="-122"/>
                  </a:rPr>
                  <a:t>PoW</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类似，该奖励只发放给获得记账权的矿工，且随模糊测试难度不断调整。</a:t>
                </a:r>
                <a:r>
                  <a:rPr lang="zh-CN" altLang="zh-CN" sz="1800" kern="100">
                    <a:effectLst/>
                    <a:latin typeface="Times New Roman" panose="02020603050405020304" pitchFamily="18" charset="0"/>
                    <a:ea typeface="宋体" panose="02010600030101010101" pitchFamily="2" charset="-122"/>
                  </a:rPr>
                  <a:t>漏洞奖励是给发现并提交有效漏洞的矿工的额外奖励，该奖励是由各程序提供方发放。奖励金额可以根据漏洞的严重程度进行评估。漏洞的严重程度</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𝑆</m:t>
                        </m:r>
                      </m:e>
                      <m:sub>
                        <m:r>
                          <a:rPr lang="en-US" altLang="zh-CN" sz="1800" i="1" kern="100">
                            <a:effectLst/>
                            <a:latin typeface="Cambria Math" panose="02040503050406030204" pitchFamily="18" charset="0"/>
                            <a:ea typeface="宋体" panose="02010600030101010101" pitchFamily="2" charset="-122"/>
                          </a:rPr>
                          <m:t>𝑏𝑢𝑔</m:t>
                        </m:r>
                      </m:sub>
                    </m:sSub>
                  </m:oMath>
                </a14:m>
                <a:r>
                  <a:rPr lang="zh-CN" altLang="zh-CN" sz="1800" kern="100">
                    <a:effectLst/>
                    <a:latin typeface="Times New Roman" panose="02020603050405020304" pitchFamily="18" charset="0"/>
                    <a:ea typeface="宋体" panose="02010600030101010101" pitchFamily="2" charset="-122"/>
                  </a:rPr>
                  <a:t>通过通用漏洞评分系统（</a:t>
                </a:r>
                <a:r>
                  <a:rPr lang="en-US" altLang="zh-CN" sz="1800" kern="100">
                    <a:effectLst/>
                    <a:latin typeface="Times New Roman" panose="02020603050405020304" pitchFamily="18" charset="0"/>
                    <a:ea typeface="宋体" panose="02010600030101010101" pitchFamily="2" charset="-122"/>
                  </a:rPr>
                  <a:t>Common Vulnerability Scoring System</a:t>
                </a:r>
                <a:r>
                  <a:rPr lang="zh-CN" altLang="zh-CN"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CVSS</a:t>
                </a:r>
                <a:r>
                  <a:rPr lang="zh-CN" altLang="zh-CN" sz="1800" kern="100">
                    <a:effectLst/>
                    <a:latin typeface="Times New Roman" panose="02020603050405020304" pitchFamily="18" charset="0"/>
                    <a:ea typeface="宋体" panose="02010600030101010101" pitchFamily="2" charset="-122"/>
                  </a:rPr>
                  <a:t>）来判定，</a:t>
                </a:r>
                <a:r>
                  <a:rPr lang="en-US" altLang="zh-CN" sz="1800" kern="100">
                    <a:effectLst/>
                    <a:latin typeface="Times New Roman" panose="02020603050405020304" pitchFamily="18" charset="0"/>
                    <a:ea typeface="宋体" panose="02010600030101010101" pitchFamily="2" charset="-122"/>
                  </a:rPr>
                  <a:t>CVSS</a:t>
                </a:r>
                <a:r>
                  <a:rPr lang="zh-CN" altLang="zh-CN" sz="1800" kern="100">
                    <a:effectLst/>
                    <a:latin typeface="Times New Roman" panose="02020603050405020304" pitchFamily="18" charset="0"/>
                    <a:ea typeface="宋体" panose="02010600030101010101" pitchFamily="2" charset="-122"/>
                  </a:rPr>
                  <a:t>是一个开放的行业标准，用于评估计算机系统安全漏洞的严重性，它的分值范围是</a:t>
                </a:r>
                <a:r>
                  <a:rPr lang="en-US" altLang="zh-CN" sz="1800" kern="100">
                    <a:effectLst/>
                    <a:latin typeface="Times New Roman" panose="02020603050405020304" pitchFamily="18" charset="0"/>
                    <a:ea typeface="宋体" panose="02010600030101010101" pitchFamily="2" charset="-122"/>
                  </a:rPr>
                  <a:t>0.0~10.0</a:t>
                </a:r>
                <a:r>
                  <a:rPr lang="zh-CN" altLang="zh-CN" sz="1800" kern="100">
                    <a:effectLst/>
                    <a:latin typeface="Times New Roman" panose="02020603050405020304" pitchFamily="18" charset="0"/>
                    <a:ea typeface="宋体" panose="02010600030101010101" pitchFamily="2" charset="-122"/>
                  </a:rPr>
                  <a:t>，数字越大代表漏洞的严重程度越高，漏洞奖励与</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𝑆</m:t>
                        </m:r>
                      </m:e>
                      <m:sub>
                        <m:r>
                          <a:rPr lang="en-US" altLang="zh-CN" sz="1800" i="1" kern="100">
                            <a:effectLst/>
                            <a:latin typeface="Cambria Math" panose="02040503050406030204" pitchFamily="18" charset="0"/>
                            <a:ea typeface="宋体" panose="02010600030101010101" pitchFamily="2" charset="-122"/>
                          </a:rPr>
                          <m:t>𝑏𝑢𝑔</m:t>
                        </m:r>
                      </m:sub>
                    </m:sSub>
                  </m:oMath>
                </a14:m>
                <a:r>
                  <a:rPr lang="zh-CN" altLang="zh-CN" sz="1800" kern="100">
                    <a:effectLst/>
                    <a:latin typeface="Times New Roman" panose="02020603050405020304" pitchFamily="18" charset="0"/>
                    <a:ea typeface="宋体" panose="02010600030101010101" pitchFamily="2" charset="-122"/>
                  </a:rPr>
                  <a:t>成正比。新路径奖励根据该矿工发现的新路径占本次窗口发现的所有新路径的比重来分发。最终奖励为基本奖励、漏洞奖励和新路径奖励之和。</a:t>
                </a:r>
              </a:p>
              <a:p>
                <a:endParaRPr lang="zh-CN" altLang="en-US"/>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本课题的奖励机制包括三部分：基本奖励、漏洞奖励和新路径奖励。基本奖励即成功挖矿的奖励，与传统</a:t>
                </a:r>
                <a:r>
                  <a:rPr lang="en-US" altLang="zh-CN" sz="1800" kern="100">
                    <a:effectLst/>
                    <a:latin typeface="Times New Roman" panose="02020603050405020304" pitchFamily="18" charset="0"/>
                    <a:ea typeface="宋体" panose="02010600030101010101" pitchFamily="2" charset="-122"/>
                  </a:rPr>
                  <a:t>PoW</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类似，该奖励只发放给获得记账权的矿工，且随模糊测试难度不断调整。</a:t>
                </a:r>
                <a:r>
                  <a:rPr lang="zh-CN" altLang="zh-CN" sz="1800" kern="100">
                    <a:effectLst/>
                    <a:latin typeface="Times New Roman" panose="02020603050405020304" pitchFamily="18" charset="0"/>
                    <a:ea typeface="宋体" panose="02010600030101010101" pitchFamily="2" charset="-122"/>
                  </a:rPr>
                  <a:t>漏洞奖励是给发现并提交有效漏洞的矿工的额外奖励，该奖励是由各程序提供方发放。奖励金额可以根据漏洞的严重程度进行评估。漏洞的严重程度</a:t>
                </a:r>
                <a:r>
                  <a:rPr lang="en-US" altLang="zh-CN" sz="1800" i="0" kern="100">
                    <a:effectLst/>
                    <a:latin typeface="Cambria Math" panose="02040503050406030204" pitchFamily="18" charset="0"/>
                    <a:ea typeface="宋体" panose="02010600030101010101" pitchFamily="2" charset="-122"/>
                  </a:rPr>
                  <a:t>𝑆</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𝑏𝑢𝑔</a:t>
                </a:r>
                <a:r>
                  <a:rPr lang="zh-CN" altLang="zh-CN" sz="1800" kern="100">
                    <a:effectLst/>
                    <a:latin typeface="Times New Roman" panose="02020603050405020304" pitchFamily="18" charset="0"/>
                    <a:ea typeface="宋体" panose="02010600030101010101" pitchFamily="2" charset="-122"/>
                  </a:rPr>
                  <a:t>通过通用漏洞评分系统（</a:t>
                </a:r>
                <a:r>
                  <a:rPr lang="en-US" altLang="zh-CN" sz="1800" kern="100">
                    <a:effectLst/>
                    <a:latin typeface="Times New Roman" panose="02020603050405020304" pitchFamily="18" charset="0"/>
                    <a:ea typeface="宋体" panose="02010600030101010101" pitchFamily="2" charset="-122"/>
                  </a:rPr>
                  <a:t>Common Vulnerability Scoring System</a:t>
                </a:r>
                <a:r>
                  <a:rPr lang="zh-CN" altLang="zh-CN"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CVSS</a:t>
                </a:r>
                <a:r>
                  <a:rPr lang="zh-CN" altLang="zh-CN" sz="1800" kern="100">
                    <a:effectLst/>
                    <a:latin typeface="Times New Roman" panose="02020603050405020304" pitchFamily="18" charset="0"/>
                    <a:ea typeface="宋体" panose="02010600030101010101" pitchFamily="2" charset="-122"/>
                  </a:rPr>
                  <a:t>）来判定，</a:t>
                </a:r>
                <a:r>
                  <a:rPr lang="en-US" altLang="zh-CN" sz="1800" kern="100">
                    <a:effectLst/>
                    <a:latin typeface="Times New Roman" panose="02020603050405020304" pitchFamily="18" charset="0"/>
                    <a:ea typeface="宋体" panose="02010600030101010101" pitchFamily="2" charset="-122"/>
                  </a:rPr>
                  <a:t>CVSS</a:t>
                </a:r>
                <a:r>
                  <a:rPr lang="zh-CN" altLang="zh-CN" sz="1800" kern="100">
                    <a:effectLst/>
                    <a:latin typeface="Times New Roman" panose="02020603050405020304" pitchFamily="18" charset="0"/>
                    <a:ea typeface="宋体" panose="02010600030101010101" pitchFamily="2" charset="-122"/>
                  </a:rPr>
                  <a:t>是一个开放的行业标准，用于评估计算机系统安全漏洞的严重性，它的分值范围是</a:t>
                </a:r>
                <a:r>
                  <a:rPr lang="en-US" altLang="zh-CN" sz="1800" kern="100">
                    <a:effectLst/>
                    <a:latin typeface="Times New Roman" panose="02020603050405020304" pitchFamily="18" charset="0"/>
                    <a:ea typeface="宋体" panose="02010600030101010101" pitchFamily="2" charset="-122"/>
                  </a:rPr>
                  <a:t>0.0~10.0</a:t>
                </a:r>
                <a:r>
                  <a:rPr lang="zh-CN" altLang="zh-CN" sz="1800" kern="100">
                    <a:effectLst/>
                    <a:latin typeface="Times New Roman" panose="02020603050405020304" pitchFamily="18" charset="0"/>
                    <a:ea typeface="宋体" panose="02010600030101010101" pitchFamily="2" charset="-122"/>
                  </a:rPr>
                  <a:t>，数字越大代表漏洞的严重程度越高，漏洞奖励与</a:t>
                </a:r>
                <a:r>
                  <a:rPr lang="en-US" altLang="zh-CN" sz="1800" i="0" kern="100">
                    <a:effectLst/>
                    <a:latin typeface="Cambria Math" panose="02040503050406030204" pitchFamily="18" charset="0"/>
                    <a:ea typeface="宋体" panose="02010600030101010101" pitchFamily="2" charset="-122"/>
                  </a:rPr>
                  <a:t>𝑆</a:t>
                </a:r>
                <a:r>
                  <a:rPr lang="zh-CN" altLang="zh-CN" sz="1800" i="0" kern="100">
                    <a:effectLst/>
                    <a:latin typeface="Cambria Math" panose="02040503050406030204" pitchFamily="18" charset="0"/>
                    <a:ea typeface="宋体" panose="02010600030101010101" pitchFamily="2" charset="-122"/>
                  </a:rPr>
                  <a:t>_</a:t>
                </a:r>
                <a:r>
                  <a:rPr lang="en-US" altLang="zh-CN" sz="1800" i="0" kern="100">
                    <a:effectLst/>
                    <a:latin typeface="Cambria Math" panose="02040503050406030204" pitchFamily="18" charset="0"/>
                    <a:ea typeface="宋体" panose="02010600030101010101" pitchFamily="2" charset="-122"/>
                  </a:rPr>
                  <a:t>𝑏𝑢𝑔</a:t>
                </a:r>
                <a:r>
                  <a:rPr lang="zh-CN" altLang="zh-CN" sz="1800" kern="100">
                    <a:effectLst/>
                    <a:latin typeface="Times New Roman" panose="02020603050405020304" pitchFamily="18" charset="0"/>
                    <a:ea typeface="宋体" panose="02010600030101010101" pitchFamily="2" charset="-122"/>
                  </a:rPr>
                  <a:t>成正比。新路径奖励根据该矿工发现的新路径占本次窗口发现的所有新路径的比重来分发。最终奖励为基本奖励、漏洞奖励和新路径奖励之和。</a:t>
                </a:r>
              </a:p>
              <a:p>
                <a:endParaRPr lang="zh-CN" altLang="en-US"/>
              </a:p>
            </p:txBody>
          </p:sp>
        </mc:Fallback>
      </mc:AlternateContent>
      <p:sp>
        <p:nvSpPr>
          <p:cNvPr id="4" name="灯片编号占位符 3"/>
          <p:cNvSpPr>
            <a:spLocks noGrp="1"/>
          </p:cNvSpPr>
          <p:nvPr>
            <p:ph type="sldNum" sz="quarter" idx="5"/>
          </p:nvPr>
        </p:nvSpPr>
        <p:spPr/>
        <p:txBody>
          <a:bodyPr/>
          <a:lstStyle/>
          <a:p>
            <a:fld id="{BC0A6B7D-4A1A-4A4D-93B7-D784EA5E4BF8}" type="slidenum">
              <a:rPr lang="zh-CN" altLang="en-US" smtClean="0"/>
              <a:t>11</a:t>
            </a:fld>
            <a:endParaRPr lang="zh-CN" altLang="en-US"/>
          </a:p>
        </p:txBody>
      </p:sp>
    </p:spTree>
    <p:extLst>
      <p:ext uri="{BB962C8B-B14F-4D97-AF65-F5344CB8AC3E}">
        <p14:creationId xmlns:p14="http://schemas.microsoft.com/office/powerpoint/2010/main" val="2842101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系统的使用者包括程序提供方和漏洞挖掘者（也就是矿工）。这些提供方发布待测程序后，矿工们开始</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，经过一个执行窗口后，</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被挂起，计算出符合要求的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值的矿工广播新区块，其他矿工在接收后即进行验证和评估，对记账权达成共识，产生本轮执行窗口的</a:t>
            </a:r>
            <a:r>
              <a:rPr lang="en-US" altLang="zh-CN" sz="1800" kern="100">
                <a:effectLst/>
                <a:latin typeface="Times New Roman" panose="02020603050405020304" pitchFamily="18" charset="0"/>
                <a:ea typeface="宋体" panose="02010600030101010101" pitchFamily="2" charset="-122"/>
              </a:rPr>
              <a:t>winner</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和漏洞排名，系统给</a:t>
            </a:r>
            <a:r>
              <a:rPr lang="en-US" altLang="zh-CN" sz="1800" kern="100">
                <a:effectLst/>
                <a:latin typeface="Times New Roman" panose="02020603050405020304" pitchFamily="18" charset="0"/>
                <a:ea typeface="宋体" panose="02010600030101010101" pitchFamily="2" charset="-122"/>
              </a:rPr>
              <a:t>winner</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发放基本奖励，程序提供方根据生成的排名分发漏洞奖励。</a:t>
            </a:r>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12</a:t>
            </a:fld>
            <a:endParaRPr lang="zh-CN" altLang="en-US"/>
          </a:p>
        </p:txBody>
      </p:sp>
    </p:spTree>
    <p:extLst>
      <p:ext uri="{BB962C8B-B14F-4D97-AF65-F5344CB8AC3E}">
        <p14:creationId xmlns:p14="http://schemas.microsoft.com/office/powerpoint/2010/main" val="38836201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       在当今数字化时代，区块链技术已经成为全球范围内备受瞩目的话题。</a:t>
            </a:r>
            <a:r>
              <a:rPr lang="zh-CN" altLang="zh-CN" sz="1800" kern="100">
                <a:effectLst/>
                <a:latin typeface="Times New Roman" panose="02020603050405020304" pitchFamily="18" charset="0"/>
                <a:ea typeface="宋体" panose="02010600030101010101" pitchFamily="2" charset="-122"/>
              </a:rPr>
              <a:t>区块链技术建立了新的信任机制，允许在没有权威节点的去中心化情况下，各网络节点之间达成可信共识，是一项从思想到技术的重大飞跃。</a:t>
            </a:r>
            <a:endParaRPr lang="en-US" altLang="zh-CN" sz="1800" kern="10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共识算法是区块链技术最核心，也是整个技术发展和学术界最热衷的领域。然而，传统</a:t>
            </a:r>
            <a:r>
              <a:rPr lang="en-US" altLang="zh-CN" sz="1800" kern="100">
                <a:effectLst/>
                <a:latin typeface="Times New Roman" panose="02020603050405020304" pitchFamily="18" charset="0"/>
                <a:ea typeface="宋体" panose="02010600030101010101" pitchFamily="2" charset="-122"/>
              </a:rPr>
              <a:t>PoW</a:t>
            </a:r>
            <a:r>
              <a:rPr lang="zh-CN" altLang="en-US" sz="1800" kern="100">
                <a:effectLst/>
                <a:latin typeface="Times New Roman" panose="02020603050405020304" pitchFamily="18" charset="0"/>
                <a:ea typeface="宋体" panose="02010600030101010101" pitchFamily="2" charset="-122"/>
              </a:rPr>
              <a:t>的</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算力只用于挖矿，并没有其他用途。因此，许多研究致力于将区块链与其他技术相结合，以利用被浪费的算力，同时还能激励其他技术的发展。</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a:effectLst/>
                <a:latin typeface="Times New Roman" panose="02020603050405020304" pitchFamily="18" charset="0"/>
                <a:ea typeface="宋体" panose="02010600030101010101" pitchFamily="2" charset="-122"/>
              </a:rPr>
              <a:t>       </a:t>
            </a:r>
            <a:r>
              <a:rPr lang="zh-CN" altLang="zh-CN" sz="1800" kern="100">
                <a:effectLst/>
                <a:latin typeface="Times New Roman" panose="02020603050405020304" pitchFamily="18" charset="0"/>
                <a:ea typeface="宋体" panose="02010600030101010101" pitchFamily="2" charset="-122"/>
              </a:rPr>
              <a:t>与此同时，模糊测试（</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rPr>
              <a:t>）作为一种软件测试技术，其核心思想是将自动或半自动生成的随机数据输入到待测程序中，监视异常以发现可能存在的程序漏洞，现有的</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rPr>
              <a:t>方法在面对复杂系统时，容易出现饱和效应（</a:t>
            </a:r>
            <a:r>
              <a:rPr lang="en-US" altLang="zh-CN" sz="1800" kern="100">
                <a:effectLst/>
                <a:latin typeface="Times New Roman" panose="02020603050405020304" pitchFamily="18" charset="0"/>
                <a:ea typeface="宋体" panose="02010600030101010101" pitchFamily="2" charset="-122"/>
              </a:rPr>
              <a:t>Saturation effects</a:t>
            </a:r>
            <a:r>
              <a:rPr lang="zh-CN" altLang="zh-CN" sz="1800" kern="100">
                <a:effectLst/>
                <a:latin typeface="Times New Roman" panose="02020603050405020304" pitchFamily="18" charset="0"/>
                <a:ea typeface="宋体" panose="02010600030101010101" pitchFamily="2" charset="-122"/>
              </a:rPr>
              <a:t>），指持续使用同一刺激材料导致刺激效果递减的心理现象，这使得在模糊测试中，测试人员难以持续高效地发现新漏洞。</a:t>
            </a:r>
            <a:endParaRPr lang="en-US" altLang="zh-CN" sz="1800" kern="10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因此，本课题提出了一种新的工作量证明，称为</a:t>
            </a:r>
            <a:r>
              <a:rPr lang="en-US" altLang="zh-CN" sz="1800" kern="100">
                <a:effectLst/>
                <a:latin typeface="Times New Roman" panose="02020603050405020304" pitchFamily="18" charset="0"/>
                <a:ea typeface="宋体" panose="02010600030101010101" pitchFamily="2" charset="-122"/>
              </a:rPr>
              <a:t>Proof-of-Fuzzing</a:t>
            </a:r>
            <a:r>
              <a:rPr lang="zh-CN" altLang="zh-CN" sz="1800" kern="100">
                <a:effectLst/>
                <a:latin typeface="Times New Roman" panose="02020603050405020304" pitchFamily="18" charset="0"/>
                <a:ea typeface="宋体" panose="02010600030101010101" pitchFamily="2" charset="-122"/>
              </a:rPr>
              <a:t>，将传统</a:t>
            </a:r>
            <a:r>
              <a:rPr lang="en-US" altLang="zh-CN" sz="1800" kern="100">
                <a:effectLst/>
                <a:latin typeface="Times New Roman" panose="02020603050405020304" pitchFamily="18" charset="0"/>
                <a:ea typeface="宋体" panose="02010600030101010101" pitchFamily="2" charset="-122"/>
              </a:rPr>
              <a:t>PoW</a:t>
            </a:r>
            <a:r>
              <a:rPr lang="zh-CN" altLang="zh-CN" sz="1800" kern="100">
                <a:effectLst/>
                <a:latin typeface="Times New Roman" panose="02020603050405020304" pitchFamily="18" charset="0"/>
                <a:ea typeface="宋体" panose="02010600030101010101" pitchFamily="2" charset="-122"/>
              </a:rPr>
              <a:t>和</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rPr>
              <a:t>结合，利用被浪费的算力，并提供一个漏洞挖掘平台，为有检测代码漏洞需求的人提供服务，同时也通过奖励机制激励矿工发现更多漏洞。</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a:effectLst/>
              <a:latin typeface="Times New Roman" panose="02020603050405020304" pitchFamily="18" charset="0"/>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a:effectLst/>
              <a:latin typeface="Times New Roman" panose="02020603050405020304" pitchFamily="18" charset="0"/>
              <a:ea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3</a:t>
            </a:fld>
            <a:endParaRPr lang="zh-CN" altLang="en-US"/>
          </a:p>
        </p:txBody>
      </p:sp>
    </p:spTree>
    <p:extLst>
      <p:ext uri="{BB962C8B-B14F-4D97-AF65-F5344CB8AC3E}">
        <p14:creationId xmlns:p14="http://schemas.microsoft.com/office/powerpoint/2010/main" val="167070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漏洞奖励计划（</a:t>
            </a:r>
            <a:r>
              <a:rPr lang="en-US" altLang="zh-CN" sz="1800" kern="100">
                <a:effectLst/>
                <a:latin typeface="Times New Roman" panose="02020603050405020304" pitchFamily="18" charset="0"/>
                <a:ea typeface="宋体" panose="02010600030101010101" pitchFamily="2" charset="-122"/>
              </a:rPr>
              <a:t>Vulnerability Reward Program</a:t>
            </a:r>
            <a:r>
              <a:rPr lang="zh-CN" altLang="zh-CN"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VRP</a:t>
            </a:r>
            <a:r>
              <a:rPr lang="zh-CN" altLang="zh-CN" sz="1800" kern="100">
                <a:effectLst/>
                <a:latin typeface="Times New Roman" panose="02020603050405020304" pitchFamily="18" charset="0"/>
                <a:ea typeface="宋体" panose="02010600030101010101" pitchFamily="2" charset="-122"/>
              </a:rPr>
              <a:t>）是一种激励安全研究人员发现和报告软件漏洞的机制，通过这种机制，软件开发者可以及时修复漏洞，提高软件的安全性和稳定性，同时漏洞发现者也可以获得奖励。在</a:t>
            </a:r>
            <a:r>
              <a:rPr lang="en-US" altLang="zh-CN" sz="1800" kern="100">
                <a:effectLst/>
                <a:latin typeface="Times New Roman" panose="02020603050405020304" pitchFamily="18" charset="0"/>
                <a:ea typeface="宋体" panose="02010600030101010101" pitchFamily="2" charset="-122"/>
              </a:rPr>
              <a:t>2023</a:t>
            </a:r>
            <a:r>
              <a:rPr lang="zh-CN" altLang="zh-CN" sz="1800" kern="100">
                <a:effectLst/>
                <a:latin typeface="Times New Roman" panose="02020603050405020304" pitchFamily="18" charset="0"/>
                <a:ea typeface="宋体" panose="02010600030101010101" pitchFamily="2" charset="-122"/>
              </a:rPr>
              <a:t>年内，</a:t>
            </a:r>
            <a:r>
              <a:rPr lang="en-US" altLang="zh-CN" sz="1800" kern="100">
                <a:effectLst/>
                <a:latin typeface="Times New Roman" panose="02020603050405020304" pitchFamily="18" charset="0"/>
                <a:ea typeface="宋体" panose="02010600030101010101" pitchFamily="2" charset="-122"/>
              </a:rPr>
              <a:t>Google</a:t>
            </a:r>
            <a:r>
              <a:rPr lang="zh-CN" altLang="zh-CN" sz="1800" kern="100">
                <a:effectLst/>
                <a:latin typeface="Times New Roman" panose="02020603050405020304" pitchFamily="18" charset="0"/>
                <a:ea typeface="宋体" panose="02010600030101010101" pitchFamily="2" charset="-122"/>
              </a:rPr>
              <a:t>向来自</a:t>
            </a:r>
            <a:r>
              <a:rPr lang="en-US" altLang="zh-CN" sz="1800" kern="100">
                <a:effectLst/>
                <a:latin typeface="Times New Roman" panose="02020603050405020304" pitchFamily="18" charset="0"/>
                <a:ea typeface="宋体" panose="02010600030101010101" pitchFamily="2" charset="-122"/>
              </a:rPr>
              <a:t>68</a:t>
            </a:r>
            <a:r>
              <a:rPr lang="zh-CN" altLang="zh-CN" sz="1800" kern="100">
                <a:effectLst/>
                <a:latin typeface="Times New Roman" panose="02020603050405020304" pitchFamily="18" charset="0"/>
                <a:ea typeface="宋体" panose="02010600030101010101" pitchFamily="2" charset="-122"/>
              </a:rPr>
              <a:t>个国家的</a:t>
            </a:r>
            <a:r>
              <a:rPr lang="en-US" altLang="zh-CN" sz="1800" kern="100">
                <a:effectLst/>
                <a:latin typeface="Times New Roman" panose="02020603050405020304" pitchFamily="18" charset="0"/>
                <a:ea typeface="宋体" panose="02010600030101010101" pitchFamily="2" charset="-122"/>
              </a:rPr>
              <a:t>632</a:t>
            </a:r>
            <a:r>
              <a:rPr lang="zh-CN" altLang="zh-CN" sz="1800" kern="100">
                <a:effectLst/>
                <a:latin typeface="Times New Roman" panose="02020603050405020304" pitchFamily="18" charset="0"/>
                <a:ea typeface="宋体" panose="02010600030101010101" pitchFamily="2" charset="-122"/>
              </a:rPr>
              <a:t>名研究人员支付了</a:t>
            </a:r>
            <a:r>
              <a:rPr lang="en-US" altLang="zh-CN" sz="1800" kern="100">
                <a:effectLst/>
                <a:latin typeface="Times New Roman" panose="02020603050405020304" pitchFamily="18" charset="0"/>
                <a:ea typeface="宋体" panose="02010600030101010101" pitchFamily="2" charset="-122"/>
              </a:rPr>
              <a:t>1000</a:t>
            </a:r>
            <a:r>
              <a:rPr lang="zh-CN" altLang="zh-CN" sz="1800" kern="100">
                <a:effectLst/>
                <a:latin typeface="Times New Roman" panose="02020603050405020304" pitchFamily="18" charset="0"/>
                <a:ea typeface="宋体" panose="02010600030101010101" pitchFamily="2" charset="-122"/>
              </a:rPr>
              <a:t>万美元（约合人民币</a:t>
            </a:r>
            <a:r>
              <a:rPr lang="en-US" altLang="zh-CN" sz="1800" kern="100">
                <a:effectLst/>
                <a:latin typeface="Times New Roman" panose="02020603050405020304" pitchFamily="18" charset="0"/>
                <a:ea typeface="宋体" panose="02010600030101010101" pitchFamily="2" charset="-122"/>
              </a:rPr>
              <a:t>7196</a:t>
            </a:r>
            <a:r>
              <a:rPr lang="zh-CN" altLang="zh-CN" sz="1800" kern="100">
                <a:effectLst/>
                <a:latin typeface="Times New Roman" panose="02020603050405020304" pitchFamily="18" charset="0"/>
                <a:ea typeface="宋体" panose="02010600030101010101" pitchFamily="2" charset="-122"/>
              </a:rPr>
              <a:t>万元），以奖励他们发现并报告</a:t>
            </a:r>
            <a:r>
              <a:rPr lang="en-US" altLang="zh-CN" sz="1800" kern="100">
                <a:effectLst/>
                <a:latin typeface="Times New Roman" panose="02020603050405020304" pitchFamily="18" charset="0"/>
                <a:ea typeface="宋体" panose="02010600030101010101" pitchFamily="2" charset="-122"/>
              </a:rPr>
              <a:t>Google</a:t>
            </a:r>
            <a:r>
              <a:rPr lang="zh-CN" altLang="zh-CN" sz="1800" kern="100">
                <a:effectLst/>
                <a:latin typeface="Times New Roman" panose="02020603050405020304" pitchFamily="18" charset="0"/>
                <a:ea typeface="宋体" panose="02010600030101010101" pitchFamily="2" charset="-122"/>
              </a:rPr>
              <a:t>旗下产品和服务的安全漏洞。</a:t>
            </a: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4</a:t>
            </a:fld>
            <a:endParaRPr lang="zh-CN" altLang="en-US"/>
          </a:p>
        </p:txBody>
      </p:sp>
    </p:spTree>
    <p:extLst>
      <p:ext uri="{BB962C8B-B14F-4D97-AF65-F5344CB8AC3E}">
        <p14:creationId xmlns:p14="http://schemas.microsoft.com/office/powerpoint/2010/main" val="281423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本课题受漏洞奖励计划的启发，我们建议矿工解决的难题是在一定时间内，对程序提供者发布的被测程序进行持续性的模糊测试以达到覆盖率要求，并要求计算出的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值在给定区间内，</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本身就是一种计算昂贵的任务，</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符合作为一个难题的要求。</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为了保证区块链的完整性，必须将前一个区块的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值作为问题的变量引入</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矿工在计算本次执行的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值时，需要包含前一个区块的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挖矿方案必须有一个竞争性的组成部分，这样第一个解决问题的矿工（或者提供最佳解决方案的矿工）就是挖出区块并获得奖励的矿工</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kern="100">
                <a:latin typeface="+mn-ea"/>
                <a:cs typeface="Times New Roman" panose="02020603050405020304" pitchFamily="18" charset="0"/>
              </a:rPr>
              <a:t>第一个计算出符合要求的</a:t>
            </a:r>
            <a:r>
              <a:rPr lang="en-US" altLang="zh-CN" kern="100">
                <a:latin typeface="+mn-ea"/>
                <a:cs typeface="Times New Roman" panose="02020603050405020304" pitchFamily="18" charset="0"/>
              </a:rPr>
              <a:t>hash</a:t>
            </a:r>
            <a:r>
              <a:rPr lang="zh-CN" altLang="en-US" kern="100">
                <a:latin typeface="+mn-ea"/>
                <a:cs typeface="Times New Roman" panose="02020603050405020304" pitchFamily="18" charset="0"/>
              </a:rPr>
              <a:t>值的矿工获取记账权。</a:t>
            </a:r>
            <a:endParaRPr lang="en-US" altLang="zh-CN" kern="10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给定一个问题解决方案，必须很容易验证该解决方案的有效性</a:t>
            </a:r>
            <a:r>
              <a:rPr lang="zh-CN" altLang="en-US" sz="1800" kern="100">
                <a:effectLst/>
                <a:latin typeface="+mn-ea"/>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每次执行窗口结束后，计算出符合要求的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值的矿工广播生成的新区块，由其他矿工验证它们的合法性，新区块的验证与传统</a:t>
            </a:r>
            <a:r>
              <a:rPr lang="en-US" altLang="zh-CN" sz="1800" kern="100">
                <a:effectLst/>
                <a:latin typeface="Times New Roman" panose="02020603050405020304" pitchFamily="18" charset="0"/>
                <a:ea typeface="宋体" panose="02010600030101010101" pitchFamily="2" charset="-122"/>
              </a:rPr>
              <a:t>PoW</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的验证过程类似</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一旦某个矿工成功将一个新区块添加到当前区块链中，其他矿工正在挖掘的所有其他潜在区块都必须被丢弃。这保证了矿工不能“保存区块”用作之后的挖矿结果。</a:t>
            </a:r>
            <a:endParaRPr lang="zh-CN" altLang="zh-CN" sz="1800">
              <a:effectLst/>
              <a:latin typeface="宋体" panose="02010600030101010101" pitchFamily="2" charset="-122"/>
              <a:ea typeface="宋体" panose="02010600030101010101" pitchFamily="2" charset="-122"/>
              <a:cs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100">
              <a:latin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kern="100">
              <a:latin typeface="+mn-ea"/>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BC0A6B7D-4A1A-4A4D-93B7-D784EA5E4BF8}" type="slidenum">
              <a:rPr lang="zh-CN" altLang="en-US" smtClean="0"/>
              <a:t>5</a:t>
            </a:fld>
            <a:endParaRPr lang="zh-CN" altLang="en-US"/>
          </a:p>
        </p:txBody>
      </p:sp>
    </p:spTree>
    <p:extLst>
      <p:ext uri="{BB962C8B-B14F-4D97-AF65-F5344CB8AC3E}">
        <p14:creationId xmlns:p14="http://schemas.microsoft.com/office/powerpoint/2010/main" val="259935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由于本课题的主要目的是通过路径探索来发现漏洞，因此需要获得每次执行测试用例的执行路径。</a:t>
            </a:r>
            <a:endParaRPr lang="en-US" altLang="zh-CN"/>
          </a:p>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选用</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American Fuzzing Loop</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）作为模糊测试工具，</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是一种主流的基于覆盖引导（</a:t>
            </a:r>
            <a:r>
              <a:rPr lang="en-US" altLang="zh-CN" sz="1800" kern="100">
                <a:effectLst/>
                <a:latin typeface="Times New Roman" panose="02020603050405020304" pitchFamily="18" charset="0"/>
                <a:ea typeface="宋体" panose="02010600030101010101" pitchFamily="2" charset="-122"/>
              </a:rPr>
              <a:t>Coverage-guided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）的灰盒模糊器（</a:t>
            </a:r>
            <a:r>
              <a:rPr lang="en-US" altLang="zh-CN" sz="1800" kern="100">
                <a:effectLst/>
                <a:latin typeface="Times New Roman" panose="02020603050405020304" pitchFamily="18" charset="0"/>
                <a:ea typeface="宋体" panose="02010600030101010101" pitchFamily="2" charset="-122"/>
              </a:rPr>
              <a:t>Fuzzer</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a:effectLst/>
                <a:latin typeface="Times New Roman" panose="02020603050405020304" pitchFamily="18" charset="0"/>
                <a:ea typeface="宋体" panose="02010600030101010101" pitchFamily="2" charset="-122"/>
              </a:rPr>
              <a:t>, </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它维护一个测试用例队列，每次选择一个测试用例进行多轮变异（</a:t>
            </a:r>
            <a:r>
              <a:rPr lang="en-US" altLang="zh-CN" sz="1800" kern="100">
                <a:effectLst/>
                <a:latin typeface="Times New Roman" panose="02020603050405020304" pitchFamily="18" charset="0"/>
                <a:ea typeface="宋体" panose="02010600030101010101" pitchFamily="2" charset="-122"/>
              </a:rPr>
              <a:t>Mutation</a:t>
            </a:r>
            <a:r>
              <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，变异后的测试用例将作为被测程序的输入。</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使用编译时插桩来跟踪被测程序的执行过程，它通过记录被测程序中基本块（</a:t>
            </a:r>
            <a:r>
              <a:rPr lang="en-US" altLang="zh-CN" sz="1800" kern="100">
                <a:effectLst/>
                <a:latin typeface="Times New Roman" panose="02020603050405020304" pitchFamily="18" charset="0"/>
                <a:ea typeface="宋体" panose="02010600030101010101" pitchFamily="2" charset="-122"/>
              </a:rPr>
              <a:t>Basic Block</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）之间的跳转来实现这一目的。桩指令完成的任务可以概括为</a:t>
            </a:r>
            <a:r>
              <a:rPr lang="zh-CN" altLang="en-US" sz="1800" kern="100">
                <a:effectLst/>
                <a:latin typeface="Times New Roman" panose="02020603050405020304" pitchFamily="18" charset="0"/>
                <a:ea typeface="宋体" panose="02010600030101010101" pitchFamily="2" charset="-122"/>
                <a:cs typeface="Times New Roman" panose="02020603050405020304" pitchFamily="18" charset="0"/>
              </a:rPr>
              <a:t>这张图。</a:t>
            </a:r>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rPr>
              <a:t>在插桩时为每一个基本块赋值随机数（即图中的</a:t>
            </a:r>
            <a:r>
              <a:rPr lang="en-US" altLang="zh-CN" sz="1800" kern="100">
                <a:effectLst/>
                <a:latin typeface="Times New Roman" panose="02020603050405020304" pitchFamily="18" charset="0"/>
                <a:ea typeface="宋体" panose="02010600030101010101" pitchFamily="2" charset="-122"/>
              </a:rPr>
              <a:t>COMPILE_TIME_RANDOM</a:t>
            </a:r>
            <a:r>
              <a:rPr lang="zh-CN" altLang="zh-CN" sz="1800" kern="100">
                <a:effectLst/>
                <a:latin typeface="Times New Roman" panose="02020603050405020304" pitchFamily="18" charset="0"/>
                <a:ea typeface="宋体" panose="02010600030101010101" pitchFamily="2" charset="-122"/>
              </a:rPr>
              <a:t>），作为它的标识</a:t>
            </a:r>
            <a:r>
              <a:rPr lang="en-US" altLang="zh-CN" sz="1800" kern="100">
                <a:effectLst/>
                <a:latin typeface="Times New Roman" panose="02020603050405020304" pitchFamily="18" charset="0"/>
                <a:ea typeface="宋体" panose="02010600030101010101" pitchFamily="2" charset="-122"/>
              </a:rPr>
              <a:t>ID</a:t>
            </a:r>
            <a:r>
              <a:rPr lang="zh-CN" altLang="zh-CN" sz="1800" kern="100">
                <a:effectLst/>
                <a:latin typeface="Times New Roman" panose="02020603050405020304" pitchFamily="18" charset="0"/>
                <a:ea typeface="宋体" panose="02010600030101010101" pitchFamily="2" charset="-122"/>
              </a:rPr>
              <a:t>。当被测程序运行到这个基本块时，该块即被命中</a:t>
            </a:r>
            <a:r>
              <a:rPr lang="zh-CN" altLang="en-US" sz="1800" kern="100">
                <a:effectLst/>
                <a:latin typeface="Times New Roman" panose="02020603050405020304" pitchFamily="18" charset="0"/>
                <a:ea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rPr>
              <a:t>将当前块和前一块异或后保存到共享内存（</a:t>
            </a:r>
            <a:r>
              <a:rPr lang="en-US" altLang="zh-CN" sz="1800" kern="100">
                <a:effectLst/>
                <a:latin typeface="Times New Roman" panose="02020603050405020304" pitchFamily="18" charset="0"/>
                <a:ea typeface="宋体" panose="02010600030101010101" pitchFamily="2" charset="-122"/>
              </a:rPr>
              <a:t>Fuzzer</a:t>
            </a:r>
            <a:r>
              <a:rPr lang="zh-CN" altLang="zh-CN" sz="1800" kern="100">
                <a:effectLst/>
                <a:latin typeface="Times New Roman" panose="02020603050405020304" pitchFamily="18" charset="0"/>
                <a:ea typeface="宋体" panose="02010600030101010101" pitchFamily="2" charset="-122"/>
              </a:rPr>
              <a:t>和被测程序间共享，即图中的</a:t>
            </a:r>
            <a:r>
              <a:rPr lang="en-US" altLang="zh-CN" sz="1800" kern="100">
                <a:effectLst/>
                <a:latin typeface="Times New Roman" panose="02020603050405020304" pitchFamily="18" charset="0"/>
                <a:ea typeface="宋体" panose="02010600030101010101" pitchFamily="2" charset="-122"/>
              </a:rPr>
              <a:t>shared_mem</a:t>
            </a:r>
            <a:r>
              <a:rPr lang="zh-CN" altLang="zh-CN" sz="1800" kern="100">
                <a:effectLst/>
                <a:latin typeface="Times New Roman" panose="02020603050405020304" pitchFamily="18" charset="0"/>
                <a:ea typeface="宋体" panose="02010600030101010101" pitchFamily="2" charset="-122"/>
              </a:rPr>
              <a:t>）中，最后将当前块右移一位（为了区分两个块之间不同方向的路径），完成对两个块之间的边的标记，因此获取执行路径就转换为获取这些被命中的块的</a:t>
            </a:r>
            <a:r>
              <a:rPr lang="en-US" altLang="zh-CN" sz="1800" kern="100">
                <a:effectLst/>
                <a:latin typeface="Times New Roman" panose="02020603050405020304" pitchFamily="18" charset="0"/>
                <a:ea typeface="宋体" panose="02010600030101010101" pitchFamily="2" charset="-122"/>
              </a:rPr>
              <a:t>ID</a:t>
            </a:r>
            <a:r>
              <a:rPr lang="zh-CN" altLang="zh-CN" sz="1800" kern="100">
                <a:effectLst/>
                <a:latin typeface="Times New Roman" panose="02020603050405020304" pitchFamily="18" charset="0"/>
                <a:ea typeface="宋体" panose="02010600030101010101" pitchFamily="2" charset="-122"/>
              </a:rPr>
              <a:t>。根据</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rPr>
              <a:t>源码中桩代码的逻辑，找到对图中的</a:t>
            </a:r>
            <a:r>
              <a:rPr lang="en-US" altLang="zh-CN" sz="1800" kern="100">
                <a:effectLst/>
                <a:latin typeface="Times New Roman" panose="02020603050405020304" pitchFamily="18" charset="0"/>
                <a:ea typeface="宋体" panose="02010600030101010101" pitchFamily="2" charset="-122"/>
              </a:rPr>
              <a:t>cur_location</a:t>
            </a:r>
            <a:r>
              <a:rPr lang="zh-CN" altLang="zh-CN" sz="1800" kern="100">
                <a:effectLst/>
                <a:latin typeface="Times New Roman" panose="02020603050405020304" pitchFamily="18" charset="0"/>
                <a:ea typeface="宋体" panose="02010600030101010101" pitchFamily="2" charset="-122"/>
              </a:rPr>
              <a:t>和</a:t>
            </a:r>
            <a:r>
              <a:rPr lang="en-US" altLang="zh-CN" sz="1800" kern="100">
                <a:effectLst/>
                <a:latin typeface="Times New Roman" panose="02020603050405020304" pitchFamily="18" charset="0"/>
                <a:ea typeface="宋体" panose="02010600030101010101" pitchFamily="2" charset="-122"/>
              </a:rPr>
              <a:t>pre_location</a:t>
            </a:r>
            <a:r>
              <a:rPr lang="zh-CN" altLang="zh-CN" sz="1800" kern="100">
                <a:effectLst/>
                <a:latin typeface="Times New Roman" panose="02020603050405020304" pitchFamily="18" charset="0"/>
                <a:ea typeface="宋体" panose="02010600030101010101" pitchFamily="2" charset="-122"/>
              </a:rPr>
              <a:t>进行异或处理的部分，在这部分中添加汇编代码，把基本块的</a:t>
            </a:r>
            <a:r>
              <a:rPr lang="en-US" altLang="zh-CN" sz="1800" kern="100">
                <a:effectLst/>
                <a:latin typeface="Times New Roman" panose="02020603050405020304" pitchFamily="18" charset="0"/>
                <a:ea typeface="宋体" panose="02010600030101010101" pitchFamily="2" charset="-122"/>
              </a:rPr>
              <a:t>ID</a:t>
            </a:r>
            <a:r>
              <a:rPr lang="zh-CN" altLang="zh-CN" sz="1800" kern="100">
                <a:effectLst/>
                <a:latin typeface="Times New Roman" panose="02020603050405020304" pitchFamily="18" charset="0"/>
                <a:ea typeface="宋体" panose="02010600030101010101" pitchFamily="2" charset="-122"/>
              </a:rPr>
              <a:t>输出到指定文件中。</a:t>
            </a:r>
          </a:p>
          <a:p>
            <a:endParaRPr lang="en-US" altLang="zh-CN" sz="1800" kern="100">
              <a:effectLst/>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6</a:t>
            </a:fld>
            <a:endParaRPr lang="zh-CN" altLang="en-US"/>
          </a:p>
        </p:txBody>
      </p:sp>
    </p:spTree>
    <p:extLst>
      <p:ext uri="{BB962C8B-B14F-4D97-AF65-F5344CB8AC3E}">
        <p14:creationId xmlns:p14="http://schemas.microsoft.com/office/powerpoint/2010/main" val="98310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用一个简单的</a:t>
            </a:r>
            <a:r>
              <a:rPr lang="en-US" altLang="zh-CN" sz="1800" kern="100">
                <a:effectLst/>
                <a:latin typeface="Times New Roman" panose="02020603050405020304" pitchFamily="18" charset="0"/>
                <a:ea typeface="宋体" panose="02010600030101010101" pitchFamily="2" charset="-122"/>
              </a:rPr>
              <a:t>C</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程序测试得到的路径信息文件的一部分如图所示，每行表示一个测试用例的输入和路径，输入用二进制表示，是</a:t>
            </a:r>
            <a:r>
              <a:rPr lang="en-US" altLang="zh-CN" sz="1800" kern="100">
                <a:effectLst/>
                <a:latin typeface="Times New Roman" panose="02020603050405020304" pitchFamily="18" charset="0"/>
                <a:ea typeface="宋体" panose="02010600030101010101" pitchFamily="2" charset="-122"/>
              </a:rPr>
              <a:t>AFL</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经过不断变异后的结果，路径为被命中的基本块的</a:t>
            </a:r>
            <a:r>
              <a:rPr lang="en-US" altLang="zh-CN" sz="1800" kern="100">
                <a:effectLst/>
                <a:latin typeface="Times New Roman" panose="02020603050405020304" pitchFamily="18" charset="0"/>
                <a:ea typeface="宋体" panose="02010600030101010101" pitchFamily="2" charset="-122"/>
              </a:rPr>
              <a:t>ID</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的顺序输出，可以看到不同的输入下的执行路径也不完全一样。</a:t>
            </a:r>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7</a:t>
            </a:fld>
            <a:endParaRPr lang="zh-CN" altLang="en-US"/>
          </a:p>
        </p:txBody>
      </p:sp>
    </p:spTree>
    <p:extLst>
      <p:ext uri="{BB962C8B-B14F-4D97-AF65-F5344CB8AC3E}">
        <p14:creationId xmlns:p14="http://schemas.microsoft.com/office/powerpoint/2010/main" val="4291294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由于每个人每次执行代码的时间都是不一样的，</a:t>
            </a:r>
            <a:r>
              <a:rPr lang="zh-CN" altLang="en-US" sz="1800" kern="100">
                <a:effectLst/>
                <a:latin typeface="Times New Roman" panose="02020603050405020304" pitchFamily="18" charset="0"/>
                <a:ea typeface="宋体" panose="02010600030101010101" pitchFamily="2" charset="-122"/>
              </a:rPr>
              <a:t>考虑到公平性</a:t>
            </a:r>
            <a:r>
              <a:rPr lang="zh-CN" altLang="zh-CN" sz="1800" kern="100">
                <a:effectLst/>
                <a:latin typeface="Times New Roman" panose="02020603050405020304" pitchFamily="18" charset="0"/>
                <a:ea typeface="宋体" panose="02010600030101010101" pitchFamily="2" charset="-122"/>
              </a:rPr>
              <a:t>，本课题设计了一个执行窗口，目前设置为</a:t>
            </a:r>
            <a:r>
              <a:rPr lang="en-US" altLang="zh-CN" sz="1800" kern="100">
                <a:effectLst/>
                <a:latin typeface="Times New Roman" panose="02020603050405020304" pitchFamily="18" charset="0"/>
                <a:ea typeface="宋体" panose="02010600030101010101" pitchFamily="2" charset="-122"/>
              </a:rPr>
              <a:t>1s</a:t>
            </a:r>
            <a:r>
              <a:rPr lang="zh-CN" altLang="zh-CN" sz="1800" kern="100">
                <a:effectLst/>
                <a:latin typeface="Times New Roman" panose="02020603050405020304" pitchFamily="18" charset="0"/>
                <a:ea typeface="宋体" panose="02010600030101010101" pitchFamily="2" charset="-122"/>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latin typeface="Times New Roman" panose="02020603050405020304" pitchFamily="18" charset="0"/>
                <a:ea typeface="宋体" panose="02010600030101010101" pitchFamily="2" charset="-122"/>
              </a:rPr>
              <a:t>设置固定的执行时间会出现窗口结束时本次测试用例的执行路径并未跑完的情况，除此之外，窗口结束后需要</a:t>
            </a:r>
            <a:r>
              <a:rPr lang="zh-CN" altLang="en-US" sz="1800" kern="100">
                <a:effectLst/>
                <a:latin typeface="Times New Roman" panose="02020603050405020304" pitchFamily="18" charset="0"/>
                <a:ea typeface="宋体" panose="02010600030101010101" pitchFamily="2" charset="-122"/>
              </a:rPr>
              <a:t>处理窗口数据</a:t>
            </a:r>
            <a:r>
              <a:rPr lang="zh-CN" altLang="zh-CN" sz="1800" kern="100">
                <a:effectLst/>
                <a:latin typeface="Times New Roman" panose="02020603050405020304" pitchFamily="18" charset="0"/>
                <a:ea typeface="宋体" panose="02010600030101010101" pitchFamily="2" charset="-122"/>
              </a:rPr>
              <a:t>，因此可在每轮窗口结束时挂起</a:t>
            </a:r>
            <a:r>
              <a:rPr lang="en-US" altLang="zh-CN" sz="1800" kern="100">
                <a:effectLst/>
                <a:latin typeface="Times New Roman" panose="02020603050405020304" pitchFamily="18" charset="0"/>
                <a:ea typeface="宋体" panose="02010600030101010101" pitchFamily="2" charset="-122"/>
              </a:rPr>
              <a:t>Fuzzing</a:t>
            </a:r>
            <a:r>
              <a:rPr lang="zh-CN" altLang="zh-CN" sz="1800" kern="100">
                <a:effectLst/>
                <a:latin typeface="Times New Roman" panose="02020603050405020304" pitchFamily="18" charset="0"/>
                <a:ea typeface="宋体" panose="02010600030101010101" pitchFamily="2" charset="-122"/>
              </a:rPr>
              <a:t>进程，当处理完后再从挂起的地方恢复执行。在实现该功能时，采用</a:t>
            </a:r>
            <a:r>
              <a:rPr lang="en-US" altLang="zh-CN" sz="1800" kern="100">
                <a:effectLst/>
                <a:latin typeface="Times New Roman" panose="02020603050405020304" pitchFamily="18" charset="0"/>
                <a:ea typeface="宋体" panose="02010600030101010101" pitchFamily="2" charset="-122"/>
              </a:rPr>
              <a:t>setitimer</a:t>
            </a:r>
            <a:r>
              <a:rPr lang="zh-CN" altLang="zh-CN" sz="1800" kern="100">
                <a:effectLst/>
                <a:latin typeface="Times New Roman" panose="02020603050405020304" pitchFamily="18" charset="0"/>
                <a:ea typeface="宋体" panose="02010600030101010101" pitchFamily="2" charset="-122"/>
              </a:rPr>
              <a:t>定时器的方法来控制执行窗口的时间，倒计时结束后</a:t>
            </a:r>
            <a:r>
              <a:rPr lang="en-US" altLang="zh-CN" sz="1800" kern="100">
                <a:effectLst/>
                <a:latin typeface="Times New Roman" panose="02020603050405020304" pitchFamily="18" charset="0"/>
                <a:ea typeface="宋体" panose="02010600030101010101" pitchFamily="2" charset="-122"/>
              </a:rPr>
              <a:t>Fuzzer</a:t>
            </a:r>
            <a:r>
              <a:rPr lang="zh-CN" altLang="zh-CN" sz="1800" kern="100">
                <a:effectLst/>
                <a:latin typeface="Times New Roman" panose="02020603050405020304" pitchFamily="18" charset="0"/>
                <a:ea typeface="宋体" panose="02010600030101010101" pitchFamily="2" charset="-122"/>
              </a:rPr>
              <a:t>向正在进行模糊测试的子进程发起</a:t>
            </a:r>
            <a:r>
              <a:rPr lang="en-US" altLang="zh-CN" sz="1800" kern="100">
                <a:effectLst/>
                <a:latin typeface="Times New Roman" panose="02020603050405020304" pitchFamily="18" charset="0"/>
                <a:ea typeface="宋体" panose="02010600030101010101" pitchFamily="2" charset="-122"/>
              </a:rPr>
              <a:t>SIGSTOP</a:t>
            </a:r>
            <a:r>
              <a:rPr lang="zh-CN" altLang="zh-CN" sz="1800" kern="100">
                <a:effectLst/>
                <a:latin typeface="Times New Roman" panose="02020603050405020304" pitchFamily="18" charset="0"/>
                <a:ea typeface="宋体" panose="02010600030101010101" pitchFamily="2" charset="-122"/>
              </a:rPr>
              <a:t>信号，使子进程挂起。处理完</a:t>
            </a:r>
            <a:r>
              <a:rPr lang="zh-CN" altLang="en-US" sz="1800" kern="100">
                <a:effectLst/>
                <a:latin typeface="Times New Roman" panose="02020603050405020304" pitchFamily="18" charset="0"/>
                <a:ea typeface="宋体" panose="02010600030101010101" pitchFamily="2" charset="-122"/>
              </a:rPr>
              <a:t>数据</a:t>
            </a:r>
            <a:r>
              <a:rPr lang="zh-CN" altLang="zh-CN" sz="1800" kern="100">
                <a:effectLst/>
                <a:latin typeface="Times New Roman" panose="02020603050405020304" pitchFamily="18" charset="0"/>
                <a:ea typeface="宋体" panose="02010600030101010101" pitchFamily="2" charset="-122"/>
              </a:rPr>
              <a:t>后，向子进程发起</a:t>
            </a:r>
            <a:r>
              <a:rPr lang="en-US" altLang="zh-CN" sz="1800" kern="100">
                <a:effectLst/>
                <a:latin typeface="Times New Roman" panose="02020603050405020304" pitchFamily="18" charset="0"/>
                <a:ea typeface="宋体" panose="02010600030101010101" pitchFamily="2" charset="-122"/>
              </a:rPr>
              <a:t>SIGCONT</a:t>
            </a:r>
            <a:r>
              <a:rPr lang="zh-CN" altLang="zh-CN" sz="1800" kern="100">
                <a:effectLst/>
                <a:latin typeface="Times New Roman" panose="02020603050405020304" pitchFamily="18" charset="0"/>
                <a:ea typeface="宋体" panose="02010600030101010101" pitchFamily="2" charset="-122"/>
              </a:rPr>
              <a:t>信号，恢复执行。</a:t>
            </a: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8</a:t>
            </a:fld>
            <a:endParaRPr lang="zh-CN" altLang="en-US"/>
          </a:p>
        </p:txBody>
      </p:sp>
    </p:spTree>
    <p:extLst>
      <p:ext uri="{BB962C8B-B14F-4D97-AF65-F5344CB8AC3E}">
        <p14:creationId xmlns:p14="http://schemas.microsoft.com/office/powerpoint/2010/main" val="2930247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a:solidFill>
                  <a:srgbClr val="000000"/>
                </a:solidFill>
                <a:effectLst/>
                <a:latin typeface="gbsnu30"/>
                <a:ea typeface="宋体" panose="02010600030101010101" pitchFamily="2" charset="-122"/>
                <a:cs typeface="宋体" panose="02010600030101010101" pitchFamily="2" charset="-122"/>
              </a:rPr>
              <a:t>Hash</a:t>
            </a:r>
            <a:r>
              <a:rPr lang="zh-CN" altLang="zh-CN" sz="1800">
                <a:solidFill>
                  <a:srgbClr val="000000"/>
                </a:solidFill>
                <a:effectLst/>
                <a:latin typeface="gbsnu30"/>
                <a:ea typeface="宋体" panose="02010600030101010101" pitchFamily="2" charset="-122"/>
                <a:cs typeface="宋体" panose="02010600030101010101" pitchFamily="2" charset="-122"/>
              </a:rPr>
              <a:t>计算的过程如图所示</a:t>
            </a:r>
            <a:r>
              <a:rPr lang="zh-CN" altLang="zh-CN" sz="1800" kern="1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a:solidFill>
                  <a:srgbClr val="000000"/>
                </a:solidFill>
                <a:effectLst/>
                <a:latin typeface="NimbusRomNo9L-Regu"/>
                <a:ea typeface="宋体" panose="02010600030101010101" pitchFamily="2" charset="-122"/>
                <a:cs typeface="Times New Roman" panose="02020603050405020304" pitchFamily="18" charset="0"/>
              </a:rPr>
              <a:t>采用</a:t>
            </a:r>
            <a:r>
              <a:rPr lang="en-US" altLang="zh-CN" sz="1800" kern="100">
                <a:solidFill>
                  <a:srgbClr val="000000"/>
                </a:solidFill>
                <a:effectLst/>
                <a:latin typeface="NimbusRomNo9L-Regu"/>
                <a:ea typeface="宋体" panose="02010600030101010101" pitchFamily="2" charset="-122"/>
                <a:cs typeface="Times New Roman" panose="02020603050405020304" pitchFamily="18" charset="0"/>
              </a:rPr>
              <a:t>sha256</a:t>
            </a:r>
            <a:r>
              <a:rPr lang="zh-CN" altLang="zh-CN" sz="1800" kern="100">
                <a:solidFill>
                  <a:srgbClr val="000000"/>
                </a:solidFill>
                <a:effectLst/>
                <a:latin typeface="NimbusRomNo9L-Regu"/>
                <a:ea typeface="宋体" panose="02010600030101010101" pitchFamily="2" charset="-122"/>
                <a:cs typeface="Times New Roman" panose="02020603050405020304" pitchFamily="18" charset="0"/>
              </a:rPr>
              <a:t>加密算法来进行</a:t>
            </a:r>
            <a:r>
              <a:rPr lang="en-US" altLang="zh-CN" sz="1800" kern="100">
                <a:solidFill>
                  <a:srgbClr val="000000"/>
                </a:solidFill>
                <a:effectLst/>
                <a:latin typeface="NimbusRomNo9L-Regu"/>
                <a:ea typeface="宋体" panose="02010600030101010101" pitchFamily="2" charset="-122"/>
                <a:cs typeface="Times New Roman" panose="02020603050405020304" pitchFamily="18" charset="0"/>
              </a:rPr>
              <a:t>Hash</a:t>
            </a:r>
            <a:r>
              <a:rPr lang="zh-CN" altLang="zh-CN" sz="1800" kern="100">
                <a:solidFill>
                  <a:srgbClr val="000000"/>
                </a:solidFill>
                <a:effectLst/>
                <a:latin typeface="NimbusRomNo9L-Regu"/>
                <a:ea typeface="宋体" panose="02010600030101010101" pitchFamily="2" charset="-122"/>
                <a:cs typeface="Times New Roman" panose="02020603050405020304" pitchFamily="18" charset="0"/>
              </a:rPr>
              <a:t>计算</a:t>
            </a:r>
            <a:r>
              <a:rPr lang="zh-CN" altLang="zh-CN" sz="1800">
                <a:solidFill>
                  <a:srgbClr val="000000"/>
                </a:solidFill>
                <a:effectLst/>
                <a:latin typeface="gbsnu54"/>
                <a:ea typeface="宋体" panose="02010600030101010101" pitchFamily="2" charset="-122"/>
                <a:cs typeface="宋体" panose="02010600030101010101" pitchFamily="2" charset="-122"/>
              </a:rPr>
              <a:t>。其中</a:t>
            </a:r>
            <a:r>
              <a:rPr lang="en-US" altLang="zh-CN" sz="1800">
                <a:solidFill>
                  <a:srgbClr val="000000"/>
                </a:solidFill>
                <a:effectLst/>
                <a:latin typeface="gbsnu54"/>
                <a:ea typeface="宋体" panose="02010600030101010101" pitchFamily="2" charset="-122"/>
                <a:cs typeface="宋体" panose="02010600030101010101" pitchFamily="2" charset="-122"/>
              </a:rPr>
              <a:t>Hash N</a:t>
            </a:r>
            <a:r>
              <a:rPr lang="zh-CN" altLang="zh-CN" sz="1800">
                <a:solidFill>
                  <a:srgbClr val="000000"/>
                </a:solidFill>
                <a:effectLst/>
                <a:latin typeface="gbsnu54"/>
                <a:ea typeface="宋体" panose="02010600030101010101" pitchFamily="2" charset="-122"/>
                <a:cs typeface="宋体" panose="02010600030101010101" pitchFamily="2" charset="-122"/>
              </a:rPr>
              <a:t>表示区块链中前一个区块的</a:t>
            </a:r>
            <a:r>
              <a:rPr lang="en-US" altLang="zh-CN" sz="1800">
                <a:solidFill>
                  <a:srgbClr val="000000"/>
                </a:solidFill>
                <a:effectLst/>
                <a:latin typeface="gbsnu54"/>
                <a:ea typeface="宋体" panose="02010600030101010101" pitchFamily="2" charset="-122"/>
                <a:cs typeface="宋体" panose="02010600030101010101" pitchFamily="2" charset="-122"/>
              </a:rPr>
              <a:t>Hash</a:t>
            </a:r>
            <a:r>
              <a:rPr lang="zh-CN" altLang="zh-CN" sz="1800">
                <a:solidFill>
                  <a:srgbClr val="000000"/>
                </a:solidFill>
                <a:effectLst/>
                <a:latin typeface="gbsnu54"/>
                <a:ea typeface="宋体" panose="02010600030101010101" pitchFamily="2" charset="-122"/>
                <a:cs typeface="宋体" panose="02010600030101010101" pitchFamily="2" charset="-122"/>
              </a:rPr>
              <a:t>值，矿工会从待确认的交易池中选择本次要打包的交易，</a:t>
            </a:r>
            <a:r>
              <a:rPr lang="en-US" altLang="zh-CN" sz="1800">
                <a:solidFill>
                  <a:srgbClr val="000000"/>
                </a:solidFill>
                <a:effectLst/>
                <a:latin typeface="gbsnu54"/>
                <a:ea typeface="宋体" panose="02010600030101010101" pitchFamily="2" charset="-122"/>
                <a:cs typeface="宋体" panose="02010600030101010101" pitchFamily="2" charset="-122"/>
              </a:rPr>
              <a:t>Nonce</a:t>
            </a:r>
            <a:r>
              <a:rPr lang="zh-CN" altLang="zh-CN" sz="1800">
                <a:solidFill>
                  <a:srgbClr val="000000"/>
                </a:solidFill>
                <a:effectLst/>
                <a:latin typeface="gbsnu54"/>
                <a:ea typeface="宋体" panose="02010600030101010101" pitchFamily="2" charset="-122"/>
                <a:cs typeface="宋体" panose="02010600030101010101" pitchFamily="2" charset="-122"/>
              </a:rPr>
              <a:t>是由随机数生成器生成的随机数，矿工在该次执行窗口中执行的每条测试用例（</a:t>
            </a:r>
            <a:r>
              <a:rPr lang="en-US" altLang="zh-CN" sz="1800">
                <a:solidFill>
                  <a:srgbClr val="000000"/>
                </a:solidFill>
                <a:effectLst/>
                <a:latin typeface="gbsnu54"/>
                <a:ea typeface="宋体" panose="02010600030101010101" pitchFamily="2" charset="-122"/>
                <a:cs typeface="宋体" panose="02010600030101010101" pitchFamily="2" charset="-122"/>
              </a:rPr>
              <a:t>case</a:t>
            </a:r>
            <a:r>
              <a:rPr lang="zh-CN" altLang="zh-CN" sz="1800">
                <a:solidFill>
                  <a:srgbClr val="000000"/>
                </a:solidFill>
                <a:effectLst/>
                <a:latin typeface="gbsnu54"/>
                <a:ea typeface="宋体" panose="02010600030101010101" pitchFamily="2" charset="-122"/>
                <a:cs typeface="宋体" panose="02010600030101010101" pitchFamily="2" charset="-122"/>
              </a:rPr>
              <a:t>）都记录为（</a:t>
            </a:r>
            <a:r>
              <a:rPr lang="en-US" altLang="zh-CN" sz="1800">
                <a:solidFill>
                  <a:srgbClr val="000000"/>
                </a:solidFill>
                <a:effectLst/>
                <a:latin typeface="gbsnu54"/>
                <a:ea typeface="宋体" panose="02010600030101010101" pitchFamily="2" charset="-122"/>
                <a:cs typeface="宋体" panose="02010600030101010101" pitchFamily="2" charset="-122"/>
              </a:rPr>
              <a:t>path</a:t>
            </a:r>
            <a:r>
              <a:rPr lang="zh-CN" altLang="zh-CN" sz="1800">
                <a:solidFill>
                  <a:srgbClr val="000000"/>
                </a:solidFill>
                <a:effectLst/>
                <a:latin typeface="gbsnu54"/>
                <a:ea typeface="宋体" panose="02010600030101010101" pitchFamily="2" charset="-122"/>
                <a:cs typeface="宋体" panose="02010600030101010101" pitchFamily="2" charset="-122"/>
              </a:rPr>
              <a:t>，</a:t>
            </a:r>
            <a:r>
              <a:rPr lang="en-US" altLang="zh-CN" sz="1800">
                <a:solidFill>
                  <a:srgbClr val="000000"/>
                </a:solidFill>
                <a:effectLst/>
                <a:latin typeface="gbsnu54"/>
                <a:ea typeface="宋体" panose="02010600030101010101" pitchFamily="2" charset="-122"/>
                <a:cs typeface="宋体" panose="02010600030101010101" pitchFamily="2" charset="-122"/>
              </a:rPr>
              <a:t>payload</a:t>
            </a:r>
            <a:r>
              <a:rPr lang="zh-CN" altLang="zh-CN" sz="1800">
                <a:solidFill>
                  <a:srgbClr val="000000"/>
                </a:solidFill>
                <a:effectLst/>
                <a:latin typeface="gbsnu54"/>
                <a:ea typeface="宋体" panose="02010600030101010101" pitchFamily="2" charset="-122"/>
                <a:cs typeface="宋体" panose="02010600030101010101" pitchFamily="2" charset="-122"/>
              </a:rPr>
              <a:t>，</a:t>
            </a:r>
            <a:r>
              <a:rPr lang="en-US" altLang="zh-CN" sz="1800">
                <a:solidFill>
                  <a:srgbClr val="000000"/>
                </a:solidFill>
                <a:effectLst/>
                <a:latin typeface="gbsnu54"/>
                <a:ea typeface="宋体" panose="02010600030101010101" pitchFamily="2" charset="-122"/>
                <a:cs typeface="宋体" panose="02010600030101010101" pitchFamily="2" charset="-122"/>
              </a:rPr>
              <a:t>iscrash</a:t>
            </a:r>
            <a:r>
              <a:rPr lang="zh-CN" altLang="zh-CN" sz="1800">
                <a:solidFill>
                  <a:srgbClr val="000000"/>
                </a:solidFill>
                <a:effectLst/>
                <a:latin typeface="gbsnu54"/>
                <a:ea typeface="宋体" panose="02010600030101010101" pitchFamily="2" charset="-122"/>
                <a:cs typeface="宋体" panose="02010600030101010101" pitchFamily="2" charset="-122"/>
              </a:rPr>
              <a:t>）这样的三元组，其中</a:t>
            </a:r>
            <a:r>
              <a:rPr lang="en-US" altLang="zh-CN" sz="1800">
                <a:solidFill>
                  <a:srgbClr val="000000"/>
                </a:solidFill>
                <a:effectLst/>
                <a:latin typeface="gbsnu54"/>
                <a:ea typeface="宋体" panose="02010600030101010101" pitchFamily="2" charset="-122"/>
                <a:cs typeface="宋体" panose="02010600030101010101" pitchFamily="2" charset="-122"/>
              </a:rPr>
              <a:t>path</a:t>
            </a:r>
            <a:r>
              <a:rPr lang="zh-CN" altLang="zh-CN" sz="1800">
                <a:solidFill>
                  <a:srgbClr val="000000"/>
                </a:solidFill>
                <a:effectLst/>
                <a:latin typeface="gbsnu54"/>
                <a:ea typeface="宋体" panose="02010600030101010101" pitchFamily="2" charset="-122"/>
                <a:cs typeface="宋体" panose="02010600030101010101" pitchFamily="2" charset="-122"/>
              </a:rPr>
              <a:t>为执行路径，</a:t>
            </a:r>
            <a:r>
              <a:rPr lang="en-US" altLang="zh-CN" sz="1800">
                <a:solidFill>
                  <a:srgbClr val="000000"/>
                </a:solidFill>
                <a:effectLst/>
                <a:latin typeface="gbsnu54"/>
                <a:ea typeface="宋体" panose="02010600030101010101" pitchFamily="2" charset="-122"/>
                <a:cs typeface="宋体" panose="02010600030101010101" pitchFamily="2" charset="-122"/>
              </a:rPr>
              <a:t>payload</a:t>
            </a:r>
            <a:r>
              <a:rPr lang="zh-CN" altLang="zh-CN" sz="1800">
                <a:solidFill>
                  <a:srgbClr val="000000"/>
                </a:solidFill>
                <a:effectLst/>
                <a:latin typeface="gbsnu54"/>
                <a:ea typeface="宋体" panose="02010600030101010101" pitchFamily="2" charset="-122"/>
                <a:cs typeface="宋体" panose="02010600030101010101" pitchFamily="2" charset="-122"/>
              </a:rPr>
              <a:t>为用例的输入，</a:t>
            </a:r>
            <a:r>
              <a:rPr lang="en-US" altLang="zh-CN" sz="1800">
                <a:solidFill>
                  <a:srgbClr val="000000"/>
                </a:solidFill>
                <a:effectLst/>
                <a:latin typeface="gbsnu54"/>
                <a:ea typeface="宋体" panose="02010600030101010101" pitchFamily="2" charset="-122"/>
                <a:cs typeface="宋体" panose="02010600030101010101" pitchFamily="2" charset="-122"/>
              </a:rPr>
              <a:t>iscrash</a:t>
            </a:r>
            <a:r>
              <a:rPr lang="zh-CN" altLang="zh-CN" sz="1800">
                <a:solidFill>
                  <a:srgbClr val="000000"/>
                </a:solidFill>
                <a:effectLst/>
                <a:latin typeface="gbsnu54"/>
                <a:ea typeface="宋体" panose="02010600030101010101" pitchFamily="2" charset="-122"/>
                <a:cs typeface="宋体" panose="02010600030101010101" pitchFamily="2" charset="-122"/>
              </a:rPr>
              <a:t>表示该用例是否被</a:t>
            </a:r>
            <a:r>
              <a:rPr lang="en-US" altLang="zh-CN" sz="1800">
                <a:solidFill>
                  <a:srgbClr val="000000"/>
                </a:solidFill>
                <a:effectLst/>
                <a:latin typeface="gbsnu54"/>
                <a:ea typeface="宋体" panose="02010600030101010101" pitchFamily="2" charset="-122"/>
                <a:cs typeface="宋体" panose="02010600030101010101" pitchFamily="2" charset="-122"/>
              </a:rPr>
              <a:t>AFL</a:t>
            </a:r>
            <a:r>
              <a:rPr lang="zh-CN" altLang="zh-CN" sz="1800">
                <a:solidFill>
                  <a:srgbClr val="000000"/>
                </a:solidFill>
                <a:effectLst/>
                <a:latin typeface="gbsnu54"/>
                <a:ea typeface="宋体" panose="02010600030101010101" pitchFamily="2" charset="-122"/>
                <a:cs typeface="宋体" panose="02010600030101010101" pitchFamily="2" charset="-122"/>
              </a:rPr>
              <a:t>标记为漏洞，</a:t>
            </a:r>
            <a:r>
              <a:rPr lang="en-US" altLang="zh-CN" sz="1800">
                <a:solidFill>
                  <a:srgbClr val="000000"/>
                </a:solidFill>
                <a:effectLst/>
                <a:latin typeface="gbsnu54"/>
                <a:ea typeface="宋体" panose="02010600030101010101" pitchFamily="2" charset="-122"/>
                <a:cs typeface="宋体" panose="02010600030101010101" pitchFamily="2" charset="-122"/>
              </a:rPr>
              <a:t>Timestamp</a:t>
            </a:r>
            <a:r>
              <a:rPr lang="zh-CN" altLang="zh-CN" sz="1800">
                <a:solidFill>
                  <a:srgbClr val="000000"/>
                </a:solidFill>
                <a:effectLst/>
                <a:latin typeface="gbsnu54"/>
                <a:ea typeface="宋体" panose="02010600030101010101" pitchFamily="2" charset="-122"/>
                <a:cs typeface="宋体" panose="02010600030101010101" pitchFamily="2" charset="-122"/>
              </a:rPr>
              <a:t>为矿工打包这个区块的时间戳。</a:t>
            </a:r>
            <a:endParaRPr lang="en-US" altLang="zh-CN" sz="1800" kern="100">
              <a:effectLst/>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a:effectLst/>
                <a:ea typeface="宋体" panose="02010600030101010101" pitchFamily="2" charset="-122"/>
                <a:cs typeface="Times New Roman" panose="02020603050405020304" pitchFamily="18" charset="0"/>
              </a:rPr>
              <a:t>考虑到执行窗口的部分可能会受到恶意矿工的攻击，使得该矿工可以不遵守执行窗口的时间限制</a:t>
            </a:r>
            <a:r>
              <a:rPr lang="zh-CN" altLang="zh-CN" sz="1800">
                <a:solidFill>
                  <a:srgbClr val="000000"/>
                </a:solidFill>
                <a:effectLst/>
                <a:latin typeface="gbsnu4e"/>
                <a:ea typeface="宋体" panose="02010600030101010101" pitchFamily="2" charset="-122"/>
                <a:cs typeface="宋体" panose="02010600030101010101" pitchFamily="2" charset="-122"/>
              </a:rPr>
              <a:t>，为了</a:t>
            </a:r>
            <a:r>
              <a:rPr lang="zh-CN" altLang="zh-CN" sz="1800">
                <a:solidFill>
                  <a:srgbClr val="000000"/>
                </a:solidFill>
                <a:effectLst/>
                <a:latin typeface="gbsnu78"/>
                <a:ea typeface="宋体" panose="02010600030101010101" pitchFamily="2" charset="-122"/>
                <a:cs typeface="宋体" panose="02010600030101010101" pitchFamily="2" charset="-122"/>
              </a:rPr>
              <a:t>确</a:t>
            </a:r>
            <a:r>
              <a:rPr lang="zh-CN" altLang="zh-CN" sz="1800">
                <a:solidFill>
                  <a:srgbClr val="000000"/>
                </a:solidFill>
                <a:effectLst/>
                <a:latin typeface="gbsnu4f"/>
                <a:ea typeface="宋体" panose="02010600030101010101" pitchFamily="2" charset="-122"/>
                <a:cs typeface="宋体" panose="02010600030101010101" pitchFamily="2" charset="-122"/>
              </a:rPr>
              <a:t>保</a:t>
            </a:r>
            <a:r>
              <a:rPr lang="zh-CN" altLang="zh-CN" sz="1800">
                <a:solidFill>
                  <a:srgbClr val="000000"/>
                </a:solidFill>
                <a:effectLst/>
                <a:latin typeface="gbsnu77"/>
                <a:ea typeface="宋体" panose="02010600030101010101" pitchFamily="2" charset="-122"/>
                <a:cs typeface="宋体" panose="02010600030101010101" pitchFamily="2" charset="-122"/>
              </a:rPr>
              <a:t>矿</a:t>
            </a:r>
            <a:r>
              <a:rPr lang="zh-CN" altLang="zh-CN" sz="1800">
                <a:solidFill>
                  <a:srgbClr val="000000"/>
                </a:solidFill>
                <a:effectLst/>
                <a:latin typeface="gbsnu5d"/>
                <a:ea typeface="宋体" panose="02010600030101010101" pitchFamily="2" charset="-122"/>
                <a:cs typeface="宋体" panose="02010600030101010101" pitchFamily="2" charset="-122"/>
              </a:rPr>
              <a:t>工</a:t>
            </a:r>
            <a:r>
              <a:rPr lang="zh-CN" altLang="zh-CN" sz="1800">
                <a:solidFill>
                  <a:srgbClr val="000000"/>
                </a:solidFill>
                <a:effectLst/>
                <a:latin typeface="gbsnu53"/>
                <a:ea typeface="宋体" panose="02010600030101010101" pitchFamily="2" charset="-122"/>
                <a:cs typeface="宋体" panose="02010600030101010101" pitchFamily="2" charset="-122"/>
              </a:rPr>
              <a:t>可</a:t>
            </a:r>
            <a:r>
              <a:rPr lang="zh-CN" altLang="zh-CN" sz="1800">
                <a:solidFill>
                  <a:srgbClr val="000000"/>
                </a:solidFill>
                <a:effectLst/>
                <a:latin typeface="gbsnu4f"/>
                <a:ea typeface="宋体" panose="02010600030101010101" pitchFamily="2" charset="-122"/>
                <a:cs typeface="宋体" panose="02010600030101010101" pitchFamily="2" charset="-122"/>
              </a:rPr>
              <a:t>信</a:t>
            </a:r>
            <a:r>
              <a:rPr lang="zh-CN" altLang="zh-CN" sz="1800">
                <a:solidFill>
                  <a:srgbClr val="000000"/>
                </a:solidFill>
                <a:effectLst/>
                <a:latin typeface="gbsnu62"/>
                <a:ea typeface="宋体" panose="02010600030101010101" pitchFamily="2" charset="-122"/>
                <a:cs typeface="宋体" panose="02010600030101010101" pitchFamily="2" charset="-122"/>
              </a:rPr>
              <a:t>执</a:t>
            </a:r>
            <a:r>
              <a:rPr lang="zh-CN" altLang="zh-CN" sz="1800">
                <a:solidFill>
                  <a:srgbClr val="000000"/>
                </a:solidFill>
                <a:effectLst/>
                <a:latin typeface="gbsnu88"/>
                <a:ea typeface="宋体" panose="02010600030101010101" pitchFamily="2" charset="-122"/>
                <a:cs typeface="宋体" panose="02010600030101010101" pitchFamily="2" charset="-122"/>
              </a:rPr>
              <a:t>行</a:t>
            </a:r>
            <a:r>
              <a:rPr lang="zh-CN" altLang="zh-CN" sz="1800">
                <a:solidFill>
                  <a:srgbClr val="000000"/>
                </a:solidFill>
                <a:effectLst/>
                <a:latin typeface="gbsnu4e"/>
                <a:ea typeface="宋体" panose="02010600030101010101" pitchFamily="2" charset="-122"/>
                <a:cs typeface="宋体" panose="02010600030101010101" pitchFamily="2" charset="-122"/>
              </a:rPr>
              <a:t>了</a:t>
            </a:r>
            <a:r>
              <a:rPr lang="zh-CN" altLang="zh-CN" sz="1800">
                <a:solidFill>
                  <a:srgbClr val="000000"/>
                </a:solidFill>
                <a:effectLst/>
                <a:latin typeface="gbsnu63"/>
                <a:ea typeface="宋体" panose="02010600030101010101" pitchFamily="2" charset="-122"/>
                <a:cs typeface="宋体" panose="02010600030101010101" pitchFamily="2" charset="-122"/>
              </a:rPr>
              <a:t>挂</a:t>
            </a:r>
            <a:r>
              <a:rPr lang="zh-CN" altLang="zh-CN" sz="1800">
                <a:solidFill>
                  <a:srgbClr val="000000"/>
                </a:solidFill>
                <a:effectLst/>
                <a:latin typeface="gbsnu8d"/>
                <a:ea typeface="宋体" panose="02010600030101010101" pitchFamily="2" charset="-122"/>
                <a:cs typeface="宋体" panose="02010600030101010101" pitchFamily="2" charset="-122"/>
              </a:rPr>
              <a:t>起</a:t>
            </a:r>
            <a:r>
              <a:rPr lang="zh-CN" altLang="zh-CN" sz="1800">
                <a:solidFill>
                  <a:srgbClr val="000000"/>
                </a:solidFill>
                <a:effectLst/>
                <a:latin typeface="gbsnu64"/>
                <a:ea typeface="宋体" panose="02010600030101010101" pitchFamily="2" charset="-122"/>
                <a:cs typeface="宋体" panose="02010600030101010101" pitchFamily="2" charset="-122"/>
              </a:rPr>
              <a:t>操</a:t>
            </a:r>
            <a:r>
              <a:rPr lang="zh-CN" altLang="zh-CN" sz="1800">
                <a:solidFill>
                  <a:srgbClr val="000000"/>
                </a:solidFill>
                <a:effectLst/>
                <a:latin typeface="gbsnu4f"/>
                <a:ea typeface="宋体" panose="02010600030101010101" pitchFamily="2" charset="-122"/>
                <a:cs typeface="宋体" panose="02010600030101010101" pitchFamily="2" charset="-122"/>
              </a:rPr>
              <a:t>作</a:t>
            </a:r>
            <a:r>
              <a:rPr lang="zh-CN" altLang="zh-CN" sz="1800">
                <a:solidFill>
                  <a:srgbClr val="000000"/>
                </a:solidFill>
                <a:effectLst/>
                <a:latin typeface="gbsnuff"/>
                <a:ea typeface="宋体" panose="02010600030101010101" pitchFamily="2" charset="-122"/>
                <a:cs typeface="宋体" panose="02010600030101010101" pitchFamily="2" charset="-122"/>
              </a:rPr>
              <a:t>，选择</a:t>
            </a:r>
            <a:r>
              <a:rPr lang="zh-CN" altLang="zh-CN" sz="1800">
                <a:solidFill>
                  <a:srgbClr val="000000"/>
                </a:solidFill>
                <a:effectLst/>
                <a:latin typeface="gbsnu5c"/>
                <a:ea typeface="宋体" panose="02010600030101010101" pitchFamily="2" charset="-122"/>
                <a:cs typeface="宋体" panose="02010600030101010101" pitchFamily="2" charset="-122"/>
              </a:rPr>
              <a:t>将</a:t>
            </a:r>
            <a:r>
              <a:rPr lang="zh-CN" altLang="zh-CN" sz="1800">
                <a:solidFill>
                  <a:srgbClr val="000000"/>
                </a:solidFill>
                <a:effectLst/>
                <a:latin typeface="gbsnu62"/>
                <a:ea typeface="宋体" panose="02010600030101010101" pitchFamily="2" charset="-122"/>
                <a:cs typeface="宋体" panose="02010600030101010101" pitchFamily="2" charset="-122"/>
              </a:rPr>
              <a:t>执</a:t>
            </a:r>
            <a:r>
              <a:rPr lang="zh-CN" altLang="zh-CN" sz="1800">
                <a:solidFill>
                  <a:srgbClr val="000000"/>
                </a:solidFill>
                <a:effectLst/>
                <a:latin typeface="gbsnu88"/>
                <a:ea typeface="宋体" panose="02010600030101010101" pitchFamily="2" charset="-122"/>
                <a:cs typeface="宋体" panose="02010600030101010101" pitchFamily="2" charset="-122"/>
              </a:rPr>
              <a:t>行</a:t>
            </a:r>
            <a:r>
              <a:rPr lang="zh-CN" altLang="zh-CN" sz="1800">
                <a:solidFill>
                  <a:srgbClr val="000000"/>
                </a:solidFill>
                <a:effectLst/>
                <a:latin typeface="gbsnu90"/>
                <a:ea typeface="宋体" panose="02010600030101010101" pitchFamily="2" charset="-122"/>
                <a:cs typeface="宋体" panose="02010600030101010101" pitchFamily="2" charset="-122"/>
              </a:rPr>
              <a:t>逻</a:t>
            </a:r>
            <a:r>
              <a:rPr lang="zh-CN" altLang="zh-CN" sz="1800">
                <a:solidFill>
                  <a:srgbClr val="000000"/>
                </a:solidFill>
                <a:effectLst/>
                <a:latin typeface="gbsnu8f"/>
                <a:ea typeface="宋体" panose="02010600030101010101" pitchFamily="2" charset="-122"/>
                <a:cs typeface="宋体" panose="02010600030101010101" pitchFamily="2" charset="-122"/>
              </a:rPr>
              <a:t>辑</a:t>
            </a:r>
            <a:r>
              <a:rPr lang="zh-CN" altLang="zh-CN" sz="1800">
                <a:solidFill>
                  <a:srgbClr val="000000"/>
                </a:solidFill>
                <a:effectLst/>
                <a:latin typeface="gbsnu65"/>
                <a:ea typeface="宋体" panose="02010600030101010101" pitchFamily="2" charset="-122"/>
                <a:cs typeface="宋体" panose="02010600030101010101" pitchFamily="2" charset="-122"/>
              </a:rPr>
              <a:t>放</a:t>
            </a:r>
            <a:r>
              <a:rPr lang="zh-CN" altLang="zh-CN" sz="1800">
                <a:solidFill>
                  <a:srgbClr val="000000"/>
                </a:solidFill>
                <a:effectLst/>
                <a:latin typeface="gbsnu51"/>
                <a:ea typeface="宋体" panose="02010600030101010101" pitchFamily="2" charset="-122"/>
                <a:cs typeface="宋体" panose="02010600030101010101" pitchFamily="2" charset="-122"/>
              </a:rPr>
              <a:t>入</a:t>
            </a:r>
            <a:r>
              <a:rPr lang="zh-CN" altLang="zh-CN" sz="1800">
                <a:solidFill>
                  <a:srgbClr val="000000"/>
                </a:solidFill>
                <a:effectLst/>
                <a:latin typeface="gbsnu52"/>
                <a:ea typeface="宋体" panose="02010600030101010101" pitchFamily="2" charset="-122"/>
                <a:cs typeface="宋体" panose="02010600030101010101" pitchFamily="2" charset="-122"/>
              </a:rPr>
              <a:t>到</a:t>
            </a:r>
            <a:r>
              <a:rPr lang="en-US" altLang="zh-CN" sz="1800">
                <a:effectLst/>
                <a:latin typeface="gbsnu52"/>
                <a:ea typeface="宋体" panose="02010600030101010101" pitchFamily="2" charset="-122"/>
                <a:cs typeface="宋体" panose="02010600030101010101" pitchFamily="2" charset="-122"/>
              </a:rPr>
              <a:t>Intel </a:t>
            </a:r>
            <a:r>
              <a:rPr lang="en-US" altLang="zh-CN" sz="1800">
                <a:effectLst/>
                <a:latin typeface="NimbusRomNo9L-Regu"/>
                <a:ea typeface="宋体" panose="02010600030101010101" pitchFamily="2" charset="-122"/>
                <a:cs typeface="宋体" panose="02010600030101010101" pitchFamily="2" charset="-122"/>
              </a:rPr>
              <a:t>SGX</a:t>
            </a:r>
            <a:r>
              <a:rPr lang="zh-CN" altLang="zh-CN" sz="1800">
                <a:solidFill>
                  <a:srgbClr val="000000"/>
                </a:solidFill>
                <a:effectLst/>
                <a:latin typeface="NimbusRomNo9L-Regu"/>
                <a:ea typeface="宋体" panose="02010600030101010101" pitchFamily="2" charset="-122"/>
                <a:cs typeface="宋体" panose="02010600030101010101" pitchFamily="2" charset="-122"/>
              </a:rPr>
              <a:t>（</a:t>
            </a:r>
            <a:r>
              <a:rPr lang="en-US" altLang="zh-CN" sz="1800">
                <a:solidFill>
                  <a:srgbClr val="000000"/>
                </a:solidFill>
                <a:effectLst/>
                <a:latin typeface="gbsnu52"/>
                <a:ea typeface="宋体" panose="02010600030101010101" pitchFamily="2" charset="-122"/>
                <a:cs typeface="宋体" panose="02010600030101010101" pitchFamily="2" charset="-122"/>
              </a:rPr>
              <a:t>Intel </a:t>
            </a:r>
            <a:r>
              <a:rPr lang="en-US" altLang="zh-CN" sz="1800">
                <a:solidFill>
                  <a:srgbClr val="000000"/>
                </a:solidFill>
                <a:effectLst/>
                <a:latin typeface="NimbusRomNo9L-Regu"/>
                <a:ea typeface="宋体" panose="02010600030101010101" pitchFamily="2" charset="-122"/>
                <a:cs typeface="宋体" panose="02010600030101010101" pitchFamily="2" charset="-122"/>
              </a:rPr>
              <a:t>Software guard extensions</a:t>
            </a:r>
            <a:r>
              <a:rPr lang="zh-CN" altLang="zh-CN" sz="1800">
                <a:solidFill>
                  <a:srgbClr val="000000"/>
                </a:solidFill>
                <a:effectLst/>
                <a:latin typeface="NimbusRomNo9L-Regu"/>
                <a:ea typeface="宋体" panose="02010600030101010101" pitchFamily="2" charset="-122"/>
                <a:cs typeface="宋体" panose="02010600030101010101" pitchFamily="2" charset="-122"/>
              </a:rPr>
              <a:t>）</a:t>
            </a:r>
            <a:r>
              <a:rPr lang="zh-CN" altLang="zh-CN" sz="1800">
                <a:solidFill>
                  <a:srgbClr val="000000"/>
                </a:solidFill>
                <a:effectLst/>
                <a:latin typeface="gbsnu4e"/>
                <a:ea typeface="宋体" panose="02010600030101010101" pitchFamily="2" charset="-122"/>
                <a:cs typeface="宋体" panose="02010600030101010101" pitchFamily="2" charset="-122"/>
              </a:rPr>
              <a:t>中</a:t>
            </a:r>
            <a:r>
              <a:rPr lang="zh-CN" altLang="zh-CN" sz="1800">
                <a:solidFill>
                  <a:srgbClr val="000000"/>
                </a:solidFill>
                <a:effectLst/>
                <a:latin typeface="gbsnuff"/>
                <a:ea typeface="宋体" panose="02010600030101010101" pitchFamily="2" charset="-122"/>
                <a:cs typeface="宋体" panose="02010600030101010101" pitchFamily="2" charset="-122"/>
              </a:rPr>
              <a:t>以</a:t>
            </a:r>
            <a:r>
              <a:rPr lang="zh-CN" altLang="zh-CN" sz="1800">
                <a:solidFill>
                  <a:srgbClr val="000000"/>
                </a:solidFill>
                <a:effectLst/>
                <a:latin typeface="gbsnu78"/>
                <a:ea typeface="宋体" panose="02010600030101010101" pitchFamily="2" charset="-122"/>
                <a:cs typeface="宋体" panose="02010600030101010101" pitchFamily="2" charset="-122"/>
              </a:rPr>
              <a:t>确</a:t>
            </a:r>
            <a:r>
              <a:rPr lang="zh-CN" altLang="zh-CN" sz="1800">
                <a:solidFill>
                  <a:srgbClr val="000000"/>
                </a:solidFill>
                <a:effectLst/>
                <a:latin typeface="gbsnu4f"/>
                <a:ea typeface="宋体" panose="02010600030101010101" pitchFamily="2" charset="-122"/>
                <a:cs typeface="宋体" panose="02010600030101010101" pitchFamily="2" charset="-122"/>
              </a:rPr>
              <a:t>保</a:t>
            </a:r>
            <a:r>
              <a:rPr lang="zh-CN" altLang="zh-CN" sz="1800">
                <a:solidFill>
                  <a:srgbClr val="000000"/>
                </a:solidFill>
                <a:effectLst/>
                <a:latin typeface="gbsnu5b"/>
                <a:ea typeface="宋体" panose="02010600030101010101" pitchFamily="2" charset="-122"/>
                <a:cs typeface="宋体" panose="02010600030101010101" pitchFamily="2" charset="-122"/>
              </a:rPr>
              <a:t>定</a:t>
            </a:r>
            <a:r>
              <a:rPr lang="zh-CN" altLang="zh-CN" sz="1800">
                <a:solidFill>
                  <a:srgbClr val="000000"/>
                </a:solidFill>
                <a:effectLst/>
                <a:latin typeface="gbsnu65"/>
                <a:ea typeface="宋体" panose="02010600030101010101" pitchFamily="2" charset="-122"/>
                <a:cs typeface="宋体" panose="02010600030101010101" pitchFamily="2" charset="-122"/>
              </a:rPr>
              <a:t>时</a:t>
            </a:r>
            <a:r>
              <a:rPr lang="zh-CN" altLang="zh-CN" sz="1800">
                <a:solidFill>
                  <a:srgbClr val="000000"/>
                </a:solidFill>
                <a:effectLst/>
                <a:latin typeface="gbsnu63"/>
                <a:ea typeface="宋体" panose="02010600030101010101" pitchFamily="2" charset="-122"/>
                <a:cs typeface="宋体" panose="02010600030101010101" pitchFamily="2" charset="-122"/>
              </a:rPr>
              <a:t>挂</a:t>
            </a:r>
            <a:r>
              <a:rPr lang="zh-CN" altLang="zh-CN" sz="1800">
                <a:solidFill>
                  <a:srgbClr val="000000"/>
                </a:solidFill>
                <a:effectLst/>
                <a:latin typeface="gbsnu8d"/>
                <a:ea typeface="宋体" panose="02010600030101010101" pitchFamily="2" charset="-122"/>
                <a:cs typeface="宋体" panose="02010600030101010101" pitchFamily="2" charset="-122"/>
              </a:rPr>
              <a:t>起</a:t>
            </a:r>
            <a:r>
              <a:rPr lang="zh-CN" altLang="zh-CN" sz="1800">
                <a:solidFill>
                  <a:srgbClr val="000000"/>
                </a:solidFill>
                <a:effectLst/>
                <a:latin typeface="gbsnuff"/>
                <a:ea typeface="宋体" panose="02010600030101010101" pitchFamily="2" charset="-122"/>
                <a:cs typeface="宋体" panose="02010600030101010101" pitchFamily="2" charset="-122"/>
              </a:rPr>
              <a:t>，</a:t>
            </a:r>
            <a:r>
              <a:rPr lang="en-US" altLang="zh-CN" sz="1800" kern="100">
                <a:effectLst/>
                <a:latin typeface="Times New Roman" panose="02020603050405020304" pitchFamily="18" charset="0"/>
                <a:ea typeface="宋体" panose="02010600030101010101" pitchFamily="2" charset="-122"/>
              </a:rPr>
              <a:t>SGX</a:t>
            </a:r>
            <a:r>
              <a:rPr lang="zh-CN" altLang="zh-CN" sz="1800" kern="100">
                <a:effectLst/>
                <a:ea typeface="宋体" panose="02010600030101010101" pitchFamily="2" charset="-122"/>
                <a:cs typeface="Times New Roman" panose="02020603050405020304" pitchFamily="18" charset="0"/>
              </a:rPr>
              <a:t>允许应用程序实现一个被称为</a:t>
            </a:r>
            <a:r>
              <a:rPr lang="en-US" altLang="zh-CN" sz="1800" kern="100">
                <a:effectLst/>
                <a:latin typeface="Times New Roman" panose="02020603050405020304" pitchFamily="18" charset="0"/>
                <a:ea typeface="宋体" panose="02010600030101010101" pitchFamily="2" charset="-122"/>
              </a:rPr>
              <a:t>enclave</a:t>
            </a:r>
            <a:r>
              <a:rPr lang="zh-CN" altLang="zh-CN" sz="1800" kern="100">
                <a:effectLst/>
                <a:ea typeface="宋体" panose="02010600030101010101" pitchFamily="2" charset="-122"/>
                <a:cs typeface="Times New Roman" panose="02020603050405020304" pitchFamily="18" charset="0"/>
              </a:rPr>
              <a:t>的容器，为容器内的代码和数据提供机密性和完整性的保护，免受恶意软件的破坏。矿工在执行窗口结束后计算出的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ea typeface="宋体" panose="02010600030101010101" pitchFamily="2" charset="-122"/>
                <a:cs typeface="Times New Roman" panose="02020603050405020304" pitchFamily="18" charset="0"/>
              </a:rPr>
              <a:t>值和该矿工的</a:t>
            </a:r>
            <a:r>
              <a:rPr lang="en-US" altLang="zh-CN" sz="1800" kern="100">
                <a:effectLst/>
                <a:latin typeface="Times New Roman" panose="02020603050405020304" pitchFamily="18" charset="0"/>
                <a:ea typeface="宋体" panose="02010600030101010101" pitchFamily="2" charset="-122"/>
              </a:rPr>
              <a:t>enclave</a:t>
            </a:r>
            <a:r>
              <a:rPr lang="zh-CN" altLang="zh-CN" sz="1800" kern="100">
                <a:effectLst/>
                <a:ea typeface="宋体" panose="02010600030101010101" pitchFamily="2" charset="-122"/>
                <a:cs typeface="Times New Roman" panose="02020603050405020304" pitchFamily="18" charset="0"/>
              </a:rPr>
              <a:t>信息拼接后用私钥签名。</a:t>
            </a:r>
            <a:r>
              <a:rPr lang="zh-CN" altLang="zh-CN" sz="1800">
                <a:solidFill>
                  <a:srgbClr val="000000"/>
                </a:solidFill>
                <a:effectLst/>
                <a:latin typeface="gbsnu54"/>
                <a:ea typeface="宋体" panose="02010600030101010101" pitchFamily="2" charset="-122"/>
                <a:cs typeface="宋体" panose="02010600030101010101" pitchFamily="2" charset="-122"/>
              </a:rPr>
              <a:t>得到最终结果</a:t>
            </a:r>
            <a:r>
              <a:rPr lang="zh-CN" altLang="en-US" sz="1800">
                <a:solidFill>
                  <a:srgbClr val="000000"/>
                </a:solidFill>
                <a:effectLst/>
                <a:latin typeface="gbsnu54"/>
                <a:ea typeface="宋体" panose="02010600030101010101" pitchFamily="2" charset="-122"/>
                <a:cs typeface="宋体" panose="02010600030101010101" pitchFamily="2" charset="-122"/>
              </a:rPr>
              <a:t>，</a:t>
            </a:r>
            <a:r>
              <a:rPr lang="zh-CN" altLang="zh-CN" sz="1800" kern="0">
                <a:solidFill>
                  <a:srgbClr val="000000"/>
                </a:solidFill>
                <a:effectLst/>
                <a:latin typeface="gbsnu54"/>
                <a:ea typeface="宋体" panose="02010600030101010101" pitchFamily="2" charset="-122"/>
                <a:cs typeface="宋体" panose="02010600030101010101" pitchFamily="2" charset="-122"/>
              </a:rPr>
              <a:t>将打包好的新区块广播到全网。</a:t>
            </a:r>
            <a:endParaRPr lang="zh-CN" altLang="zh-CN" sz="1800" kern="100">
              <a:effectLst/>
              <a:latin typeface="Times New Roman" panose="02020603050405020304" pitchFamily="18" charset="0"/>
              <a:ea typeface="宋体" panose="02010600030101010101" pitchFamily="2" charset="-122"/>
            </a:endParaRP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9</a:t>
            </a:fld>
            <a:endParaRPr lang="zh-CN" altLang="en-US"/>
          </a:p>
        </p:txBody>
      </p:sp>
    </p:spTree>
    <p:extLst>
      <p:ext uri="{BB962C8B-B14F-4D97-AF65-F5344CB8AC3E}">
        <p14:creationId xmlns:p14="http://schemas.microsoft.com/office/powerpoint/2010/main" val="1223189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66700" algn="just"/>
            <a:r>
              <a:rPr lang="zh-CN" altLang="zh-CN" sz="1800" kern="100">
                <a:effectLst/>
                <a:latin typeface="Times New Roman" panose="02020603050405020304" pitchFamily="18" charset="0"/>
                <a:ea typeface="宋体" panose="02010600030101010101" pitchFamily="2" charset="-122"/>
              </a:rPr>
              <a:t>矿工们接收到其他人广播的区块</a:t>
            </a:r>
            <a:r>
              <a:rPr lang="zh-CN" altLang="zh-CN" sz="1800" kern="0">
                <a:solidFill>
                  <a:srgbClr val="000000"/>
                </a:solidFill>
                <a:effectLst/>
                <a:latin typeface="Times New Roman" panose="02020603050405020304" pitchFamily="18" charset="0"/>
                <a:ea typeface="宋体" panose="02010600030101010101" pitchFamily="2" charset="-122"/>
              </a:rPr>
              <a:t>后，</a:t>
            </a:r>
            <a:r>
              <a:rPr lang="zh-CN" altLang="en-US" sz="1800"/>
              <a:t>对它的合法性进行校验，</a:t>
            </a:r>
            <a:r>
              <a:rPr lang="zh-CN" altLang="zh-CN" sz="1800" kern="0">
                <a:solidFill>
                  <a:srgbClr val="000000"/>
                </a:solidFill>
                <a:effectLst/>
                <a:latin typeface="Times New Roman" panose="02020603050405020304" pitchFamily="18" charset="0"/>
                <a:ea typeface="宋体" panose="02010600030101010101" pitchFamily="2" charset="-122"/>
              </a:rPr>
              <a:t>使用对应公钥验证接收到的第一个区块的</a:t>
            </a:r>
            <a:r>
              <a:rPr lang="en-US" altLang="zh-CN" sz="1800" kern="0">
                <a:solidFill>
                  <a:srgbClr val="000000"/>
                </a:solidFill>
                <a:effectLst/>
                <a:latin typeface="Times New Roman" panose="02020603050405020304" pitchFamily="18" charset="0"/>
                <a:ea typeface="宋体" panose="02010600030101010101" pitchFamily="2" charset="-122"/>
              </a:rPr>
              <a:t>enclave</a:t>
            </a:r>
            <a:r>
              <a:rPr lang="zh-CN" altLang="zh-CN" sz="1800" kern="0">
                <a:solidFill>
                  <a:srgbClr val="000000"/>
                </a:solidFill>
                <a:effectLst/>
                <a:latin typeface="Times New Roman" panose="02020603050405020304" pitchFamily="18" charset="0"/>
                <a:ea typeface="宋体" panose="02010600030101010101" pitchFamily="2" charset="-122"/>
              </a:rPr>
              <a:t>的身份信息的正确性，通过验证后再校验</a:t>
            </a:r>
            <a:r>
              <a:rPr lang="en-US" altLang="zh-CN" sz="1800" kern="0">
                <a:solidFill>
                  <a:srgbClr val="000000"/>
                </a:solidFill>
                <a:effectLst/>
                <a:latin typeface="Times New Roman" panose="02020603050405020304" pitchFamily="18" charset="0"/>
                <a:ea typeface="宋体" panose="02010600030101010101" pitchFamily="2" charset="-122"/>
              </a:rPr>
              <a:t>hash</a:t>
            </a:r>
            <a:r>
              <a:rPr lang="zh-CN" altLang="zh-CN" sz="1800" kern="0">
                <a:solidFill>
                  <a:srgbClr val="000000"/>
                </a:solidFill>
                <a:effectLst/>
                <a:latin typeface="Times New Roman" panose="02020603050405020304" pitchFamily="18" charset="0"/>
                <a:ea typeface="宋体" panose="02010600030101010101" pitchFamily="2" charset="-122"/>
              </a:rPr>
              <a:t>的正确性等，如果全部通过校验就将它添加到本地区块链末端，更新当前链为最长链，并将该新区块发送给其他节点，如果该区块没有通过验证则拒绝它。</a:t>
            </a:r>
            <a:r>
              <a:rPr lang="zh-CN" altLang="zh-CN" sz="1800" kern="100">
                <a:effectLst/>
                <a:latin typeface="Times New Roman" panose="02020603050405020304" pitchFamily="18" charset="0"/>
                <a:ea typeface="宋体" panose="02010600030101010101" pitchFamily="2" charset="-122"/>
              </a:rPr>
              <a:t>由于路径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rPr>
              <a:t>值的分布是不均匀的，因此本课题引入了动态可变映射的</a:t>
            </a:r>
            <a:r>
              <a:rPr lang="en-US" altLang="zh-CN" sz="1800" kern="100">
                <a:effectLst/>
                <a:latin typeface="Times New Roman" panose="02020603050405020304" pitchFamily="18" charset="0"/>
                <a:ea typeface="宋体" panose="02010600030101010101" pitchFamily="2" charset="-122"/>
              </a:rPr>
              <a:t>hash</a:t>
            </a:r>
            <a:r>
              <a:rPr lang="zh-CN" altLang="zh-CN" sz="1800" kern="100">
                <a:effectLst/>
                <a:latin typeface="Times New Roman" panose="02020603050405020304" pitchFamily="18" charset="0"/>
                <a:ea typeface="宋体" panose="02010600030101010101" pitchFamily="2" charset="-122"/>
              </a:rPr>
              <a:t>区间，</a:t>
            </a:r>
            <a:r>
              <a:rPr lang="zh-CN" altLang="en-US" sz="1800" kern="100">
                <a:effectLst/>
                <a:latin typeface="Times New Roman" panose="02020603050405020304" pitchFamily="18" charset="0"/>
                <a:ea typeface="宋体" panose="02010600030101010101" pitchFamily="2" charset="-122"/>
              </a:rPr>
              <a:t>这部分设计待完善。</a:t>
            </a:r>
            <a:endParaRPr lang="zh-CN" altLang="zh-CN" sz="1800" kern="100">
              <a:effectLst/>
              <a:latin typeface="Times New Roman" panose="02020603050405020304" pitchFamily="18" charset="0"/>
              <a:ea typeface="宋体" panose="02010600030101010101" pitchFamily="2" charset="-122"/>
            </a:endParaRPr>
          </a:p>
          <a:p>
            <a:pPr indent="266700" algn="just"/>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如果该矿工提交的用例中存在</a:t>
            </a:r>
            <a:r>
              <a:rPr lang="en-US" altLang="zh-CN" sz="1800" kern="100">
                <a:effectLst/>
                <a:latin typeface="Times New Roman" panose="02020603050405020304" pitchFamily="18" charset="0"/>
                <a:ea typeface="宋体" panose="02010600030101010101" pitchFamily="2" charset="-122"/>
              </a:rPr>
              <a:t>iscrash</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1800" kern="100">
                <a:effectLst/>
                <a:latin typeface="Times New Roman" panose="02020603050405020304" pitchFamily="18" charset="0"/>
                <a:ea typeface="宋体" panose="02010600030101010101" pitchFamily="2" charset="-122"/>
              </a:rPr>
              <a:t>true</a:t>
            </a:r>
            <a:r>
              <a:rPr lang="zh-CN" altLang="zh-CN" sz="1800" kern="100">
                <a:effectLst/>
                <a:latin typeface="Times New Roman" panose="02020603050405020304" pitchFamily="18" charset="0"/>
                <a:ea typeface="宋体" panose="02010600030101010101" pitchFamily="2" charset="-122"/>
                <a:cs typeface="Times New Roman" panose="02020603050405020304" pitchFamily="18" charset="0"/>
              </a:rPr>
              <a:t>的情况</a:t>
            </a:r>
            <a:r>
              <a:rPr lang="zh-CN" altLang="zh-CN" sz="1800" kern="100">
                <a:effectLst/>
                <a:latin typeface="Times New Roman" panose="02020603050405020304" pitchFamily="18" charset="0"/>
                <a:ea typeface="宋体" panose="02010600030101010101" pitchFamily="2" charset="-122"/>
              </a:rPr>
              <a:t>，那么验证的矿工需要将该用例执行一次，与提交的路径进行对比，验证通过则认为这是一个潜在的漏洞，后续会提交给开发人员来判定这是否是有效漏洞。</a:t>
            </a:r>
          </a:p>
          <a:p>
            <a:endParaRPr lang="zh-CN" altLang="en-US"/>
          </a:p>
        </p:txBody>
      </p:sp>
      <p:sp>
        <p:nvSpPr>
          <p:cNvPr id="4" name="灯片编号占位符 3"/>
          <p:cNvSpPr>
            <a:spLocks noGrp="1"/>
          </p:cNvSpPr>
          <p:nvPr>
            <p:ph type="sldNum" sz="quarter" idx="5"/>
          </p:nvPr>
        </p:nvSpPr>
        <p:spPr/>
        <p:txBody>
          <a:bodyPr/>
          <a:lstStyle/>
          <a:p>
            <a:fld id="{BC0A6B7D-4A1A-4A4D-93B7-D784EA5E4BF8}" type="slidenum">
              <a:rPr lang="zh-CN" altLang="en-US" smtClean="0"/>
              <a:t>10</a:t>
            </a:fld>
            <a:endParaRPr lang="zh-CN" altLang="en-US"/>
          </a:p>
        </p:txBody>
      </p:sp>
    </p:spTree>
    <p:extLst>
      <p:ext uri="{BB962C8B-B14F-4D97-AF65-F5344CB8AC3E}">
        <p14:creationId xmlns:p14="http://schemas.microsoft.com/office/powerpoint/2010/main" val="14228882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639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zh-CN" altLang="en-US" sz="1350"/>
          </a:p>
        </p:txBody>
      </p:sp>
    </p:spTree>
    <p:extLst>
      <p:ext uri="{BB962C8B-B14F-4D97-AF65-F5344CB8AC3E}">
        <p14:creationId xmlns:p14="http://schemas.microsoft.com/office/powerpoint/2010/main" val="4582631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3704207"/>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53071" y="5040590"/>
            <a:ext cx="1939955" cy="1556003"/>
          </a:xfrm>
          <a:prstGeom prst="rect">
            <a:avLst/>
          </a:prstGeom>
        </p:spPr>
        <p:txBody>
          <a:bodyPr wrap="none">
            <a:spAutoFit/>
          </a:bodyPr>
          <a:lstStyle/>
          <a:p>
            <a:pPr algn="ctr">
              <a:lnSpc>
                <a:spcPct val="150000"/>
              </a:lnSpc>
            </a:pPr>
            <a:r>
              <a:rPr lang="zh-CN" altLang="en-US" sz="2200" b="1"/>
              <a:t>汇报人：王璟</a:t>
            </a:r>
            <a:endParaRPr lang="en-US" altLang="zh-CN" sz="2200" b="1"/>
          </a:p>
          <a:p>
            <a:pPr algn="ctr">
              <a:lnSpc>
                <a:spcPct val="150000"/>
              </a:lnSpc>
            </a:pPr>
            <a:r>
              <a:rPr lang="zh-CN" altLang="en-US" sz="2200" b="1"/>
              <a:t>导师：齐赛宇</a:t>
            </a:r>
            <a:endParaRPr lang="en-US" altLang="zh-CN" sz="2200" b="1" dirty="0"/>
          </a:p>
          <a:p>
            <a:pPr algn="ctr">
              <a:lnSpc>
                <a:spcPct val="150000"/>
              </a:lnSpc>
            </a:pPr>
            <a:endParaRPr lang="zh-CN" altLang="en-US" sz="2200" b="1" dirty="0">
              <a:solidFill>
                <a:srgbClr val="B83314"/>
              </a:solidFill>
            </a:endParaRPr>
          </a:p>
        </p:txBody>
      </p:sp>
      <p:sp>
        <p:nvSpPr>
          <p:cNvPr id="3" name="文本框 2"/>
          <p:cNvSpPr txBox="1"/>
          <p:nvPr/>
        </p:nvSpPr>
        <p:spPr>
          <a:xfrm>
            <a:off x="613953" y="1759927"/>
            <a:ext cx="7916091" cy="1569660"/>
          </a:xfrm>
          <a:prstGeom prst="rect">
            <a:avLst/>
          </a:prstGeom>
          <a:noFill/>
        </p:spPr>
        <p:txBody>
          <a:bodyPr wrap="square" rtlCol="0">
            <a:spAutoFit/>
          </a:bodyPr>
          <a:lstStyle/>
          <a:p>
            <a:pPr algn="ctr"/>
            <a:r>
              <a:rPr lang="zh-CN" altLang="en-US" sz="4800" b="1">
                <a:solidFill>
                  <a:schemeClr val="bg1"/>
                </a:solidFill>
              </a:rPr>
              <a:t>基于路径挖掘的模糊测试</a:t>
            </a:r>
            <a:endParaRPr lang="en-US" altLang="zh-CN" sz="4800" b="1">
              <a:solidFill>
                <a:schemeClr val="bg1"/>
              </a:solidFill>
            </a:endParaRPr>
          </a:p>
          <a:p>
            <a:pPr algn="ctr"/>
            <a:r>
              <a:rPr lang="zh-CN" altLang="en-US" sz="4800" b="1">
                <a:solidFill>
                  <a:schemeClr val="bg1"/>
                </a:solidFill>
              </a:rPr>
              <a:t>共识算法研究与实现</a:t>
            </a:r>
            <a:endParaRPr lang="zh-CN" altLang="en-US" sz="4800" b="1" dirty="0">
              <a:solidFill>
                <a:schemeClr val="bg1"/>
              </a:solidFill>
            </a:endParaRPr>
          </a:p>
        </p:txBody>
      </p:sp>
    </p:spTree>
    <p:extLst>
      <p:ext uri="{BB962C8B-B14F-4D97-AF65-F5344CB8AC3E}">
        <p14:creationId xmlns:p14="http://schemas.microsoft.com/office/powerpoint/2010/main" val="3727733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记账权和漏洞验证</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1233EA07-C2AE-AA2F-80DA-4FAF46C45EA1}"/>
              </a:ext>
            </a:extLst>
          </p:cNvPr>
          <p:cNvSpPr txBox="1"/>
          <p:nvPr/>
        </p:nvSpPr>
        <p:spPr>
          <a:xfrm>
            <a:off x="749300" y="1219200"/>
            <a:ext cx="7702550" cy="387522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记账权的获取</a:t>
            </a:r>
            <a:endParaRPr lang="en-US" altLang="zh-CN"/>
          </a:p>
          <a:p>
            <a:pPr marL="742950" lvl="1" indent="-285750">
              <a:lnSpc>
                <a:spcPct val="150000"/>
              </a:lnSpc>
              <a:buFont typeface="Arial" panose="020B0604020202020204" pitchFamily="34" charset="0"/>
              <a:buChar char="•"/>
            </a:pPr>
            <a:r>
              <a:rPr lang="zh-CN" altLang="en-US" sz="1600"/>
              <a:t>矿工收到新区块后对它的合法性进行校验，如果通过后就添加到本地区块链的末端，更新当前链为最长链，并将该新区块发送给其他节点</a:t>
            </a:r>
            <a:endParaRPr lang="en-US" altLang="zh-CN" sz="1600"/>
          </a:p>
          <a:p>
            <a:pPr marL="742950" lvl="1" indent="-285750">
              <a:lnSpc>
                <a:spcPct val="150000"/>
              </a:lnSpc>
              <a:buFont typeface="Arial" panose="020B0604020202020204" pitchFamily="34" charset="0"/>
              <a:buChar char="•"/>
            </a:pPr>
            <a:r>
              <a:rPr lang="zh-CN" altLang="en-US" sz="1600"/>
              <a:t>由于路径</a:t>
            </a:r>
            <a:r>
              <a:rPr lang="en-US" altLang="zh-CN" sz="1600"/>
              <a:t>hash</a:t>
            </a:r>
            <a:r>
              <a:rPr lang="zh-CN" altLang="en-US" sz="1600"/>
              <a:t>值的分布是不均匀的，因此引入动态可变映射的</a:t>
            </a:r>
            <a:r>
              <a:rPr lang="en-US" altLang="zh-CN" sz="1600"/>
              <a:t>hash</a:t>
            </a:r>
            <a:r>
              <a:rPr lang="zh-CN" altLang="en-US" sz="1600"/>
              <a:t>区间，动态调整挖矿难度</a:t>
            </a:r>
            <a:endParaRPr lang="en-US" altLang="zh-CN" sz="1600"/>
          </a:p>
          <a:p>
            <a:pPr marL="285750" indent="-285750">
              <a:lnSpc>
                <a:spcPct val="150000"/>
              </a:lnSpc>
              <a:buFont typeface="Arial" panose="020B0604020202020204" pitchFamily="34" charset="0"/>
              <a:buChar char="•"/>
            </a:pPr>
            <a:r>
              <a:rPr lang="zh-CN" altLang="en-US"/>
              <a:t>漏洞验证</a:t>
            </a:r>
            <a:endParaRPr lang="en-US" altLang="zh-CN"/>
          </a:p>
          <a:p>
            <a:pPr marL="742950" lvl="1" indent="-285750">
              <a:lnSpc>
                <a:spcPct val="150000"/>
              </a:lnSpc>
              <a:buFont typeface="Arial" panose="020B0604020202020204" pitchFamily="34" charset="0"/>
              <a:buChar char="•"/>
            </a:pPr>
            <a:r>
              <a:rPr lang="en-US" altLang="zh-CN" sz="1600"/>
              <a:t>iscrash</a:t>
            </a:r>
            <a:r>
              <a:rPr lang="zh-CN" altLang="en-US" sz="1600"/>
              <a:t>为</a:t>
            </a:r>
            <a:r>
              <a:rPr lang="en-US" altLang="zh-CN" sz="1600"/>
              <a:t>true</a:t>
            </a:r>
            <a:r>
              <a:rPr lang="zh-CN" altLang="en-US" sz="1600"/>
              <a:t>表示发现一个潜在漏洞</a:t>
            </a:r>
            <a:endParaRPr lang="en-US" altLang="zh-CN" sz="1600"/>
          </a:p>
          <a:p>
            <a:pPr marL="742950" lvl="1" indent="-285750">
              <a:lnSpc>
                <a:spcPct val="150000"/>
              </a:lnSpc>
              <a:buFont typeface="Arial" panose="020B0604020202020204" pitchFamily="34" charset="0"/>
              <a:buChar char="•"/>
            </a:pPr>
            <a:r>
              <a:rPr lang="zh-CN" altLang="en-US" sz="1600"/>
              <a:t>验证的矿工需要将该用例执行一次，与提交的路径对比</a:t>
            </a:r>
            <a:endParaRPr lang="en-US" altLang="zh-CN" sz="1600"/>
          </a:p>
          <a:p>
            <a:pPr marL="742950" lvl="1" indent="-285750">
              <a:lnSpc>
                <a:spcPct val="150000"/>
              </a:lnSpc>
              <a:buFont typeface="Arial" panose="020B0604020202020204" pitchFamily="34" charset="0"/>
              <a:buChar char="•"/>
            </a:pPr>
            <a:r>
              <a:rPr lang="zh-CN" altLang="en-US" sz="1600"/>
              <a:t>提交给开发人员，进行后续判定</a:t>
            </a:r>
            <a:endParaRPr lang="en-US" altLang="zh-CN" sz="1600"/>
          </a:p>
          <a:p>
            <a:pPr marL="742950" lvl="1" indent="-285750">
              <a:lnSpc>
                <a:spcPct val="150000"/>
              </a:lnSpc>
              <a:buFont typeface="Arial" panose="020B0604020202020204" pitchFamily="34" charset="0"/>
              <a:buChar char="•"/>
            </a:pPr>
            <a:endParaRPr lang="zh-CN" altLang="en-US"/>
          </a:p>
        </p:txBody>
      </p:sp>
    </p:spTree>
    <p:extLst>
      <p:ext uri="{BB962C8B-B14F-4D97-AF65-F5344CB8AC3E}">
        <p14:creationId xmlns:p14="http://schemas.microsoft.com/office/powerpoint/2010/main" val="323382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奖励机制的设计</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6E4B42A-FA28-1CA3-8E9F-9184BB7B74F0}"/>
                  </a:ext>
                </a:extLst>
              </p:cNvPr>
              <p:cNvSpPr txBox="1"/>
              <p:nvPr/>
            </p:nvSpPr>
            <p:spPr>
              <a:xfrm>
                <a:off x="895350" y="1073150"/>
                <a:ext cx="7581900" cy="425001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基本奖励：只有挖矿成功的矿工能获得此奖励</a:t>
                </a:r>
                <a:endParaRPr lang="en-US" altLang="zh-CN"/>
              </a:p>
              <a:p>
                <a:pPr marL="742950" lvl="1" indent="-285750">
                  <a:lnSpc>
                    <a:spcPct val="150000"/>
                  </a:lnSpc>
                  <a:buFont typeface="Arial" panose="020B0604020202020204" pitchFamily="34" charset="0"/>
                  <a:buChar char="•"/>
                </a:pPr>
                <a14:m>
                  <m:oMath xmlns:m="http://schemas.openxmlformats.org/officeDocument/2006/math">
                    <m:r>
                      <a:rPr lang="en-US" altLang="zh-CN" sz="1600" i="1" kern="100" smtClean="0">
                        <a:effectLst/>
                        <a:latin typeface="Cambria Math" panose="02040503050406030204" pitchFamily="18" charset="0"/>
                        <a:ea typeface="宋体" panose="02010600030101010101" pitchFamily="2" charset="-122"/>
                      </a:rPr>
                      <m:t>𝑅𝑒𝑤𝑎𝑟𝑑</m:t>
                    </m:r>
                    <m:r>
                      <a:rPr lang="en-US" altLang="zh-CN" sz="1600" i="1" kern="100" smtClean="0">
                        <a:effectLst/>
                        <a:latin typeface="Cambria Math" panose="02040503050406030204" pitchFamily="18" charset="0"/>
                        <a:ea typeface="宋体" panose="02010600030101010101" pitchFamily="2" charset="-122"/>
                      </a:rPr>
                      <m:t>=</m:t>
                    </m:r>
                    <m:r>
                      <a:rPr lang="en-US" altLang="zh-CN" sz="1600" i="1" kern="100" smtClean="0">
                        <a:effectLst/>
                        <a:latin typeface="Cambria Math" panose="02040503050406030204" pitchFamily="18" charset="0"/>
                        <a:ea typeface="宋体" panose="02010600030101010101" pitchFamily="2" charset="-122"/>
                      </a:rPr>
                      <m:t>𝑘</m:t>
                    </m:r>
                    <m:r>
                      <a:rPr lang="en-US" altLang="zh-CN" sz="1600" i="1" kern="100" smtClean="0">
                        <a:effectLst/>
                        <a:latin typeface="Cambria Math" panose="02040503050406030204" pitchFamily="18" charset="0"/>
                        <a:ea typeface="宋体" panose="02010600030101010101" pitchFamily="2" charset="-122"/>
                      </a:rPr>
                      <m:t>∗</m:t>
                    </m:r>
                    <m:r>
                      <a:rPr lang="en-US" altLang="zh-CN" sz="1600" i="1" kern="100" smtClean="0">
                        <a:effectLst/>
                        <a:latin typeface="Cambria Math" panose="02040503050406030204" pitchFamily="18" charset="0"/>
                        <a:ea typeface="宋体" panose="02010600030101010101" pitchFamily="2" charset="-122"/>
                      </a:rPr>
                      <m:t>𝐷</m:t>
                    </m:r>
                  </m:oMath>
                </a14:m>
                <a:r>
                  <a:rPr lang="zh-CN" altLang="en-US" sz="1600" kern="100">
                    <a:effectLst/>
                    <a:latin typeface="Times New Roman" panose="02020603050405020304" pitchFamily="18" charset="0"/>
                    <a:ea typeface="宋体" panose="02010600030101010101" pitchFamily="2" charset="-122"/>
                  </a:rPr>
                  <a:t>，</a:t>
                </a:r>
                <a:r>
                  <a:rPr lang="en-US" altLang="zh-CN" sz="1600" kern="100">
                    <a:ea typeface="宋体" panose="02010600030101010101" pitchFamily="2" charset="-122"/>
                  </a:rPr>
                  <a:t> </a:t>
                </a:r>
                <a14:m>
                  <m:oMath xmlns:m="http://schemas.openxmlformats.org/officeDocument/2006/math">
                    <m:r>
                      <a:rPr lang="en-US" altLang="zh-CN" sz="1600" i="1" kern="100">
                        <a:latin typeface="Cambria Math" panose="02040503050406030204" pitchFamily="18" charset="0"/>
                        <a:ea typeface="宋体" panose="02010600030101010101" pitchFamily="2" charset="-122"/>
                      </a:rPr>
                      <m:t>𝐷</m:t>
                    </m:r>
                  </m:oMath>
                </a14:m>
                <a:r>
                  <a:rPr lang="zh-CN" altLang="en-US" sz="1600"/>
                  <a:t>为模糊测试难度</a:t>
                </a:r>
                <a:endParaRPr lang="zh-CN" altLang="zh-CN" sz="1600"/>
              </a:p>
              <a:p>
                <a:pPr marL="742950" lvl="1" indent="-285750">
                  <a:lnSpc>
                    <a:spcPct val="150000"/>
                  </a:lnSpc>
                  <a:buFont typeface="Arial" panose="020B0604020202020204" pitchFamily="34" charset="0"/>
                  <a:buChar char="•"/>
                </a:pPr>
                <a:r>
                  <a:rPr lang="zh-CN" altLang="en-US" sz="1600"/>
                  <a:t>模糊测试难度由代码覆盖率、资源消耗以及程序复杂度决定，其中：</a:t>
                </a:r>
                <a:endParaRPr lang="en-US" altLang="zh-CN" sz="1600"/>
              </a:p>
              <a:p>
                <a:pPr marL="1257300" lvl="2" indent="-342900">
                  <a:lnSpc>
                    <a:spcPct val="150000"/>
                  </a:lnSpc>
                  <a:buFont typeface="+mj-lt"/>
                  <a:buAutoNum type="alphaLcParenR"/>
                </a:pPr>
                <a:r>
                  <a:rPr lang="zh-CN" altLang="en-US" sz="1600"/>
                  <a:t>代码覆盖率：行覆盖率、分支覆盖率、函数覆盖率</a:t>
                </a:r>
                <a:endParaRPr lang="en-US" altLang="zh-CN" sz="1600"/>
              </a:p>
              <a:p>
                <a:pPr marL="1257300" lvl="2" indent="-342900">
                  <a:lnSpc>
                    <a:spcPct val="150000"/>
                  </a:lnSpc>
                  <a:buFont typeface="+mj-lt"/>
                  <a:buAutoNum type="alphaLcParenR"/>
                </a:pPr>
                <a:r>
                  <a:rPr lang="zh-CN" altLang="en-US" sz="1600"/>
                  <a:t>资源消耗：模糊测试执行时间、占用内存</a:t>
                </a:r>
                <a:endParaRPr lang="en-US" altLang="zh-CN" sz="1600"/>
              </a:p>
              <a:p>
                <a:pPr marL="1257300" lvl="2" indent="-342900">
                  <a:lnSpc>
                    <a:spcPct val="150000"/>
                  </a:lnSpc>
                  <a:buFont typeface="+mj-lt"/>
                  <a:buAutoNum type="alphaLcParenR"/>
                </a:pPr>
                <a:r>
                  <a:rPr lang="zh-CN" altLang="en-US" sz="1600"/>
                  <a:t>程序复杂度：代码行数、函数数量、依赖库数量</a:t>
                </a:r>
                <a:endParaRPr lang="en-US" altLang="zh-CN" sz="1600"/>
              </a:p>
              <a:p>
                <a:pPr marL="285750" indent="-285750">
                  <a:lnSpc>
                    <a:spcPct val="150000"/>
                  </a:lnSpc>
                  <a:buFont typeface="Arial" panose="020B0604020202020204" pitchFamily="34" charset="0"/>
                  <a:buChar char="•"/>
                </a:pPr>
                <a:r>
                  <a:rPr lang="zh-CN" altLang="en-US"/>
                  <a:t>漏洞奖励：成功发现漏洞的矿工获得该奖励</a:t>
                </a:r>
                <a:endParaRPr lang="en-US" altLang="zh-CN"/>
              </a:p>
              <a:p>
                <a:pPr marL="742950" lvl="1" indent="-285750">
                  <a:lnSpc>
                    <a:spcPct val="150000"/>
                  </a:lnSpc>
                  <a:buFont typeface="Arial" panose="020B0604020202020204" pitchFamily="34" charset="0"/>
                  <a:buChar char="•"/>
                </a:pPr>
                <a:r>
                  <a:rPr lang="en-US" altLang="zh-CN" sz="1600"/>
                  <a:t>CVSS</a:t>
                </a:r>
                <a:r>
                  <a:rPr lang="zh-CN" altLang="en-US" sz="1600"/>
                  <a:t>：通用漏洞评分系统，分值越大代表漏洞越严重</a:t>
                </a:r>
                <a:endParaRPr lang="en-US" altLang="zh-CN" sz="1600"/>
              </a:p>
              <a:p>
                <a:pPr marL="742950" lvl="1" indent="-285750">
                  <a:lnSpc>
                    <a:spcPct val="150000"/>
                  </a:lnSpc>
                  <a:buFont typeface="Arial" panose="020B0604020202020204" pitchFamily="34" charset="0"/>
                  <a:buChar char="•"/>
                </a:pPr>
                <a:r>
                  <a:rPr lang="zh-CN" altLang="en-US" sz="1600"/>
                  <a:t>漏洞奖励与漏洞严重程度成正比</a:t>
                </a:r>
                <a:endParaRPr lang="en-US" altLang="zh-CN" sz="1600"/>
              </a:p>
              <a:p>
                <a:pPr marL="285750" indent="-285750">
                  <a:lnSpc>
                    <a:spcPct val="150000"/>
                  </a:lnSpc>
                  <a:buFont typeface="Arial" panose="020B0604020202020204" pitchFamily="34" charset="0"/>
                  <a:buChar char="•"/>
                </a:pPr>
                <a:r>
                  <a:rPr lang="zh-CN" altLang="en-US"/>
                  <a:t>新路径奖励</a:t>
                </a:r>
                <a:endParaRPr lang="en-US" altLang="zh-CN"/>
              </a:p>
              <a:p>
                <a:pPr marL="742950" lvl="1" indent="-285750">
                  <a:lnSpc>
                    <a:spcPct val="150000"/>
                  </a:lnSpc>
                  <a:buFont typeface="Arial" panose="020B0604020202020204" pitchFamily="34" charset="0"/>
                  <a:buChar char="•"/>
                </a:pPr>
                <a:r>
                  <a:rPr lang="zh-CN" altLang="zh-CN" sz="1600"/>
                  <a:t>根据该矿工发现的新路径占本次窗口发现的所有新路径的比重来分发</a:t>
                </a:r>
                <a:endParaRPr lang="en-US" altLang="zh-CN" sz="1600"/>
              </a:p>
            </p:txBody>
          </p:sp>
        </mc:Choice>
        <mc:Fallback xmlns="">
          <p:sp>
            <p:nvSpPr>
              <p:cNvPr id="2" name="文本框 1">
                <a:extLst>
                  <a:ext uri="{FF2B5EF4-FFF2-40B4-BE49-F238E27FC236}">
                    <a16:creationId xmlns:a16="http://schemas.microsoft.com/office/drawing/2014/main" id="{96E4B42A-FA28-1CA3-8E9F-9184BB7B74F0}"/>
                  </a:ext>
                </a:extLst>
              </p:cNvPr>
              <p:cNvSpPr txBox="1">
                <a:spLocks noRot="1" noChangeAspect="1" noMove="1" noResize="1" noEditPoints="1" noAdjustHandles="1" noChangeArrowheads="1" noChangeShapeType="1" noTextEdit="1"/>
              </p:cNvSpPr>
              <p:nvPr/>
            </p:nvSpPr>
            <p:spPr>
              <a:xfrm>
                <a:off x="895350" y="1073150"/>
                <a:ext cx="7581900" cy="4250010"/>
              </a:xfrm>
              <a:prstGeom prst="rect">
                <a:avLst/>
              </a:prstGeom>
              <a:blipFill>
                <a:blip r:embed="rId3"/>
                <a:stretch>
                  <a:fillRect l="-563" b="-10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66220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系统设计</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201" name="组合 200">
            <a:extLst>
              <a:ext uri="{FF2B5EF4-FFF2-40B4-BE49-F238E27FC236}">
                <a16:creationId xmlns:a16="http://schemas.microsoft.com/office/drawing/2014/main" id="{0874AFC9-C784-AA4E-2E1B-9F09B3D9FE12}"/>
              </a:ext>
            </a:extLst>
          </p:cNvPr>
          <p:cNvGrpSpPr/>
          <p:nvPr/>
        </p:nvGrpSpPr>
        <p:grpSpPr>
          <a:xfrm>
            <a:off x="201231" y="852942"/>
            <a:ext cx="8741533" cy="5255749"/>
            <a:chOff x="201231" y="852942"/>
            <a:chExt cx="8741533" cy="5255749"/>
          </a:xfrm>
        </p:grpSpPr>
        <p:sp>
          <p:nvSpPr>
            <p:cNvPr id="183" name="文本框 182">
              <a:extLst>
                <a:ext uri="{FF2B5EF4-FFF2-40B4-BE49-F238E27FC236}">
                  <a16:creationId xmlns:a16="http://schemas.microsoft.com/office/drawing/2014/main" id="{60D01096-CDA1-E4A6-0DA8-F81D2A6F9DCF}"/>
                </a:ext>
              </a:extLst>
            </p:cNvPr>
            <p:cNvSpPr txBox="1"/>
            <p:nvPr/>
          </p:nvSpPr>
          <p:spPr>
            <a:xfrm>
              <a:off x="7333966" y="4347039"/>
              <a:ext cx="1016293" cy="307777"/>
            </a:xfrm>
            <a:prstGeom prst="rect">
              <a:avLst/>
            </a:prstGeom>
            <a:noFill/>
            <a:ln>
              <a:solidFill>
                <a:schemeClr val="tx1"/>
              </a:solidFill>
            </a:ln>
          </p:spPr>
          <p:txBody>
            <a:bodyPr wrap="square">
              <a:spAutoFit/>
            </a:bodyPr>
            <a:lstStyle/>
            <a:p>
              <a:r>
                <a:rPr lang="en-US" altLang="zh-CN" sz="1400">
                  <a:solidFill>
                    <a:srgbClr val="000000"/>
                  </a:solidFill>
                  <a:latin typeface="Modern No. 20" panose="02070704070505020303" pitchFamily="18" charset="0"/>
                </a:rPr>
                <a:t>block* N+1</a:t>
              </a:r>
            </a:p>
          </p:txBody>
        </p:sp>
        <p:grpSp>
          <p:nvGrpSpPr>
            <p:cNvPr id="200" name="组合 199">
              <a:extLst>
                <a:ext uri="{FF2B5EF4-FFF2-40B4-BE49-F238E27FC236}">
                  <a16:creationId xmlns:a16="http://schemas.microsoft.com/office/drawing/2014/main" id="{707F3BD0-95FA-263C-EBD6-AC6D58E7C38B}"/>
                </a:ext>
              </a:extLst>
            </p:cNvPr>
            <p:cNvGrpSpPr/>
            <p:nvPr/>
          </p:nvGrpSpPr>
          <p:grpSpPr>
            <a:xfrm>
              <a:off x="201231" y="852942"/>
              <a:ext cx="8741533" cy="5255749"/>
              <a:chOff x="201231" y="852942"/>
              <a:chExt cx="8741533" cy="5255749"/>
            </a:xfrm>
          </p:grpSpPr>
          <p:cxnSp>
            <p:nvCxnSpPr>
              <p:cNvPr id="185" name="直接箭头连接符 184">
                <a:extLst>
                  <a:ext uri="{FF2B5EF4-FFF2-40B4-BE49-F238E27FC236}">
                    <a16:creationId xmlns:a16="http://schemas.microsoft.com/office/drawing/2014/main" id="{4F21ECE2-808B-9DF0-0D36-C15DABDA4632}"/>
                  </a:ext>
                </a:extLst>
              </p:cNvPr>
              <p:cNvCxnSpPr>
                <a:stCxn id="91" idx="2"/>
                <a:endCxn id="183" idx="0"/>
              </p:cNvCxnSpPr>
              <p:nvPr/>
            </p:nvCxnSpPr>
            <p:spPr>
              <a:xfrm>
                <a:off x="7842113" y="3956322"/>
                <a:ext cx="0" cy="3907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9" name="组合 198">
                <a:extLst>
                  <a:ext uri="{FF2B5EF4-FFF2-40B4-BE49-F238E27FC236}">
                    <a16:creationId xmlns:a16="http://schemas.microsoft.com/office/drawing/2014/main" id="{9DE241BB-0F79-8A50-308D-B3F6A03B9211}"/>
                  </a:ext>
                </a:extLst>
              </p:cNvPr>
              <p:cNvGrpSpPr/>
              <p:nvPr/>
            </p:nvGrpSpPr>
            <p:grpSpPr>
              <a:xfrm>
                <a:off x="201231" y="852942"/>
                <a:ext cx="8741533" cy="5255749"/>
                <a:chOff x="201231" y="852942"/>
                <a:chExt cx="8741533" cy="5255749"/>
              </a:xfrm>
            </p:grpSpPr>
            <p:cxnSp>
              <p:nvCxnSpPr>
                <p:cNvPr id="188" name="连接符: 肘形 187">
                  <a:extLst>
                    <a:ext uri="{FF2B5EF4-FFF2-40B4-BE49-F238E27FC236}">
                      <a16:creationId xmlns:a16="http://schemas.microsoft.com/office/drawing/2014/main" id="{380BBFA9-A0CD-B295-52F6-3D54468561DA}"/>
                    </a:ext>
                  </a:extLst>
                </p:cNvPr>
                <p:cNvCxnSpPr>
                  <a:stCxn id="183" idx="1"/>
                </p:cNvCxnSpPr>
                <p:nvPr/>
              </p:nvCxnSpPr>
              <p:spPr>
                <a:xfrm rot="10800000">
                  <a:off x="4652946" y="3633816"/>
                  <a:ext cx="2681020" cy="8671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grpSp>
              <p:nvGrpSpPr>
                <p:cNvPr id="198" name="组合 197">
                  <a:extLst>
                    <a:ext uri="{FF2B5EF4-FFF2-40B4-BE49-F238E27FC236}">
                      <a16:creationId xmlns:a16="http://schemas.microsoft.com/office/drawing/2014/main" id="{3085A023-C74F-1B25-C9DB-BECD48F0FB61}"/>
                    </a:ext>
                  </a:extLst>
                </p:cNvPr>
                <p:cNvGrpSpPr/>
                <p:nvPr/>
              </p:nvGrpSpPr>
              <p:grpSpPr>
                <a:xfrm>
                  <a:off x="201231" y="852942"/>
                  <a:ext cx="8741533" cy="5255749"/>
                  <a:chOff x="201231" y="852942"/>
                  <a:chExt cx="8741533" cy="5255749"/>
                </a:xfrm>
              </p:grpSpPr>
              <p:grpSp>
                <p:nvGrpSpPr>
                  <p:cNvPr id="78" name="组合 77">
                    <a:extLst>
                      <a:ext uri="{FF2B5EF4-FFF2-40B4-BE49-F238E27FC236}">
                        <a16:creationId xmlns:a16="http://schemas.microsoft.com/office/drawing/2014/main" id="{DA89F0F5-DB00-117F-4BE9-B17A645C5FE4}"/>
                      </a:ext>
                    </a:extLst>
                  </p:cNvPr>
                  <p:cNvGrpSpPr/>
                  <p:nvPr/>
                </p:nvGrpSpPr>
                <p:grpSpPr>
                  <a:xfrm>
                    <a:off x="201231" y="852942"/>
                    <a:ext cx="8741533" cy="5255749"/>
                    <a:chOff x="969581" y="209293"/>
                    <a:chExt cx="10867611" cy="5974144"/>
                  </a:xfrm>
                </p:grpSpPr>
                <p:cxnSp>
                  <p:nvCxnSpPr>
                    <p:cNvPr id="79" name="直接箭头连接符 78">
                      <a:extLst>
                        <a:ext uri="{FF2B5EF4-FFF2-40B4-BE49-F238E27FC236}">
                          <a16:creationId xmlns:a16="http://schemas.microsoft.com/office/drawing/2014/main" id="{D8DCBFAC-7244-BF70-343B-D0DD186349CA}"/>
                        </a:ext>
                      </a:extLst>
                    </p:cNvPr>
                    <p:cNvCxnSpPr>
                      <a:cxnSpLocks/>
                      <a:stCxn id="111" idx="3"/>
                      <a:endCxn id="81" idx="1"/>
                    </p:cNvCxnSpPr>
                    <p:nvPr/>
                  </p:nvCxnSpPr>
                  <p:spPr>
                    <a:xfrm flipV="1">
                      <a:off x="2593914" y="1315446"/>
                      <a:ext cx="1630507" cy="138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文本框 79">
                      <a:extLst>
                        <a:ext uri="{FF2B5EF4-FFF2-40B4-BE49-F238E27FC236}">
                          <a16:creationId xmlns:a16="http://schemas.microsoft.com/office/drawing/2014/main" id="{8F28AAD5-D8B4-54B8-AD12-15590AFB11EA}"/>
                        </a:ext>
                      </a:extLst>
                    </p:cNvPr>
                    <p:cNvSpPr txBox="1"/>
                    <p:nvPr/>
                  </p:nvSpPr>
                  <p:spPr>
                    <a:xfrm>
                      <a:off x="2921819" y="95881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1.</a:t>
                      </a:r>
                      <a:r>
                        <a:rPr lang="zh-CN" altLang="en-US" sz="1400">
                          <a:latin typeface="Times New Roman" panose="02020603050405020304" pitchFamily="18" charset="0"/>
                          <a:ea typeface="宋体" panose="02010600030101010101" pitchFamily="2" charset="-122"/>
                          <a:cs typeface="Times New Roman" panose="02020603050405020304" pitchFamily="18" charset="0"/>
                        </a:rPr>
                        <a:t>发布</a:t>
                      </a:r>
                    </a:p>
                  </p:txBody>
                </p:sp>
                <p:sp>
                  <p:nvSpPr>
                    <p:cNvPr id="81" name="矩形 80">
                      <a:extLst>
                        <a:ext uri="{FF2B5EF4-FFF2-40B4-BE49-F238E27FC236}">
                          <a16:creationId xmlns:a16="http://schemas.microsoft.com/office/drawing/2014/main" id="{BCA99BA6-00C0-2304-05AD-6F46CB1547E6}"/>
                        </a:ext>
                      </a:extLst>
                    </p:cNvPr>
                    <p:cNvSpPr/>
                    <p:nvPr/>
                  </p:nvSpPr>
                  <p:spPr>
                    <a:xfrm>
                      <a:off x="4224422" y="1098091"/>
                      <a:ext cx="1147609" cy="43470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待测程序</a:t>
                      </a:r>
                      <a:r>
                        <a:rPr lang="en-US" altLang="zh-CN" sz="1400">
                          <a:solidFill>
                            <a:schemeClr val="tx1"/>
                          </a:solidFill>
                          <a:latin typeface="宋体" panose="02010600030101010101" pitchFamily="2" charset="-122"/>
                          <a:ea typeface="宋体" panose="02010600030101010101" pitchFamily="2" charset="-122"/>
                        </a:rPr>
                        <a:t>(</a:t>
                      </a:r>
                      <a:r>
                        <a:rPr lang="en-US" altLang="zh-CN" sz="1400">
                          <a:solidFill>
                            <a:schemeClr val="tx1"/>
                          </a:solidFill>
                          <a:latin typeface="Modern No. 20" panose="02070704070505020303" pitchFamily="18" charset="0"/>
                          <a:ea typeface="宋体" panose="02010600030101010101" pitchFamily="2" charset="-122"/>
                        </a:rPr>
                        <a:t>P</a:t>
                      </a:r>
                      <a:r>
                        <a:rPr lang="en-US" altLang="zh-CN" sz="1400">
                          <a:solidFill>
                            <a:schemeClr val="tx1"/>
                          </a:solidFill>
                          <a:latin typeface="宋体" panose="02010600030101010101" pitchFamily="2" charset="-122"/>
                          <a:ea typeface="宋体" panose="02010600030101010101" pitchFamily="2" charset="-122"/>
                        </a:rPr>
                        <a:t>)</a:t>
                      </a:r>
                      <a:endParaRPr lang="zh-CN" altLang="en-US" sz="1400">
                        <a:solidFill>
                          <a:schemeClr val="tx1"/>
                        </a:solidFill>
                        <a:latin typeface="宋体" panose="02010600030101010101" pitchFamily="2" charset="-122"/>
                        <a:ea typeface="宋体" panose="02010600030101010101" pitchFamily="2" charset="-122"/>
                      </a:endParaRPr>
                    </a:p>
                  </p:txBody>
                </p:sp>
                <p:sp>
                  <p:nvSpPr>
                    <p:cNvPr id="82" name="文本框 81">
                      <a:extLst>
                        <a:ext uri="{FF2B5EF4-FFF2-40B4-BE49-F238E27FC236}">
                          <a16:creationId xmlns:a16="http://schemas.microsoft.com/office/drawing/2014/main" id="{32AA6A9D-FC78-00C6-F024-E8E2FD4670F3}"/>
                        </a:ext>
                      </a:extLst>
                    </p:cNvPr>
                    <p:cNvSpPr txBox="1"/>
                    <p:nvPr/>
                  </p:nvSpPr>
                  <p:spPr>
                    <a:xfrm>
                      <a:off x="5807563" y="713919"/>
                      <a:ext cx="1959397" cy="594738"/>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2.</a:t>
                      </a:r>
                      <a:r>
                        <a:rPr lang="zh-CN" altLang="en-US" sz="1400">
                          <a:latin typeface="Times New Roman" panose="02020603050405020304" pitchFamily="18" charset="0"/>
                          <a:ea typeface="宋体" panose="02010600030101010101" pitchFamily="2" charset="-122"/>
                          <a:cs typeface="Times New Roman" panose="02020603050405020304" pitchFamily="18" charset="0"/>
                        </a:rPr>
                        <a:t>获取被测程序，</a:t>
                      </a:r>
                      <a:endParaRPr lang="en-US" altLang="zh-CN" sz="1400">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400">
                          <a:latin typeface="Times New Roman" panose="02020603050405020304" pitchFamily="18" charset="0"/>
                          <a:ea typeface="宋体" panose="02010600030101010101" pitchFamily="2" charset="-122"/>
                          <a:cs typeface="Times New Roman" panose="02020603050405020304" pitchFamily="18" charset="0"/>
                        </a:rPr>
                        <a:t>开始</a:t>
                      </a:r>
                      <a:r>
                        <a:rPr lang="en-US" altLang="zh-CN" sz="1400">
                          <a:latin typeface="Times New Roman" panose="02020603050405020304" pitchFamily="18" charset="0"/>
                          <a:ea typeface="宋体" panose="02010600030101010101" pitchFamily="2" charset="-122"/>
                          <a:cs typeface="Times New Roman" panose="02020603050405020304" pitchFamily="18" charset="0"/>
                        </a:rPr>
                        <a:t>Fuzzing</a:t>
                      </a:r>
                      <a:endParaRPr lang="zh-CN" altLang="en-US" sz="140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83" name="组合 82">
                      <a:extLst>
                        <a:ext uri="{FF2B5EF4-FFF2-40B4-BE49-F238E27FC236}">
                          <a16:creationId xmlns:a16="http://schemas.microsoft.com/office/drawing/2014/main" id="{946CF72D-7D18-59D3-C492-D0C512EC161F}"/>
                        </a:ext>
                      </a:extLst>
                    </p:cNvPr>
                    <p:cNvGrpSpPr/>
                    <p:nvPr/>
                  </p:nvGrpSpPr>
                  <p:grpSpPr>
                    <a:xfrm>
                      <a:off x="4433915" y="2272607"/>
                      <a:ext cx="1456677" cy="1382964"/>
                      <a:chOff x="4424043" y="1833020"/>
                      <a:chExt cx="1703164" cy="1629611"/>
                    </a:xfrm>
                  </p:grpSpPr>
                  <p:pic>
                    <p:nvPicPr>
                      <p:cNvPr id="137" name="图形 136" descr="计算机 纯色填充">
                        <a:extLst>
                          <a:ext uri="{FF2B5EF4-FFF2-40B4-BE49-F238E27FC236}">
                            <a16:creationId xmlns:a16="http://schemas.microsoft.com/office/drawing/2014/main" id="{6420A9F6-0437-746B-EDBF-91DBD8AF314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89772" y="1833020"/>
                        <a:ext cx="361101" cy="361101"/>
                      </a:xfrm>
                      <a:prstGeom prst="rect">
                        <a:avLst/>
                      </a:prstGeom>
                    </p:spPr>
                  </p:pic>
                  <p:pic>
                    <p:nvPicPr>
                      <p:cNvPr id="138" name="图形 137" descr="计算机 纯色填充">
                        <a:extLst>
                          <a:ext uri="{FF2B5EF4-FFF2-40B4-BE49-F238E27FC236}">
                            <a16:creationId xmlns:a16="http://schemas.microsoft.com/office/drawing/2014/main" id="{2744F3FF-8892-01BE-9FF7-20EBD32490C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66106" y="2302798"/>
                        <a:ext cx="361101" cy="361101"/>
                      </a:xfrm>
                      <a:prstGeom prst="rect">
                        <a:avLst/>
                      </a:prstGeom>
                    </p:spPr>
                  </p:pic>
                  <p:pic>
                    <p:nvPicPr>
                      <p:cNvPr id="139" name="图形 138" descr="计算机 纯色填充">
                        <a:extLst>
                          <a:ext uri="{FF2B5EF4-FFF2-40B4-BE49-F238E27FC236}">
                            <a16:creationId xmlns:a16="http://schemas.microsoft.com/office/drawing/2014/main" id="{0C649234-3BAE-A819-2D4C-70BC648B6058}"/>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24043" y="2349189"/>
                        <a:ext cx="361101" cy="361101"/>
                      </a:xfrm>
                      <a:prstGeom prst="rect">
                        <a:avLst/>
                      </a:prstGeom>
                    </p:spPr>
                  </p:pic>
                  <p:pic>
                    <p:nvPicPr>
                      <p:cNvPr id="140" name="图形 139" descr="计算机 纯色填充">
                        <a:extLst>
                          <a:ext uri="{FF2B5EF4-FFF2-40B4-BE49-F238E27FC236}">
                            <a16:creationId xmlns:a16="http://schemas.microsoft.com/office/drawing/2014/main" id="{26D3FE59-2C22-9F05-E9D7-038EA418B15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51593" y="3101530"/>
                        <a:ext cx="361101" cy="361101"/>
                      </a:xfrm>
                      <a:prstGeom prst="rect">
                        <a:avLst/>
                      </a:prstGeom>
                    </p:spPr>
                  </p:pic>
                  <p:pic>
                    <p:nvPicPr>
                      <p:cNvPr id="141" name="图形 140" descr="计算机 纯色填充">
                        <a:extLst>
                          <a:ext uri="{FF2B5EF4-FFF2-40B4-BE49-F238E27FC236}">
                            <a16:creationId xmlns:a16="http://schemas.microsoft.com/office/drawing/2014/main" id="{F23C1499-421E-7AB8-DBF3-0589254AFF5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35149" y="3084087"/>
                        <a:ext cx="361101" cy="361101"/>
                      </a:xfrm>
                      <a:prstGeom prst="rect">
                        <a:avLst/>
                      </a:prstGeom>
                    </p:spPr>
                  </p:pic>
                  <p:cxnSp>
                    <p:nvCxnSpPr>
                      <p:cNvPr id="142" name="直接连接符 141">
                        <a:extLst>
                          <a:ext uri="{FF2B5EF4-FFF2-40B4-BE49-F238E27FC236}">
                            <a16:creationId xmlns:a16="http://schemas.microsoft.com/office/drawing/2014/main" id="{01992966-1EB3-B049-012E-DC6E0CBCB95E}"/>
                          </a:ext>
                        </a:extLst>
                      </p:cNvPr>
                      <p:cNvCxnSpPr>
                        <a:cxnSpLocks/>
                      </p:cNvCxnSpPr>
                      <p:nvPr/>
                    </p:nvCxnSpPr>
                    <p:spPr>
                      <a:xfrm flipH="1">
                        <a:off x="4785144" y="2190972"/>
                        <a:ext cx="485178" cy="348583"/>
                      </a:xfrm>
                      <a:prstGeom prst="line">
                        <a:avLst/>
                      </a:prstGeom>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D78670C9-009F-340B-4F50-7CD2181592C6}"/>
                          </a:ext>
                        </a:extLst>
                      </p:cNvPr>
                      <p:cNvCxnSpPr>
                        <a:cxnSpLocks/>
                      </p:cNvCxnSpPr>
                      <p:nvPr/>
                    </p:nvCxnSpPr>
                    <p:spPr>
                      <a:xfrm>
                        <a:off x="5255740" y="2186081"/>
                        <a:ext cx="499761" cy="300417"/>
                      </a:xfrm>
                      <a:prstGeom prst="line">
                        <a:avLst/>
                      </a:prstGeom>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9CF11CA6-C290-9470-66CC-1B88CB00A639}"/>
                          </a:ext>
                        </a:extLst>
                      </p:cNvPr>
                      <p:cNvCxnSpPr>
                        <a:endCxn id="140" idx="0"/>
                      </p:cNvCxnSpPr>
                      <p:nvPr/>
                    </p:nvCxnSpPr>
                    <p:spPr>
                      <a:xfrm flipH="1">
                        <a:off x="4832144" y="2194121"/>
                        <a:ext cx="438178" cy="907409"/>
                      </a:xfrm>
                      <a:prstGeom prst="line">
                        <a:avLst/>
                      </a:prstGeom>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2215FCA6-7553-1822-F9D1-2520AF8FAF3C}"/>
                          </a:ext>
                        </a:extLst>
                      </p:cNvPr>
                      <p:cNvCxnSpPr>
                        <a:endCxn id="141" idx="0"/>
                      </p:cNvCxnSpPr>
                      <p:nvPr/>
                    </p:nvCxnSpPr>
                    <p:spPr>
                      <a:xfrm>
                        <a:off x="5270322" y="2194121"/>
                        <a:ext cx="445378" cy="889966"/>
                      </a:xfrm>
                      <a:prstGeom prst="line">
                        <a:avLst/>
                      </a:prstGeom>
                    </p:spPr>
                    <p:style>
                      <a:lnRef idx="1">
                        <a:schemeClr val="dk1"/>
                      </a:lnRef>
                      <a:fillRef idx="0">
                        <a:schemeClr val="dk1"/>
                      </a:fillRef>
                      <a:effectRef idx="0">
                        <a:schemeClr val="dk1"/>
                      </a:effectRef>
                      <a:fontRef idx="minor">
                        <a:schemeClr val="tx1"/>
                      </a:fontRef>
                    </p:style>
                  </p:cxnSp>
                  <p:cxnSp>
                    <p:nvCxnSpPr>
                      <p:cNvPr id="146" name="直接连接符 145">
                        <a:extLst>
                          <a:ext uri="{FF2B5EF4-FFF2-40B4-BE49-F238E27FC236}">
                            <a16:creationId xmlns:a16="http://schemas.microsoft.com/office/drawing/2014/main" id="{C0F79E45-C8A7-3D52-AF2E-2F1A1AF673F5}"/>
                          </a:ext>
                        </a:extLst>
                      </p:cNvPr>
                      <p:cNvCxnSpPr>
                        <a:cxnSpLocks/>
                        <a:stCxn id="139" idx="3"/>
                        <a:endCxn id="140" idx="0"/>
                      </p:cNvCxnSpPr>
                      <p:nvPr/>
                    </p:nvCxnSpPr>
                    <p:spPr>
                      <a:xfrm>
                        <a:off x="4785144" y="2529740"/>
                        <a:ext cx="47000" cy="571790"/>
                      </a:xfrm>
                      <a:prstGeom prst="line">
                        <a:avLst/>
                      </a:prstGeom>
                    </p:spPr>
                    <p:style>
                      <a:lnRef idx="1">
                        <a:schemeClr val="dk1"/>
                      </a:lnRef>
                      <a:fillRef idx="0">
                        <a:schemeClr val="dk1"/>
                      </a:fillRef>
                      <a:effectRef idx="0">
                        <a:schemeClr val="dk1"/>
                      </a:effectRef>
                      <a:fontRef idx="minor">
                        <a:schemeClr val="tx1"/>
                      </a:fontRef>
                    </p:style>
                  </p:cxnSp>
                  <p:cxnSp>
                    <p:nvCxnSpPr>
                      <p:cNvPr id="147" name="直接连接符 146">
                        <a:extLst>
                          <a:ext uri="{FF2B5EF4-FFF2-40B4-BE49-F238E27FC236}">
                            <a16:creationId xmlns:a16="http://schemas.microsoft.com/office/drawing/2014/main" id="{7C7A8A86-8564-5C70-7DC3-4583CABE2C82}"/>
                          </a:ext>
                        </a:extLst>
                      </p:cNvPr>
                      <p:cNvCxnSpPr>
                        <a:cxnSpLocks/>
                        <a:stCxn id="138" idx="1"/>
                      </p:cNvCxnSpPr>
                      <p:nvPr/>
                    </p:nvCxnSpPr>
                    <p:spPr>
                      <a:xfrm flipH="1">
                        <a:off x="5708500" y="2483349"/>
                        <a:ext cx="57606" cy="577553"/>
                      </a:xfrm>
                      <a:prstGeom prst="line">
                        <a:avLst/>
                      </a:prstGeom>
                    </p:spPr>
                    <p:style>
                      <a:lnRef idx="1">
                        <a:schemeClr val="dk1"/>
                      </a:lnRef>
                      <a:fillRef idx="0">
                        <a:schemeClr val="dk1"/>
                      </a:fillRef>
                      <a:effectRef idx="0">
                        <a:schemeClr val="dk1"/>
                      </a:effectRef>
                      <a:fontRef idx="minor">
                        <a:schemeClr val="tx1"/>
                      </a:fontRef>
                    </p:style>
                  </p:cxnSp>
                  <p:cxnSp>
                    <p:nvCxnSpPr>
                      <p:cNvPr id="148" name="直接连接符 147">
                        <a:extLst>
                          <a:ext uri="{FF2B5EF4-FFF2-40B4-BE49-F238E27FC236}">
                            <a16:creationId xmlns:a16="http://schemas.microsoft.com/office/drawing/2014/main" id="{BB812673-625D-05D9-AEC3-05A95DEB9CFB}"/>
                          </a:ext>
                        </a:extLst>
                      </p:cNvPr>
                      <p:cNvCxnSpPr/>
                      <p:nvPr/>
                    </p:nvCxnSpPr>
                    <p:spPr>
                      <a:xfrm flipV="1">
                        <a:off x="4832143" y="3084087"/>
                        <a:ext cx="883556" cy="17443"/>
                      </a:xfrm>
                      <a:prstGeom prst="line">
                        <a:avLst/>
                      </a:prstGeom>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16AEB38E-444D-07C4-70B3-0EF6698CCDE7}"/>
                          </a:ext>
                        </a:extLst>
                      </p:cNvPr>
                      <p:cNvCxnSpPr>
                        <a:stCxn id="139" idx="3"/>
                        <a:endCxn id="138" idx="1"/>
                      </p:cNvCxnSpPr>
                      <p:nvPr/>
                    </p:nvCxnSpPr>
                    <p:spPr>
                      <a:xfrm flipV="1">
                        <a:off x="4785144" y="2483349"/>
                        <a:ext cx="980962" cy="46391"/>
                      </a:xfrm>
                      <a:prstGeom prst="line">
                        <a:avLst/>
                      </a:prstGeom>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4E1F0E9E-5F6C-C069-50AD-1766B64F0909}"/>
                          </a:ext>
                        </a:extLst>
                      </p:cNvPr>
                      <p:cNvCxnSpPr>
                        <a:cxnSpLocks/>
                      </p:cNvCxnSpPr>
                      <p:nvPr/>
                    </p:nvCxnSpPr>
                    <p:spPr>
                      <a:xfrm>
                        <a:off x="4785144" y="2529739"/>
                        <a:ext cx="930555" cy="554348"/>
                      </a:xfrm>
                      <a:prstGeom prst="line">
                        <a:avLst/>
                      </a:prstGeom>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075DA59C-7C80-25EB-2D88-285A9FF1CF95}"/>
                          </a:ext>
                        </a:extLst>
                      </p:cNvPr>
                      <p:cNvCxnSpPr/>
                      <p:nvPr/>
                    </p:nvCxnSpPr>
                    <p:spPr>
                      <a:xfrm flipH="1">
                        <a:off x="4832143" y="2483348"/>
                        <a:ext cx="933963" cy="618182"/>
                      </a:xfrm>
                      <a:prstGeom prst="line">
                        <a:avLst/>
                      </a:prstGeom>
                    </p:spPr>
                    <p:style>
                      <a:lnRef idx="1">
                        <a:schemeClr val="dk1"/>
                      </a:lnRef>
                      <a:fillRef idx="0">
                        <a:schemeClr val="dk1"/>
                      </a:fillRef>
                      <a:effectRef idx="0">
                        <a:schemeClr val="dk1"/>
                      </a:effectRef>
                      <a:fontRef idx="minor">
                        <a:schemeClr val="tx1"/>
                      </a:fontRef>
                    </p:style>
                  </p:cxnSp>
                </p:grpSp>
                <p:sp>
                  <p:nvSpPr>
                    <p:cNvPr id="84" name="文本框 83">
                      <a:extLst>
                        <a:ext uri="{FF2B5EF4-FFF2-40B4-BE49-F238E27FC236}">
                          <a16:creationId xmlns:a16="http://schemas.microsoft.com/office/drawing/2014/main" id="{FD06D704-1504-1F81-A991-A08CDBC7ED9D}"/>
                        </a:ext>
                      </a:extLst>
                    </p:cNvPr>
                    <p:cNvSpPr txBox="1"/>
                    <p:nvPr/>
                  </p:nvSpPr>
                  <p:spPr>
                    <a:xfrm>
                      <a:off x="6762069" y="3020430"/>
                      <a:ext cx="843386" cy="349846"/>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3.</a:t>
                      </a:r>
                      <a:r>
                        <a:rPr lang="zh-CN" altLang="en-US" sz="1400">
                          <a:latin typeface="Times New Roman" panose="02020603050405020304" pitchFamily="18" charset="0"/>
                          <a:ea typeface="宋体" panose="02010600030101010101" pitchFamily="2" charset="-122"/>
                          <a:cs typeface="Times New Roman" panose="02020603050405020304" pitchFamily="18" charset="0"/>
                        </a:rPr>
                        <a:t>广播</a:t>
                      </a:r>
                    </a:p>
                  </p:txBody>
                </p:sp>
                <p:cxnSp>
                  <p:nvCxnSpPr>
                    <p:cNvPr id="85" name="直接箭头连接符 84">
                      <a:extLst>
                        <a:ext uri="{FF2B5EF4-FFF2-40B4-BE49-F238E27FC236}">
                          <a16:creationId xmlns:a16="http://schemas.microsoft.com/office/drawing/2014/main" id="{7D7FA913-A26C-3105-BA6B-0CFC586CAF4E}"/>
                        </a:ext>
                      </a:extLst>
                    </p:cNvPr>
                    <p:cNvCxnSpPr>
                      <a:cxnSpLocks/>
                      <a:stCxn id="102" idx="2"/>
                      <a:endCxn id="104" idx="0"/>
                    </p:cNvCxnSpPr>
                    <p:nvPr/>
                  </p:nvCxnSpPr>
                  <p:spPr>
                    <a:xfrm flipH="1">
                      <a:off x="5207432" y="4045189"/>
                      <a:ext cx="1" cy="551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6" name="流程图: 文档 85">
                      <a:extLst>
                        <a:ext uri="{FF2B5EF4-FFF2-40B4-BE49-F238E27FC236}">
                          <a16:creationId xmlns:a16="http://schemas.microsoft.com/office/drawing/2014/main" id="{79D9A849-363A-C24D-732A-97916C85C6CB}"/>
                        </a:ext>
                      </a:extLst>
                    </p:cNvPr>
                    <p:cNvSpPr/>
                    <p:nvPr/>
                  </p:nvSpPr>
                  <p:spPr>
                    <a:xfrm>
                      <a:off x="1626255" y="2760008"/>
                      <a:ext cx="673100" cy="96520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400">
                          <a:solidFill>
                            <a:schemeClr val="tx1"/>
                          </a:solidFill>
                          <a:latin typeface="宋体" panose="02010600030101010101" pitchFamily="2" charset="-122"/>
                          <a:ea typeface="宋体" panose="02010600030101010101" pitchFamily="2" charset="-122"/>
                        </a:rPr>
                        <a:t>漏洞排名</a:t>
                      </a:r>
                    </a:p>
                  </p:txBody>
                </p:sp>
                <p:cxnSp>
                  <p:nvCxnSpPr>
                    <p:cNvPr id="87" name="直接箭头连接符 86">
                      <a:extLst>
                        <a:ext uri="{FF2B5EF4-FFF2-40B4-BE49-F238E27FC236}">
                          <a16:creationId xmlns:a16="http://schemas.microsoft.com/office/drawing/2014/main" id="{C400FCDA-C846-0C06-0643-EC29CEE1990E}"/>
                        </a:ext>
                      </a:extLst>
                    </p:cNvPr>
                    <p:cNvCxnSpPr>
                      <a:cxnSpLocks/>
                      <a:endCxn id="86" idx="3"/>
                    </p:cNvCxnSpPr>
                    <p:nvPr/>
                  </p:nvCxnSpPr>
                  <p:spPr>
                    <a:xfrm flipH="1">
                      <a:off x="2299356" y="3237201"/>
                      <a:ext cx="1568331" cy="54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文本框 87">
                      <a:extLst>
                        <a:ext uri="{FF2B5EF4-FFF2-40B4-BE49-F238E27FC236}">
                          <a16:creationId xmlns:a16="http://schemas.microsoft.com/office/drawing/2014/main" id="{964E94B7-3A45-BD4F-078B-CB4CFB505926}"/>
                        </a:ext>
                      </a:extLst>
                    </p:cNvPr>
                    <p:cNvSpPr txBox="1"/>
                    <p:nvPr/>
                  </p:nvSpPr>
                  <p:spPr>
                    <a:xfrm>
                      <a:off x="2721316" y="2929424"/>
                      <a:ext cx="931665"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4(b). </a:t>
                      </a:r>
                      <a:r>
                        <a:rPr lang="zh-CN" altLang="en-US" sz="1400">
                          <a:latin typeface="宋体" panose="02010600030101010101" pitchFamily="2" charset="-122"/>
                          <a:ea typeface="宋体" panose="02010600030101010101" pitchFamily="2" charset="-122"/>
                          <a:cs typeface="Times New Roman" panose="02020603050405020304" pitchFamily="18" charset="0"/>
                        </a:rPr>
                        <a:t>生成</a:t>
                      </a:r>
                      <a:endParaRPr lang="zh-CN" altLang="en-US" sz="1400">
                        <a:latin typeface="宋体" panose="02010600030101010101" pitchFamily="2" charset="-122"/>
                        <a:ea typeface="宋体" panose="02010600030101010101" pitchFamily="2" charset="-122"/>
                      </a:endParaRPr>
                    </a:p>
                  </p:txBody>
                </p:sp>
                <p:cxnSp>
                  <p:nvCxnSpPr>
                    <p:cNvPr id="89" name="直接箭头连接符 88">
                      <a:extLst>
                        <a:ext uri="{FF2B5EF4-FFF2-40B4-BE49-F238E27FC236}">
                          <a16:creationId xmlns:a16="http://schemas.microsoft.com/office/drawing/2014/main" id="{173D25AE-32B1-0EB4-6BFD-0BF895D0AE5A}"/>
                        </a:ext>
                      </a:extLst>
                    </p:cNvPr>
                    <p:cNvCxnSpPr>
                      <a:cxnSpLocks/>
                      <a:stCxn id="86" idx="0"/>
                      <a:endCxn id="111" idx="2"/>
                    </p:cNvCxnSpPr>
                    <p:nvPr/>
                  </p:nvCxnSpPr>
                  <p:spPr>
                    <a:xfrm flipV="1">
                      <a:off x="1962806" y="2074357"/>
                      <a:ext cx="7006" cy="685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文本框 89">
                      <a:extLst>
                        <a:ext uri="{FF2B5EF4-FFF2-40B4-BE49-F238E27FC236}">
                          <a16:creationId xmlns:a16="http://schemas.microsoft.com/office/drawing/2014/main" id="{1EC679BB-A9E3-59D1-A6C6-6913652B1F37}"/>
                        </a:ext>
                      </a:extLst>
                    </p:cNvPr>
                    <p:cNvSpPr txBox="1"/>
                    <p:nvPr/>
                  </p:nvSpPr>
                  <p:spPr>
                    <a:xfrm>
                      <a:off x="969581" y="2139840"/>
                      <a:ext cx="1074057" cy="523220"/>
                    </a:xfrm>
                    <a:prstGeom prst="rect">
                      <a:avLst/>
                    </a:prstGeom>
                    <a:noFill/>
                  </p:spPr>
                  <p:txBody>
                    <a:bodyPr wrap="squar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5.</a:t>
                      </a:r>
                      <a:r>
                        <a:rPr lang="zh-CN" altLang="en-US" sz="140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400">
                          <a:latin typeface="宋体" panose="02010600030101010101" pitchFamily="2" charset="-122"/>
                          <a:ea typeface="宋体" panose="02010600030101010101" pitchFamily="2" charset="-122"/>
                        </a:rPr>
                        <a:t>排名分发奖励</a:t>
                      </a:r>
                    </a:p>
                  </p:txBody>
                </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D599D03F-0041-2EAE-22E6-3A41D2EF2388}"/>
                            </a:ext>
                          </a:extLst>
                        </p:cNvPr>
                        <p:cNvSpPr txBox="1"/>
                        <p:nvPr/>
                      </p:nvSpPr>
                      <p:spPr>
                        <a:xfrm>
                          <a:off x="9529587" y="3387020"/>
                          <a:ext cx="1878516" cy="349846"/>
                        </a:xfrm>
                        <a:prstGeom prst="rect">
                          <a:avLst/>
                        </a:prstGeom>
                        <a:noFill/>
                        <a:ln>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rgbClr val="000000"/>
                                    </a:solidFill>
                                    <a:latin typeface="Cambria Math" panose="02040503050406030204" pitchFamily="18" charset="0"/>
                                  </a:rPr>
                                  <m:t>𝑆𝑖𝑔𝑛</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𝐻</m:t>
                                </m:r>
                                <m:r>
                                  <a:rPr lang="en-US" altLang="zh-CN" sz="1400" b="0" i="1" smtClean="0">
                                    <a:solidFill>
                                      <a:srgbClr val="000000"/>
                                    </a:solidFill>
                                    <a:latin typeface="Cambria Math" panose="02040503050406030204" pitchFamily="18" charset="0"/>
                                  </a:rPr>
                                  <m:t>,</m:t>
                                </m:r>
                                <m:r>
                                  <a:rPr lang="en-US" altLang="zh-CN" sz="1400" b="0" i="1" smtClean="0">
                                    <a:solidFill>
                                      <a:srgbClr val="000000"/>
                                    </a:solidFill>
                                    <a:latin typeface="Cambria Math" panose="02040503050406030204" pitchFamily="18" charset="0"/>
                                  </a:rPr>
                                  <m:t>𝑆𝑘𝑒𝑛𝑐𝑙𝑎𝑣𝑒</m:t>
                                </m:r>
                                <m:r>
                                  <a:rPr lang="en-US" altLang="zh-CN" sz="1400" b="0" i="1" smtClean="0">
                                    <a:solidFill>
                                      <a:srgbClr val="000000"/>
                                    </a:solidFill>
                                    <a:latin typeface="Cambria Math" panose="02040503050406030204" pitchFamily="18" charset="0"/>
                                  </a:rPr>
                                  <m:t>)</m:t>
                                </m:r>
                              </m:oMath>
                            </m:oMathPara>
                          </a14:m>
                          <a:endParaRPr lang="en-US" altLang="zh-CN" sz="1400">
                            <a:solidFill>
                              <a:srgbClr val="000000"/>
                            </a:solidFill>
                            <a:latin typeface="Bell MT" panose="02020503060305020303" pitchFamily="18" charset="0"/>
                          </a:endParaRPr>
                        </a:p>
                      </p:txBody>
                    </p:sp>
                  </mc:Choice>
                  <mc:Fallback xmlns="">
                    <p:sp>
                      <p:nvSpPr>
                        <p:cNvPr id="91" name="文本框 90">
                          <a:extLst>
                            <a:ext uri="{FF2B5EF4-FFF2-40B4-BE49-F238E27FC236}">
                              <a16:creationId xmlns:a16="http://schemas.microsoft.com/office/drawing/2014/main" id="{D599D03F-0041-2EAE-22E6-3A41D2EF2388}"/>
                            </a:ext>
                          </a:extLst>
                        </p:cNvPr>
                        <p:cNvSpPr txBox="1">
                          <a:spLocks noRot="1" noChangeAspect="1" noMove="1" noResize="1" noEditPoints="1" noAdjustHandles="1" noChangeArrowheads="1" noChangeShapeType="1" noTextEdit="1"/>
                        </p:cNvSpPr>
                        <p:nvPr/>
                      </p:nvSpPr>
                      <p:spPr>
                        <a:xfrm>
                          <a:off x="9529587" y="3387020"/>
                          <a:ext cx="1878516" cy="349846"/>
                        </a:xfrm>
                        <a:prstGeom prst="rect">
                          <a:avLst/>
                        </a:prstGeom>
                        <a:blipFill>
                          <a:blip r:embed="rId5"/>
                          <a:stretch>
                            <a:fillRect b="-5769"/>
                          </a:stretch>
                        </a:blipFill>
                        <a:ln>
                          <a:solidFill>
                            <a:schemeClr val="tx1"/>
                          </a:solidFill>
                        </a:ln>
                      </p:spPr>
                      <p:txBody>
                        <a:bodyPr/>
                        <a:lstStyle/>
                        <a:p>
                          <a:r>
                            <a:rPr lang="zh-CN" altLang="en-US">
                              <a:noFill/>
                            </a:rPr>
                            <a:t> </a:t>
                          </a:r>
                        </a:p>
                      </p:txBody>
                    </p:sp>
                  </mc:Fallback>
                </mc:AlternateContent>
                <p:grpSp>
                  <p:nvGrpSpPr>
                    <p:cNvPr id="93" name="组合 92">
                      <a:extLst>
                        <a:ext uri="{FF2B5EF4-FFF2-40B4-BE49-F238E27FC236}">
                          <a16:creationId xmlns:a16="http://schemas.microsoft.com/office/drawing/2014/main" id="{4EA2BE94-68A0-5161-0A23-DCD9F90CE9CC}"/>
                        </a:ext>
                      </a:extLst>
                    </p:cNvPr>
                    <p:cNvGrpSpPr/>
                    <p:nvPr/>
                  </p:nvGrpSpPr>
                  <p:grpSpPr>
                    <a:xfrm>
                      <a:off x="8211475" y="229769"/>
                      <a:ext cx="3625717" cy="2381646"/>
                      <a:chOff x="7267620" y="234579"/>
                      <a:chExt cx="3625717" cy="2381646"/>
                    </a:xfrm>
                  </p:grpSpPr>
                  <p:grpSp>
                    <p:nvGrpSpPr>
                      <p:cNvPr id="123" name="组合 122">
                        <a:extLst>
                          <a:ext uri="{FF2B5EF4-FFF2-40B4-BE49-F238E27FC236}">
                            <a16:creationId xmlns:a16="http://schemas.microsoft.com/office/drawing/2014/main" id="{6E792A22-3543-194E-4DC1-3FE82F4ED4D6}"/>
                          </a:ext>
                        </a:extLst>
                      </p:cNvPr>
                      <p:cNvGrpSpPr/>
                      <p:nvPr/>
                    </p:nvGrpSpPr>
                    <p:grpSpPr>
                      <a:xfrm>
                        <a:off x="7267620" y="234579"/>
                        <a:ext cx="3196628" cy="2381646"/>
                        <a:chOff x="7188372" y="582930"/>
                        <a:chExt cx="3196628" cy="2381646"/>
                      </a:xfrm>
                    </p:grpSpPr>
                    <p:sp>
                      <p:nvSpPr>
                        <p:cNvPr id="125" name="矩形 124">
                          <a:extLst>
                            <a:ext uri="{FF2B5EF4-FFF2-40B4-BE49-F238E27FC236}">
                              <a16:creationId xmlns:a16="http://schemas.microsoft.com/office/drawing/2014/main" id="{D6159726-3152-E9F4-6B15-0974C8F79541}"/>
                            </a:ext>
                          </a:extLst>
                        </p:cNvPr>
                        <p:cNvSpPr/>
                        <p:nvPr/>
                      </p:nvSpPr>
                      <p:spPr>
                        <a:xfrm>
                          <a:off x="8002827" y="1032887"/>
                          <a:ext cx="2306692" cy="1931689"/>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7" name="矩形 126">
                          <a:extLst>
                            <a:ext uri="{FF2B5EF4-FFF2-40B4-BE49-F238E27FC236}">
                              <a16:creationId xmlns:a16="http://schemas.microsoft.com/office/drawing/2014/main" id="{8C69E7F1-018A-2981-0550-152F8D2EFB2D}"/>
                            </a:ext>
                          </a:extLst>
                        </p:cNvPr>
                        <p:cNvSpPr/>
                        <p:nvPr/>
                      </p:nvSpPr>
                      <p:spPr>
                        <a:xfrm>
                          <a:off x="8147283" y="1691172"/>
                          <a:ext cx="1165828" cy="22045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Transactions</a:t>
                          </a:r>
                        </a:p>
                      </p:txBody>
                    </p:sp>
                    <p:sp>
                      <p:nvSpPr>
                        <p:cNvPr id="128" name="矩形 127">
                          <a:extLst>
                            <a:ext uri="{FF2B5EF4-FFF2-40B4-BE49-F238E27FC236}">
                              <a16:creationId xmlns:a16="http://schemas.microsoft.com/office/drawing/2014/main" id="{A31F3E86-C817-D192-B668-4252F491D2C3}"/>
                            </a:ext>
                          </a:extLst>
                        </p:cNvPr>
                        <p:cNvSpPr/>
                        <p:nvPr/>
                      </p:nvSpPr>
                      <p:spPr>
                        <a:xfrm>
                          <a:off x="8163799" y="1967215"/>
                          <a:ext cx="980959"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Nonce</a:t>
                          </a:r>
                          <a:endParaRPr lang="zh-CN" altLang="en-US" sz="1200" i="1">
                            <a:solidFill>
                              <a:schemeClr val="tx1"/>
                            </a:solidFill>
                            <a:latin typeface="Bell MT" panose="02020503060305020303" pitchFamily="18" charset="0"/>
                          </a:endParaRPr>
                        </a:p>
                      </p:txBody>
                    </p:sp>
                    <p:sp>
                      <p:nvSpPr>
                        <p:cNvPr id="130" name="矩形 129">
                          <a:extLst>
                            <a:ext uri="{FF2B5EF4-FFF2-40B4-BE49-F238E27FC236}">
                              <a16:creationId xmlns:a16="http://schemas.microsoft.com/office/drawing/2014/main" id="{55F47C31-5A42-121D-39DA-02E19E10D615}"/>
                            </a:ext>
                          </a:extLst>
                        </p:cNvPr>
                        <p:cNvSpPr/>
                        <p:nvPr/>
                      </p:nvSpPr>
                      <p:spPr>
                        <a:xfrm>
                          <a:off x="8088294" y="1324068"/>
                          <a:ext cx="1279404" cy="15578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12486290-0B08-E235-738A-BF01E8E5DA1B}"/>
                                </a:ext>
                              </a:extLst>
                            </p:cNvPr>
                            <p:cNvSpPr txBox="1"/>
                            <p:nvPr/>
                          </p:nvSpPr>
                          <p:spPr>
                            <a:xfrm>
                              <a:off x="9615364" y="1899803"/>
                              <a:ext cx="769636" cy="3848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latin typeface="Cambria Math" panose="02040503050406030204" pitchFamily="18" charset="0"/>
                                      </a:rPr>
                                      <m:t>𝐻</m:t>
                                    </m:r>
                                    <m:r>
                                      <a:rPr lang="en-US" altLang="zh-CN" sz="1600" b="0" i="1" smtClean="0">
                                        <a:solidFill>
                                          <a:schemeClr val="tx1"/>
                                        </a:solidFill>
                                        <a:latin typeface="Cambria Math" panose="02040503050406030204" pitchFamily="18" charset="0"/>
                                      </a:rPr>
                                      <m:t>(·)</m:t>
                                    </m:r>
                                  </m:oMath>
                                </m:oMathPara>
                              </a14:m>
                              <a:endParaRPr lang="zh-CN" altLang="en-US" sz="1600">
                                <a:solidFill>
                                  <a:schemeClr val="tx1"/>
                                </a:solidFill>
                              </a:endParaRPr>
                            </a:p>
                          </p:txBody>
                        </p:sp>
                      </mc:Choice>
                      <mc:Fallback xmlns="">
                        <p:sp>
                          <p:nvSpPr>
                            <p:cNvPr id="131" name="文本框 130">
                              <a:extLst>
                                <a:ext uri="{FF2B5EF4-FFF2-40B4-BE49-F238E27FC236}">
                                  <a16:creationId xmlns:a16="http://schemas.microsoft.com/office/drawing/2014/main" id="{12486290-0B08-E235-738A-BF01E8E5DA1B}"/>
                                </a:ext>
                              </a:extLst>
                            </p:cNvPr>
                            <p:cNvSpPr txBox="1">
                              <a:spLocks noRot="1" noChangeAspect="1" noMove="1" noResize="1" noEditPoints="1" noAdjustHandles="1" noChangeArrowheads="1" noChangeShapeType="1" noTextEdit="1"/>
                            </p:cNvSpPr>
                            <p:nvPr/>
                          </p:nvSpPr>
                          <p:spPr>
                            <a:xfrm>
                              <a:off x="9615364" y="1899803"/>
                              <a:ext cx="769636" cy="384830"/>
                            </a:xfrm>
                            <a:prstGeom prst="rect">
                              <a:avLst/>
                            </a:prstGeom>
                            <a:blipFill>
                              <a:blip r:embed="rId6"/>
                              <a:stretch>
                                <a:fillRect b="-12727"/>
                              </a:stretch>
                            </a:blipFill>
                          </p:spPr>
                          <p:txBody>
                            <a:bodyPr/>
                            <a:lstStyle/>
                            <a:p>
                              <a:r>
                                <a:rPr lang="zh-CN" altLang="en-US">
                                  <a:noFill/>
                                </a:rPr>
                                <a:t> </a:t>
                              </a:r>
                            </a:p>
                          </p:txBody>
                        </p:sp>
                      </mc:Fallback>
                    </mc:AlternateContent>
                    <p:cxnSp>
                      <p:nvCxnSpPr>
                        <p:cNvPr id="132" name="直接箭头连接符 131">
                          <a:extLst>
                            <a:ext uri="{FF2B5EF4-FFF2-40B4-BE49-F238E27FC236}">
                              <a16:creationId xmlns:a16="http://schemas.microsoft.com/office/drawing/2014/main" id="{9CE9DD89-31C3-C303-DBC7-DB9370032291}"/>
                            </a:ext>
                          </a:extLst>
                        </p:cNvPr>
                        <p:cNvCxnSpPr>
                          <a:cxnSpLocks/>
                          <a:stCxn id="130" idx="3"/>
                          <a:endCxn id="131" idx="1"/>
                        </p:cNvCxnSpPr>
                        <p:nvPr/>
                      </p:nvCxnSpPr>
                      <p:spPr>
                        <a:xfrm flipV="1">
                          <a:off x="9367698" y="2092218"/>
                          <a:ext cx="247666" cy="107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3" name="矩形 132">
                          <a:extLst>
                            <a:ext uri="{FF2B5EF4-FFF2-40B4-BE49-F238E27FC236}">
                              <a16:creationId xmlns:a16="http://schemas.microsoft.com/office/drawing/2014/main" id="{78B81212-585A-1606-8A51-A2C537F66E64}"/>
                            </a:ext>
                          </a:extLst>
                        </p:cNvPr>
                        <p:cNvSpPr/>
                        <p:nvPr/>
                      </p:nvSpPr>
                      <p:spPr>
                        <a:xfrm>
                          <a:off x="8172131" y="1399358"/>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prev_Hash </a:t>
                          </a:r>
                          <a:endParaRPr lang="zh-CN" altLang="en-US" sz="1100" i="1">
                            <a:solidFill>
                              <a:schemeClr val="tx1"/>
                            </a:solidFill>
                            <a:latin typeface="Bell MT" panose="02020503060305020303" pitchFamily="18" charset="0"/>
                          </a:endParaRPr>
                        </a:p>
                      </p:txBody>
                    </p:sp>
                    <p:sp>
                      <p:nvSpPr>
                        <p:cNvPr id="134" name="文本框 133">
                          <a:extLst>
                            <a:ext uri="{FF2B5EF4-FFF2-40B4-BE49-F238E27FC236}">
                              <a16:creationId xmlns:a16="http://schemas.microsoft.com/office/drawing/2014/main" id="{4A8FA39C-45DA-7A01-93FC-EC539BD82A79}"/>
                            </a:ext>
                          </a:extLst>
                        </p:cNvPr>
                        <p:cNvSpPr txBox="1"/>
                        <p:nvPr/>
                      </p:nvSpPr>
                      <p:spPr>
                        <a:xfrm>
                          <a:off x="7188372" y="582930"/>
                          <a:ext cx="1656770" cy="30777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矿工（</a:t>
                          </a:r>
                          <a:r>
                            <a:rPr lang="en-US" altLang="zh-CN" sz="1400">
                              <a:latin typeface="Modern No. 20" panose="02070704070505020303" pitchFamily="18" charset="0"/>
                              <a:ea typeface="宋体" panose="02010600030101010101" pitchFamily="2" charset="-122"/>
                            </a:rPr>
                            <a:t>Miners</a:t>
                          </a:r>
                          <a:r>
                            <a:rPr lang="zh-CN" altLang="en-US" sz="1400">
                              <a:latin typeface="Modern No. 20" panose="02070704070505020303" pitchFamily="18" charset="0"/>
                              <a:ea typeface="宋体" panose="02010600030101010101" pitchFamily="2" charset="-122"/>
                            </a:rPr>
                            <a:t>）</a:t>
                          </a:r>
                        </a:p>
                      </p:txBody>
                    </p:sp>
                    <p:sp>
                      <p:nvSpPr>
                        <p:cNvPr id="136" name="矩形 135">
                          <a:extLst>
                            <a:ext uri="{FF2B5EF4-FFF2-40B4-BE49-F238E27FC236}">
                              <a16:creationId xmlns:a16="http://schemas.microsoft.com/office/drawing/2014/main" id="{A6E2E994-BE93-1652-3181-81C1952C85EE}"/>
                            </a:ext>
                          </a:extLst>
                        </p:cNvPr>
                        <p:cNvSpPr/>
                        <p:nvPr/>
                      </p:nvSpPr>
                      <p:spPr>
                        <a:xfrm>
                          <a:off x="8172131" y="2271269"/>
                          <a:ext cx="980961" cy="2275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timestamp</a:t>
                          </a:r>
                          <a:endParaRPr lang="zh-CN" altLang="en-US" sz="1100" i="1">
                            <a:solidFill>
                              <a:schemeClr val="tx1"/>
                            </a:solidFill>
                            <a:latin typeface="Bell MT" panose="02020503060305020303" pitchFamily="18" charset="0"/>
                          </a:endParaRPr>
                        </a:p>
                      </p:txBody>
                    </p:sp>
                  </p:grpSp>
                  <p:sp>
                    <p:nvSpPr>
                      <p:cNvPr id="124" name="文本框 123">
                        <a:extLst>
                          <a:ext uri="{FF2B5EF4-FFF2-40B4-BE49-F238E27FC236}">
                            <a16:creationId xmlns:a16="http://schemas.microsoft.com/office/drawing/2014/main" id="{D29B59F0-BC19-5CC5-0472-C64FE086C6AB}"/>
                          </a:ext>
                        </a:extLst>
                      </p:cNvPr>
                      <p:cNvSpPr txBox="1"/>
                      <p:nvPr/>
                    </p:nvSpPr>
                    <p:spPr>
                      <a:xfrm>
                        <a:off x="10445905" y="1381989"/>
                        <a:ext cx="447432" cy="369332"/>
                      </a:xfrm>
                      <a:prstGeom prst="rect">
                        <a:avLst/>
                      </a:prstGeom>
                      <a:noFill/>
                    </p:spPr>
                    <p:txBody>
                      <a:bodyPr wrap="square" rtlCol="0">
                        <a:spAutoFit/>
                      </a:bodyPr>
                      <a:lstStyle/>
                      <a:p>
                        <a:r>
                          <a:rPr lang="en-US" altLang="zh-CN"/>
                          <a:t>…</a:t>
                        </a:r>
                        <a:endParaRPr lang="zh-CN" altLang="en-US"/>
                      </a:p>
                    </p:txBody>
                  </p:sp>
                </p:grpSp>
                <p:cxnSp>
                  <p:nvCxnSpPr>
                    <p:cNvPr id="94" name="直接箭头连接符 93">
                      <a:extLst>
                        <a:ext uri="{FF2B5EF4-FFF2-40B4-BE49-F238E27FC236}">
                          <a16:creationId xmlns:a16="http://schemas.microsoft.com/office/drawing/2014/main" id="{99DA72D2-8994-1EBB-6C8C-C9855232A6E5}"/>
                        </a:ext>
                      </a:extLst>
                    </p:cNvPr>
                    <p:cNvCxnSpPr>
                      <a:cxnSpLocks/>
                    </p:cNvCxnSpPr>
                    <p:nvPr/>
                  </p:nvCxnSpPr>
                  <p:spPr>
                    <a:xfrm>
                      <a:off x="10974828" y="1864946"/>
                      <a:ext cx="0" cy="1484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97" name="组合 96">
                      <a:extLst>
                        <a:ext uri="{FF2B5EF4-FFF2-40B4-BE49-F238E27FC236}">
                          <a16:creationId xmlns:a16="http://schemas.microsoft.com/office/drawing/2014/main" id="{52A45E5C-B379-66C3-3395-B49631FE0EEA}"/>
                        </a:ext>
                      </a:extLst>
                    </p:cNvPr>
                    <p:cNvGrpSpPr/>
                    <p:nvPr/>
                  </p:nvGrpSpPr>
                  <p:grpSpPr>
                    <a:xfrm>
                      <a:off x="2961423" y="5341017"/>
                      <a:ext cx="4397191" cy="842420"/>
                      <a:chOff x="1165794" y="5401187"/>
                      <a:chExt cx="4397191" cy="842420"/>
                    </a:xfrm>
                  </p:grpSpPr>
                  <p:grpSp>
                    <p:nvGrpSpPr>
                      <p:cNvPr id="113" name="组合 112">
                        <a:extLst>
                          <a:ext uri="{FF2B5EF4-FFF2-40B4-BE49-F238E27FC236}">
                            <a16:creationId xmlns:a16="http://schemas.microsoft.com/office/drawing/2014/main" id="{E8EBC74D-B854-529B-3DBE-475CC19FC43B}"/>
                          </a:ext>
                        </a:extLst>
                      </p:cNvPr>
                      <p:cNvGrpSpPr/>
                      <p:nvPr/>
                    </p:nvGrpSpPr>
                    <p:grpSpPr>
                      <a:xfrm>
                        <a:off x="1165794" y="5401187"/>
                        <a:ext cx="4397191" cy="842420"/>
                        <a:chOff x="482510" y="1477011"/>
                        <a:chExt cx="8107897" cy="2573235"/>
                      </a:xfrm>
                    </p:grpSpPr>
                    <p:sp>
                      <p:nvSpPr>
                        <p:cNvPr id="117" name="文本框 116">
                          <a:extLst>
                            <a:ext uri="{FF2B5EF4-FFF2-40B4-BE49-F238E27FC236}">
                              <a16:creationId xmlns:a16="http://schemas.microsoft.com/office/drawing/2014/main" id="{20586B4F-EF84-0F26-F5B0-9A5EA3875802}"/>
                            </a:ext>
                          </a:extLst>
                        </p:cNvPr>
                        <p:cNvSpPr txBox="1"/>
                        <p:nvPr/>
                      </p:nvSpPr>
                      <p:spPr>
                        <a:xfrm>
                          <a:off x="1209842" y="1601995"/>
                          <a:ext cx="2205241" cy="940128"/>
                        </a:xfrm>
                        <a:prstGeom prst="rect">
                          <a:avLst/>
                        </a:prstGeom>
                        <a:noFill/>
                      </p:spPr>
                      <p:txBody>
                        <a:bodyPr wrap="square" rtlCol="0">
                          <a:spAutoFit/>
                        </a:bodyPr>
                        <a:lstStyle/>
                        <a:p>
                          <a:r>
                            <a:rPr lang="zh-CN" altLang="en-US" sz="1400">
                              <a:latin typeface="Modern No. 20" panose="02070704070505020303" pitchFamily="18" charset="0"/>
                              <a:ea typeface="宋体" panose="02010600030101010101" pitchFamily="2" charset="-122"/>
                            </a:rPr>
                            <a:t>区块链</a:t>
                          </a:r>
                        </a:p>
                      </p:txBody>
                    </p:sp>
                    <p:sp>
                      <p:nvSpPr>
                        <p:cNvPr id="118" name="矩形: 圆角 117">
                          <a:extLst>
                            <a:ext uri="{FF2B5EF4-FFF2-40B4-BE49-F238E27FC236}">
                              <a16:creationId xmlns:a16="http://schemas.microsoft.com/office/drawing/2014/main" id="{CAA0A0BB-BFA0-E8B9-FBE9-92C18C2FA373}"/>
                            </a:ext>
                          </a:extLst>
                        </p:cNvPr>
                        <p:cNvSpPr/>
                        <p:nvPr/>
                      </p:nvSpPr>
                      <p:spPr>
                        <a:xfrm>
                          <a:off x="482510" y="1477011"/>
                          <a:ext cx="8107897" cy="2573235"/>
                        </a:xfrm>
                        <a:prstGeom prst="round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sysDash"/>
                            </a:ln>
                            <a:highlight>
                              <a:srgbClr val="FFFF00"/>
                            </a:highlight>
                          </a:endParaRPr>
                        </a:p>
                      </p:txBody>
                    </p:sp>
                    <p:sp>
                      <p:nvSpPr>
                        <p:cNvPr id="119" name="矩形 118">
                          <a:extLst>
                            <a:ext uri="{FF2B5EF4-FFF2-40B4-BE49-F238E27FC236}">
                              <a16:creationId xmlns:a16="http://schemas.microsoft.com/office/drawing/2014/main" id="{AEA8D48A-77DC-13BB-C546-55374E664C9E}"/>
                            </a:ext>
                          </a:extLst>
                        </p:cNvPr>
                        <p:cNvSpPr/>
                        <p:nvPr/>
                      </p:nvSpPr>
                      <p:spPr>
                        <a:xfrm>
                          <a:off x="1037147" y="2797405"/>
                          <a:ext cx="1658500" cy="79735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0</a:t>
                          </a:r>
                          <a:endParaRPr lang="zh-CN" altLang="en-US" sz="1400">
                            <a:solidFill>
                              <a:schemeClr val="tx1"/>
                            </a:solidFill>
                            <a:latin typeface="Modern No. 20" panose="02070704070505020303" pitchFamily="18" charset="0"/>
                          </a:endParaRPr>
                        </a:p>
                      </p:txBody>
                    </p:sp>
                    <p:sp>
                      <p:nvSpPr>
                        <p:cNvPr id="120" name="箭头: 右 119">
                          <a:extLst>
                            <a:ext uri="{FF2B5EF4-FFF2-40B4-BE49-F238E27FC236}">
                              <a16:creationId xmlns:a16="http://schemas.microsoft.com/office/drawing/2014/main" id="{11726656-23AF-4D77-3F3B-3B26142A6076}"/>
                            </a:ext>
                          </a:extLst>
                        </p:cNvPr>
                        <p:cNvSpPr/>
                        <p:nvPr/>
                      </p:nvSpPr>
                      <p:spPr>
                        <a:xfrm>
                          <a:off x="2722044" y="3079814"/>
                          <a:ext cx="292642" cy="281067"/>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121" name="文本框 120">
                          <a:extLst>
                            <a:ext uri="{FF2B5EF4-FFF2-40B4-BE49-F238E27FC236}">
                              <a16:creationId xmlns:a16="http://schemas.microsoft.com/office/drawing/2014/main" id="{EBD31126-4514-53CA-C99E-9CE3AB58C2E1}"/>
                            </a:ext>
                          </a:extLst>
                        </p:cNvPr>
                        <p:cNvSpPr txBox="1"/>
                        <p:nvPr/>
                      </p:nvSpPr>
                      <p:spPr>
                        <a:xfrm>
                          <a:off x="2933722" y="2388298"/>
                          <a:ext cx="633122" cy="1128151"/>
                        </a:xfrm>
                        <a:prstGeom prst="rect">
                          <a:avLst/>
                        </a:prstGeom>
                        <a:noFill/>
                      </p:spPr>
                      <p:txBody>
                        <a:bodyPr wrap="none" rtlCol="0">
                          <a:spAutoFit/>
                        </a:bodyPr>
                        <a:lstStyle/>
                        <a:p>
                          <a:r>
                            <a:rPr lang="en-US" altLang="zh-CN"/>
                            <a:t>…</a:t>
                          </a:r>
                          <a:endParaRPr lang="zh-CN" altLang="en-US"/>
                        </a:p>
                      </p:txBody>
                    </p:sp>
                    <p:sp>
                      <p:nvSpPr>
                        <p:cNvPr id="122" name="箭头: 右 121">
                          <a:extLst>
                            <a:ext uri="{FF2B5EF4-FFF2-40B4-BE49-F238E27FC236}">
                              <a16:creationId xmlns:a16="http://schemas.microsoft.com/office/drawing/2014/main" id="{66B80EFF-24C2-99C6-4966-CEBB23ADB5A6}"/>
                            </a:ext>
                          </a:extLst>
                        </p:cNvPr>
                        <p:cNvSpPr/>
                        <p:nvPr/>
                      </p:nvSpPr>
                      <p:spPr>
                        <a:xfrm>
                          <a:off x="3716059" y="3061243"/>
                          <a:ext cx="292643" cy="281066"/>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grpSp>
                  <p:sp>
                    <p:nvSpPr>
                      <p:cNvPr id="114" name="矩形 113">
                        <a:extLst>
                          <a:ext uri="{FF2B5EF4-FFF2-40B4-BE49-F238E27FC236}">
                            <a16:creationId xmlns:a16="http://schemas.microsoft.com/office/drawing/2014/main" id="{3B6A5BEA-74DD-5CAB-7941-2AA0C1A3D7A3}"/>
                          </a:ext>
                        </a:extLst>
                      </p:cNvPr>
                      <p:cNvSpPr/>
                      <p:nvPr/>
                    </p:nvSpPr>
                    <p:spPr>
                      <a:xfrm>
                        <a:off x="3100023" y="5835236"/>
                        <a:ext cx="936972" cy="23540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a:t>
                        </a:r>
                        <a:endParaRPr lang="zh-CN" altLang="en-US" sz="1400">
                          <a:solidFill>
                            <a:schemeClr val="tx1"/>
                          </a:solidFill>
                          <a:latin typeface="Modern No. 20" panose="02070704070505020303" pitchFamily="18" charset="0"/>
                        </a:endParaRPr>
                      </a:p>
                    </p:txBody>
                  </p:sp>
                  <p:sp>
                    <p:nvSpPr>
                      <p:cNvPr id="115" name="箭头: 右 114">
                        <a:extLst>
                          <a:ext uri="{FF2B5EF4-FFF2-40B4-BE49-F238E27FC236}">
                            <a16:creationId xmlns:a16="http://schemas.microsoft.com/office/drawing/2014/main" id="{8815A430-DDA3-B556-2712-31AC59D08F4E}"/>
                          </a:ext>
                        </a:extLst>
                      </p:cNvPr>
                      <p:cNvSpPr/>
                      <p:nvPr/>
                    </p:nvSpPr>
                    <p:spPr>
                      <a:xfrm>
                        <a:off x="4054983" y="5919829"/>
                        <a:ext cx="158710" cy="92015"/>
                      </a:xfrm>
                      <a:prstGeom prst="rightArrow">
                        <a:avLst/>
                      </a:prstGeom>
                      <a:solidFill>
                        <a:srgbClr val="5482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highlight>
                            <a:srgbClr val="FFFF00"/>
                          </a:highlight>
                        </a:endParaRPr>
                      </a:p>
                    </p:txBody>
                  </p:sp>
                  <p:sp>
                    <p:nvSpPr>
                      <p:cNvPr id="116" name="矩形 115">
                        <a:extLst>
                          <a:ext uri="{FF2B5EF4-FFF2-40B4-BE49-F238E27FC236}">
                            <a16:creationId xmlns:a16="http://schemas.microsoft.com/office/drawing/2014/main" id="{CBA10393-1EC0-8494-A388-63A389B9FC6C}"/>
                          </a:ext>
                        </a:extLst>
                      </p:cNvPr>
                      <p:cNvSpPr/>
                      <p:nvPr/>
                    </p:nvSpPr>
                    <p:spPr>
                      <a:xfrm>
                        <a:off x="4229396" y="5834472"/>
                        <a:ext cx="1154615" cy="260017"/>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400">
                            <a:solidFill>
                              <a:schemeClr val="tx1"/>
                            </a:solidFill>
                            <a:latin typeface="Modern No. 20" panose="02070704070505020303" pitchFamily="18" charset="0"/>
                          </a:rPr>
                          <a:t>block N+1</a:t>
                        </a:r>
                        <a:endParaRPr lang="zh-CN" altLang="en-US" sz="1400">
                          <a:solidFill>
                            <a:schemeClr val="tx1"/>
                          </a:solidFill>
                          <a:latin typeface="Modern No. 20" panose="02070704070505020303" pitchFamily="18" charset="0"/>
                        </a:endParaRPr>
                      </a:p>
                    </p:txBody>
                  </p:sp>
                </p:grpSp>
                <p:sp>
                  <p:nvSpPr>
                    <p:cNvPr id="98" name="文本框 97">
                      <a:extLst>
                        <a:ext uri="{FF2B5EF4-FFF2-40B4-BE49-F238E27FC236}">
                          <a16:creationId xmlns:a16="http://schemas.microsoft.com/office/drawing/2014/main" id="{7F007BEE-7D20-DE39-52D1-B2F97BA48F8F}"/>
                        </a:ext>
                      </a:extLst>
                    </p:cNvPr>
                    <p:cNvSpPr txBox="1"/>
                    <p:nvPr/>
                  </p:nvSpPr>
                  <p:spPr>
                    <a:xfrm>
                      <a:off x="9067898" y="664447"/>
                      <a:ext cx="683200" cy="276999"/>
                    </a:xfrm>
                    <a:prstGeom prst="rect">
                      <a:avLst/>
                    </a:prstGeom>
                    <a:noFill/>
                  </p:spPr>
                  <p:txBody>
                    <a:bodyPr wrap="none" rtlCol="0">
                      <a:spAutoFit/>
                    </a:bodyPr>
                    <a:lstStyle/>
                    <a:p>
                      <a:r>
                        <a:rPr lang="en-US" altLang="zh-CN" sz="1200">
                          <a:latin typeface="Modern No. 20" panose="02070704070505020303" pitchFamily="18" charset="0"/>
                          <a:ea typeface="宋体" panose="02010600030101010101" pitchFamily="2" charset="-122"/>
                          <a:cs typeface="Times New Roman" panose="02020603050405020304" pitchFamily="18" charset="0"/>
                        </a:rPr>
                        <a:t>Miner</a:t>
                      </a:r>
                      <a:r>
                        <a:rPr lang="en-US" altLang="zh-CN" sz="1200">
                          <a:latin typeface="Times New Roman" panose="02020603050405020304" pitchFamily="18" charset="0"/>
                          <a:ea typeface="+mj-ea"/>
                          <a:cs typeface="Times New Roman" panose="02020603050405020304" pitchFamily="18" charset="0"/>
                        </a:rPr>
                        <a:t> </a:t>
                      </a:r>
                      <a:r>
                        <a:rPr lang="en-US" altLang="zh-CN" sz="1200" i="1">
                          <a:latin typeface="Bell MT" panose="02020503060305020303" pitchFamily="18" charset="0"/>
                        </a:rPr>
                        <a:t>x</a:t>
                      </a:r>
                      <a:endParaRPr lang="zh-CN" altLang="en-US" sz="1200" i="1">
                        <a:latin typeface="Bell MT" panose="02020503060305020303" pitchFamily="18" charset="0"/>
                      </a:endParaRPr>
                    </a:p>
                  </p:txBody>
                </p:sp>
                <p:sp>
                  <p:nvSpPr>
                    <p:cNvPr id="99" name="矩形: 圆角 98">
                      <a:extLst>
                        <a:ext uri="{FF2B5EF4-FFF2-40B4-BE49-F238E27FC236}">
                          <a16:creationId xmlns:a16="http://schemas.microsoft.com/office/drawing/2014/main" id="{AF80487A-4E78-61D7-75A2-5CCF6C6F64D5}"/>
                        </a:ext>
                      </a:extLst>
                    </p:cNvPr>
                    <p:cNvSpPr/>
                    <p:nvPr/>
                  </p:nvSpPr>
                  <p:spPr>
                    <a:xfrm>
                      <a:off x="8051734" y="209293"/>
                      <a:ext cx="3785458" cy="261150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a:extLst>
                        <a:ext uri="{FF2B5EF4-FFF2-40B4-BE49-F238E27FC236}">
                          <a16:creationId xmlns:a16="http://schemas.microsoft.com/office/drawing/2014/main" id="{22B3FE9A-7BF8-0D49-A029-83836E3038D6}"/>
                        </a:ext>
                      </a:extLst>
                    </p:cNvPr>
                    <p:cNvSpPr txBox="1"/>
                    <p:nvPr/>
                  </p:nvSpPr>
                  <p:spPr>
                    <a:xfrm>
                      <a:off x="8381540" y="1327713"/>
                      <a:ext cx="447432" cy="369332"/>
                    </a:xfrm>
                    <a:prstGeom prst="rect">
                      <a:avLst/>
                    </a:prstGeom>
                    <a:noFill/>
                  </p:spPr>
                  <p:txBody>
                    <a:bodyPr wrap="square" rtlCol="0">
                      <a:spAutoFit/>
                    </a:bodyPr>
                    <a:lstStyle/>
                    <a:p>
                      <a:r>
                        <a:rPr lang="en-US" altLang="zh-CN"/>
                        <a:t>…</a:t>
                      </a:r>
                      <a:endParaRPr lang="zh-CN" altLang="en-US"/>
                    </a:p>
                  </p:txBody>
                </p:sp>
                <p:grpSp>
                  <p:nvGrpSpPr>
                    <p:cNvPr id="101" name="组合 100">
                      <a:extLst>
                        <a:ext uri="{FF2B5EF4-FFF2-40B4-BE49-F238E27FC236}">
                          <a16:creationId xmlns:a16="http://schemas.microsoft.com/office/drawing/2014/main" id="{B5BC5562-D4F8-1FCC-AEA7-0C44C36E7718}"/>
                        </a:ext>
                      </a:extLst>
                    </p:cNvPr>
                    <p:cNvGrpSpPr/>
                    <p:nvPr/>
                  </p:nvGrpSpPr>
                  <p:grpSpPr>
                    <a:xfrm>
                      <a:off x="1345708" y="584200"/>
                      <a:ext cx="1248206" cy="1490158"/>
                      <a:chOff x="1377458" y="552450"/>
                      <a:chExt cx="1248206" cy="1490158"/>
                    </a:xfrm>
                  </p:grpSpPr>
                  <p:grpSp>
                    <p:nvGrpSpPr>
                      <p:cNvPr id="109" name="组合 108">
                        <a:extLst>
                          <a:ext uri="{FF2B5EF4-FFF2-40B4-BE49-F238E27FC236}">
                            <a16:creationId xmlns:a16="http://schemas.microsoft.com/office/drawing/2014/main" id="{B3797732-61CF-9406-6EF7-48C803A2BEDA}"/>
                          </a:ext>
                        </a:extLst>
                      </p:cNvPr>
                      <p:cNvGrpSpPr/>
                      <p:nvPr/>
                    </p:nvGrpSpPr>
                    <p:grpSpPr>
                      <a:xfrm>
                        <a:off x="1377458" y="552450"/>
                        <a:ext cx="1248206" cy="1490158"/>
                        <a:chOff x="962665" y="489041"/>
                        <a:chExt cx="1237162" cy="1322105"/>
                      </a:xfrm>
                    </p:grpSpPr>
                    <p:sp>
                      <p:nvSpPr>
                        <p:cNvPr id="111" name="矩形: 圆角 110">
                          <a:extLst>
                            <a:ext uri="{FF2B5EF4-FFF2-40B4-BE49-F238E27FC236}">
                              <a16:creationId xmlns:a16="http://schemas.microsoft.com/office/drawing/2014/main" id="{7982D9D2-B4D9-8CAF-805F-9CAF7DE523D7}"/>
                            </a:ext>
                          </a:extLst>
                        </p:cNvPr>
                        <p:cNvSpPr/>
                        <p:nvPr/>
                      </p:nvSpPr>
                      <p:spPr>
                        <a:xfrm>
                          <a:off x="962665" y="489041"/>
                          <a:ext cx="1237162" cy="1322105"/>
                        </a:xfrm>
                        <a:prstGeom prst="roundRect">
                          <a:avLst/>
                        </a:prstGeom>
                        <a:noFill/>
                        <a:ln>
                          <a:prstDash val="sysDash"/>
                          <a:extLst>
                            <a:ext uri="{C807C97D-BFC1-408E-A445-0C87EB9F89A2}">
                              <ask:lineSketchStyleProps xmlns:ask="http://schemas.microsoft.com/office/drawing/2018/sketchyshapes" sd="981765707">
                                <a:custGeom>
                                  <a:avLst/>
                                  <a:gdLst>
                                    <a:gd name="connsiteX0" fmla="*/ 0 w 1353915"/>
                                    <a:gd name="connsiteY0" fmla="*/ 160135 h 960790"/>
                                    <a:gd name="connsiteX1" fmla="*/ 160135 w 1353915"/>
                                    <a:gd name="connsiteY1" fmla="*/ 0 h 960790"/>
                                    <a:gd name="connsiteX2" fmla="*/ 1193780 w 1353915"/>
                                    <a:gd name="connsiteY2" fmla="*/ 0 h 960790"/>
                                    <a:gd name="connsiteX3" fmla="*/ 1353915 w 1353915"/>
                                    <a:gd name="connsiteY3" fmla="*/ 160135 h 960790"/>
                                    <a:gd name="connsiteX4" fmla="*/ 1353915 w 1353915"/>
                                    <a:gd name="connsiteY4" fmla="*/ 800655 h 960790"/>
                                    <a:gd name="connsiteX5" fmla="*/ 1193780 w 1353915"/>
                                    <a:gd name="connsiteY5" fmla="*/ 960790 h 960790"/>
                                    <a:gd name="connsiteX6" fmla="*/ 160135 w 1353915"/>
                                    <a:gd name="connsiteY6" fmla="*/ 960790 h 960790"/>
                                    <a:gd name="connsiteX7" fmla="*/ 0 w 1353915"/>
                                    <a:gd name="connsiteY7" fmla="*/ 800655 h 960790"/>
                                    <a:gd name="connsiteX8" fmla="*/ 0 w 1353915"/>
                                    <a:gd name="connsiteY8" fmla="*/ 160135 h 960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53915" h="960790" extrusionOk="0">
                                      <a:moveTo>
                                        <a:pt x="0" y="160135"/>
                                      </a:moveTo>
                                      <a:cubicBezTo>
                                        <a:pt x="-7719" y="85237"/>
                                        <a:pt x="62671" y="-3726"/>
                                        <a:pt x="160135" y="0"/>
                                      </a:cubicBezTo>
                                      <a:cubicBezTo>
                                        <a:pt x="596380" y="68338"/>
                                        <a:pt x="873236" y="-69033"/>
                                        <a:pt x="1193780" y="0"/>
                                      </a:cubicBezTo>
                                      <a:cubicBezTo>
                                        <a:pt x="1267173" y="5029"/>
                                        <a:pt x="1352469" y="73405"/>
                                        <a:pt x="1353915" y="160135"/>
                                      </a:cubicBezTo>
                                      <a:cubicBezTo>
                                        <a:pt x="1402035" y="467189"/>
                                        <a:pt x="1407354" y="597166"/>
                                        <a:pt x="1353915" y="800655"/>
                                      </a:cubicBezTo>
                                      <a:cubicBezTo>
                                        <a:pt x="1362747" y="880701"/>
                                        <a:pt x="1298589" y="961870"/>
                                        <a:pt x="1193780" y="960790"/>
                                      </a:cubicBezTo>
                                      <a:cubicBezTo>
                                        <a:pt x="1052711" y="915406"/>
                                        <a:pt x="308533" y="1047523"/>
                                        <a:pt x="160135" y="960790"/>
                                      </a:cubicBezTo>
                                      <a:cubicBezTo>
                                        <a:pt x="84428" y="962637"/>
                                        <a:pt x="-11101" y="884029"/>
                                        <a:pt x="0" y="800655"/>
                                      </a:cubicBezTo>
                                      <a:cubicBezTo>
                                        <a:pt x="11235" y="578822"/>
                                        <a:pt x="-18660" y="390983"/>
                                        <a:pt x="0" y="160135"/>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a:extLst>
                            <a:ext uri="{FF2B5EF4-FFF2-40B4-BE49-F238E27FC236}">
                              <a16:creationId xmlns:a16="http://schemas.microsoft.com/office/drawing/2014/main" id="{B5C40EB3-78F0-A411-9257-5054DCA67FCE}"/>
                            </a:ext>
                          </a:extLst>
                        </p:cNvPr>
                        <p:cNvSpPr txBox="1"/>
                        <p:nvPr/>
                      </p:nvSpPr>
                      <p:spPr>
                        <a:xfrm>
                          <a:off x="962665" y="573793"/>
                          <a:ext cx="1072772" cy="273067"/>
                        </a:xfrm>
                        <a:prstGeom prst="rect">
                          <a:avLst/>
                        </a:prstGeom>
                        <a:noFill/>
                      </p:spPr>
                      <p:txBody>
                        <a:bodyPr wrap="none" rtlCol="0">
                          <a:spAutoFit/>
                        </a:bodyPr>
                        <a:lstStyle/>
                        <a:p>
                          <a:r>
                            <a:rPr lang="zh-CN" altLang="en-US" sz="1400">
                              <a:latin typeface="Modern No. 20" panose="02070704070505020303" pitchFamily="18" charset="0"/>
                              <a:ea typeface="宋体" panose="02010600030101010101" pitchFamily="2" charset="-122"/>
                            </a:rPr>
                            <a:t>程序提供方</a:t>
                          </a:r>
                          <a:endParaRPr lang="en-US" altLang="zh-CN" sz="1400">
                            <a:latin typeface="Modern No. 20" panose="02070704070505020303" pitchFamily="18" charset="0"/>
                            <a:ea typeface="宋体" panose="02010600030101010101" pitchFamily="2" charset="-122"/>
                          </a:endParaRPr>
                        </a:p>
                      </p:txBody>
                    </p:sp>
                  </p:grpSp>
                  <p:sp>
                    <p:nvSpPr>
                      <p:cNvPr id="110" name="矩形 109">
                        <a:extLst>
                          <a:ext uri="{FF2B5EF4-FFF2-40B4-BE49-F238E27FC236}">
                            <a16:creationId xmlns:a16="http://schemas.microsoft.com/office/drawing/2014/main" id="{3BA9B6DF-C3A2-7CAD-91EF-2D4023DD21B2}"/>
                          </a:ext>
                        </a:extLst>
                      </p:cNvPr>
                      <p:cNvSpPr/>
                      <p:nvPr/>
                    </p:nvSpPr>
                    <p:spPr>
                      <a:xfrm>
                        <a:off x="1478054" y="1021234"/>
                        <a:ext cx="1074943" cy="9024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CN" sz="1200">
                            <a:solidFill>
                              <a:schemeClr val="tx1"/>
                            </a:solidFill>
                            <a:latin typeface="Modern No. 20" panose="02070704070505020303" pitchFamily="18" charset="0"/>
                          </a:rPr>
                          <a:t>Google</a:t>
                        </a:r>
                      </a:p>
                      <a:p>
                        <a:r>
                          <a:rPr lang="en-US" altLang="zh-CN" sz="1200">
                            <a:solidFill>
                              <a:schemeClr val="tx1"/>
                            </a:solidFill>
                            <a:latin typeface="Modern No. 20" panose="02070704070505020303" pitchFamily="18" charset="0"/>
                          </a:rPr>
                          <a:t>Microsoft</a:t>
                        </a:r>
                      </a:p>
                      <a:p>
                        <a:r>
                          <a:rPr lang="en-US" altLang="zh-CN" sz="1200">
                            <a:solidFill>
                              <a:schemeClr val="tx1"/>
                            </a:solidFill>
                            <a:latin typeface="Modern No. 20" panose="02070704070505020303" pitchFamily="18" charset="0"/>
                          </a:rPr>
                          <a:t>Apple</a:t>
                        </a:r>
                      </a:p>
                      <a:p>
                        <a:r>
                          <a:rPr lang="en-US" altLang="zh-CN" sz="1200">
                            <a:solidFill>
                              <a:schemeClr val="tx1"/>
                            </a:solidFill>
                            <a:latin typeface="Modern No. 20" panose="02070704070505020303" pitchFamily="18" charset="0"/>
                          </a:rPr>
                          <a:t>…</a:t>
                        </a:r>
                        <a:endParaRPr lang="zh-CN" altLang="en-US" sz="1200">
                          <a:solidFill>
                            <a:schemeClr val="tx1"/>
                          </a:solidFill>
                          <a:latin typeface="Modern No. 20" panose="02070704070505020303" pitchFamily="18" charset="0"/>
                        </a:endParaRPr>
                      </a:p>
                    </p:txBody>
                  </p:sp>
                </p:grpSp>
                <p:sp>
                  <p:nvSpPr>
                    <p:cNvPr id="102" name="矩形: 圆角 101">
                      <a:extLst>
                        <a:ext uri="{FF2B5EF4-FFF2-40B4-BE49-F238E27FC236}">
                          <a16:creationId xmlns:a16="http://schemas.microsoft.com/office/drawing/2014/main" id="{95279581-30EA-69AA-D549-CB744DB55F74}"/>
                        </a:ext>
                      </a:extLst>
                    </p:cNvPr>
                    <p:cNvSpPr/>
                    <p:nvPr/>
                  </p:nvSpPr>
                  <p:spPr>
                    <a:xfrm>
                      <a:off x="3910843" y="1923810"/>
                      <a:ext cx="2593180" cy="2121379"/>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文本框 102">
                      <a:extLst>
                        <a:ext uri="{FF2B5EF4-FFF2-40B4-BE49-F238E27FC236}">
                          <a16:creationId xmlns:a16="http://schemas.microsoft.com/office/drawing/2014/main" id="{849E8414-8949-384C-1C58-5004A9C84FBE}"/>
                        </a:ext>
                      </a:extLst>
                    </p:cNvPr>
                    <p:cNvSpPr txBox="1"/>
                    <p:nvPr/>
                  </p:nvSpPr>
                  <p:spPr>
                    <a:xfrm rot="16200000">
                      <a:off x="5143518" y="2461498"/>
                      <a:ext cx="430888" cy="2698756"/>
                    </a:xfrm>
                    <a:prstGeom prst="rect">
                      <a:avLst/>
                    </a:prstGeom>
                    <a:noFill/>
                  </p:spPr>
                  <p:txBody>
                    <a:bodyPr vert="eaVert" wrap="square" rtlCol="0">
                      <a:spAutoFit/>
                    </a:bodyPr>
                    <a:lstStyle/>
                    <a:p>
                      <a:r>
                        <a:rPr lang="en-US" altLang="zh-CN" sz="1600">
                          <a:latin typeface="Bodoni MT" panose="02070603080606020203" pitchFamily="18" charset="0"/>
                        </a:rPr>
                        <a:t>v</a:t>
                      </a:r>
                      <a:r>
                        <a:rPr lang="en-US" altLang="zh-CN" sz="1400">
                          <a:latin typeface="Modern No. 20" panose="02070704070505020303" pitchFamily="18" charset="0"/>
                          <a:ea typeface="宋体" panose="02010600030101010101" pitchFamily="2" charset="-122"/>
                        </a:rPr>
                        <a:t>alidation and evaluation</a:t>
                      </a:r>
                      <a:endParaRPr lang="zh-CN" altLang="en-US" sz="1400">
                        <a:latin typeface="Modern No. 20" panose="02070704070505020303" pitchFamily="18" charset="0"/>
                        <a:ea typeface="宋体" panose="02010600030101010101" pitchFamily="2" charset="-122"/>
                      </a:endParaRPr>
                    </a:p>
                  </p:txBody>
                </p:sp>
                <p:sp>
                  <p:nvSpPr>
                    <p:cNvPr id="104" name="矩形 103">
                      <a:extLst>
                        <a:ext uri="{FF2B5EF4-FFF2-40B4-BE49-F238E27FC236}">
                          <a16:creationId xmlns:a16="http://schemas.microsoft.com/office/drawing/2014/main" id="{7FB03624-04D1-C1A3-77A7-8716BA76C150}"/>
                        </a:ext>
                      </a:extLst>
                    </p:cNvPr>
                    <p:cNvSpPr/>
                    <p:nvPr/>
                  </p:nvSpPr>
                  <p:spPr>
                    <a:xfrm>
                      <a:off x="4690920" y="4596938"/>
                      <a:ext cx="1033025" cy="34021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latin typeface="Bodoni MT" panose="02070603080606020203" pitchFamily="18" charset="0"/>
                        </a:rPr>
                        <a:t>Winner</a:t>
                      </a:r>
                      <a:endParaRPr lang="zh-CN" altLang="en-US">
                        <a:solidFill>
                          <a:schemeClr val="tx1"/>
                        </a:solidFill>
                        <a:latin typeface="Bodoni MT" panose="02070603080606020203" pitchFamily="18" charset="0"/>
                      </a:endParaRPr>
                    </a:p>
                  </p:txBody>
                </p:sp>
                <p:cxnSp>
                  <p:nvCxnSpPr>
                    <p:cNvPr id="105" name="连接符: 肘形 104">
                      <a:extLst>
                        <a:ext uri="{FF2B5EF4-FFF2-40B4-BE49-F238E27FC236}">
                          <a16:creationId xmlns:a16="http://schemas.microsoft.com/office/drawing/2014/main" id="{6C556B2F-47F2-B4FF-E580-04DA35435D90}"/>
                        </a:ext>
                      </a:extLst>
                    </p:cNvPr>
                    <p:cNvCxnSpPr>
                      <a:cxnSpLocks/>
                      <a:stCxn id="104" idx="2"/>
                      <a:endCxn id="116" idx="0"/>
                    </p:cNvCxnSpPr>
                    <p:nvPr/>
                  </p:nvCxnSpPr>
                  <p:spPr>
                    <a:xfrm rot="16200000" flipH="1">
                      <a:off x="5486309" y="4658278"/>
                      <a:ext cx="837148" cy="1394900"/>
                    </a:xfrm>
                    <a:prstGeom prst="bentConnector3">
                      <a:avLst>
                        <a:gd name="adj1" fmla="val 30169"/>
                      </a:avLst>
                    </a:prstGeom>
                    <a:ln>
                      <a:tailEnd type="triangle"/>
                    </a:ln>
                  </p:spPr>
                  <p:style>
                    <a:lnRef idx="1">
                      <a:schemeClr val="dk1"/>
                    </a:lnRef>
                    <a:fillRef idx="0">
                      <a:schemeClr val="dk1"/>
                    </a:fillRef>
                    <a:effectRef idx="0">
                      <a:schemeClr val="dk1"/>
                    </a:effectRef>
                    <a:fontRef idx="minor">
                      <a:schemeClr val="tx1"/>
                    </a:fontRef>
                  </p:style>
                </p:cxnSp>
                <p:sp>
                  <p:nvSpPr>
                    <p:cNvPr id="106" name="文本框 105">
                      <a:extLst>
                        <a:ext uri="{FF2B5EF4-FFF2-40B4-BE49-F238E27FC236}">
                          <a16:creationId xmlns:a16="http://schemas.microsoft.com/office/drawing/2014/main" id="{38F08E8B-D0E6-7FA8-CA06-F82A25238FF1}"/>
                        </a:ext>
                      </a:extLst>
                    </p:cNvPr>
                    <p:cNvSpPr txBox="1"/>
                    <p:nvPr/>
                  </p:nvSpPr>
                  <p:spPr>
                    <a:xfrm>
                      <a:off x="5173953" y="4159175"/>
                      <a:ext cx="922047" cy="307777"/>
                    </a:xfrm>
                    <a:prstGeom prst="rect">
                      <a:avLst/>
                    </a:prstGeom>
                    <a:noFill/>
                  </p:spPr>
                  <p:txBody>
                    <a:bodyPr wrap="none" rtlCol="0">
                      <a:spAutoFit/>
                    </a:bodyPr>
                    <a:lstStyle/>
                    <a:p>
                      <a:r>
                        <a:rPr lang="en-US" altLang="zh-CN" sz="1400">
                          <a:latin typeface="Times New Roman" panose="02020603050405020304" pitchFamily="18" charset="0"/>
                          <a:ea typeface="宋体" panose="02010600030101010101" pitchFamily="2" charset="-122"/>
                          <a:cs typeface="Times New Roman" panose="02020603050405020304" pitchFamily="18" charset="0"/>
                        </a:rPr>
                        <a:t>4(a). </a:t>
                      </a:r>
                      <a:r>
                        <a:rPr lang="zh-CN" altLang="en-US" sz="1400">
                          <a:latin typeface="宋体" panose="02010600030101010101" pitchFamily="2" charset="-122"/>
                          <a:ea typeface="宋体" panose="02010600030101010101" pitchFamily="2" charset="-122"/>
                          <a:cs typeface="Times New Roman" panose="02020603050405020304" pitchFamily="18" charset="0"/>
                        </a:rPr>
                        <a:t>产生</a:t>
                      </a:r>
                      <a:endParaRPr lang="zh-CN" altLang="en-US" sz="1400">
                        <a:latin typeface="宋体" panose="02010600030101010101" pitchFamily="2" charset="-122"/>
                        <a:ea typeface="宋体" panose="02010600030101010101" pitchFamily="2" charset="-122"/>
                      </a:endParaRPr>
                    </a:p>
                  </p:txBody>
                </p:sp>
                <p:cxnSp>
                  <p:nvCxnSpPr>
                    <p:cNvPr id="107" name="直接箭头连接符 106">
                      <a:extLst>
                        <a:ext uri="{FF2B5EF4-FFF2-40B4-BE49-F238E27FC236}">
                          <a16:creationId xmlns:a16="http://schemas.microsoft.com/office/drawing/2014/main" id="{4EEA2EB5-8C62-B5E9-1DCF-7F38262196A4}"/>
                        </a:ext>
                      </a:extLst>
                    </p:cNvPr>
                    <p:cNvCxnSpPr>
                      <a:cxnSpLocks/>
                      <a:stCxn id="81" idx="3"/>
                    </p:cNvCxnSpPr>
                    <p:nvPr/>
                  </p:nvCxnSpPr>
                  <p:spPr>
                    <a:xfrm flipV="1">
                      <a:off x="5372030" y="1311741"/>
                      <a:ext cx="2638586" cy="37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文本框 107">
                      <a:extLst>
                        <a:ext uri="{FF2B5EF4-FFF2-40B4-BE49-F238E27FC236}">
                          <a16:creationId xmlns:a16="http://schemas.microsoft.com/office/drawing/2014/main" id="{66A331D3-E0E7-A2FF-761B-88388396E995}"/>
                        </a:ext>
                      </a:extLst>
                    </p:cNvPr>
                    <p:cNvSpPr txBox="1"/>
                    <p:nvPr/>
                  </p:nvSpPr>
                  <p:spPr>
                    <a:xfrm>
                      <a:off x="4197846" y="1978829"/>
                      <a:ext cx="1195777" cy="307777"/>
                    </a:xfrm>
                    <a:prstGeom prst="rect">
                      <a:avLst/>
                    </a:prstGeom>
                    <a:noFill/>
                  </p:spPr>
                  <p:txBody>
                    <a:bodyPr wrap="none" rtlCol="0">
                      <a:spAutoFit/>
                    </a:bodyPr>
                    <a:lstStyle/>
                    <a:p>
                      <a:r>
                        <a:rPr lang="en-US" altLang="zh-CN" sz="1400">
                          <a:latin typeface="Bodoni MT" panose="02070603080606020203" pitchFamily="18" charset="0"/>
                        </a:rPr>
                        <a:t>PoF Network</a:t>
                      </a:r>
                      <a:endParaRPr lang="zh-CN" altLang="en-US" sz="1400">
                        <a:latin typeface="Bodoni MT" panose="02070603080606020203" pitchFamily="18" charset="0"/>
                      </a:endParaRPr>
                    </a:p>
                  </p:txBody>
                </p:sp>
              </p:grpSp>
              <p:sp>
                <p:nvSpPr>
                  <p:cNvPr id="192" name="矩形 191">
                    <a:extLst>
                      <a:ext uri="{FF2B5EF4-FFF2-40B4-BE49-F238E27FC236}">
                        <a16:creationId xmlns:a16="http://schemas.microsoft.com/office/drawing/2014/main" id="{87856086-AC74-B284-ED6C-E93A7EADD65D}"/>
                      </a:ext>
                    </a:extLst>
                  </p:cNvPr>
                  <p:cNvSpPr/>
                  <p:nvPr/>
                </p:nvSpPr>
                <p:spPr>
                  <a:xfrm>
                    <a:off x="6817664" y="2636788"/>
                    <a:ext cx="789051" cy="20019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i="1">
                        <a:solidFill>
                          <a:schemeClr val="tx1"/>
                        </a:solidFill>
                        <a:latin typeface="Bell MT" panose="02020503060305020303" pitchFamily="18" charset="0"/>
                      </a:rPr>
                      <a:t>case_info</a:t>
                    </a:r>
                    <a:endParaRPr lang="zh-CN" altLang="en-US" sz="1100" i="1">
                      <a:solidFill>
                        <a:schemeClr val="tx1"/>
                      </a:solidFill>
                      <a:latin typeface="Bell MT" panose="02020503060305020303" pitchFamily="18" charset="0"/>
                    </a:endParaRPr>
                  </a:p>
                </p:txBody>
              </p:sp>
            </p:grpSp>
          </p:grpSp>
        </p:grpSp>
      </p:grpSp>
    </p:spTree>
    <p:extLst>
      <p:ext uri="{BB962C8B-B14F-4D97-AF65-F5344CB8AC3E}">
        <p14:creationId xmlns:p14="http://schemas.microsoft.com/office/powerpoint/2010/main" val="1458277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系统功能设计</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EB3F645-BDCF-66ED-514C-A7252A8DE24E}"/>
              </a:ext>
            </a:extLst>
          </p:cNvPr>
          <p:cNvSpPr txBox="1"/>
          <p:nvPr/>
        </p:nvSpPr>
        <p:spPr>
          <a:xfrm>
            <a:off x="403225" y="690834"/>
            <a:ext cx="8337549" cy="581268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sz="1600"/>
              <a:t>待测程序发布模块</a:t>
            </a:r>
            <a:endParaRPr lang="en-US" altLang="zh-CN" sz="1600"/>
          </a:p>
          <a:p>
            <a:pPr marL="742950" lvl="1" indent="-285750">
              <a:lnSpc>
                <a:spcPct val="150000"/>
              </a:lnSpc>
              <a:buFont typeface="Arial" panose="020B0604020202020204" pitchFamily="34" charset="0"/>
              <a:buChar char="•"/>
            </a:pPr>
            <a:r>
              <a:rPr lang="zh-CN" altLang="en-US" sz="1400">
                <a:latin typeface="宋体" panose="02010600030101010101" pitchFamily="2" charset="-122"/>
                <a:ea typeface="宋体" panose="02010600030101010101" pitchFamily="2" charset="-122"/>
              </a:rPr>
              <a:t>程序提供方发布待测试的程序源码、覆盖率目标等</a:t>
            </a:r>
            <a:endParaRPr lang="en-US" altLang="zh-CN" sz="14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600"/>
              <a:t>模糊测试模块</a:t>
            </a:r>
            <a:endParaRPr lang="en-US" altLang="zh-CN" sz="1600"/>
          </a:p>
          <a:p>
            <a:pPr marL="742950" lvl="1" indent="-285750">
              <a:lnSpc>
                <a:spcPct val="150000"/>
              </a:lnSpc>
              <a:buFont typeface="Arial" panose="020B0604020202020204" pitchFamily="34" charset="0"/>
              <a:buChar char="•"/>
            </a:pPr>
            <a:r>
              <a:rPr lang="zh-CN" altLang="zh-CN" sz="1400">
                <a:latin typeface="宋体" panose="02010600030101010101" pitchFamily="2" charset="-122"/>
                <a:ea typeface="宋体" panose="02010600030101010101" pitchFamily="2" charset="-122"/>
              </a:rPr>
              <a:t>矿工获取任务，在执行窗口中进行模糊测试，生成运行的测试用例、执行路径、是否发现漏洞等信息，计算</a:t>
            </a:r>
            <a:r>
              <a:rPr lang="en-US" altLang="zh-CN" sz="1400">
                <a:latin typeface="宋体" panose="02010600030101010101" pitchFamily="2" charset="-122"/>
                <a:ea typeface="宋体" panose="02010600030101010101" pitchFamily="2" charset="-122"/>
              </a:rPr>
              <a:t>hash</a:t>
            </a:r>
            <a:r>
              <a:rPr lang="zh-CN" altLang="zh-CN" sz="1400">
                <a:latin typeface="宋体" panose="02010600030101010101" pitchFamily="2" charset="-122"/>
                <a:ea typeface="宋体" panose="02010600030101010101" pitchFamily="2" charset="-122"/>
              </a:rPr>
              <a:t>后对它签名</a:t>
            </a:r>
            <a:endParaRPr lang="en-US" altLang="zh-CN" sz="14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600"/>
              <a:t>消息发送接收模块</a:t>
            </a:r>
            <a:endParaRPr lang="en-US" altLang="zh-CN" sz="1600"/>
          </a:p>
          <a:p>
            <a:pPr marL="742950" lvl="1" indent="-285750">
              <a:lnSpc>
                <a:spcPct val="150000"/>
              </a:lnSpc>
              <a:buFont typeface="Arial" panose="020B0604020202020204" pitchFamily="34" charset="0"/>
              <a:buChar char="•"/>
            </a:pP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矿工在执行窗口结束后广播本轮创建的新区块，其他矿工校验和评估后将结果继续广播；交易者将发起的交易广播等等</a:t>
            </a:r>
            <a:endParaRPr lang="en-US" altLang="zh-CN" sz="14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600"/>
              <a:t>工作量和漏洞验证模块</a:t>
            </a:r>
            <a:endParaRPr lang="en-US" altLang="zh-CN" sz="1600"/>
          </a:p>
          <a:p>
            <a:pPr marL="742950" lvl="1" indent="-285750">
              <a:lnSpc>
                <a:spcPct val="150000"/>
              </a:lnSpc>
              <a:buFont typeface="Arial" panose="020B0604020202020204" pitchFamily="34" charset="0"/>
              <a:buChar char="•"/>
            </a:pP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矿工校验其他人发送的新区块中的签名是否正确，验证</a:t>
            </a:r>
            <a:r>
              <a:rPr lang="en-US" altLang="zh-CN" sz="1400" kern="100">
                <a:effectLst/>
                <a:latin typeface="Times New Roman" panose="02020603050405020304" pitchFamily="18" charset="0"/>
                <a:ea typeface="宋体" panose="02010600030101010101" pitchFamily="2" charset="-122"/>
              </a:rPr>
              <a:t>hash</a:t>
            </a: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是否合法等，对记账权的归属达成共识；验证漏洞是否真实有效</a:t>
            </a:r>
            <a:endParaRPr lang="en-US" altLang="zh-CN" sz="1400"/>
          </a:p>
          <a:p>
            <a:pPr marL="285750" indent="-285750">
              <a:lnSpc>
                <a:spcPct val="150000"/>
              </a:lnSpc>
              <a:buFont typeface="Arial" panose="020B0604020202020204" pitchFamily="34" charset="0"/>
              <a:buChar char="•"/>
            </a:pPr>
            <a:r>
              <a:rPr lang="zh-CN" altLang="en-US" sz="1600"/>
              <a:t>区块生成和同步模块</a:t>
            </a:r>
            <a:endParaRPr lang="en-US" altLang="zh-CN" sz="1600"/>
          </a:p>
          <a:p>
            <a:pPr marL="742950" lvl="1" indent="-285750">
              <a:lnSpc>
                <a:spcPct val="150000"/>
              </a:lnSpc>
              <a:buFont typeface="Arial" panose="020B0604020202020204" pitchFamily="34" charset="0"/>
              <a:buChar char="•"/>
            </a:pP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矿工将校验通过的新区块添加到本地区块链末端，</a:t>
            </a:r>
            <a:r>
              <a:rPr lang="zh-CN" altLang="zh-CN" sz="140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更新当前链为最长链，并将该新区块发送给其他节点；</a:t>
            </a: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动态调整下一轮的</a:t>
            </a:r>
            <a:r>
              <a:rPr lang="en-US" altLang="zh-CN" sz="1400" kern="100">
                <a:effectLst/>
                <a:latin typeface="Times New Roman" panose="02020603050405020304" pitchFamily="18" charset="0"/>
                <a:ea typeface="宋体" panose="02010600030101010101" pitchFamily="2" charset="-122"/>
              </a:rPr>
              <a:t>hash</a:t>
            </a: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区间</a:t>
            </a:r>
            <a:endParaRPr lang="en-US" altLang="zh-CN" sz="1400">
              <a:latin typeface="宋体" panose="02010600030101010101" pitchFamily="2" charset="-122"/>
              <a:ea typeface="宋体" panose="02010600030101010101" pitchFamily="2" charset="-122"/>
            </a:endParaRPr>
          </a:p>
          <a:p>
            <a:pPr marL="285750" indent="-285750">
              <a:lnSpc>
                <a:spcPct val="150000"/>
              </a:lnSpc>
              <a:buFont typeface="Arial" panose="020B0604020202020204" pitchFamily="34" charset="0"/>
              <a:buChar char="•"/>
            </a:pPr>
            <a:r>
              <a:rPr lang="zh-CN" altLang="en-US" sz="1600"/>
              <a:t>奖励发放模块</a:t>
            </a:r>
            <a:endParaRPr lang="en-US" altLang="zh-CN" sz="1600"/>
          </a:p>
          <a:p>
            <a:pPr marL="742950" lvl="1" indent="-285750">
              <a:lnSpc>
                <a:spcPct val="150000"/>
              </a:lnSpc>
              <a:buFont typeface="Arial" panose="020B0604020202020204" pitchFamily="34" charset="0"/>
              <a:buChar char="•"/>
            </a:pPr>
            <a:r>
              <a:rPr lang="zh-CN" altLang="zh-CN" sz="1400" kern="100">
                <a:effectLst/>
                <a:latin typeface="Times New Roman" panose="02020603050405020304" pitchFamily="18" charset="0"/>
                <a:ea typeface="宋体" panose="02010600030101010101" pitchFamily="2" charset="-122"/>
                <a:cs typeface="Times New Roman" panose="02020603050405020304" pitchFamily="18" charset="0"/>
              </a:rPr>
              <a:t>给挖矿成功的矿工发放奖励，根据计算出的模糊测试难度、发现的漏洞的严重程度、路径贡献度给成功挖掘漏洞的矿工发放奖励</a:t>
            </a:r>
            <a:endParaRPr lang="en-US" altLang="zh-CN" sz="140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291788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txBox="1">
            <a:spLocks/>
          </p:cNvSpPr>
          <p:nvPr/>
        </p:nvSpPr>
        <p:spPr>
          <a:xfrm>
            <a:off x="1858577" y="197440"/>
            <a:ext cx="5426846"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下一步的工作计划</a:t>
            </a:r>
            <a:endParaRPr lang="zh-CN" altLang="en-US" sz="3200" dirty="0">
              <a:solidFill>
                <a:schemeClr val="bg1"/>
              </a:solidFill>
              <a:latin typeface="隶书" pitchFamily="49" charset="-122"/>
              <a:ea typeface="隶书" pitchFamily="49" charset="-122"/>
              <a:cs typeface="+mn-cs"/>
            </a:endParaRPr>
          </a:p>
        </p:txBody>
      </p:sp>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a:stCxn id="5" idx="3"/>
          </p:cNvCxnSpPr>
          <p:nvPr/>
        </p:nvCxnSpPr>
        <p:spPr>
          <a:xfrm>
            <a:off x="7285423" y="444137"/>
            <a:ext cx="1858577"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998576" y="1870085"/>
            <a:ext cx="827665" cy="231236"/>
            <a:chOff x="1036848" y="2888061"/>
            <a:chExt cx="827665" cy="231236"/>
          </a:xfrm>
        </p:grpSpPr>
        <p:sp>
          <p:nvSpPr>
            <p:cNvPr id="15" name="椭圆 14"/>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a:endCxn id="15"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979206" y="3933497"/>
            <a:ext cx="827665" cy="231236"/>
            <a:chOff x="1036848" y="2888061"/>
            <a:chExt cx="827665" cy="231236"/>
          </a:xfrm>
        </p:grpSpPr>
        <p:sp>
          <p:nvSpPr>
            <p:cNvPr id="20" name="椭圆 19"/>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endCxn id="20"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977296" y="4627311"/>
            <a:ext cx="827665" cy="231236"/>
            <a:chOff x="1036848" y="2888061"/>
            <a:chExt cx="827665" cy="231236"/>
          </a:xfrm>
        </p:grpSpPr>
        <p:sp>
          <p:nvSpPr>
            <p:cNvPr id="24" name="椭圆 23"/>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a:endCxn id="24"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cxnSp>
        <p:nvCxnSpPr>
          <p:cNvPr id="44" name="直接箭头连接符 43"/>
          <p:cNvCxnSpPr/>
          <p:nvPr/>
        </p:nvCxnSpPr>
        <p:spPr>
          <a:xfrm flipH="1">
            <a:off x="978934" y="6381057"/>
            <a:ext cx="0" cy="432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flipH="1">
            <a:off x="978934" y="436649"/>
            <a:ext cx="0" cy="5256000"/>
          </a:xfrm>
          <a:prstGeom prst="straightConnector1">
            <a:avLst/>
          </a:prstGeom>
          <a:ln w="22225">
            <a:solidFill>
              <a:schemeClr val="bg1">
                <a:lumMod val="65000"/>
              </a:schemeClr>
            </a:solidFill>
            <a:prstDash val="sysDash"/>
            <a:tailEnd type="none"/>
          </a:ln>
        </p:spPr>
        <p:style>
          <a:lnRef idx="1">
            <a:schemeClr val="accent1"/>
          </a:lnRef>
          <a:fillRef idx="0">
            <a:schemeClr val="accent1"/>
          </a:fillRef>
          <a:effectRef idx="0">
            <a:schemeClr val="accent1"/>
          </a:effectRef>
          <a:fontRef idx="minor">
            <a:schemeClr val="tx1"/>
          </a:fontRef>
        </p:style>
      </p:cxnSp>
      <p:grpSp>
        <p:nvGrpSpPr>
          <p:cNvPr id="46" name="组合 45"/>
          <p:cNvGrpSpPr/>
          <p:nvPr/>
        </p:nvGrpSpPr>
        <p:grpSpPr>
          <a:xfrm rot="5400000">
            <a:off x="577734" y="5436000"/>
            <a:ext cx="684056" cy="1181701"/>
            <a:chOff x="3875314" y="4496828"/>
            <a:chExt cx="1663652" cy="1996055"/>
          </a:xfrm>
        </p:grpSpPr>
        <p:cxnSp>
          <p:nvCxnSpPr>
            <p:cNvPr id="47" name="直接连接符 46"/>
            <p:cNvCxnSpPr/>
            <p:nvPr/>
          </p:nvCxnSpPr>
          <p:spPr>
            <a:xfrm flipV="1">
              <a:off x="3875314" y="4951419"/>
              <a:ext cx="106327" cy="44071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3981641" y="4951419"/>
              <a:ext cx="146222" cy="848471"/>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V="1">
              <a:off x="4127863" y="5379930"/>
              <a:ext cx="88500" cy="41996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V="1">
              <a:off x="4362585" y="4496828"/>
              <a:ext cx="209415" cy="87882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flipV="1">
              <a:off x="4570828" y="4496829"/>
              <a:ext cx="222467" cy="1996054"/>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4793295" y="5370251"/>
              <a:ext cx="91056" cy="1122632"/>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4989014" y="5102557"/>
              <a:ext cx="70371" cy="275235"/>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flipV="1">
              <a:off x="5063096" y="5114401"/>
              <a:ext cx="72126" cy="424236"/>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5135222" y="4815840"/>
              <a:ext cx="102444" cy="722797"/>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H="1" flipV="1">
              <a:off x="5245001" y="4815841"/>
              <a:ext cx="197232" cy="121061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5442233" y="5370251"/>
              <a:ext cx="96733" cy="62713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58" name="直接箭头连接符 57"/>
            <p:cNvCxnSpPr/>
            <p:nvPr/>
          </p:nvCxnSpPr>
          <p:spPr>
            <a:xfrm>
              <a:off x="4208959" y="5377792"/>
              <a:ext cx="167606" cy="0"/>
            </a:xfrm>
            <a:prstGeom prst="straightConnector1">
              <a:avLst/>
            </a:prstGeom>
            <a:ln w="28575">
              <a:solidFill>
                <a:srgbClr val="5482A3"/>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4877481" y="5374524"/>
              <a:ext cx="117890" cy="0"/>
            </a:xfrm>
            <a:prstGeom prst="line">
              <a:avLst/>
            </a:prstGeom>
            <a:ln w="28575">
              <a:solidFill>
                <a:srgbClr val="5482A3"/>
              </a:solidFill>
            </a:ln>
          </p:spPr>
          <p:style>
            <a:lnRef idx="1">
              <a:schemeClr val="accent1"/>
            </a:lnRef>
            <a:fillRef idx="0">
              <a:schemeClr val="accent1"/>
            </a:fillRef>
            <a:effectRef idx="0">
              <a:schemeClr val="accent1"/>
            </a:effectRef>
            <a:fontRef idx="minor">
              <a:schemeClr val="tx1"/>
            </a:fontRef>
          </p:style>
        </p:cxnSp>
      </p:grpSp>
      <p:sp>
        <p:nvSpPr>
          <p:cNvPr id="8" name="椭圆 7"/>
          <p:cNvSpPr>
            <a:spLocks noChangeAspect="1"/>
          </p:cNvSpPr>
          <p:nvPr/>
        </p:nvSpPr>
        <p:spPr>
          <a:xfrm>
            <a:off x="394612" y="751591"/>
            <a:ext cx="1116000" cy="1116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KSO_Shape"/>
          <p:cNvSpPr>
            <a:spLocks/>
          </p:cNvSpPr>
          <p:nvPr/>
        </p:nvSpPr>
        <p:spPr bwMode="auto">
          <a:xfrm>
            <a:off x="542905" y="892472"/>
            <a:ext cx="864532" cy="738736"/>
          </a:xfrm>
          <a:custGeom>
            <a:avLst/>
            <a:gdLst>
              <a:gd name="T0" fmla="*/ 131779585 w 12600"/>
              <a:gd name="T1" fmla="*/ 176296350 h 9505"/>
              <a:gd name="T2" fmla="*/ 126659217 w 12600"/>
              <a:gd name="T3" fmla="*/ 185424592 h 9505"/>
              <a:gd name="T4" fmla="*/ 115184313 w 12600"/>
              <a:gd name="T5" fmla="*/ 191281345 h 9505"/>
              <a:gd name="T6" fmla="*/ 105766507 w 12600"/>
              <a:gd name="T7" fmla="*/ 195056117 h 9505"/>
              <a:gd name="T8" fmla="*/ 94337263 w 12600"/>
              <a:gd name="T9" fmla="*/ 177325916 h 9505"/>
              <a:gd name="T10" fmla="*/ 85239527 w 12600"/>
              <a:gd name="T11" fmla="*/ 172155540 h 9505"/>
              <a:gd name="T12" fmla="*/ 77970592 w 12600"/>
              <a:gd name="T13" fmla="*/ 203063397 h 9505"/>
              <a:gd name="T14" fmla="*/ 72827394 w 12600"/>
              <a:gd name="T15" fmla="*/ 215142940 h 9505"/>
              <a:gd name="T16" fmla="*/ 77719162 w 12600"/>
              <a:gd name="T17" fmla="*/ 174443313 h 9505"/>
              <a:gd name="T18" fmla="*/ 74518913 w 12600"/>
              <a:gd name="T19" fmla="*/ 164354204 h 9505"/>
              <a:gd name="T20" fmla="*/ 55591982 w 12600"/>
              <a:gd name="T21" fmla="*/ 173688389 h 9505"/>
              <a:gd name="T22" fmla="*/ 37968011 w 12600"/>
              <a:gd name="T23" fmla="*/ 165200675 h 9505"/>
              <a:gd name="T24" fmla="*/ 32344935 w 12600"/>
              <a:gd name="T25" fmla="*/ 158085716 h 9505"/>
              <a:gd name="T26" fmla="*/ 17441031 w 12600"/>
              <a:gd name="T27" fmla="*/ 141247533 h 9505"/>
              <a:gd name="T28" fmla="*/ 8891965 w 12600"/>
              <a:gd name="T29" fmla="*/ 130014613 h 9505"/>
              <a:gd name="T30" fmla="*/ 1371449 w 12600"/>
              <a:gd name="T31" fmla="*/ 117202995 h 9505"/>
              <a:gd name="T32" fmla="*/ 7703306 w 12600"/>
              <a:gd name="T33" fmla="*/ 112398657 h 9505"/>
              <a:gd name="T34" fmla="*/ 24207258 w 12600"/>
              <a:gd name="T35" fmla="*/ 112375808 h 9505"/>
              <a:gd name="T36" fmla="*/ 37670921 w 12600"/>
              <a:gd name="T37" fmla="*/ 112009770 h 9505"/>
              <a:gd name="T38" fmla="*/ 57054901 w 12600"/>
              <a:gd name="T39" fmla="*/ 116173580 h 9505"/>
              <a:gd name="T40" fmla="*/ 72713094 w 12600"/>
              <a:gd name="T41" fmla="*/ 126216840 h 9505"/>
              <a:gd name="T42" fmla="*/ 82839379 w 12600"/>
              <a:gd name="T43" fmla="*/ 138593722 h 9505"/>
              <a:gd name="T44" fmla="*/ 82496479 w 12600"/>
              <a:gd name="T45" fmla="*/ 159732809 h 9505"/>
              <a:gd name="T46" fmla="*/ 87959746 w 12600"/>
              <a:gd name="T47" fmla="*/ 142208400 h 9505"/>
              <a:gd name="T48" fmla="*/ 77170492 w 12600"/>
              <a:gd name="T49" fmla="*/ 114205996 h 9505"/>
              <a:gd name="T50" fmla="*/ 81239330 w 12600"/>
              <a:gd name="T51" fmla="*/ 81216159 h 9505"/>
              <a:gd name="T52" fmla="*/ 89034106 w 12600"/>
              <a:gd name="T53" fmla="*/ 62593637 h 9505"/>
              <a:gd name="T54" fmla="*/ 95365963 w 12600"/>
              <a:gd name="T55" fmla="*/ 47013964 h 9505"/>
              <a:gd name="T56" fmla="*/ 98451761 w 12600"/>
              <a:gd name="T57" fmla="*/ 40699627 h 9505"/>
              <a:gd name="T58" fmla="*/ 117904381 w 12600"/>
              <a:gd name="T59" fmla="*/ 14664655 h 9505"/>
              <a:gd name="T60" fmla="*/ 129310946 w 12600"/>
              <a:gd name="T61" fmla="*/ 983717 h 9505"/>
              <a:gd name="T62" fmla="*/ 140305820 w 12600"/>
              <a:gd name="T63" fmla="*/ 24570821 h 9505"/>
              <a:gd name="T64" fmla="*/ 146409077 w 12600"/>
              <a:gd name="T65" fmla="*/ 44405852 h 9505"/>
              <a:gd name="T66" fmla="*/ 149632156 w 12600"/>
              <a:gd name="T67" fmla="*/ 62319147 h 9505"/>
              <a:gd name="T68" fmla="*/ 152992364 w 12600"/>
              <a:gd name="T69" fmla="*/ 78379405 h 9505"/>
              <a:gd name="T70" fmla="*/ 151643745 w 12600"/>
              <a:gd name="T71" fmla="*/ 96795983 h 9505"/>
              <a:gd name="T72" fmla="*/ 145860407 w 12600"/>
              <a:gd name="T73" fmla="*/ 113039185 h 9505"/>
              <a:gd name="T74" fmla="*/ 139734320 w 12600"/>
              <a:gd name="T75" fmla="*/ 126102444 h 9505"/>
              <a:gd name="T76" fmla="*/ 122933279 w 12600"/>
              <a:gd name="T77" fmla="*/ 143581155 h 9505"/>
              <a:gd name="T78" fmla="*/ 98131842 w 12600"/>
              <a:gd name="T79" fmla="*/ 146463757 h 9505"/>
              <a:gd name="T80" fmla="*/ 87753976 w 12600"/>
              <a:gd name="T81" fmla="*/ 163736525 h 9505"/>
              <a:gd name="T82" fmla="*/ 96737412 w 12600"/>
              <a:gd name="T83" fmla="*/ 171034427 h 9505"/>
              <a:gd name="T84" fmla="*/ 107298067 w 12600"/>
              <a:gd name="T85" fmla="*/ 166870769 h 9505"/>
              <a:gd name="T86" fmla="*/ 125013508 w 12600"/>
              <a:gd name="T87" fmla="*/ 174077276 h 9505"/>
              <a:gd name="T88" fmla="*/ 133699704 w 12600"/>
              <a:gd name="T89" fmla="*/ 157856923 h 9505"/>
              <a:gd name="T90" fmla="*/ 145106118 w 12600"/>
              <a:gd name="T91" fmla="*/ 141545023 h 9505"/>
              <a:gd name="T92" fmla="*/ 159735611 w 12600"/>
              <a:gd name="T93" fmla="*/ 144633570 h 9505"/>
              <a:gd name="T94" fmla="*/ 150775005 w 12600"/>
              <a:gd name="T95" fmla="*/ 163141695 h 9505"/>
              <a:gd name="T96" fmla="*/ 146203307 w 12600"/>
              <a:gd name="T97" fmla="*/ 173139257 h 9505"/>
              <a:gd name="T98" fmla="*/ 161907160 w 12600"/>
              <a:gd name="T99" fmla="*/ 163072996 h 9505"/>
              <a:gd name="T100" fmla="*/ 172033595 w 12600"/>
              <a:gd name="T101" fmla="*/ 133286102 h 9505"/>
              <a:gd name="T102" fmla="*/ 205658508 w 12600"/>
              <a:gd name="T103" fmla="*/ 113885656 h 9505"/>
              <a:gd name="T104" fmla="*/ 239374892 w 12600"/>
              <a:gd name="T105" fmla="*/ 110660016 h 9505"/>
              <a:gd name="T106" fmla="*/ 255330174 w 12600"/>
              <a:gd name="T107" fmla="*/ 107983205 h 9505"/>
              <a:gd name="T108" fmla="*/ 271742505 w 12600"/>
              <a:gd name="T109" fmla="*/ 105741282 h 9505"/>
              <a:gd name="T110" fmla="*/ 288017857 w 12600"/>
              <a:gd name="T111" fmla="*/ 101302982 h 9505"/>
              <a:gd name="T112" fmla="*/ 245981008 w 12600"/>
              <a:gd name="T113" fmla="*/ 161700393 h 9505"/>
              <a:gd name="T114" fmla="*/ 228379867 w 12600"/>
              <a:gd name="T115" fmla="*/ 177691953 h 9505"/>
              <a:gd name="T116" fmla="*/ 210275865 w 12600"/>
              <a:gd name="T117" fmla="*/ 186980290 h 9505"/>
              <a:gd name="T118" fmla="*/ 194640654 w 12600"/>
              <a:gd name="T119" fmla="*/ 189862892 h 9505"/>
              <a:gd name="T120" fmla="*/ 170159136 w 12600"/>
              <a:gd name="T121" fmla="*/ 182038707 h 950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2600" h="9505">
                <a:moveTo>
                  <a:pt x="7155" y="7617"/>
                </a:moveTo>
                <a:lnTo>
                  <a:pt x="7155" y="7617"/>
                </a:lnTo>
                <a:lnTo>
                  <a:pt x="7091" y="7633"/>
                </a:lnTo>
                <a:lnTo>
                  <a:pt x="7028" y="7649"/>
                </a:lnTo>
                <a:lnTo>
                  <a:pt x="6964" y="7663"/>
                </a:lnTo>
                <a:lnTo>
                  <a:pt x="6899" y="7675"/>
                </a:lnTo>
                <a:lnTo>
                  <a:pt x="6836" y="7688"/>
                </a:lnTo>
                <a:lnTo>
                  <a:pt x="6771" y="7699"/>
                </a:lnTo>
                <a:lnTo>
                  <a:pt x="6706" y="7708"/>
                </a:lnTo>
                <a:lnTo>
                  <a:pt x="6641" y="7717"/>
                </a:lnTo>
                <a:lnTo>
                  <a:pt x="6575" y="7724"/>
                </a:lnTo>
                <a:lnTo>
                  <a:pt x="6510" y="7730"/>
                </a:lnTo>
                <a:lnTo>
                  <a:pt x="6444" y="7735"/>
                </a:lnTo>
                <a:lnTo>
                  <a:pt x="6380" y="7738"/>
                </a:lnTo>
                <a:lnTo>
                  <a:pt x="6314" y="7739"/>
                </a:lnTo>
                <a:lnTo>
                  <a:pt x="6249" y="7739"/>
                </a:lnTo>
                <a:lnTo>
                  <a:pt x="6183" y="7738"/>
                </a:lnTo>
                <a:lnTo>
                  <a:pt x="6118" y="7734"/>
                </a:lnTo>
                <a:lnTo>
                  <a:pt x="6076" y="7732"/>
                </a:lnTo>
                <a:lnTo>
                  <a:pt x="6032" y="7727"/>
                </a:lnTo>
                <a:lnTo>
                  <a:pt x="5944" y="7716"/>
                </a:lnTo>
                <a:lnTo>
                  <a:pt x="5899" y="7711"/>
                </a:lnTo>
                <a:lnTo>
                  <a:pt x="5854" y="7707"/>
                </a:lnTo>
                <a:lnTo>
                  <a:pt x="5810" y="7706"/>
                </a:lnTo>
                <a:lnTo>
                  <a:pt x="5765" y="7706"/>
                </a:lnTo>
                <a:lnTo>
                  <a:pt x="5743" y="7706"/>
                </a:lnTo>
                <a:lnTo>
                  <a:pt x="5721" y="7708"/>
                </a:lnTo>
                <a:lnTo>
                  <a:pt x="5700" y="7711"/>
                </a:lnTo>
                <a:lnTo>
                  <a:pt x="5678" y="7715"/>
                </a:lnTo>
                <a:lnTo>
                  <a:pt x="5657" y="7718"/>
                </a:lnTo>
                <a:lnTo>
                  <a:pt x="5636" y="7723"/>
                </a:lnTo>
                <a:lnTo>
                  <a:pt x="5617" y="7729"/>
                </a:lnTo>
                <a:lnTo>
                  <a:pt x="5597" y="7737"/>
                </a:lnTo>
                <a:lnTo>
                  <a:pt x="5578" y="7745"/>
                </a:lnTo>
                <a:lnTo>
                  <a:pt x="5558" y="7755"/>
                </a:lnTo>
                <a:lnTo>
                  <a:pt x="5540" y="7766"/>
                </a:lnTo>
                <a:lnTo>
                  <a:pt x="5523" y="7779"/>
                </a:lnTo>
                <a:lnTo>
                  <a:pt x="5506" y="7793"/>
                </a:lnTo>
                <a:lnTo>
                  <a:pt x="5488" y="7809"/>
                </a:lnTo>
                <a:lnTo>
                  <a:pt x="5473" y="7825"/>
                </a:lnTo>
                <a:lnTo>
                  <a:pt x="5458" y="7844"/>
                </a:lnTo>
                <a:lnTo>
                  <a:pt x="5487" y="7905"/>
                </a:lnTo>
                <a:lnTo>
                  <a:pt x="5501" y="7937"/>
                </a:lnTo>
                <a:lnTo>
                  <a:pt x="5514" y="7970"/>
                </a:lnTo>
                <a:lnTo>
                  <a:pt x="5525" y="8005"/>
                </a:lnTo>
                <a:lnTo>
                  <a:pt x="5529" y="8024"/>
                </a:lnTo>
                <a:lnTo>
                  <a:pt x="5534" y="8042"/>
                </a:lnTo>
                <a:lnTo>
                  <a:pt x="5536" y="8062"/>
                </a:lnTo>
                <a:lnTo>
                  <a:pt x="5539" y="8083"/>
                </a:lnTo>
                <a:lnTo>
                  <a:pt x="5541" y="8105"/>
                </a:lnTo>
                <a:lnTo>
                  <a:pt x="5541" y="8128"/>
                </a:lnTo>
                <a:lnTo>
                  <a:pt x="5518" y="8130"/>
                </a:lnTo>
                <a:lnTo>
                  <a:pt x="5495" y="8133"/>
                </a:lnTo>
                <a:lnTo>
                  <a:pt x="5471" y="8133"/>
                </a:lnTo>
                <a:lnTo>
                  <a:pt x="5448" y="8134"/>
                </a:lnTo>
                <a:lnTo>
                  <a:pt x="5402" y="8131"/>
                </a:lnTo>
                <a:lnTo>
                  <a:pt x="5355" y="8128"/>
                </a:lnTo>
                <a:lnTo>
                  <a:pt x="5310" y="8122"/>
                </a:lnTo>
                <a:lnTo>
                  <a:pt x="5265" y="8114"/>
                </a:lnTo>
                <a:lnTo>
                  <a:pt x="5219" y="8106"/>
                </a:lnTo>
                <a:lnTo>
                  <a:pt x="5174" y="8096"/>
                </a:lnTo>
                <a:lnTo>
                  <a:pt x="5087" y="8076"/>
                </a:lnTo>
                <a:lnTo>
                  <a:pt x="5045" y="8067"/>
                </a:lnTo>
                <a:lnTo>
                  <a:pt x="5003" y="8058"/>
                </a:lnTo>
                <a:lnTo>
                  <a:pt x="4962" y="8052"/>
                </a:lnTo>
                <a:lnTo>
                  <a:pt x="4921" y="8047"/>
                </a:lnTo>
                <a:lnTo>
                  <a:pt x="4882" y="8043"/>
                </a:lnTo>
                <a:lnTo>
                  <a:pt x="4844" y="8043"/>
                </a:lnTo>
                <a:lnTo>
                  <a:pt x="4865" y="8085"/>
                </a:lnTo>
                <a:lnTo>
                  <a:pt x="4887" y="8127"/>
                </a:lnTo>
                <a:lnTo>
                  <a:pt x="4910" y="8166"/>
                </a:lnTo>
                <a:lnTo>
                  <a:pt x="4935" y="8205"/>
                </a:lnTo>
                <a:lnTo>
                  <a:pt x="4987" y="8283"/>
                </a:lnTo>
                <a:lnTo>
                  <a:pt x="5039" y="8361"/>
                </a:lnTo>
                <a:lnTo>
                  <a:pt x="5063" y="8400"/>
                </a:lnTo>
                <a:lnTo>
                  <a:pt x="5086" y="8442"/>
                </a:lnTo>
                <a:lnTo>
                  <a:pt x="5108" y="8482"/>
                </a:lnTo>
                <a:lnTo>
                  <a:pt x="5128" y="8525"/>
                </a:lnTo>
                <a:lnTo>
                  <a:pt x="5136" y="8547"/>
                </a:lnTo>
                <a:lnTo>
                  <a:pt x="5144" y="8569"/>
                </a:lnTo>
                <a:lnTo>
                  <a:pt x="5151" y="8591"/>
                </a:lnTo>
                <a:lnTo>
                  <a:pt x="5158" y="8614"/>
                </a:lnTo>
                <a:lnTo>
                  <a:pt x="5164" y="8637"/>
                </a:lnTo>
                <a:lnTo>
                  <a:pt x="5168" y="8662"/>
                </a:lnTo>
                <a:lnTo>
                  <a:pt x="5173" y="8686"/>
                </a:lnTo>
                <a:lnTo>
                  <a:pt x="5175" y="8711"/>
                </a:lnTo>
                <a:lnTo>
                  <a:pt x="5108" y="8699"/>
                </a:lnTo>
                <a:lnTo>
                  <a:pt x="5041" y="8684"/>
                </a:lnTo>
                <a:lnTo>
                  <a:pt x="4975" y="8667"/>
                </a:lnTo>
                <a:lnTo>
                  <a:pt x="4909" y="8647"/>
                </a:lnTo>
                <a:lnTo>
                  <a:pt x="4876" y="8637"/>
                </a:lnTo>
                <a:lnTo>
                  <a:pt x="4843" y="8625"/>
                </a:lnTo>
                <a:lnTo>
                  <a:pt x="4811" y="8614"/>
                </a:lnTo>
                <a:lnTo>
                  <a:pt x="4779" y="8601"/>
                </a:lnTo>
                <a:lnTo>
                  <a:pt x="4748" y="8587"/>
                </a:lnTo>
                <a:lnTo>
                  <a:pt x="4717" y="8574"/>
                </a:lnTo>
                <a:lnTo>
                  <a:pt x="4686" y="8558"/>
                </a:lnTo>
                <a:lnTo>
                  <a:pt x="4656" y="8543"/>
                </a:lnTo>
                <a:lnTo>
                  <a:pt x="4627" y="8526"/>
                </a:lnTo>
                <a:lnTo>
                  <a:pt x="4597" y="8509"/>
                </a:lnTo>
                <a:lnTo>
                  <a:pt x="4569" y="8491"/>
                </a:lnTo>
                <a:lnTo>
                  <a:pt x="4541" y="8471"/>
                </a:lnTo>
                <a:lnTo>
                  <a:pt x="4514" y="8452"/>
                </a:lnTo>
                <a:lnTo>
                  <a:pt x="4488" y="8431"/>
                </a:lnTo>
                <a:lnTo>
                  <a:pt x="4463" y="8409"/>
                </a:lnTo>
                <a:lnTo>
                  <a:pt x="4437" y="8386"/>
                </a:lnTo>
                <a:lnTo>
                  <a:pt x="4414" y="8362"/>
                </a:lnTo>
                <a:lnTo>
                  <a:pt x="4389" y="8338"/>
                </a:lnTo>
                <a:lnTo>
                  <a:pt x="4367" y="8312"/>
                </a:lnTo>
                <a:lnTo>
                  <a:pt x="4347" y="8285"/>
                </a:lnTo>
                <a:lnTo>
                  <a:pt x="4326" y="8257"/>
                </a:lnTo>
                <a:lnTo>
                  <a:pt x="4306" y="8229"/>
                </a:lnTo>
                <a:lnTo>
                  <a:pt x="4288" y="8200"/>
                </a:lnTo>
                <a:lnTo>
                  <a:pt x="4270" y="8168"/>
                </a:lnTo>
                <a:lnTo>
                  <a:pt x="4257" y="8144"/>
                </a:lnTo>
                <a:lnTo>
                  <a:pt x="4246" y="8118"/>
                </a:lnTo>
                <a:lnTo>
                  <a:pt x="4235" y="8091"/>
                </a:lnTo>
                <a:lnTo>
                  <a:pt x="4226" y="8063"/>
                </a:lnTo>
                <a:lnTo>
                  <a:pt x="4207" y="8002"/>
                </a:lnTo>
                <a:lnTo>
                  <a:pt x="4188" y="7939"/>
                </a:lnTo>
                <a:lnTo>
                  <a:pt x="4169" y="7876"/>
                </a:lnTo>
                <a:lnTo>
                  <a:pt x="4150" y="7812"/>
                </a:lnTo>
                <a:lnTo>
                  <a:pt x="4139" y="7782"/>
                </a:lnTo>
                <a:lnTo>
                  <a:pt x="4127" y="7751"/>
                </a:lnTo>
                <a:lnTo>
                  <a:pt x="4114" y="7722"/>
                </a:lnTo>
                <a:lnTo>
                  <a:pt x="4102" y="7693"/>
                </a:lnTo>
                <a:lnTo>
                  <a:pt x="4087" y="7666"/>
                </a:lnTo>
                <a:lnTo>
                  <a:pt x="4072" y="7640"/>
                </a:lnTo>
                <a:lnTo>
                  <a:pt x="4056" y="7617"/>
                </a:lnTo>
                <a:lnTo>
                  <a:pt x="4037" y="7595"/>
                </a:lnTo>
                <a:lnTo>
                  <a:pt x="4018" y="7574"/>
                </a:lnTo>
                <a:lnTo>
                  <a:pt x="4007" y="7565"/>
                </a:lnTo>
                <a:lnTo>
                  <a:pt x="3996" y="7557"/>
                </a:lnTo>
                <a:lnTo>
                  <a:pt x="3985" y="7548"/>
                </a:lnTo>
                <a:lnTo>
                  <a:pt x="3972" y="7541"/>
                </a:lnTo>
                <a:lnTo>
                  <a:pt x="3960" y="7535"/>
                </a:lnTo>
                <a:lnTo>
                  <a:pt x="3948" y="7529"/>
                </a:lnTo>
                <a:lnTo>
                  <a:pt x="3935" y="7524"/>
                </a:lnTo>
                <a:lnTo>
                  <a:pt x="3920" y="7519"/>
                </a:lnTo>
                <a:lnTo>
                  <a:pt x="3906" y="7515"/>
                </a:lnTo>
                <a:lnTo>
                  <a:pt x="3891" y="7512"/>
                </a:lnTo>
                <a:lnTo>
                  <a:pt x="3876" y="7510"/>
                </a:lnTo>
                <a:lnTo>
                  <a:pt x="3860" y="7509"/>
                </a:lnTo>
                <a:lnTo>
                  <a:pt x="3843" y="7508"/>
                </a:lnTo>
                <a:lnTo>
                  <a:pt x="3826" y="7509"/>
                </a:lnTo>
                <a:lnTo>
                  <a:pt x="3807" y="7510"/>
                </a:lnTo>
                <a:lnTo>
                  <a:pt x="3789" y="7512"/>
                </a:lnTo>
                <a:lnTo>
                  <a:pt x="3770" y="7515"/>
                </a:lnTo>
                <a:lnTo>
                  <a:pt x="3750" y="7519"/>
                </a:lnTo>
                <a:lnTo>
                  <a:pt x="3729" y="7525"/>
                </a:lnTo>
                <a:lnTo>
                  <a:pt x="3708" y="7531"/>
                </a:lnTo>
                <a:lnTo>
                  <a:pt x="3686" y="7539"/>
                </a:lnTo>
                <a:lnTo>
                  <a:pt x="3663" y="7547"/>
                </a:lnTo>
                <a:lnTo>
                  <a:pt x="3636" y="7606"/>
                </a:lnTo>
                <a:lnTo>
                  <a:pt x="3611" y="7664"/>
                </a:lnTo>
                <a:lnTo>
                  <a:pt x="3587" y="7724"/>
                </a:lnTo>
                <a:lnTo>
                  <a:pt x="3567" y="7783"/>
                </a:lnTo>
                <a:lnTo>
                  <a:pt x="3546" y="7843"/>
                </a:lnTo>
                <a:lnTo>
                  <a:pt x="3527" y="7903"/>
                </a:lnTo>
                <a:lnTo>
                  <a:pt x="3512" y="7963"/>
                </a:lnTo>
                <a:lnTo>
                  <a:pt x="3496" y="8023"/>
                </a:lnTo>
                <a:lnTo>
                  <a:pt x="3482" y="8083"/>
                </a:lnTo>
                <a:lnTo>
                  <a:pt x="3470" y="8142"/>
                </a:lnTo>
                <a:lnTo>
                  <a:pt x="3459" y="8204"/>
                </a:lnTo>
                <a:lnTo>
                  <a:pt x="3449" y="8263"/>
                </a:lnTo>
                <a:lnTo>
                  <a:pt x="3441" y="8325"/>
                </a:lnTo>
                <a:lnTo>
                  <a:pt x="3433" y="8386"/>
                </a:lnTo>
                <a:lnTo>
                  <a:pt x="3428" y="8447"/>
                </a:lnTo>
                <a:lnTo>
                  <a:pt x="3422" y="8507"/>
                </a:lnTo>
                <a:lnTo>
                  <a:pt x="3419" y="8568"/>
                </a:lnTo>
                <a:lnTo>
                  <a:pt x="3416" y="8630"/>
                </a:lnTo>
                <a:lnTo>
                  <a:pt x="3414" y="8691"/>
                </a:lnTo>
                <a:lnTo>
                  <a:pt x="3413" y="8752"/>
                </a:lnTo>
                <a:lnTo>
                  <a:pt x="3411" y="8815"/>
                </a:lnTo>
                <a:lnTo>
                  <a:pt x="3411" y="8876"/>
                </a:lnTo>
                <a:lnTo>
                  <a:pt x="3414" y="8999"/>
                </a:lnTo>
                <a:lnTo>
                  <a:pt x="3419" y="9124"/>
                </a:lnTo>
                <a:lnTo>
                  <a:pt x="3425" y="9249"/>
                </a:lnTo>
                <a:lnTo>
                  <a:pt x="3432" y="9375"/>
                </a:lnTo>
                <a:lnTo>
                  <a:pt x="3441" y="9499"/>
                </a:lnTo>
                <a:lnTo>
                  <a:pt x="3422" y="9502"/>
                </a:lnTo>
                <a:lnTo>
                  <a:pt x="3404" y="9504"/>
                </a:lnTo>
                <a:lnTo>
                  <a:pt x="3387" y="9505"/>
                </a:lnTo>
                <a:lnTo>
                  <a:pt x="3370" y="9505"/>
                </a:lnTo>
                <a:lnTo>
                  <a:pt x="3354" y="9505"/>
                </a:lnTo>
                <a:lnTo>
                  <a:pt x="3339" y="9503"/>
                </a:lnTo>
                <a:lnTo>
                  <a:pt x="3325" y="9500"/>
                </a:lnTo>
                <a:lnTo>
                  <a:pt x="3310" y="9498"/>
                </a:lnTo>
                <a:lnTo>
                  <a:pt x="3296" y="9494"/>
                </a:lnTo>
                <a:lnTo>
                  <a:pt x="3284" y="9489"/>
                </a:lnTo>
                <a:lnTo>
                  <a:pt x="3272" y="9485"/>
                </a:lnTo>
                <a:lnTo>
                  <a:pt x="3260" y="9478"/>
                </a:lnTo>
                <a:lnTo>
                  <a:pt x="3249" y="9471"/>
                </a:lnTo>
                <a:lnTo>
                  <a:pt x="3239" y="9464"/>
                </a:lnTo>
                <a:lnTo>
                  <a:pt x="3229" y="9455"/>
                </a:lnTo>
                <a:lnTo>
                  <a:pt x="3219" y="9447"/>
                </a:lnTo>
                <a:lnTo>
                  <a:pt x="3211" y="9437"/>
                </a:lnTo>
                <a:lnTo>
                  <a:pt x="3202" y="9426"/>
                </a:lnTo>
                <a:lnTo>
                  <a:pt x="3194" y="9415"/>
                </a:lnTo>
                <a:lnTo>
                  <a:pt x="3186" y="9404"/>
                </a:lnTo>
                <a:lnTo>
                  <a:pt x="3174" y="9378"/>
                </a:lnTo>
                <a:lnTo>
                  <a:pt x="3162" y="9351"/>
                </a:lnTo>
                <a:lnTo>
                  <a:pt x="3153" y="9321"/>
                </a:lnTo>
                <a:lnTo>
                  <a:pt x="3145" y="9289"/>
                </a:lnTo>
                <a:lnTo>
                  <a:pt x="3139" y="9255"/>
                </a:lnTo>
                <a:lnTo>
                  <a:pt x="3135" y="9218"/>
                </a:lnTo>
                <a:lnTo>
                  <a:pt x="3133" y="9180"/>
                </a:lnTo>
                <a:lnTo>
                  <a:pt x="3130" y="9141"/>
                </a:lnTo>
                <a:lnTo>
                  <a:pt x="3130" y="9100"/>
                </a:lnTo>
                <a:lnTo>
                  <a:pt x="3131" y="9056"/>
                </a:lnTo>
                <a:lnTo>
                  <a:pt x="3135" y="9012"/>
                </a:lnTo>
                <a:lnTo>
                  <a:pt x="3139" y="8965"/>
                </a:lnTo>
                <a:lnTo>
                  <a:pt x="3144" y="8919"/>
                </a:lnTo>
                <a:lnTo>
                  <a:pt x="3148" y="8870"/>
                </a:lnTo>
                <a:lnTo>
                  <a:pt x="3156" y="8820"/>
                </a:lnTo>
                <a:lnTo>
                  <a:pt x="3163" y="8769"/>
                </a:lnTo>
                <a:lnTo>
                  <a:pt x="3180" y="8667"/>
                </a:lnTo>
                <a:lnTo>
                  <a:pt x="3201" y="8560"/>
                </a:lnTo>
                <a:lnTo>
                  <a:pt x="3223" y="8453"/>
                </a:lnTo>
                <a:lnTo>
                  <a:pt x="3246" y="8344"/>
                </a:lnTo>
                <a:lnTo>
                  <a:pt x="3271" y="8235"/>
                </a:lnTo>
                <a:lnTo>
                  <a:pt x="3320" y="8020"/>
                </a:lnTo>
                <a:lnTo>
                  <a:pt x="3343" y="7916"/>
                </a:lnTo>
                <a:lnTo>
                  <a:pt x="3364" y="7815"/>
                </a:lnTo>
                <a:lnTo>
                  <a:pt x="3383" y="7718"/>
                </a:lnTo>
                <a:lnTo>
                  <a:pt x="3400" y="7625"/>
                </a:lnTo>
                <a:lnTo>
                  <a:pt x="3414" y="7540"/>
                </a:lnTo>
                <a:lnTo>
                  <a:pt x="3419" y="7498"/>
                </a:lnTo>
                <a:lnTo>
                  <a:pt x="3422" y="7459"/>
                </a:lnTo>
                <a:lnTo>
                  <a:pt x="3426" y="7422"/>
                </a:lnTo>
                <a:lnTo>
                  <a:pt x="3427" y="7387"/>
                </a:lnTo>
                <a:lnTo>
                  <a:pt x="3427" y="7353"/>
                </a:lnTo>
                <a:lnTo>
                  <a:pt x="3427" y="7322"/>
                </a:lnTo>
                <a:lnTo>
                  <a:pt x="3425" y="7293"/>
                </a:lnTo>
                <a:lnTo>
                  <a:pt x="3420" y="7267"/>
                </a:lnTo>
                <a:lnTo>
                  <a:pt x="3415" y="7243"/>
                </a:lnTo>
                <a:lnTo>
                  <a:pt x="3408" y="7221"/>
                </a:lnTo>
                <a:lnTo>
                  <a:pt x="3399" y="7202"/>
                </a:lnTo>
                <a:lnTo>
                  <a:pt x="3394" y="7194"/>
                </a:lnTo>
                <a:lnTo>
                  <a:pt x="3388" y="7185"/>
                </a:lnTo>
                <a:lnTo>
                  <a:pt x="3382" y="7179"/>
                </a:lnTo>
                <a:lnTo>
                  <a:pt x="3376" y="7173"/>
                </a:lnTo>
                <a:lnTo>
                  <a:pt x="3369" y="7167"/>
                </a:lnTo>
                <a:lnTo>
                  <a:pt x="3361" y="7162"/>
                </a:lnTo>
                <a:lnTo>
                  <a:pt x="3345" y="7161"/>
                </a:lnTo>
                <a:lnTo>
                  <a:pt x="3331" y="7162"/>
                </a:lnTo>
                <a:lnTo>
                  <a:pt x="3316" y="7164"/>
                </a:lnTo>
                <a:lnTo>
                  <a:pt x="3301" y="7167"/>
                </a:lnTo>
                <a:lnTo>
                  <a:pt x="3287" y="7172"/>
                </a:lnTo>
                <a:lnTo>
                  <a:pt x="3273" y="7178"/>
                </a:lnTo>
                <a:lnTo>
                  <a:pt x="3260" y="7184"/>
                </a:lnTo>
                <a:lnTo>
                  <a:pt x="3248" y="7193"/>
                </a:lnTo>
                <a:lnTo>
                  <a:pt x="3234" y="7201"/>
                </a:lnTo>
                <a:lnTo>
                  <a:pt x="3222" y="7210"/>
                </a:lnTo>
                <a:lnTo>
                  <a:pt x="3197" y="7230"/>
                </a:lnTo>
                <a:lnTo>
                  <a:pt x="3174" y="7254"/>
                </a:lnTo>
                <a:lnTo>
                  <a:pt x="3151" y="7278"/>
                </a:lnTo>
                <a:lnTo>
                  <a:pt x="3107" y="7331"/>
                </a:lnTo>
                <a:lnTo>
                  <a:pt x="3085" y="7356"/>
                </a:lnTo>
                <a:lnTo>
                  <a:pt x="3063" y="7382"/>
                </a:lnTo>
                <a:lnTo>
                  <a:pt x="3041" y="7405"/>
                </a:lnTo>
                <a:lnTo>
                  <a:pt x="3019" y="7426"/>
                </a:lnTo>
                <a:lnTo>
                  <a:pt x="2996" y="7446"/>
                </a:lnTo>
                <a:lnTo>
                  <a:pt x="2985" y="7453"/>
                </a:lnTo>
                <a:lnTo>
                  <a:pt x="2972" y="7460"/>
                </a:lnTo>
                <a:lnTo>
                  <a:pt x="2935" y="7480"/>
                </a:lnTo>
                <a:lnTo>
                  <a:pt x="2892" y="7498"/>
                </a:lnTo>
                <a:lnTo>
                  <a:pt x="2845" y="7515"/>
                </a:lnTo>
                <a:lnTo>
                  <a:pt x="2795" y="7531"/>
                </a:lnTo>
                <a:lnTo>
                  <a:pt x="2743" y="7546"/>
                </a:lnTo>
                <a:lnTo>
                  <a:pt x="2688" y="7559"/>
                </a:lnTo>
                <a:lnTo>
                  <a:pt x="2631" y="7570"/>
                </a:lnTo>
                <a:lnTo>
                  <a:pt x="2574" y="7580"/>
                </a:lnTo>
                <a:lnTo>
                  <a:pt x="2516" y="7587"/>
                </a:lnTo>
                <a:lnTo>
                  <a:pt x="2459" y="7591"/>
                </a:lnTo>
                <a:lnTo>
                  <a:pt x="2432" y="7592"/>
                </a:lnTo>
                <a:lnTo>
                  <a:pt x="2404" y="7592"/>
                </a:lnTo>
                <a:lnTo>
                  <a:pt x="2377" y="7592"/>
                </a:lnTo>
                <a:lnTo>
                  <a:pt x="2350" y="7591"/>
                </a:lnTo>
                <a:lnTo>
                  <a:pt x="2324" y="7589"/>
                </a:lnTo>
                <a:lnTo>
                  <a:pt x="2300" y="7586"/>
                </a:lnTo>
                <a:lnTo>
                  <a:pt x="2276" y="7583"/>
                </a:lnTo>
                <a:lnTo>
                  <a:pt x="2252" y="7578"/>
                </a:lnTo>
                <a:lnTo>
                  <a:pt x="2229" y="7572"/>
                </a:lnTo>
                <a:lnTo>
                  <a:pt x="2208" y="7565"/>
                </a:lnTo>
                <a:lnTo>
                  <a:pt x="2188" y="7557"/>
                </a:lnTo>
                <a:lnTo>
                  <a:pt x="2169" y="7548"/>
                </a:lnTo>
                <a:lnTo>
                  <a:pt x="2135" y="7530"/>
                </a:lnTo>
                <a:lnTo>
                  <a:pt x="2102" y="7510"/>
                </a:lnTo>
                <a:lnTo>
                  <a:pt x="2070" y="7488"/>
                </a:lnTo>
                <a:lnTo>
                  <a:pt x="2037" y="7465"/>
                </a:lnTo>
                <a:lnTo>
                  <a:pt x="1974" y="7418"/>
                </a:lnTo>
                <a:lnTo>
                  <a:pt x="1910" y="7369"/>
                </a:lnTo>
                <a:lnTo>
                  <a:pt x="1878" y="7344"/>
                </a:lnTo>
                <a:lnTo>
                  <a:pt x="1846" y="7321"/>
                </a:lnTo>
                <a:lnTo>
                  <a:pt x="1815" y="7299"/>
                </a:lnTo>
                <a:lnTo>
                  <a:pt x="1782" y="7278"/>
                </a:lnTo>
                <a:lnTo>
                  <a:pt x="1747" y="7260"/>
                </a:lnTo>
                <a:lnTo>
                  <a:pt x="1713" y="7241"/>
                </a:lnTo>
                <a:lnTo>
                  <a:pt x="1679" y="7227"/>
                </a:lnTo>
                <a:lnTo>
                  <a:pt x="1661" y="7221"/>
                </a:lnTo>
                <a:lnTo>
                  <a:pt x="1644" y="7215"/>
                </a:lnTo>
                <a:lnTo>
                  <a:pt x="1624" y="7208"/>
                </a:lnTo>
                <a:lnTo>
                  <a:pt x="1607" y="7202"/>
                </a:lnTo>
                <a:lnTo>
                  <a:pt x="1592" y="7195"/>
                </a:lnTo>
                <a:lnTo>
                  <a:pt x="1579" y="7188"/>
                </a:lnTo>
                <a:lnTo>
                  <a:pt x="1567" y="7179"/>
                </a:lnTo>
                <a:lnTo>
                  <a:pt x="1556" y="7171"/>
                </a:lnTo>
                <a:lnTo>
                  <a:pt x="1547" y="7162"/>
                </a:lnTo>
                <a:lnTo>
                  <a:pt x="1538" y="7152"/>
                </a:lnTo>
                <a:lnTo>
                  <a:pt x="1532" y="7142"/>
                </a:lnTo>
                <a:lnTo>
                  <a:pt x="1526" y="7133"/>
                </a:lnTo>
                <a:lnTo>
                  <a:pt x="1520" y="7123"/>
                </a:lnTo>
                <a:lnTo>
                  <a:pt x="1516" y="7112"/>
                </a:lnTo>
                <a:lnTo>
                  <a:pt x="1508" y="7090"/>
                </a:lnTo>
                <a:lnTo>
                  <a:pt x="1502" y="7068"/>
                </a:lnTo>
                <a:lnTo>
                  <a:pt x="1496" y="7043"/>
                </a:lnTo>
                <a:lnTo>
                  <a:pt x="1487" y="7020"/>
                </a:lnTo>
                <a:lnTo>
                  <a:pt x="1478" y="6996"/>
                </a:lnTo>
                <a:lnTo>
                  <a:pt x="1472" y="6984"/>
                </a:lnTo>
                <a:lnTo>
                  <a:pt x="1466" y="6971"/>
                </a:lnTo>
                <a:lnTo>
                  <a:pt x="1459" y="6959"/>
                </a:lnTo>
                <a:lnTo>
                  <a:pt x="1449" y="6947"/>
                </a:lnTo>
                <a:lnTo>
                  <a:pt x="1439" y="6935"/>
                </a:lnTo>
                <a:lnTo>
                  <a:pt x="1428" y="6922"/>
                </a:lnTo>
                <a:lnTo>
                  <a:pt x="1415" y="6910"/>
                </a:lnTo>
                <a:lnTo>
                  <a:pt x="1401" y="6898"/>
                </a:lnTo>
                <a:lnTo>
                  <a:pt x="1384" y="6887"/>
                </a:lnTo>
                <a:lnTo>
                  <a:pt x="1366" y="6875"/>
                </a:lnTo>
                <a:lnTo>
                  <a:pt x="1351" y="6865"/>
                </a:lnTo>
                <a:lnTo>
                  <a:pt x="1335" y="6854"/>
                </a:lnTo>
                <a:lnTo>
                  <a:pt x="1320" y="6842"/>
                </a:lnTo>
                <a:lnTo>
                  <a:pt x="1304" y="6828"/>
                </a:lnTo>
                <a:lnTo>
                  <a:pt x="1272" y="6799"/>
                </a:lnTo>
                <a:lnTo>
                  <a:pt x="1240" y="6766"/>
                </a:lnTo>
                <a:lnTo>
                  <a:pt x="1208" y="6732"/>
                </a:lnTo>
                <a:lnTo>
                  <a:pt x="1178" y="6694"/>
                </a:lnTo>
                <a:lnTo>
                  <a:pt x="1147" y="6655"/>
                </a:lnTo>
                <a:lnTo>
                  <a:pt x="1117" y="6614"/>
                </a:lnTo>
                <a:lnTo>
                  <a:pt x="1087" y="6574"/>
                </a:lnTo>
                <a:lnTo>
                  <a:pt x="1059" y="6533"/>
                </a:lnTo>
                <a:lnTo>
                  <a:pt x="1004" y="6449"/>
                </a:lnTo>
                <a:lnTo>
                  <a:pt x="909" y="6301"/>
                </a:lnTo>
                <a:lnTo>
                  <a:pt x="893" y="6279"/>
                </a:lnTo>
                <a:lnTo>
                  <a:pt x="877" y="6261"/>
                </a:lnTo>
                <a:lnTo>
                  <a:pt x="859" y="6244"/>
                </a:lnTo>
                <a:lnTo>
                  <a:pt x="840" y="6228"/>
                </a:lnTo>
                <a:lnTo>
                  <a:pt x="822" y="6213"/>
                </a:lnTo>
                <a:lnTo>
                  <a:pt x="802" y="6200"/>
                </a:lnTo>
                <a:lnTo>
                  <a:pt x="763" y="6174"/>
                </a:lnTo>
                <a:lnTo>
                  <a:pt x="745" y="6161"/>
                </a:lnTo>
                <a:lnTo>
                  <a:pt x="725" y="6147"/>
                </a:lnTo>
                <a:lnTo>
                  <a:pt x="708" y="6133"/>
                </a:lnTo>
                <a:lnTo>
                  <a:pt x="691" y="6116"/>
                </a:lnTo>
                <a:lnTo>
                  <a:pt x="675" y="6099"/>
                </a:lnTo>
                <a:lnTo>
                  <a:pt x="661" y="6078"/>
                </a:lnTo>
                <a:lnTo>
                  <a:pt x="648" y="6056"/>
                </a:lnTo>
                <a:lnTo>
                  <a:pt x="642" y="6042"/>
                </a:lnTo>
                <a:lnTo>
                  <a:pt x="637" y="6030"/>
                </a:lnTo>
                <a:lnTo>
                  <a:pt x="615" y="5971"/>
                </a:lnTo>
                <a:lnTo>
                  <a:pt x="603" y="5937"/>
                </a:lnTo>
                <a:lnTo>
                  <a:pt x="588" y="5902"/>
                </a:lnTo>
                <a:lnTo>
                  <a:pt x="573" y="5868"/>
                </a:lnTo>
                <a:lnTo>
                  <a:pt x="557" y="5835"/>
                </a:lnTo>
                <a:lnTo>
                  <a:pt x="548" y="5820"/>
                </a:lnTo>
                <a:lnTo>
                  <a:pt x="538" y="5806"/>
                </a:lnTo>
                <a:lnTo>
                  <a:pt x="530" y="5794"/>
                </a:lnTo>
                <a:lnTo>
                  <a:pt x="521" y="5783"/>
                </a:lnTo>
                <a:lnTo>
                  <a:pt x="507" y="5769"/>
                </a:lnTo>
                <a:lnTo>
                  <a:pt x="491" y="5755"/>
                </a:lnTo>
                <a:lnTo>
                  <a:pt x="475" y="5742"/>
                </a:lnTo>
                <a:lnTo>
                  <a:pt x="458" y="5729"/>
                </a:lnTo>
                <a:lnTo>
                  <a:pt x="425" y="5705"/>
                </a:lnTo>
                <a:lnTo>
                  <a:pt x="389" y="5683"/>
                </a:lnTo>
                <a:lnTo>
                  <a:pt x="355" y="5660"/>
                </a:lnTo>
                <a:lnTo>
                  <a:pt x="321" y="5636"/>
                </a:lnTo>
                <a:lnTo>
                  <a:pt x="305" y="5623"/>
                </a:lnTo>
                <a:lnTo>
                  <a:pt x="289" y="5610"/>
                </a:lnTo>
                <a:lnTo>
                  <a:pt x="274" y="5595"/>
                </a:lnTo>
                <a:lnTo>
                  <a:pt x="261" y="5580"/>
                </a:lnTo>
                <a:lnTo>
                  <a:pt x="245" y="5561"/>
                </a:lnTo>
                <a:lnTo>
                  <a:pt x="232" y="5540"/>
                </a:lnTo>
                <a:lnTo>
                  <a:pt x="221" y="5520"/>
                </a:lnTo>
                <a:lnTo>
                  <a:pt x="211" y="5498"/>
                </a:lnTo>
                <a:lnTo>
                  <a:pt x="203" y="5478"/>
                </a:lnTo>
                <a:lnTo>
                  <a:pt x="196" y="5456"/>
                </a:lnTo>
                <a:lnTo>
                  <a:pt x="185" y="5413"/>
                </a:lnTo>
                <a:lnTo>
                  <a:pt x="173" y="5368"/>
                </a:lnTo>
                <a:lnTo>
                  <a:pt x="167" y="5346"/>
                </a:lnTo>
                <a:lnTo>
                  <a:pt x="159" y="5324"/>
                </a:lnTo>
                <a:lnTo>
                  <a:pt x="151" y="5302"/>
                </a:lnTo>
                <a:lnTo>
                  <a:pt x="141" y="5278"/>
                </a:lnTo>
                <a:lnTo>
                  <a:pt x="130" y="5256"/>
                </a:lnTo>
                <a:lnTo>
                  <a:pt x="115" y="5234"/>
                </a:lnTo>
                <a:lnTo>
                  <a:pt x="104" y="5216"/>
                </a:lnTo>
                <a:lnTo>
                  <a:pt x="91" y="5190"/>
                </a:lnTo>
                <a:lnTo>
                  <a:pt x="76" y="5159"/>
                </a:lnTo>
                <a:lnTo>
                  <a:pt x="60" y="5123"/>
                </a:lnTo>
                <a:lnTo>
                  <a:pt x="46" y="5084"/>
                </a:lnTo>
                <a:lnTo>
                  <a:pt x="32" y="5042"/>
                </a:lnTo>
                <a:lnTo>
                  <a:pt x="20" y="4998"/>
                </a:lnTo>
                <a:lnTo>
                  <a:pt x="10" y="4954"/>
                </a:lnTo>
                <a:lnTo>
                  <a:pt x="7" y="4932"/>
                </a:lnTo>
                <a:lnTo>
                  <a:pt x="3" y="4910"/>
                </a:lnTo>
                <a:lnTo>
                  <a:pt x="0" y="4890"/>
                </a:lnTo>
                <a:lnTo>
                  <a:pt x="0" y="4868"/>
                </a:lnTo>
                <a:lnTo>
                  <a:pt x="0" y="4848"/>
                </a:lnTo>
                <a:lnTo>
                  <a:pt x="2" y="4828"/>
                </a:lnTo>
                <a:lnTo>
                  <a:pt x="4" y="4809"/>
                </a:lnTo>
                <a:lnTo>
                  <a:pt x="8" y="4792"/>
                </a:lnTo>
                <a:lnTo>
                  <a:pt x="14" y="4775"/>
                </a:lnTo>
                <a:lnTo>
                  <a:pt x="21" y="4759"/>
                </a:lnTo>
                <a:lnTo>
                  <a:pt x="30" y="4745"/>
                </a:lnTo>
                <a:lnTo>
                  <a:pt x="40" y="4733"/>
                </a:lnTo>
                <a:lnTo>
                  <a:pt x="52" y="4722"/>
                </a:lnTo>
                <a:lnTo>
                  <a:pt x="66" y="4712"/>
                </a:lnTo>
                <a:lnTo>
                  <a:pt x="82" y="4705"/>
                </a:lnTo>
                <a:lnTo>
                  <a:pt x="101" y="4699"/>
                </a:lnTo>
                <a:lnTo>
                  <a:pt x="157" y="4755"/>
                </a:lnTo>
                <a:lnTo>
                  <a:pt x="216" y="4810"/>
                </a:lnTo>
                <a:lnTo>
                  <a:pt x="276" y="4863"/>
                </a:lnTo>
                <a:lnTo>
                  <a:pt x="337" y="4913"/>
                </a:lnTo>
                <a:lnTo>
                  <a:pt x="356" y="4919"/>
                </a:lnTo>
                <a:lnTo>
                  <a:pt x="376" y="4923"/>
                </a:lnTo>
                <a:lnTo>
                  <a:pt x="395" y="4925"/>
                </a:lnTo>
                <a:lnTo>
                  <a:pt x="416" y="4926"/>
                </a:lnTo>
                <a:lnTo>
                  <a:pt x="459" y="4926"/>
                </a:lnTo>
                <a:lnTo>
                  <a:pt x="502" y="4926"/>
                </a:lnTo>
                <a:lnTo>
                  <a:pt x="522" y="4926"/>
                </a:lnTo>
                <a:lnTo>
                  <a:pt x="543" y="4929"/>
                </a:lnTo>
                <a:lnTo>
                  <a:pt x="564" y="4931"/>
                </a:lnTo>
                <a:lnTo>
                  <a:pt x="584" y="4936"/>
                </a:lnTo>
                <a:lnTo>
                  <a:pt x="603" y="4942"/>
                </a:lnTo>
                <a:lnTo>
                  <a:pt x="621" y="4951"/>
                </a:lnTo>
                <a:lnTo>
                  <a:pt x="630" y="4957"/>
                </a:lnTo>
                <a:lnTo>
                  <a:pt x="639" y="4963"/>
                </a:lnTo>
                <a:lnTo>
                  <a:pt x="646" y="4970"/>
                </a:lnTo>
                <a:lnTo>
                  <a:pt x="655" y="4978"/>
                </a:lnTo>
                <a:lnTo>
                  <a:pt x="684" y="4969"/>
                </a:lnTo>
                <a:lnTo>
                  <a:pt x="718" y="4960"/>
                </a:lnTo>
                <a:lnTo>
                  <a:pt x="758" y="4952"/>
                </a:lnTo>
                <a:lnTo>
                  <a:pt x="804" y="4943"/>
                </a:lnTo>
                <a:lnTo>
                  <a:pt x="851" y="4935"/>
                </a:lnTo>
                <a:lnTo>
                  <a:pt x="903" y="4927"/>
                </a:lnTo>
                <a:lnTo>
                  <a:pt x="954" y="4920"/>
                </a:lnTo>
                <a:lnTo>
                  <a:pt x="1007" y="4915"/>
                </a:lnTo>
                <a:lnTo>
                  <a:pt x="1059" y="4912"/>
                </a:lnTo>
                <a:lnTo>
                  <a:pt x="1111" y="4909"/>
                </a:lnTo>
                <a:lnTo>
                  <a:pt x="1159" y="4909"/>
                </a:lnTo>
                <a:lnTo>
                  <a:pt x="1206" y="4912"/>
                </a:lnTo>
                <a:lnTo>
                  <a:pt x="1228" y="4914"/>
                </a:lnTo>
                <a:lnTo>
                  <a:pt x="1249" y="4916"/>
                </a:lnTo>
                <a:lnTo>
                  <a:pt x="1268" y="4920"/>
                </a:lnTo>
                <a:lnTo>
                  <a:pt x="1287" y="4924"/>
                </a:lnTo>
                <a:lnTo>
                  <a:pt x="1304" y="4930"/>
                </a:lnTo>
                <a:lnTo>
                  <a:pt x="1318" y="4935"/>
                </a:lnTo>
                <a:lnTo>
                  <a:pt x="1332" y="4942"/>
                </a:lnTo>
                <a:lnTo>
                  <a:pt x="1344" y="4949"/>
                </a:lnTo>
                <a:lnTo>
                  <a:pt x="1366" y="4956"/>
                </a:lnTo>
                <a:lnTo>
                  <a:pt x="1387" y="4958"/>
                </a:lnTo>
                <a:lnTo>
                  <a:pt x="1408" y="4958"/>
                </a:lnTo>
                <a:lnTo>
                  <a:pt x="1428" y="4956"/>
                </a:lnTo>
                <a:lnTo>
                  <a:pt x="1449" y="4953"/>
                </a:lnTo>
                <a:lnTo>
                  <a:pt x="1469" y="4948"/>
                </a:lnTo>
                <a:lnTo>
                  <a:pt x="1488" y="4942"/>
                </a:lnTo>
                <a:lnTo>
                  <a:pt x="1508" y="4935"/>
                </a:lnTo>
                <a:lnTo>
                  <a:pt x="1547" y="4921"/>
                </a:lnTo>
                <a:lnTo>
                  <a:pt x="1567" y="4914"/>
                </a:lnTo>
                <a:lnTo>
                  <a:pt x="1587" y="4908"/>
                </a:lnTo>
                <a:lnTo>
                  <a:pt x="1607" y="4902"/>
                </a:lnTo>
                <a:lnTo>
                  <a:pt x="1628" y="4898"/>
                </a:lnTo>
                <a:lnTo>
                  <a:pt x="1648" y="4896"/>
                </a:lnTo>
                <a:lnTo>
                  <a:pt x="1670" y="4896"/>
                </a:lnTo>
                <a:lnTo>
                  <a:pt x="1691" y="4897"/>
                </a:lnTo>
                <a:lnTo>
                  <a:pt x="1713" y="4902"/>
                </a:lnTo>
                <a:lnTo>
                  <a:pt x="1733" y="4907"/>
                </a:lnTo>
                <a:lnTo>
                  <a:pt x="1752" y="4915"/>
                </a:lnTo>
                <a:lnTo>
                  <a:pt x="1772" y="4924"/>
                </a:lnTo>
                <a:lnTo>
                  <a:pt x="1790" y="4934"/>
                </a:lnTo>
                <a:lnTo>
                  <a:pt x="1827" y="4954"/>
                </a:lnTo>
                <a:lnTo>
                  <a:pt x="1864" y="4976"/>
                </a:lnTo>
                <a:lnTo>
                  <a:pt x="1883" y="4986"/>
                </a:lnTo>
                <a:lnTo>
                  <a:pt x="1901" y="4996"/>
                </a:lnTo>
                <a:lnTo>
                  <a:pt x="1921" y="5005"/>
                </a:lnTo>
                <a:lnTo>
                  <a:pt x="1941" y="5011"/>
                </a:lnTo>
                <a:lnTo>
                  <a:pt x="1961" y="5016"/>
                </a:lnTo>
                <a:lnTo>
                  <a:pt x="1982" y="5019"/>
                </a:lnTo>
                <a:lnTo>
                  <a:pt x="2069" y="5024"/>
                </a:lnTo>
                <a:lnTo>
                  <a:pt x="2156" y="5029"/>
                </a:lnTo>
                <a:lnTo>
                  <a:pt x="2241" y="5036"/>
                </a:lnTo>
                <a:lnTo>
                  <a:pt x="2284" y="5040"/>
                </a:lnTo>
                <a:lnTo>
                  <a:pt x="2327" y="5046"/>
                </a:lnTo>
                <a:lnTo>
                  <a:pt x="2370" y="5052"/>
                </a:lnTo>
                <a:lnTo>
                  <a:pt x="2411" y="5060"/>
                </a:lnTo>
                <a:lnTo>
                  <a:pt x="2454" y="5068"/>
                </a:lnTo>
                <a:lnTo>
                  <a:pt x="2496" y="5078"/>
                </a:lnTo>
                <a:lnTo>
                  <a:pt x="2537" y="5090"/>
                </a:lnTo>
                <a:lnTo>
                  <a:pt x="2579" y="5102"/>
                </a:lnTo>
                <a:lnTo>
                  <a:pt x="2619" y="5117"/>
                </a:lnTo>
                <a:lnTo>
                  <a:pt x="2661" y="5134"/>
                </a:lnTo>
                <a:lnTo>
                  <a:pt x="2854" y="5314"/>
                </a:lnTo>
                <a:lnTo>
                  <a:pt x="2880" y="5311"/>
                </a:lnTo>
                <a:lnTo>
                  <a:pt x="2904" y="5313"/>
                </a:lnTo>
                <a:lnTo>
                  <a:pt x="2930" y="5314"/>
                </a:lnTo>
                <a:lnTo>
                  <a:pt x="2953" y="5319"/>
                </a:lnTo>
                <a:lnTo>
                  <a:pt x="2977" y="5325"/>
                </a:lnTo>
                <a:lnTo>
                  <a:pt x="2999" y="5333"/>
                </a:lnTo>
                <a:lnTo>
                  <a:pt x="3021" y="5343"/>
                </a:lnTo>
                <a:lnTo>
                  <a:pt x="3043" y="5355"/>
                </a:lnTo>
                <a:lnTo>
                  <a:pt x="3064" y="5368"/>
                </a:lnTo>
                <a:lnTo>
                  <a:pt x="3084" y="5382"/>
                </a:lnTo>
                <a:lnTo>
                  <a:pt x="3102" y="5399"/>
                </a:lnTo>
                <a:lnTo>
                  <a:pt x="3119" y="5416"/>
                </a:lnTo>
                <a:lnTo>
                  <a:pt x="3136" y="5435"/>
                </a:lnTo>
                <a:lnTo>
                  <a:pt x="3151" y="5454"/>
                </a:lnTo>
                <a:lnTo>
                  <a:pt x="3166" y="5474"/>
                </a:lnTo>
                <a:lnTo>
                  <a:pt x="3178" y="5495"/>
                </a:lnTo>
                <a:lnTo>
                  <a:pt x="3179" y="5506"/>
                </a:lnTo>
                <a:lnTo>
                  <a:pt x="3181" y="5517"/>
                </a:lnTo>
                <a:lnTo>
                  <a:pt x="3186" y="5529"/>
                </a:lnTo>
                <a:lnTo>
                  <a:pt x="3191" y="5544"/>
                </a:lnTo>
                <a:lnTo>
                  <a:pt x="3199" y="5558"/>
                </a:lnTo>
                <a:lnTo>
                  <a:pt x="3208" y="5574"/>
                </a:lnTo>
                <a:lnTo>
                  <a:pt x="3229" y="5608"/>
                </a:lnTo>
                <a:lnTo>
                  <a:pt x="3255" y="5645"/>
                </a:lnTo>
                <a:lnTo>
                  <a:pt x="3284" y="5683"/>
                </a:lnTo>
                <a:lnTo>
                  <a:pt x="3315" y="5722"/>
                </a:lnTo>
                <a:lnTo>
                  <a:pt x="3349" y="5760"/>
                </a:lnTo>
                <a:lnTo>
                  <a:pt x="3382" y="5798"/>
                </a:lnTo>
                <a:lnTo>
                  <a:pt x="3416" y="5833"/>
                </a:lnTo>
                <a:lnTo>
                  <a:pt x="3448" y="5865"/>
                </a:lnTo>
                <a:lnTo>
                  <a:pt x="3480" y="5893"/>
                </a:lnTo>
                <a:lnTo>
                  <a:pt x="3507" y="5918"/>
                </a:lnTo>
                <a:lnTo>
                  <a:pt x="3531" y="5935"/>
                </a:lnTo>
                <a:lnTo>
                  <a:pt x="3542" y="5942"/>
                </a:lnTo>
                <a:lnTo>
                  <a:pt x="3551" y="5947"/>
                </a:lnTo>
                <a:lnTo>
                  <a:pt x="3558" y="5949"/>
                </a:lnTo>
                <a:lnTo>
                  <a:pt x="3565" y="5951"/>
                </a:lnTo>
                <a:lnTo>
                  <a:pt x="3574" y="5962"/>
                </a:lnTo>
                <a:lnTo>
                  <a:pt x="3582" y="5975"/>
                </a:lnTo>
                <a:lnTo>
                  <a:pt x="3591" y="5987"/>
                </a:lnTo>
                <a:lnTo>
                  <a:pt x="3598" y="6001"/>
                </a:lnTo>
                <a:lnTo>
                  <a:pt x="3612" y="6029"/>
                </a:lnTo>
                <a:lnTo>
                  <a:pt x="3624" y="6058"/>
                </a:lnTo>
                <a:lnTo>
                  <a:pt x="3634" y="6090"/>
                </a:lnTo>
                <a:lnTo>
                  <a:pt x="3641" y="6122"/>
                </a:lnTo>
                <a:lnTo>
                  <a:pt x="3649" y="6155"/>
                </a:lnTo>
                <a:lnTo>
                  <a:pt x="3655" y="6189"/>
                </a:lnTo>
                <a:lnTo>
                  <a:pt x="3664" y="6257"/>
                </a:lnTo>
                <a:lnTo>
                  <a:pt x="3672" y="6325"/>
                </a:lnTo>
                <a:lnTo>
                  <a:pt x="3680" y="6391"/>
                </a:lnTo>
                <a:lnTo>
                  <a:pt x="3685" y="6422"/>
                </a:lnTo>
                <a:lnTo>
                  <a:pt x="3691" y="6453"/>
                </a:lnTo>
                <a:lnTo>
                  <a:pt x="3694" y="6466"/>
                </a:lnTo>
                <a:lnTo>
                  <a:pt x="3694" y="6482"/>
                </a:lnTo>
                <a:lnTo>
                  <a:pt x="3694" y="6499"/>
                </a:lnTo>
                <a:lnTo>
                  <a:pt x="3693" y="6518"/>
                </a:lnTo>
                <a:lnTo>
                  <a:pt x="3688" y="6557"/>
                </a:lnTo>
                <a:lnTo>
                  <a:pt x="3679" y="6600"/>
                </a:lnTo>
                <a:lnTo>
                  <a:pt x="3669" y="6644"/>
                </a:lnTo>
                <a:lnTo>
                  <a:pt x="3658" y="6690"/>
                </a:lnTo>
                <a:lnTo>
                  <a:pt x="3635" y="6784"/>
                </a:lnTo>
                <a:lnTo>
                  <a:pt x="3624" y="6830"/>
                </a:lnTo>
                <a:lnTo>
                  <a:pt x="3615" y="6874"/>
                </a:lnTo>
                <a:lnTo>
                  <a:pt x="3609" y="6914"/>
                </a:lnTo>
                <a:lnTo>
                  <a:pt x="3608" y="6932"/>
                </a:lnTo>
                <a:lnTo>
                  <a:pt x="3607" y="6951"/>
                </a:lnTo>
                <a:lnTo>
                  <a:pt x="3608" y="6966"/>
                </a:lnTo>
                <a:lnTo>
                  <a:pt x="3609" y="6982"/>
                </a:lnTo>
                <a:lnTo>
                  <a:pt x="3612" y="6996"/>
                </a:lnTo>
                <a:lnTo>
                  <a:pt x="3617" y="7008"/>
                </a:lnTo>
                <a:lnTo>
                  <a:pt x="3622" y="7018"/>
                </a:lnTo>
                <a:lnTo>
                  <a:pt x="3629" y="7026"/>
                </a:lnTo>
                <a:lnTo>
                  <a:pt x="3639" y="7034"/>
                </a:lnTo>
                <a:lnTo>
                  <a:pt x="3649" y="7039"/>
                </a:lnTo>
                <a:lnTo>
                  <a:pt x="3649" y="7025"/>
                </a:lnTo>
                <a:lnTo>
                  <a:pt x="3650" y="7012"/>
                </a:lnTo>
                <a:lnTo>
                  <a:pt x="3651" y="6996"/>
                </a:lnTo>
                <a:lnTo>
                  <a:pt x="3653" y="6981"/>
                </a:lnTo>
                <a:lnTo>
                  <a:pt x="3661" y="6947"/>
                </a:lnTo>
                <a:lnTo>
                  <a:pt x="3671" y="6911"/>
                </a:lnTo>
                <a:lnTo>
                  <a:pt x="3683" y="6874"/>
                </a:lnTo>
                <a:lnTo>
                  <a:pt x="3697" y="6834"/>
                </a:lnTo>
                <a:lnTo>
                  <a:pt x="3713" y="6794"/>
                </a:lnTo>
                <a:lnTo>
                  <a:pt x="3730" y="6754"/>
                </a:lnTo>
                <a:lnTo>
                  <a:pt x="3768" y="6672"/>
                </a:lnTo>
                <a:lnTo>
                  <a:pt x="3806" y="6592"/>
                </a:lnTo>
                <a:lnTo>
                  <a:pt x="3875" y="6457"/>
                </a:lnTo>
                <a:lnTo>
                  <a:pt x="3872" y="6398"/>
                </a:lnTo>
                <a:lnTo>
                  <a:pt x="3867" y="6344"/>
                </a:lnTo>
                <a:lnTo>
                  <a:pt x="3862" y="6297"/>
                </a:lnTo>
                <a:lnTo>
                  <a:pt x="3855" y="6255"/>
                </a:lnTo>
                <a:lnTo>
                  <a:pt x="3848" y="6216"/>
                </a:lnTo>
                <a:lnTo>
                  <a:pt x="3837" y="6180"/>
                </a:lnTo>
                <a:lnTo>
                  <a:pt x="3826" y="6146"/>
                </a:lnTo>
                <a:lnTo>
                  <a:pt x="3812" y="6114"/>
                </a:lnTo>
                <a:lnTo>
                  <a:pt x="3798" y="6083"/>
                </a:lnTo>
                <a:lnTo>
                  <a:pt x="3782" y="6051"/>
                </a:lnTo>
                <a:lnTo>
                  <a:pt x="3745" y="5982"/>
                </a:lnTo>
                <a:lnTo>
                  <a:pt x="3701" y="5903"/>
                </a:lnTo>
                <a:lnTo>
                  <a:pt x="3677" y="5857"/>
                </a:lnTo>
                <a:lnTo>
                  <a:pt x="3651" y="5805"/>
                </a:lnTo>
                <a:lnTo>
                  <a:pt x="3624" y="5750"/>
                </a:lnTo>
                <a:lnTo>
                  <a:pt x="3598" y="5695"/>
                </a:lnTo>
                <a:lnTo>
                  <a:pt x="3574" y="5641"/>
                </a:lnTo>
                <a:lnTo>
                  <a:pt x="3551" y="5589"/>
                </a:lnTo>
                <a:lnTo>
                  <a:pt x="3529" y="5536"/>
                </a:lnTo>
                <a:lnTo>
                  <a:pt x="3509" y="5485"/>
                </a:lnTo>
                <a:lnTo>
                  <a:pt x="3490" y="5434"/>
                </a:lnTo>
                <a:lnTo>
                  <a:pt x="3472" y="5383"/>
                </a:lnTo>
                <a:lnTo>
                  <a:pt x="3455" y="5335"/>
                </a:lnTo>
                <a:lnTo>
                  <a:pt x="3441" y="5284"/>
                </a:lnTo>
                <a:lnTo>
                  <a:pt x="3426" y="5236"/>
                </a:lnTo>
                <a:lnTo>
                  <a:pt x="3414" y="5187"/>
                </a:lnTo>
                <a:lnTo>
                  <a:pt x="3403" y="5138"/>
                </a:lnTo>
                <a:lnTo>
                  <a:pt x="3392" y="5090"/>
                </a:lnTo>
                <a:lnTo>
                  <a:pt x="3383" y="5041"/>
                </a:lnTo>
                <a:lnTo>
                  <a:pt x="3376" y="4992"/>
                </a:lnTo>
                <a:lnTo>
                  <a:pt x="3369" y="4945"/>
                </a:lnTo>
                <a:lnTo>
                  <a:pt x="3364" y="4896"/>
                </a:lnTo>
                <a:lnTo>
                  <a:pt x="3359" y="4847"/>
                </a:lnTo>
                <a:lnTo>
                  <a:pt x="3356" y="4797"/>
                </a:lnTo>
                <a:lnTo>
                  <a:pt x="3355" y="4747"/>
                </a:lnTo>
                <a:lnTo>
                  <a:pt x="3354" y="4696"/>
                </a:lnTo>
                <a:lnTo>
                  <a:pt x="3355" y="4646"/>
                </a:lnTo>
                <a:lnTo>
                  <a:pt x="3356" y="4595"/>
                </a:lnTo>
                <a:lnTo>
                  <a:pt x="3359" y="4542"/>
                </a:lnTo>
                <a:lnTo>
                  <a:pt x="3364" y="4490"/>
                </a:lnTo>
                <a:lnTo>
                  <a:pt x="3369" y="4436"/>
                </a:lnTo>
                <a:lnTo>
                  <a:pt x="3375" y="4381"/>
                </a:lnTo>
                <a:lnTo>
                  <a:pt x="3382" y="4326"/>
                </a:lnTo>
                <a:lnTo>
                  <a:pt x="3391" y="4270"/>
                </a:lnTo>
                <a:lnTo>
                  <a:pt x="3400" y="4211"/>
                </a:lnTo>
                <a:lnTo>
                  <a:pt x="3411" y="4152"/>
                </a:lnTo>
                <a:lnTo>
                  <a:pt x="3443" y="3979"/>
                </a:lnTo>
                <a:lnTo>
                  <a:pt x="3461" y="3882"/>
                </a:lnTo>
                <a:lnTo>
                  <a:pt x="3472" y="3832"/>
                </a:lnTo>
                <a:lnTo>
                  <a:pt x="3483" y="3782"/>
                </a:lnTo>
                <a:lnTo>
                  <a:pt x="3496" y="3733"/>
                </a:lnTo>
                <a:lnTo>
                  <a:pt x="3509" y="3684"/>
                </a:lnTo>
                <a:lnTo>
                  <a:pt x="3523" y="3638"/>
                </a:lnTo>
                <a:lnTo>
                  <a:pt x="3537" y="3593"/>
                </a:lnTo>
                <a:lnTo>
                  <a:pt x="3554" y="3550"/>
                </a:lnTo>
                <a:lnTo>
                  <a:pt x="3571" y="3510"/>
                </a:lnTo>
                <a:lnTo>
                  <a:pt x="3590" y="3473"/>
                </a:lnTo>
                <a:lnTo>
                  <a:pt x="3600" y="3456"/>
                </a:lnTo>
                <a:lnTo>
                  <a:pt x="3609" y="3440"/>
                </a:lnTo>
                <a:lnTo>
                  <a:pt x="3631" y="3404"/>
                </a:lnTo>
                <a:lnTo>
                  <a:pt x="3651" y="3370"/>
                </a:lnTo>
                <a:lnTo>
                  <a:pt x="3667" y="3337"/>
                </a:lnTo>
                <a:lnTo>
                  <a:pt x="3680" y="3304"/>
                </a:lnTo>
                <a:lnTo>
                  <a:pt x="3693" y="3271"/>
                </a:lnTo>
                <a:lnTo>
                  <a:pt x="3702" y="3239"/>
                </a:lnTo>
                <a:lnTo>
                  <a:pt x="3711" y="3208"/>
                </a:lnTo>
                <a:lnTo>
                  <a:pt x="3718" y="3176"/>
                </a:lnTo>
                <a:lnTo>
                  <a:pt x="3732" y="3113"/>
                </a:lnTo>
                <a:lnTo>
                  <a:pt x="3746" y="3050"/>
                </a:lnTo>
                <a:lnTo>
                  <a:pt x="3755" y="3018"/>
                </a:lnTo>
                <a:lnTo>
                  <a:pt x="3763" y="2985"/>
                </a:lnTo>
                <a:lnTo>
                  <a:pt x="3774" y="2952"/>
                </a:lnTo>
                <a:lnTo>
                  <a:pt x="3787" y="2919"/>
                </a:lnTo>
                <a:lnTo>
                  <a:pt x="3798" y="2893"/>
                </a:lnTo>
                <a:lnTo>
                  <a:pt x="3810" y="2869"/>
                </a:lnTo>
                <a:lnTo>
                  <a:pt x="3823" y="2845"/>
                </a:lnTo>
                <a:lnTo>
                  <a:pt x="3837" y="2823"/>
                </a:lnTo>
                <a:lnTo>
                  <a:pt x="3866" y="2779"/>
                </a:lnTo>
                <a:lnTo>
                  <a:pt x="3895" y="2736"/>
                </a:lnTo>
                <a:lnTo>
                  <a:pt x="3924" y="2693"/>
                </a:lnTo>
                <a:lnTo>
                  <a:pt x="3937" y="2670"/>
                </a:lnTo>
                <a:lnTo>
                  <a:pt x="3949" y="2646"/>
                </a:lnTo>
                <a:lnTo>
                  <a:pt x="3960" y="2623"/>
                </a:lnTo>
                <a:lnTo>
                  <a:pt x="3970" y="2598"/>
                </a:lnTo>
                <a:lnTo>
                  <a:pt x="3979" y="2571"/>
                </a:lnTo>
                <a:lnTo>
                  <a:pt x="3986" y="2543"/>
                </a:lnTo>
                <a:lnTo>
                  <a:pt x="3990" y="2517"/>
                </a:lnTo>
                <a:lnTo>
                  <a:pt x="3993" y="2492"/>
                </a:lnTo>
                <a:lnTo>
                  <a:pt x="3998" y="2445"/>
                </a:lnTo>
                <a:lnTo>
                  <a:pt x="4003" y="2398"/>
                </a:lnTo>
                <a:lnTo>
                  <a:pt x="4007" y="2353"/>
                </a:lnTo>
                <a:lnTo>
                  <a:pt x="4010" y="2331"/>
                </a:lnTo>
                <a:lnTo>
                  <a:pt x="4014" y="2310"/>
                </a:lnTo>
                <a:lnTo>
                  <a:pt x="4019" y="2288"/>
                </a:lnTo>
                <a:lnTo>
                  <a:pt x="4025" y="2266"/>
                </a:lnTo>
                <a:lnTo>
                  <a:pt x="4032" y="2246"/>
                </a:lnTo>
                <a:lnTo>
                  <a:pt x="4042" y="2225"/>
                </a:lnTo>
                <a:lnTo>
                  <a:pt x="4053" y="2203"/>
                </a:lnTo>
                <a:lnTo>
                  <a:pt x="4067" y="2182"/>
                </a:lnTo>
                <a:lnTo>
                  <a:pt x="4083" y="2161"/>
                </a:lnTo>
                <a:lnTo>
                  <a:pt x="4098" y="2140"/>
                </a:lnTo>
                <a:lnTo>
                  <a:pt x="4134" y="2099"/>
                </a:lnTo>
                <a:lnTo>
                  <a:pt x="4172" y="2055"/>
                </a:lnTo>
                <a:lnTo>
                  <a:pt x="4211" y="2011"/>
                </a:lnTo>
                <a:lnTo>
                  <a:pt x="4230" y="1988"/>
                </a:lnTo>
                <a:lnTo>
                  <a:pt x="4249" y="1963"/>
                </a:lnTo>
                <a:lnTo>
                  <a:pt x="4266" y="1939"/>
                </a:lnTo>
                <a:lnTo>
                  <a:pt x="4283" y="1913"/>
                </a:lnTo>
                <a:lnTo>
                  <a:pt x="4298" y="1887"/>
                </a:lnTo>
                <a:lnTo>
                  <a:pt x="4311" y="1860"/>
                </a:lnTo>
                <a:lnTo>
                  <a:pt x="4323" y="1832"/>
                </a:lnTo>
                <a:lnTo>
                  <a:pt x="4333" y="1803"/>
                </a:lnTo>
                <a:lnTo>
                  <a:pt x="4326" y="1804"/>
                </a:lnTo>
                <a:lnTo>
                  <a:pt x="4318" y="1805"/>
                </a:lnTo>
                <a:lnTo>
                  <a:pt x="4314" y="1807"/>
                </a:lnTo>
                <a:lnTo>
                  <a:pt x="4310" y="1810"/>
                </a:lnTo>
                <a:lnTo>
                  <a:pt x="4307" y="1813"/>
                </a:lnTo>
                <a:lnTo>
                  <a:pt x="4305" y="1816"/>
                </a:lnTo>
                <a:lnTo>
                  <a:pt x="4303" y="1824"/>
                </a:lnTo>
                <a:lnTo>
                  <a:pt x="4301" y="1831"/>
                </a:lnTo>
                <a:lnTo>
                  <a:pt x="4299" y="1834"/>
                </a:lnTo>
                <a:lnTo>
                  <a:pt x="4298" y="1837"/>
                </a:lnTo>
                <a:lnTo>
                  <a:pt x="4295" y="1838"/>
                </a:lnTo>
                <a:lnTo>
                  <a:pt x="4290" y="1840"/>
                </a:lnTo>
                <a:lnTo>
                  <a:pt x="4285" y="1841"/>
                </a:lnTo>
                <a:lnTo>
                  <a:pt x="4279" y="1840"/>
                </a:lnTo>
                <a:lnTo>
                  <a:pt x="4307" y="1779"/>
                </a:lnTo>
                <a:lnTo>
                  <a:pt x="4337" y="1715"/>
                </a:lnTo>
                <a:lnTo>
                  <a:pt x="4369" y="1651"/>
                </a:lnTo>
                <a:lnTo>
                  <a:pt x="4403" y="1585"/>
                </a:lnTo>
                <a:lnTo>
                  <a:pt x="4437" y="1521"/>
                </a:lnTo>
                <a:lnTo>
                  <a:pt x="4474" y="1455"/>
                </a:lnTo>
                <a:lnTo>
                  <a:pt x="4512" y="1389"/>
                </a:lnTo>
                <a:lnTo>
                  <a:pt x="4550" y="1324"/>
                </a:lnTo>
                <a:lnTo>
                  <a:pt x="4590" y="1259"/>
                </a:lnTo>
                <a:lnTo>
                  <a:pt x="4630" y="1196"/>
                </a:lnTo>
                <a:lnTo>
                  <a:pt x="4672" y="1133"/>
                </a:lnTo>
                <a:lnTo>
                  <a:pt x="4715" y="1073"/>
                </a:lnTo>
                <a:lnTo>
                  <a:pt x="4757" y="1015"/>
                </a:lnTo>
                <a:lnTo>
                  <a:pt x="4801" y="958"/>
                </a:lnTo>
                <a:lnTo>
                  <a:pt x="4844" y="906"/>
                </a:lnTo>
                <a:lnTo>
                  <a:pt x="4889" y="856"/>
                </a:lnTo>
                <a:lnTo>
                  <a:pt x="4908" y="847"/>
                </a:lnTo>
                <a:lnTo>
                  <a:pt x="4925" y="839"/>
                </a:lnTo>
                <a:lnTo>
                  <a:pt x="4959" y="820"/>
                </a:lnTo>
                <a:lnTo>
                  <a:pt x="4992" y="799"/>
                </a:lnTo>
                <a:lnTo>
                  <a:pt x="5023" y="776"/>
                </a:lnTo>
                <a:lnTo>
                  <a:pt x="5052" y="752"/>
                </a:lnTo>
                <a:lnTo>
                  <a:pt x="5080" y="726"/>
                </a:lnTo>
                <a:lnTo>
                  <a:pt x="5107" y="698"/>
                </a:lnTo>
                <a:lnTo>
                  <a:pt x="5134" y="670"/>
                </a:lnTo>
                <a:lnTo>
                  <a:pt x="5158" y="641"/>
                </a:lnTo>
                <a:lnTo>
                  <a:pt x="5183" y="611"/>
                </a:lnTo>
                <a:lnTo>
                  <a:pt x="5230" y="549"/>
                </a:lnTo>
                <a:lnTo>
                  <a:pt x="5278" y="488"/>
                </a:lnTo>
                <a:lnTo>
                  <a:pt x="5326" y="428"/>
                </a:lnTo>
                <a:lnTo>
                  <a:pt x="5344" y="405"/>
                </a:lnTo>
                <a:lnTo>
                  <a:pt x="5360" y="379"/>
                </a:lnTo>
                <a:lnTo>
                  <a:pt x="5377" y="352"/>
                </a:lnTo>
                <a:lnTo>
                  <a:pt x="5392" y="323"/>
                </a:lnTo>
                <a:lnTo>
                  <a:pt x="5424" y="262"/>
                </a:lnTo>
                <a:lnTo>
                  <a:pt x="5455" y="198"/>
                </a:lnTo>
                <a:lnTo>
                  <a:pt x="5471" y="167"/>
                </a:lnTo>
                <a:lnTo>
                  <a:pt x="5488" y="137"/>
                </a:lnTo>
                <a:lnTo>
                  <a:pt x="5506" y="109"/>
                </a:lnTo>
                <a:lnTo>
                  <a:pt x="5525" y="82"/>
                </a:lnTo>
                <a:lnTo>
                  <a:pt x="5545" y="57"/>
                </a:lnTo>
                <a:lnTo>
                  <a:pt x="5554" y="45"/>
                </a:lnTo>
                <a:lnTo>
                  <a:pt x="5565" y="34"/>
                </a:lnTo>
                <a:lnTo>
                  <a:pt x="5576" y="24"/>
                </a:lnTo>
                <a:lnTo>
                  <a:pt x="5587" y="16"/>
                </a:lnTo>
                <a:lnTo>
                  <a:pt x="5600" y="7"/>
                </a:lnTo>
                <a:lnTo>
                  <a:pt x="5612" y="0"/>
                </a:lnTo>
                <a:lnTo>
                  <a:pt x="5628" y="12"/>
                </a:lnTo>
                <a:lnTo>
                  <a:pt x="5642" y="27"/>
                </a:lnTo>
                <a:lnTo>
                  <a:pt x="5657" y="43"/>
                </a:lnTo>
                <a:lnTo>
                  <a:pt x="5671" y="59"/>
                </a:lnTo>
                <a:lnTo>
                  <a:pt x="5684" y="77"/>
                </a:lnTo>
                <a:lnTo>
                  <a:pt x="5696" y="95"/>
                </a:lnTo>
                <a:lnTo>
                  <a:pt x="5708" y="115"/>
                </a:lnTo>
                <a:lnTo>
                  <a:pt x="5719" y="134"/>
                </a:lnTo>
                <a:lnTo>
                  <a:pt x="5730" y="155"/>
                </a:lnTo>
                <a:lnTo>
                  <a:pt x="5740" y="177"/>
                </a:lnTo>
                <a:lnTo>
                  <a:pt x="5760" y="222"/>
                </a:lnTo>
                <a:lnTo>
                  <a:pt x="5777" y="269"/>
                </a:lnTo>
                <a:lnTo>
                  <a:pt x="5794" y="318"/>
                </a:lnTo>
                <a:lnTo>
                  <a:pt x="5826" y="414"/>
                </a:lnTo>
                <a:lnTo>
                  <a:pt x="5842" y="463"/>
                </a:lnTo>
                <a:lnTo>
                  <a:pt x="5858" y="510"/>
                </a:lnTo>
                <a:lnTo>
                  <a:pt x="5875" y="555"/>
                </a:lnTo>
                <a:lnTo>
                  <a:pt x="5892" y="598"/>
                </a:lnTo>
                <a:lnTo>
                  <a:pt x="5910" y="637"/>
                </a:lnTo>
                <a:lnTo>
                  <a:pt x="5921" y="656"/>
                </a:lnTo>
                <a:lnTo>
                  <a:pt x="5931" y="674"/>
                </a:lnTo>
                <a:lnTo>
                  <a:pt x="5953" y="709"/>
                </a:lnTo>
                <a:lnTo>
                  <a:pt x="5974" y="746"/>
                </a:lnTo>
                <a:lnTo>
                  <a:pt x="5996" y="785"/>
                </a:lnTo>
                <a:lnTo>
                  <a:pt x="6017" y="824"/>
                </a:lnTo>
                <a:lnTo>
                  <a:pt x="6058" y="905"/>
                </a:lnTo>
                <a:lnTo>
                  <a:pt x="6098" y="989"/>
                </a:lnTo>
                <a:lnTo>
                  <a:pt x="6138" y="1074"/>
                </a:lnTo>
                <a:lnTo>
                  <a:pt x="6175" y="1159"/>
                </a:lnTo>
                <a:lnTo>
                  <a:pt x="6248" y="1320"/>
                </a:lnTo>
                <a:lnTo>
                  <a:pt x="6275" y="1379"/>
                </a:lnTo>
                <a:lnTo>
                  <a:pt x="6308" y="1458"/>
                </a:lnTo>
                <a:lnTo>
                  <a:pt x="6326" y="1504"/>
                </a:lnTo>
                <a:lnTo>
                  <a:pt x="6344" y="1550"/>
                </a:lnTo>
                <a:lnTo>
                  <a:pt x="6361" y="1598"/>
                </a:lnTo>
                <a:lnTo>
                  <a:pt x="6376" y="1645"/>
                </a:lnTo>
                <a:lnTo>
                  <a:pt x="6391" y="1692"/>
                </a:lnTo>
                <a:lnTo>
                  <a:pt x="6400" y="1736"/>
                </a:lnTo>
                <a:lnTo>
                  <a:pt x="6405" y="1757"/>
                </a:lnTo>
                <a:lnTo>
                  <a:pt x="6408" y="1776"/>
                </a:lnTo>
                <a:lnTo>
                  <a:pt x="6410" y="1794"/>
                </a:lnTo>
                <a:lnTo>
                  <a:pt x="6411" y="1813"/>
                </a:lnTo>
                <a:lnTo>
                  <a:pt x="6411" y="1829"/>
                </a:lnTo>
                <a:lnTo>
                  <a:pt x="6410" y="1843"/>
                </a:lnTo>
                <a:lnTo>
                  <a:pt x="6407" y="1856"/>
                </a:lnTo>
                <a:lnTo>
                  <a:pt x="6403" y="1867"/>
                </a:lnTo>
                <a:lnTo>
                  <a:pt x="6397" y="1876"/>
                </a:lnTo>
                <a:lnTo>
                  <a:pt x="6389" y="1884"/>
                </a:lnTo>
                <a:lnTo>
                  <a:pt x="6381" y="1889"/>
                </a:lnTo>
                <a:lnTo>
                  <a:pt x="6370" y="1891"/>
                </a:lnTo>
                <a:lnTo>
                  <a:pt x="6388" y="1917"/>
                </a:lnTo>
                <a:lnTo>
                  <a:pt x="6405" y="1941"/>
                </a:lnTo>
                <a:lnTo>
                  <a:pt x="6421" y="1964"/>
                </a:lnTo>
                <a:lnTo>
                  <a:pt x="6436" y="1988"/>
                </a:lnTo>
                <a:lnTo>
                  <a:pt x="6449" y="2010"/>
                </a:lnTo>
                <a:lnTo>
                  <a:pt x="6462" y="2032"/>
                </a:lnTo>
                <a:lnTo>
                  <a:pt x="6471" y="2052"/>
                </a:lnTo>
                <a:lnTo>
                  <a:pt x="6481" y="2073"/>
                </a:lnTo>
                <a:lnTo>
                  <a:pt x="6490" y="2094"/>
                </a:lnTo>
                <a:lnTo>
                  <a:pt x="6496" y="2114"/>
                </a:lnTo>
                <a:lnTo>
                  <a:pt x="6502" y="2133"/>
                </a:lnTo>
                <a:lnTo>
                  <a:pt x="6508" y="2153"/>
                </a:lnTo>
                <a:lnTo>
                  <a:pt x="6512" y="2172"/>
                </a:lnTo>
                <a:lnTo>
                  <a:pt x="6515" y="2192"/>
                </a:lnTo>
                <a:lnTo>
                  <a:pt x="6520" y="2231"/>
                </a:lnTo>
                <a:lnTo>
                  <a:pt x="6523" y="2270"/>
                </a:lnTo>
                <a:lnTo>
                  <a:pt x="6524" y="2310"/>
                </a:lnTo>
                <a:lnTo>
                  <a:pt x="6524" y="2353"/>
                </a:lnTo>
                <a:lnTo>
                  <a:pt x="6521" y="2398"/>
                </a:lnTo>
                <a:lnTo>
                  <a:pt x="6519" y="2496"/>
                </a:lnTo>
                <a:lnTo>
                  <a:pt x="6518" y="2551"/>
                </a:lnTo>
                <a:lnTo>
                  <a:pt x="6518" y="2610"/>
                </a:lnTo>
                <a:lnTo>
                  <a:pt x="6519" y="2637"/>
                </a:lnTo>
                <a:lnTo>
                  <a:pt x="6523" y="2661"/>
                </a:lnTo>
                <a:lnTo>
                  <a:pt x="6529" y="2684"/>
                </a:lnTo>
                <a:lnTo>
                  <a:pt x="6537" y="2704"/>
                </a:lnTo>
                <a:lnTo>
                  <a:pt x="6546" y="2724"/>
                </a:lnTo>
                <a:lnTo>
                  <a:pt x="6558" y="2741"/>
                </a:lnTo>
                <a:lnTo>
                  <a:pt x="6570" y="2757"/>
                </a:lnTo>
                <a:lnTo>
                  <a:pt x="6584" y="2771"/>
                </a:lnTo>
                <a:lnTo>
                  <a:pt x="6600" y="2785"/>
                </a:lnTo>
                <a:lnTo>
                  <a:pt x="6616" y="2798"/>
                </a:lnTo>
                <a:lnTo>
                  <a:pt x="6651" y="2823"/>
                </a:lnTo>
                <a:lnTo>
                  <a:pt x="6689" y="2848"/>
                </a:lnTo>
                <a:lnTo>
                  <a:pt x="6728" y="2876"/>
                </a:lnTo>
                <a:lnTo>
                  <a:pt x="6738" y="2898"/>
                </a:lnTo>
                <a:lnTo>
                  <a:pt x="6746" y="2920"/>
                </a:lnTo>
                <a:lnTo>
                  <a:pt x="6753" y="2942"/>
                </a:lnTo>
                <a:lnTo>
                  <a:pt x="6757" y="2964"/>
                </a:lnTo>
                <a:lnTo>
                  <a:pt x="6761" y="2986"/>
                </a:lnTo>
                <a:lnTo>
                  <a:pt x="6764" y="3008"/>
                </a:lnTo>
                <a:lnTo>
                  <a:pt x="6765" y="3030"/>
                </a:lnTo>
                <a:lnTo>
                  <a:pt x="6765" y="3052"/>
                </a:lnTo>
                <a:lnTo>
                  <a:pt x="6764" y="3074"/>
                </a:lnTo>
                <a:lnTo>
                  <a:pt x="6761" y="3096"/>
                </a:lnTo>
                <a:lnTo>
                  <a:pt x="6755" y="3140"/>
                </a:lnTo>
                <a:lnTo>
                  <a:pt x="6746" y="3184"/>
                </a:lnTo>
                <a:lnTo>
                  <a:pt x="6737" y="3228"/>
                </a:lnTo>
                <a:lnTo>
                  <a:pt x="6715" y="3316"/>
                </a:lnTo>
                <a:lnTo>
                  <a:pt x="6705" y="3360"/>
                </a:lnTo>
                <a:lnTo>
                  <a:pt x="6696" y="3404"/>
                </a:lnTo>
                <a:lnTo>
                  <a:pt x="6693" y="3426"/>
                </a:lnTo>
                <a:lnTo>
                  <a:pt x="6690" y="3448"/>
                </a:lnTo>
                <a:lnTo>
                  <a:pt x="6689" y="3470"/>
                </a:lnTo>
                <a:lnTo>
                  <a:pt x="6688" y="3494"/>
                </a:lnTo>
                <a:lnTo>
                  <a:pt x="6688" y="3516"/>
                </a:lnTo>
                <a:lnTo>
                  <a:pt x="6689" y="3538"/>
                </a:lnTo>
                <a:lnTo>
                  <a:pt x="6693" y="3561"/>
                </a:lnTo>
                <a:lnTo>
                  <a:pt x="6696" y="3583"/>
                </a:lnTo>
                <a:lnTo>
                  <a:pt x="6701" y="3611"/>
                </a:lnTo>
                <a:lnTo>
                  <a:pt x="6705" y="3638"/>
                </a:lnTo>
                <a:lnTo>
                  <a:pt x="6707" y="3664"/>
                </a:lnTo>
                <a:lnTo>
                  <a:pt x="6709" y="3689"/>
                </a:lnTo>
                <a:lnTo>
                  <a:pt x="6710" y="3714"/>
                </a:lnTo>
                <a:lnTo>
                  <a:pt x="6710" y="3737"/>
                </a:lnTo>
                <a:lnTo>
                  <a:pt x="6710" y="3760"/>
                </a:lnTo>
                <a:lnTo>
                  <a:pt x="6707" y="3783"/>
                </a:lnTo>
                <a:lnTo>
                  <a:pt x="6704" y="3826"/>
                </a:lnTo>
                <a:lnTo>
                  <a:pt x="6696" y="3869"/>
                </a:lnTo>
                <a:lnTo>
                  <a:pt x="6689" y="3909"/>
                </a:lnTo>
                <a:lnTo>
                  <a:pt x="6679" y="3950"/>
                </a:lnTo>
                <a:lnTo>
                  <a:pt x="6661" y="4031"/>
                </a:lnTo>
                <a:lnTo>
                  <a:pt x="6652" y="4073"/>
                </a:lnTo>
                <a:lnTo>
                  <a:pt x="6645" y="4116"/>
                </a:lnTo>
                <a:lnTo>
                  <a:pt x="6639" y="4160"/>
                </a:lnTo>
                <a:lnTo>
                  <a:pt x="6635" y="4206"/>
                </a:lnTo>
                <a:lnTo>
                  <a:pt x="6634" y="4231"/>
                </a:lnTo>
                <a:lnTo>
                  <a:pt x="6634" y="4256"/>
                </a:lnTo>
                <a:lnTo>
                  <a:pt x="6634" y="4282"/>
                </a:lnTo>
                <a:lnTo>
                  <a:pt x="6636" y="4309"/>
                </a:lnTo>
                <a:lnTo>
                  <a:pt x="6638" y="4337"/>
                </a:lnTo>
                <a:lnTo>
                  <a:pt x="6638" y="4364"/>
                </a:lnTo>
                <a:lnTo>
                  <a:pt x="6636" y="4388"/>
                </a:lnTo>
                <a:lnTo>
                  <a:pt x="6635" y="4413"/>
                </a:lnTo>
                <a:lnTo>
                  <a:pt x="6633" y="4436"/>
                </a:lnTo>
                <a:lnTo>
                  <a:pt x="6629" y="4459"/>
                </a:lnTo>
                <a:lnTo>
                  <a:pt x="6624" y="4480"/>
                </a:lnTo>
                <a:lnTo>
                  <a:pt x="6618" y="4501"/>
                </a:lnTo>
                <a:lnTo>
                  <a:pt x="6612" y="4522"/>
                </a:lnTo>
                <a:lnTo>
                  <a:pt x="6605" y="4541"/>
                </a:lnTo>
                <a:lnTo>
                  <a:pt x="6597" y="4560"/>
                </a:lnTo>
                <a:lnTo>
                  <a:pt x="6589" y="4578"/>
                </a:lnTo>
                <a:lnTo>
                  <a:pt x="6570" y="4613"/>
                </a:lnTo>
                <a:lnTo>
                  <a:pt x="6551" y="4649"/>
                </a:lnTo>
                <a:lnTo>
                  <a:pt x="6529" y="4683"/>
                </a:lnTo>
                <a:lnTo>
                  <a:pt x="6506" y="4718"/>
                </a:lnTo>
                <a:lnTo>
                  <a:pt x="6482" y="4754"/>
                </a:lnTo>
                <a:lnTo>
                  <a:pt x="6459" y="4791"/>
                </a:lnTo>
                <a:lnTo>
                  <a:pt x="6436" y="4830"/>
                </a:lnTo>
                <a:lnTo>
                  <a:pt x="6413" y="4871"/>
                </a:lnTo>
                <a:lnTo>
                  <a:pt x="6392" y="4916"/>
                </a:lnTo>
                <a:lnTo>
                  <a:pt x="6381" y="4941"/>
                </a:lnTo>
                <a:lnTo>
                  <a:pt x="6371" y="4967"/>
                </a:lnTo>
                <a:lnTo>
                  <a:pt x="6363" y="4994"/>
                </a:lnTo>
                <a:lnTo>
                  <a:pt x="6356" y="5019"/>
                </a:lnTo>
                <a:lnTo>
                  <a:pt x="6353" y="5045"/>
                </a:lnTo>
                <a:lnTo>
                  <a:pt x="6350" y="5069"/>
                </a:lnTo>
                <a:lnTo>
                  <a:pt x="6349" y="5094"/>
                </a:lnTo>
                <a:lnTo>
                  <a:pt x="6348" y="5118"/>
                </a:lnTo>
                <a:lnTo>
                  <a:pt x="6347" y="5165"/>
                </a:lnTo>
                <a:lnTo>
                  <a:pt x="6345" y="5188"/>
                </a:lnTo>
                <a:lnTo>
                  <a:pt x="6342" y="5210"/>
                </a:lnTo>
                <a:lnTo>
                  <a:pt x="6337" y="5232"/>
                </a:lnTo>
                <a:lnTo>
                  <a:pt x="6331" y="5254"/>
                </a:lnTo>
                <a:lnTo>
                  <a:pt x="6321" y="5277"/>
                </a:lnTo>
                <a:lnTo>
                  <a:pt x="6315" y="5288"/>
                </a:lnTo>
                <a:lnTo>
                  <a:pt x="6308" y="5299"/>
                </a:lnTo>
                <a:lnTo>
                  <a:pt x="6300" y="5310"/>
                </a:lnTo>
                <a:lnTo>
                  <a:pt x="6292" y="5321"/>
                </a:lnTo>
                <a:lnTo>
                  <a:pt x="6282" y="5332"/>
                </a:lnTo>
                <a:lnTo>
                  <a:pt x="6271" y="5343"/>
                </a:lnTo>
                <a:lnTo>
                  <a:pt x="6200" y="5412"/>
                </a:lnTo>
                <a:lnTo>
                  <a:pt x="6169" y="5445"/>
                </a:lnTo>
                <a:lnTo>
                  <a:pt x="6140" y="5476"/>
                </a:lnTo>
                <a:lnTo>
                  <a:pt x="6127" y="5493"/>
                </a:lnTo>
                <a:lnTo>
                  <a:pt x="6113" y="5512"/>
                </a:lnTo>
                <a:lnTo>
                  <a:pt x="6101" y="5530"/>
                </a:lnTo>
                <a:lnTo>
                  <a:pt x="6089" y="5550"/>
                </a:lnTo>
                <a:lnTo>
                  <a:pt x="6078" y="5569"/>
                </a:lnTo>
                <a:lnTo>
                  <a:pt x="6067" y="5591"/>
                </a:lnTo>
                <a:lnTo>
                  <a:pt x="6057" y="5616"/>
                </a:lnTo>
                <a:lnTo>
                  <a:pt x="6048" y="5640"/>
                </a:lnTo>
                <a:lnTo>
                  <a:pt x="6041" y="5660"/>
                </a:lnTo>
                <a:lnTo>
                  <a:pt x="6031" y="5679"/>
                </a:lnTo>
                <a:lnTo>
                  <a:pt x="6019" y="5700"/>
                </a:lnTo>
                <a:lnTo>
                  <a:pt x="6006" y="5722"/>
                </a:lnTo>
                <a:lnTo>
                  <a:pt x="5990" y="5744"/>
                </a:lnTo>
                <a:lnTo>
                  <a:pt x="5973" y="5767"/>
                </a:lnTo>
                <a:lnTo>
                  <a:pt x="5953" y="5792"/>
                </a:lnTo>
                <a:lnTo>
                  <a:pt x="5933" y="5816"/>
                </a:lnTo>
                <a:lnTo>
                  <a:pt x="5888" y="5866"/>
                </a:lnTo>
                <a:lnTo>
                  <a:pt x="5838" y="5918"/>
                </a:lnTo>
                <a:lnTo>
                  <a:pt x="5784" y="5968"/>
                </a:lnTo>
                <a:lnTo>
                  <a:pt x="5729" y="6019"/>
                </a:lnTo>
                <a:lnTo>
                  <a:pt x="5672" y="6068"/>
                </a:lnTo>
                <a:lnTo>
                  <a:pt x="5614" y="6114"/>
                </a:lnTo>
                <a:lnTo>
                  <a:pt x="5558" y="6158"/>
                </a:lnTo>
                <a:lnTo>
                  <a:pt x="5502" y="6198"/>
                </a:lnTo>
                <a:lnTo>
                  <a:pt x="5449" y="6233"/>
                </a:lnTo>
                <a:lnTo>
                  <a:pt x="5400" y="6262"/>
                </a:lnTo>
                <a:lnTo>
                  <a:pt x="5378" y="6276"/>
                </a:lnTo>
                <a:lnTo>
                  <a:pt x="5356" y="6287"/>
                </a:lnTo>
                <a:lnTo>
                  <a:pt x="5337" y="6295"/>
                </a:lnTo>
                <a:lnTo>
                  <a:pt x="5318" y="6303"/>
                </a:lnTo>
                <a:lnTo>
                  <a:pt x="5257" y="6325"/>
                </a:lnTo>
                <a:lnTo>
                  <a:pt x="5196" y="6345"/>
                </a:lnTo>
                <a:lnTo>
                  <a:pt x="5135" y="6364"/>
                </a:lnTo>
                <a:lnTo>
                  <a:pt x="5073" y="6381"/>
                </a:lnTo>
                <a:lnTo>
                  <a:pt x="5010" y="6396"/>
                </a:lnTo>
                <a:lnTo>
                  <a:pt x="4948" y="6409"/>
                </a:lnTo>
                <a:lnTo>
                  <a:pt x="4886" y="6420"/>
                </a:lnTo>
                <a:lnTo>
                  <a:pt x="4822" y="6429"/>
                </a:lnTo>
                <a:lnTo>
                  <a:pt x="4759" y="6435"/>
                </a:lnTo>
                <a:lnTo>
                  <a:pt x="4696" y="6438"/>
                </a:lnTo>
                <a:lnTo>
                  <a:pt x="4633" y="6441"/>
                </a:lnTo>
                <a:lnTo>
                  <a:pt x="4569" y="6440"/>
                </a:lnTo>
                <a:lnTo>
                  <a:pt x="4507" y="6435"/>
                </a:lnTo>
                <a:lnTo>
                  <a:pt x="4475" y="6432"/>
                </a:lnTo>
                <a:lnTo>
                  <a:pt x="4443" y="6429"/>
                </a:lnTo>
                <a:lnTo>
                  <a:pt x="4413" y="6424"/>
                </a:lnTo>
                <a:lnTo>
                  <a:pt x="4381" y="6418"/>
                </a:lnTo>
                <a:lnTo>
                  <a:pt x="4350" y="6411"/>
                </a:lnTo>
                <a:lnTo>
                  <a:pt x="4320" y="6405"/>
                </a:lnTo>
                <a:lnTo>
                  <a:pt x="4306" y="6403"/>
                </a:lnTo>
                <a:lnTo>
                  <a:pt x="4293" y="6402"/>
                </a:lnTo>
                <a:lnTo>
                  <a:pt x="4281" y="6400"/>
                </a:lnTo>
                <a:lnTo>
                  <a:pt x="4267" y="6402"/>
                </a:lnTo>
                <a:lnTo>
                  <a:pt x="4255" y="6403"/>
                </a:lnTo>
                <a:lnTo>
                  <a:pt x="4243" y="6407"/>
                </a:lnTo>
                <a:lnTo>
                  <a:pt x="4232" y="6410"/>
                </a:lnTo>
                <a:lnTo>
                  <a:pt x="4219" y="6415"/>
                </a:lnTo>
                <a:lnTo>
                  <a:pt x="4208" y="6420"/>
                </a:lnTo>
                <a:lnTo>
                  <a:pt x="4197" y="6426"/>
                </a:lnTo>
                <a:lnTo>
                  <a:pt x="4186" y="6435"/>
                </a:lnTo>
                <a:lnTo>
                  <a:pt x="4175" y="6442"/>
                </a:lnTo>
                <a:lnTo>
                  <a:pt x="4155" y="6462"/>
                </a:lnTo>
                <a:lnTo>
                  <a:pt x="4135" y="6484"/>
                </a:lnTo>
                <a:lnTo>
                  <a:pt x="4116" y="6508"/>
                </a:lnTo>
                <a:lnTo>
                  <a:pt x="4097" y="6535"/>
                </a:lnTo>
                <a:lnTo>
                  <a:pt x="4079" y="6564"/>
                </a:lnTo>
                <a:lnTo>
                  <a:pt x="4062" y="6596"/>
                </a:lnTo>
                <a:lnTo>
                  <a:pt x="4045" y="6629"/>
                </a:lnTo>
                <a:lnTo>
                  <a:pt x="4029" y="6665"/>
                </a:lnTo>
                <a:lnTo>
                  <a:pt x="4013" y="6701"/>
                </a:lnTo>
                <a:lnTo>
                  <a:pt x="3997" y="6738"/>
                </a:lnTo>
                <a:lnTo>
                  <a:pt x="3968" y="6816"/>
                </a:lnTo>
                <a:lnTo>
                  <a:pt x="3938" y="6894"/>
                </a:lnTo>
                <a:lnTo>
                  <a:pt x="3910" y="6974"/>
                </a:lnTo>
                <a:lnTo>
                  <a:pt x="3882" y="7051"/>
                </a:lnTo>
                <a:lnTo>
                  <a:pt x="3854" y="7123"/>
                </a:lnTo>
                <a:lnTo>
                  <a:pt x="3839" y="7157"/>
                </a:lnTo>
                <a:lnTo>
                  <a:pt x="3825" y="7190"/>
                </a:lnTo>
                <a:lnTo>
                  <a:pt x="3810" y="7221"/>
                </a:lnTo>
                <a:lnTo>
                  <a:pt x="3795" y="7249"/>
                </a:lnTo>
                <a:lnTo>
                  <a:pt x="3781" y="7276"/>
                </a:lnTo>
                <a:lnTo>
                  <a:pt x="3765" y="7299"/>
                </a:lnTo>
                <a:lnTo>
                  <a:pt x="3794" y="7298"/>
                </a:lnTo>
                <a:lnTo>
                  <a:pt x="3823" y="7298"/>
                </a:lnTo>
                <a:lnTo>
                  <a:pt x="3850" y="7300"/>
                </a:lnTo>
                <a:lnTo>
                  <a:pt x="3877" y="7304"/>
                </a:lnTo>
                <a:lnTo>
                  <a:pt x="3904" y="7309"/>
                </a:lnTo>
                <a:lnTo>
                  <a:pt x="3930" y="7315"/>
                </a:lnTo>
                <a:lnTo>
                  <a:pt x="3955" y="7323"/>
                </a:lnTo>
                <a:lnTo>
                  <a:pt x="3980" y="7332"/>
                </a:lnTo>
                <a:lnTo>
                  <a:pt x="4004" y="7342"/>
                </a:lnTo>
                <a:lnTo>
                  <a:pt x="4027" y="7353"/>
                </a:lnTo>
                <a:lnTo>
                  <a:pt x="4051" y="7365"/>
                </a:lnTo>
                <a:lnTo>
                  <a:pt x="4075" y="7378"/>
                </a:lnTo>
                <a:lnTo>
                  <a:pt x="4098" y="7393"/>
                </a:lnTo>
                <a:lnTo>
                  <a:pt x="4120" y="7409"/>
                </a:lnTo>
                <a:lnTo>
                  <a:pt x="4167" y="7442"/>
                </a:lnTo>
                <a:lnTo>
                  <a:pt x="4184" y="7453"/>
                </a:lnTo>
                <a:lnTo>
                  <a:pt x="4200" y="7463"/>
                </a:lnTo>
                <a:lnTo>
                  <a:pt x="4216" y="7470"/>
                </a:lnTo>
                <a:lnTo>
                  <a:pt x="4232" y="7476"/>
                </a:lnTo>
                <a:lnTo>
                  <a:pt x="4246" y="7480"/>
                </a:lnTo>
                <a:lnTo>
                  <a:pt x="4260" y="7482"/>
                </a:lnTo>
                <a:lnTo>
                  <a:pt x="4274" y="7482"/>
                </a:lnTo>
                <a:lnTo>
                  <a:pt x="4288" y="7481"/>
                </a:lnTo>
                <a:lnTo>
                  <a:pt x="4301" y="7479"/>
                </a:lnTo>
                <a:lnTo>
                  <a:pt x="4314" y="7475"/>
                </a:lnTo>
                <a:lnTo>
                  <a:pt x="4327" y="7470"/>
                </a:lnTo>
                <a:lnTo>
                  <a:pt x="4339" y="7465"/>
                </a:lnTo>
                <a:lnTo>
                  <a:pt x="4351" y="7458"/>
                </a:lnTo>
                <a:lnTo>
                  <a:pt x="4365" y="7451"/>
                </a:lnTo>
                <a:lnTo>
                  <a:pt x="4389" y="7433"/>
                </a:lnTo>
                <a:lnTo>
                  <a:pt x="4441" y="7394"/>
                </a:lnTo>
                <a:lnTo>
                  <a:pt x="4469" y="7374"/>
                </a:lnTo>
                <a:lnTo>
                  <a:pt x="4498" y="7354"/>
                </a:lnTo>
                <a:lnTo>
                  <a:pt x="4513" y="7344"/>
                </a:lnTo>
                <a:lnTo>
                  <a:pt x="4529" y="7336"/>
                </a:lnTo>
                <a:lnTo>
                  <a:pt x="4545" y="7327"/>
                </a:lnTo>
                <a:lnTo>
                  <a:pt x="4562" y="7320"/>
                </a:lnTo>
                <a:lnTo>
                  <a:pt x="4579" y="7314"/>
                </a:lnTo>
                <a:lnTo>
                  <a:pt x="4597" y="7308"/>
                </a:lnTo>
                <a:lnTo>
                  <a:pt x="4617" y="7303"/>
                </a:lnTo>
                <a:lnTo>
                  <a:pt x="4636" y="7299"/>
                </a:lnTo>
                <a:lnTo>
                  <a:pt x="4656" y="7297"/>
                </a:lnTo>
                <a:lnTo>
                  <a:pt x="4675" y="7295"/>
                </a:lnTo>
                <a:lnTo>
                  <a:pt x="4694" y="7294"/>
                </a:lnTo>
                <a:lnTo>
                  <a:pt x="4713" y="7294"/>
                </a:lnTo>
                <a:lnTo>
                  <a:pt x="4732" y="7295"/>
                </a:lnTo>
                <a:lnTo>
                  <a:pt x="4750" y="7297"/>
                </a:lnTo>
                <a:lnTo>
                  <a:pt x="4785" y="7301"/>
                </a:lnTo>
                <a:lnTo>
                  <a:pt x="4821" y="7310"/>
                </a:lnTo>
                <a:lnTo>
                  <a:pt x="4855" y="7320"/>
                </a:lnTo>
                <a:lnTo>
                  <a:pt x="4889" y="7332"/>
                </a:lnTo>
                <a:lnTo>
                  <a:pt x="4921" y="7347"/>
                </a:lnTo>
                <a:lnTo>
                  <a:pt x="4954" y="7363"/>
                </a:lnTo>
                <a:lnTo>
                  <a:pt x="4985" y="7380"/>
                </a:lnTo>
                <a:lnTo>
                  <a:pt x="5017" y="7397"/>
                </a:lnTo>
                <a:lnTo>
                  <a:pt x="5046" y="7416"/>
                </a:lnTo>
                <a:lnTo>
                  <a:pt x="5106" y="7455"/>
                </a:lnTo>
                <a:lnTo>
                  <a:pt x="5163" y="7493"/>
                </a:lnTo>
                <a:lnTo>
                  <a:pt x="5219" y="7530"/>
                </a:lnTo>
                <a:lnTo>
                  <a:pt x="5248" y="7547"/>
                </a:lnTo>
                <a:lnTo>
                  <a:pt x="5276" y="7562"/>
                </a:lnTo>
                <a:lnTo>
                  <a:pt x="5303" y="7575"/>
                </a:lnTo>
                <a:lnTo>
                  <a:pt x="5331" y="7587"/>
                </a:lnTo>
                <a:lnTo>
                  <a:pt x="5358" y="7597"/>
                </a:lnTo>
                <a:lnTo>
                  <a:pt x="5386" y="7605"/>
                </a:lnTo>
                <a:lnTo>
                  <a:pt x="5413" y="7609"/>
                </a:lnTo>
                <a:lnTo>
                  <a:pt x="5427" y="7611"/>
                </a:lnTo>
                <a:lnTo>
                  <a:pt x="5441" y="7611"/>
                </a:lnTo>
                <a:lnTo>
                  <a:pt x="5455" y="7611"/>
                </a:lnTo>
                <a:lnTo>
                  <a:pt x="5469" y="7609"/>
                </a:lnTo>
                <a:lnTo>
                  <a:pt x="5484" y="7608"/>
                </a:lnTo>
                <a:lnTo>
                  <a:pt x="5497" y="7605"/>
                </a:lnTo>
                <a:lnTo>
                  <a:pt x="5512" y="7601"/>
                </a:lnTo>
                <a:lnTo>
                  <a:pt x="5526" y="7596"/>
                </a:lnTo>
                <a:lnTo>
                  <a:pt x="5540" y="7590"/>
                </a:lnTo>
                <a:lnTo>
                  <a:pt x="5554" y="7584"/>
                </a:lnTo>
                <a:lnTo>
                  <a:pt x="5569" y="7575"/>
                </a:lnTo>
                <a:lnTo>
                  <a:pt x="5584" y="7567"/>
                </a:lnTo>
                <a:lnTo>
                  <a:pt x="5598" y="7557"/>
                </a:lnTo>
                <a:lnTo>
                  <a:pt x="5613" y="7546"/>
                </a:lnTo>
                <a:lnTo>
                  <a:pt x="5639" y="7524"/>
                </a:lnTo>
                <a:lnTo>
                  <a:pt x="5661" y="7501"/>
                </a:lnTo>
                <a:lnTo>
                  <a:pt x="5682" y="7476"/>
                </a:lnTo>
                <a:lnTo>
                  <a:pt x="5700" y="7451"/>
                </a:lnTo>
                <a:lnTo>
                  <a:pt x="5717" y="7422"/>
                </a:lnTo>
                <a:lnTo>
                  <a:pt x="5732" y="7393"/>
                </a:lnTo>
                <a:lnTo>
                  <a:pt x="5746" y="7363"/>
                </a:lnTo>
                <a:lnTo>
                  <a:pt x="5759" y="7332"/>
                </a:lnTo>
                <a:lnTo>
                  <a:pt x="5770" y="7299"/>
                </a:lnTo>
                <a:lnTo>
                  <a:pt x="5779" y="7266"/>
                </a:lnTo>
                <a:lnTo>
                  <a:pt x="5789" y="7232"/>
                </a:lnTo>
                <a:lnTo>
                  <a:pt x="5798" y="7196"/>
                </a:lnTo>
                <a:lnTo>
                  <a:pt x="5812" y="7124"/>
                </a:lnTo>
                <a:lnTo>
                  <a:pt x="5825" y="7051"/>
                </a:lnTo>
                <a:lnTo>
                  <a:pt x="5849" y="6900"/>
                </a:lnTo>
                <a:lnTo>
                  <a:pt x="5863" y="6826"/>
                </a:lnTo>
                <a:lnTo>
                  <a:pt x="5871" y="6789"/>
                </a:lnTo>
                <a:lnTo>
                  <a:pt x="5878" y="6754"/>
                </a:lnTo>
                <a:lnTo>
                  <a:pt x="5888" y="6717"/>
                </a:lnTo>
                <a:lnTo>
                  <a:pt x="5898" y="6683"/>
                </a:lnTo>
                <a:lnTo>
                  <a:pt x="5909" y="6649"/>
                </a:lnTo>
                <a:lnTo>
                  <a:pt x="5922" y="6614"/>
                </a:lnTo>
                <a:lnTo>
                  <a:pt x="5936" y="6581"/>
                </a:lnTo>
                <a:lnTo>
                  <a:pt x="5951" y="6551"/>
                </a:lnTo>
                <a:lnTo>
                  <a:pt x="5968" y="6520"/>
                </a:lnTo>
                <a:lnTo>
                  <a:pt x="5987" y="6491"/>
                </a:lnTo>
                <a:lnTo>
                  <a:pt x="6008" y="6462"/>
                </a:lnTo>
                <a:lnTo>
                  <a:pt x="6029" y="6433"/>
                </a:lnTo>
                <a:lnTo>
                  <a:pt x="6052" y="6407"/>
                </a:lnTo>
                <a:lnTo>
                  <a:pt x="6075" y="6381"/>
                </a:lnTo>
                <a:lnTo>
                  <a:pt x="6100" y="6356"/>
                </a:lnTo>
                <a:lnTo>
                  <a:pt x="6124" y="6332"/>
                </a:lnTo>
                <a:lnTo>
                  <a:pt x="6150" y="6310"/>
                </a:lnTo>
                <a:lnTo>
                  <a:pt x="6177" y="6289"/>
                </a:lnTo>
                <a:lnTo>
                  <a:pt x="6204" y="6270"/>
                </a:lnTo>
                <a:lnTo>
                  <a:pt x="6231" y="6250"/>
                </a:lnTo>
                <a:lnTo>
                  <a:pt x="6260" y="6233"/>
                </a:lnTo>
                <a:lnTo>
                  <a:pt x="6288" y="6216"/>
                </a:lnTo>
                <a:lnTo>
                  <a:pt x="6317" y="6200"/>
                </a:lnTo>
                <a:lnTo>
                  <a:pt x="6348" y="6187"/>
                </a:lnTo>
                <a:lnTo>
                  <a:pt x="6378" y="6173"/>
                </a:lnTo>
                <a:lnTo>
                  <a:pt x="6409" y="6161"/>
                </a:lnTo>
                <a:lnTo>
                  <a:pt x="6441" y="6150"/>
                </a:lnTo>
                <a:lnTo>
                  <a:pt x="6473" y="6140"/>
                </a:lnTo>
                <a:lnTo>
                  <a:pt x="6504" y="6130"/>
                </a:lnTo>
                <a:lnTo>
                  <a:pt x="6536" y="6123"/>
                </a:lnTo>
                <a:lnTo>
                  <a:pt x="6569" y="6117"/>
                </a:lnTo>
                <a:lnTo>
                  <a:pt x="6603" y="6111"/>
                </a:lnTo>
                <a:lnTo>
                  <a:pt x="6636" y="6106"/>
                </a:lnTo>
                <a:lnTo>
                  <a:pt x="6671" y="6102"/>
                </a:lnTo>
                <a:lnTo>
                  <a:pt x="6704" y="6100"/>
                </a:lnTo>
                <a:lnTo>
                  <a:pt x="6738" y="6099"/>
                </a:lnTo>
                <a:lnTo>
                  <a:pt x="6773" y="6099"/>
                </a:lnTo>
                <a:lnTo>
                  <a:pt x="6808" y="6100"/>
                </a:lnTo>
                <a:lnTo>
                  <a:pt x="6842" y="6101"/>
                </a:lnTo>
                <a:lnTo>
                  <a:pt x="6877" y="6105"/>
                </a:lnTo>
                <a:lnTo>
                  <a:pt x="6911" y="6108"/>
                </a:lnTo>
                <a:lnTo>
                  <a:pt x="6947" y="6113"/>
                </a:lnTo>
                <a:lnTo>
                  <a:pt x="6957" y="6143"/>
                </a:lnTo>
                <a:lnTo>
                  <a:pt x="6965" y="6173"/>
                </a:lnTo>
                <a:lnTo>
                  <a:pt x="6973" y="6204"/>
                </a:lnTo>
                <a:lnTo>
                  <a:pt x="6979" y="6233"/>
                </a:lnTo>
                <a:lnTo>
                  <a:pt x="6984" y="6262"/>
                </a:lnTo>
                <a:lnTo>
                  <a:pt x="6987" y="6293"/>
                </a:lnTo>
                <a:lnTo>
                  <a:pt x="6988" y="6322"/>
                </a:lnTo>
                <a:lnTo>
                  <a:pt x="6990" y="6352"/>
                </a:lnTo>
                <a:lnTo>
                  <a:pt x="6990" y="6381"/>
                </a:lnTo>
                <a:lnTo>
                  <a:pt x="6988" y="6410"/>
                </a:lnTo>
                <a:lnTo>
                  <a:pt x="6986" y="6440"/>
                </a:lnTo>
                <a:lnTo>
                  <a:pt x="6984" y="6468"/>
                </a:lnTo>
                <a:lnTo>
                  <a:pt x="6979" y="6497"/>
                </a:lnTo>
                <a:lnTo>
                  <a:pt x="6974" y="6525"/>
                </a:lnTo>
                <a:lnTo>
                  <a:pt x="6966" y="6553"/>
                </a:lnTo>
                <a:lnTo>
                  <a:pt x="6959" y="6581"/>
                </a:lnTo>
                <a:lnTo>
                  <a:pt x="6951" y="6610"/>
                </a:lnTo>
                <a:lnTo>
                  <a:pt x="6942" y="6638"/>
                </a:lnTo>
                <a:lnTo>
                  <a:pt x="6931" y="6665"/>
                </a:lnTo>
                <a:lnTo>
                  <a:pt x="6920" y="6691"/>
                </a:lnTo>
                <a:lnTo>
                  <a:pt x="6908" y="6718"/>
                </a:lnTo>
                <a:lnTo>
                  <a:pt x="6896" y="6745"/>
                </a:lnTo>
                <a:lnTo>
                  <a:pt x="6881" y="6772"/>
                </a:lnTo>
                <a:lnTo>
                  <a:pt x="6867" y="6798"/>
                </a:lnTo>
                <a:lnTo>
                  <a:pt x="6852" y="6825"/>
                </a:lnTo>
                <a:lnTo>
                  <a:pt x="6836" y="6850"/>
                </a:lnTo>
                <a:lnTo>
                  <a:pt x="6819" y="6875"/>
                </a:lnTo>
                <a:lnTo>
                  <a:pt x="6801" y="6900"/>
                </a:lnTo>
                <a:lnTo>
                  <a:pt x="6765" y="6949"/>
                </a:lnTo>
                <a:lnTo>
                  <a:pt x="6726" y="6997"/>
                </a:lnTo>
                <a:lnTo>
                  <a:pt x="6684" y="7043"/>
                </a:lnTo>
                <a:lnTo>
                  <a:pt x="6641" y="7089"/>
                </a:lnTo>
                <a:lnTo>
                  <a:pt x="6596" y="7131"/>
                </a:lnTo>
                <a:lnTo>
                  <a:pt x="6548" y="7173"/>
                </a:lnTo>
                <a:lnTo>
                  <a:pt x="6501" y="7213"/>
                </a:lnTo>
                <a:lnTo>
                  <a:pt x="6451" y="7251"/>
                </a:lnTo>
                <a:lnTo>
                  <a:pt x="6400" y="7288"/>
                </a:lnTo>
                <a:lnTo>
                  <a:pt x="6349" y="7322"/>
                </a:lnTo>
                <a:lnTo>
                  <a:pt x="6298" y="7354"/>
                </a:lnTo>
                <a:lnTo>
                  <a:pt x="6245" y="7385"/>
                </a:lnTo>
                <a:lnTo>
                  <a:pt x="6193" y="7413"/>
                </a:lnTo>
                <a:lnTo>
                  <a:pt x="6140" y="7438"/>
                </a:lnTo>
                <a:lnTo>
                  <a:pt x="6087" y="7463"/>
                </a:lnTo>
                <a:lnTo>
                  <a:pt x="6035" y="7484"/>
                </a:lnTo>
                <a:lnTo>
                  <a:pt x="5984" y="7503"/>
                </a:lnTo>
                <a:lnTo>
                  <a:pt x="5932" y="7519"/>
                </a:lnTo>
                <a:lnTo>
                  <a:pt x="5966" y="7526"/>
                </a:lnTo>
                <a:lnTo>
                  <a:pt x="6001" y="7534"/>
                </a:lnTo>
                <a:lnTo>
                  <a:pt x="6037" y="7541"/>
                </a:lnTo>
                <a:lnTo>
                  <a:pt x="6074" y="7546"/>
                </a:lnTo>
                <a:lnTo>
                  <a:pt x="6112" y="7552"/>
                </a:lnTo>
                <a:lnTo>
                  <a:pt x="6151" y="7556"/>
                </a:lnTo>
                <a:lnTo>
                  <a:pt x="6190" y="7559"/>
                </a:lnTo>
                <a:lnTo>
                  <a:pt x="6231" y="7563"/>
                </a:lnTo>
                <a:lnTo>
                  <a:pt x="6272" y="7565"/>
                </a:lnTo>
                <a:lnTo>
                  <a:pt x="6312" y="7567"/>
                </a:lnTo>
                <a:lnTo>
                  <a:pt x="6354" y="7568"/>
                </a:lnTo>
                <a:lnTo>
                  <a:pt x="6396" y="7568"/>
                </a:lnTo>
                <a:lnTo>
                  <a:pt x="6438" y="7567"/>
                </a:lnTo>
                <a:lnTo>
                  <a:pt x="6480" y="7565"/>
                </a:lnTo>
                <a:lnTo>
                  <a:pt x="6521" y="7563"/>
                </a:lnTo>
                <a:lnTo>
                  <a:pt x="6563" y="7561"/>
                </a:lnTo>
                <a:lnTo>
                  <a:pt x="6605" y="7557"/>
                </a:lnTo>
                <a:lnTo>
                  <a:pt x="6646" y="7552"/>
                </a:lnTo>
                <a:lnTo>
                  <a:pt x="6688" y="7547"/>
                </a:lnTo>
                <a:lnTo>
                  <a:pt x="6728" y="7541"/>
                </a:lnTo>
                <a:lnTo>
                  <a:pt x="6767" y="7534"/>
                </a:lnTo>
                <a:lnTo>
                  <a:pt x="6806" y="7525"/>
                </a:lnTo>
                <a:lnTo>
                  <a:pt x="6844" y="7517"/>
                </a:lnTo>
                <a:lnTo>
                  <a:pt x="6882" y="7508"/>
                </a:lnTo>
                <a:lnTo>
                  <a:pt x="6919" y="7497"/>
                </a:lnTo>
                <a:lnTo>
                  <a:pt x="6953" y="7486"/>
                </a:lnTo>
                <a:lnTo>
                  <a:pt x="6987" y="7474"/>
                </a:lnTo>
                <a:lnTo>
                  <a:pt x="7020" y="7462"/>
                </a:lnTo>
                <a:lnTo>
                  <a:pt x="7052" y="7448"/>
                </a:lnTo>
                <a:lnTo>
                  <a:pt x="7081" y="7433"/>
                </a:lnTo>
                <a:lnTo>
                  <a:pt x="7110" y="7418"/>
                </a:lnTo>
                <a:lnTo>
                  <a:pt x="7136" y="7402"/>
                </a:lnTo>
                <a:lnTo>
                  <a:pt x="7123" y="7347"/>
                </a:lnTo>
                <a:lnTo>
                  <a:pt x="7110" y="7292"/>
                </a:lnTo>
                <a:lnTo>
                  <a:pt x="7099" y="7237"/>
                </a:lnTo>
                <a:lnTo>
                  <a:pt x="7090" y="7183"/>
                </a:lnTo>
                <a:lnTo>
                  <a:pt x="7083" y="7128"/>
                </a:lnTo>
                <a:lnTo>
                  <a:pt x="7077" y="7073"/>
                </a:lnTo>
                <a:lnTo>
                  <a:pt x="7073" y="7019"/>
                </a:lnTo>
                <a:lnTo>
                  <a:pt x="7070" y="6964"/>
                </a:lnTo>
                <a:lnTo>
                  <a:pt x="7069" y="6910"/>
                </a:lnTo>
                <a:lnTo>
                  <a:pt x="7070" y="6855"/>
                </a:lnTo>
                <a:lnTo>
                  <a:pt x="7073" y="6801"/>
                </a:lnTo>
                <a:lnTo>
                  <a:pt x="7078" y="6749"/>
                </a:lnTo>
                <a:lnTo>
                  <a:pt x="7085" y="6695"/>
                </a:lnTo>
                <a:lnTo>
                  <a:pt x="7094" y="6643"/>
                </a:lnTo>
                <a:lnTo>
                  <a:pt x="7103" y="6590"/>
                </a:lnTo>
                <a:lnTo>
                  <a:pt x="7116" y="6537"/>
                </a:lnTo>
                <a:lnTo>
                  <a:pt x="7129" y="6486"/>
                </a:lnTo>
                <a:lnTo>
                  <a:pt x="7145" y="6435"/>
                </a:lnTo>
                <a:lnTo>
                  <a:pt x="7162" y="6383"/>
                </a:lnTo>
                <a:lnTo>
                  <a:pt x="7182" y="6333"/>
                </a:lnTo>
                <a:lnTo>
                  <a:pt x="7204" y="6283"/>
                </a:lnTo>
                <a:lnTo>
                  <a:pt x="7227" y="6234"/>
                </a:lnTo>
                <a:lnTo>
                  <a:pt x="7253" y="6187"/>
                </a:lnTo>
                <a:lnTo>
                  <a:pt x="7279" y="6139"/>
                </a:lnTo>
                <a:lnTo>
                  <a:pt x="7309" y="6091"/>
                </a:lnTo>
                <a:lnTo>
                  <a:pt x="7341" y="6045"/>
                </a:lnTo>
                <a:lnTo>
                  <a:pt x="7374" y="6000"/>
                </a:lnTo>
                <a:lnTo>
                  <a:pt x="7409" y="5956"/>
                </a:lnTo>
                <a:lnTo>
                  <a:pt x="7446" y="5912"/>
                </a:lnTo>
                <a:lnTo>
                  <a:pt x="7485" y="5869"/>
                </a:lnTo>
                <a:lnTo>
                  <a:pt x="7526" y="5826"/>
                </a:lnTo>
                <a:lnTo>
                  <a:pt x="7569" y="5786"/>
                </a:lnTo>
                <a:lnTo>
                  <a:pt x="7644" y="5717"/>
                </a:lnTo>
                <a:lnTo>
                  <a:pt x="7718" y="5654"/>
                </a:lnTo>
                <a:lnTo>
                  <a:pt x="7755" y="5622"/>
                </a:lnTo>
                <a:lnTo>
                  <a:pt x="7793" y="5592"/>
                </a:lnTo>
                <a:lnTo>
                  <a:pt x="7831" y="5563"/>
                </a:lnTo>
                <a:lnTo>
                  <a:pt x="7869" y="5534"/>
                </a:lnTo>
                <a:lnTo>
                  <a:pt x="7908" y="5507"/>
                </a:lnTo>
                <a:lnTo>
                  <a:pt x="7947" y="5480"/>
                </a:lnTo>
                <a:lnTo>
                  <a:pt x="7986" y="5454"/>
                </a:lnTo>
                <a:lnTo>
                  <a:pt x="8028" y="5430"/>
                </a:lnTo>
                <a:lnTo>
                  <a:pt x="8069" y="5405"/>
                </a:lnTo>
                <a:lnTo>
                  <a:pt x="8112" y="5383"/>
                </a:lnTo>
                <a:lnTo>
                  <a:pt x="8156" y="5361"/>
                </a:lnTo>
                <a:lnTo>
                  <a:pt x="8201" y="5341"/>
                </a:lnTo>
                <a:lnTo>
                  <a:pt x="8303" y="5295"/>
                </a:lnTo>
                <a:lnTo>
                  <a:pt x="8403" y="5251"/>
                </a:lnTo>
                <a:lnTo>
                  <a:pt x="8603" y="5165"/>
                </a:lnTo>
                <a:lnTo>
                  <a:pt x="8704" y="5122"/>
                </a:lnTo>
                <a:lnTo>
                  <a:pt x="8803" y="5077"/>
                </a:lnTo>
                <a:lnTo>
                  <a:pt x="8852" y="5053"/>
                </a:lnTo>
                <a:lnTo>
                  <a:pt x="8901" y="5029"/>
                </a:lnTo>
                <a:lnTo>
                  <a:pt x="8948" y="5003"/>
                </a:lnTo>
                <a:lnTo>
                  <a:pt x="8997" y="4978"/>
                </a:lnTo>
                <a:lnTo>
                  <a:pt x="9012" y="4969"/>
                </a:lnTo>
                <a:lnTo>
                  <a:pt x="9029" y="4962"/>
                </a:lnTo>
                <a:lnTo>
                  <a:pt x="9068" y="4946"/>
                </a:lnTo>
                <a:lnTo>
                  <a:pt x="9111" y="4931"/>
                </a:lnTo>
                <a:lnTo>
                  <a:pt x="9158" y="4916"/>
                </a:lnTo>
                <a:lnTo>
                  <a:pt x="9210" y="4903"/>
                </a:lnTo>
                <a:lnTo>
                  <a:pt x="9264" y="4891"/>
                </a:lnTo>
                <a:lnTo>
                  <a:pt x="9320" y="4879"/>
                </a:lnTo>
                <a:lnTo>
                  <a:pt x="9376" y="4868"/>
                </a:lnTo>
                <a:lnTo>
                  <a:pt x="9434" y="4857"/>
                </a:lnTo>
                <a:lnTo>
                  <a:pt x="9490" y="4847"/>
                </a:lnTo>
                <a:lnTo>
                  <a:pt x="9599" y="4830"/>
                </a:lnTo>
                <a:lnTo>
                  <a:pt x="9696" y="4817"/>
                </a:lnTo>
                <a:lnTo>
                  <a:pt x="9777" y="4808"/>
                </a:lnTo>
                <a:lnTo>
                  <a:pt x="9806" y="4804"/>
                </a:lnTo>
                <a:lnTo>
                  <a:pt x="9837" y="4803"/>
                </a:lnTo>
                <a:lnTo>
                  <a:pt x="9897" y="4800"/>
                </a:lnTo>
                <a:lnTo>
                  <a:pt x="9959" y="4800"/>
                </a:lnTo>
                <a:lnTo>
                  <a:pt x="10022" y="4802"/>
                </a:lnTo>
                <a:lnTo>
                  <a:pt x="10085" y="4805"/>
                </a:lnTo>
                <a:lnTo>
                  <a:pt x="10149" y="4810"/>
                </a:lnTo>
                <a:lnTo>
                  <a:pt x="10278" y="4822"/>
                </a:lnTo>
                <a:lnTo>
                  <a:pt x="10407" y="4833"/>
                </a:lnTo>
                <a:lnTo>
                  <a:pt x="10472" y="4837"/>
                </a:lnTo>
                <a:lnTo>
                  <a:pt x="10535" y="4841"/>
                </a:lnTo>
                <a:lnTo>
                  <a:pt x="10599" y="4842"/>
                </a:lnTo>
                <a:lnTo>
                  <a:pt x="10661" y="4841"/>
                </a:lnTo>
                <a:lnTo>
                  <a:pt x="10693" y="4839"/>
                </a:lnTo>
                <a:lnTo>
                  <a:pt x="10723" y="4837"/>
                </a:lnTo>
                <a:lnTo>
                  <a:pt x="10754" y="4833"/>
                </a:lnTo>
                <a:lnTo>
                  <a:pt x="10783" y="4830"/>
                </a:lnTo>
                <a:lnTo>
                  <a:pt x="10799" y="4828"/>
                </a:lnTo>
                <a:lnTo>
                  <a:pt x="10813" y="4826"/>
                </a:lnTo>
                <a:lnTo>
                  <a:pt x="10841" y="4819"/>
                </a:lnTo>
                <a:lnTo>
                  <a:pt x="10868" y="4810"/>
                </a:lnTo>
                <a:lnTo>
                  <a:pt x="10892" y="4800"/>
                </a:lnTo>
                <a:lnTo>
                  <a:pt x="10917" y="4789"/>
                </a:lnTo>
                <a:lnTo>
                  <a:pt x="10941" y="4777"/>
                </a:lnTo>
                <a:lnTo>
                  <a:pt x="10987" y="4754"/>
                </a:lnTo>
                <a:lnTo>
                  <a:pt x="11012" y="4743"/>
                </a:lnTo>
                <a:lnTo>
                  <a:pt x="11035" y="4733"/>
                </a:lnTo>
                <a:lnTo>
                  <a:pt x="11060" y="4726"/>
                </a:lnTo>
                <a:lnTo>
                  <a:pt x="11085" y="4720"/>
                </a:lnTo>
                <a:lnTo>
                  <a:pt x="11099" y="4717"/>
                </a:lnTo>
                <a:lnTo>
                  <a:pt x="11112" y="4716"/>
                </a:lnTo>
                <a:lnTo>
                  <a:pt x="11126" y="4716"/>
                </a:lnTo>
                <a:lnTo>
                  <a:pt x="11140" y="4716"/>
                </a:lnTo>
                <a:lnTo>
                  <a:pt x="11155" y="4717"/>
                </a:lnTo>
                <a:lnTo>
                  <a:pt x="11170" y="4720"/>
                </a:lnTo>
                <a:lnTo>
                  <a:pt x="11185" y="4722"/>
                </a:lnTo>
                <a:lnTo>
                  <a:pt x="11201" y="4727"/>
                </a:lnTo>
                <a:lnTo>
                  <a:pt x="11227" y="4733"/>
                </a:lnTo>
                <a:lnTo>
                  <a:pt x="11253" y="4738"/>
                </a:lnTo>
                <a:lnTo>
                  <a:pt x="11277" y="4742"/>
                </a:lnTo>
                <a:lnTo>
                  <a:pt x="11300" y="4742"/>
                </a:lnTo>
                <a:lnTo>
                  <a:pt x="11322" y="4742"/>
                </a:lnTo>
                <a:lnTo>
                  <a:pt x="11344" y="4739"/>
                </a:lnTo>
                <a:lnTo>
                  <a:pt x="11365" y="4734"/>
                </a:lnTo>
                <a:lnTo>
                  <a:pt x="11386" y="4729"/>
                </a:lnTo>
                <a:lnTo>
                  <a:pt x="11408" y="4723"/>
                </a:lnTo>
                <a:lnTo>
                  <a:pt x="11429" y="4716"/>
                </a:lnTo>
                <a:lnTo>
                  <a:pt x="11470" y="4699"/>
                </a:lnTo>
                <a:lnTo>
                  <a:pt x="11561" y="4657"/>
                </a:lnTo>
                <a:lnTo>
                  <a:pt x="11588" y="4648"/>
                </a:lnTo>
                <a:lnTo>
                  <a:pt x="11615" y="4639"/>
                </a:lnTo>
                <a:lnTo>
                  <a:pt x="11643" y="4633"/>
                </a:lnTo>
                <a:lnTo>
                  <a:pt x="11670" y="4629"/>
                </a:lnTo>
                <a:lnTo>
                  <a:pt x="11696" y="4626"/>
                </a:lnTo>
                <a:lnTo>
                  <a:pt x="11723" y="4624"/>
                </a:lnTo>
                <a:lnTo>
                  <a:pt x="11778" y="4623"/>
                </a:lnTo>
                <a:lnTo>
                  <a:pt x="11833" y="4623"/>
                </a:lnTo>
                <a:lnTo>
                  <a:pt x="11862" y="4623"/>
                </a:lnTo>
                <a:lnTo>
                  <a:pt x="11888" y="4622"/>
                </a:lnTo>
                <a:lnTo>
                  <a:pt x="11917" y="4619"/>
                </a:lnTo>
                <a:lnTo>
                  <a:pt x="11943" y="4616"/>
                </a:lnTo>
                <a:lnTo>
                  <a:pt x="11972" y="4611"/>
                </a:lnTo>
                <a:lnTo>
                  <a:pt x="11998" y="4605"/>
                </a:lnTo>
                <a:lnTo>
                  <a:pt x="12034" y="4591"/>
                </a:lnTo>
                <a:lnTo>
                  <a:pt x="12069" y="4577"/>
                </a:lnTo>
                <a:lnTo>
                  <a:pt x="12140" y="4545"/>
                </a:lnTo>
                <a:lnTo>
                  <a:pt x="12212" y="4513"/>
                </a:lnTo>
                <a:lnTo>
                  <a:pt x="12285" y="4480"/>
                </a:lnTo>
                <a:lnTo>
                  <a:pt x="12321" y="4464"/>
                </a:lnTo>
                <a:lnTo>
                  <a:pt x="12358" y="4450"/>
                </a:lnTo>
                <a:lnTo>
                  <a:pt x="12396" y="4435"/>
                </a:lnTo>
                <a:lnTo>
                  <a:pt x="12432" y="4423"/>
                </a:lnTo>
                <a:lnTo>
                  <a:pt x="12469" y="4412"/>
                </a:lnTo>
                <a:lnTo>
                  <a:pt x="12506" y="4401"/>
                </a:lnTo>
                <a:lnTo>
                  <a:pt x="12544" y="4393"/>
                </a:lnTo>
                <a:lnTo>
                  <a:pt x="12580" y="4387"/>
                </a:lnTo>
                <a:lnTo>
                  <a:pt x="12587" y="4390"/>
                </a:lnTo>
                <a:lnTo>
                  <a:pt x="12590" y="4395"/>
                </a:lnTo>
                <a:lnTo>
                  <a:pt x="12594" y="4399"/>
                </a:lnTo>
                <a:lnTo>
                  <a:pt x="12596" y="4406"/>
                </a:lnTo>
                <a:lnTo>
                  <a:pt x="12599" y="4412"/>
                </a:lnTo>
                <a:lnTo>
                  <a:pt x="12600" y="4419"/>
                </a:lnTo>
                <a:lnTo>
                  <a:pt x="12600" y="4428"/>
                </a:lnTo>
                <a:lnTo>
                  <a:pt x="12600" y="4436"/>
                </a:lnTo>
                <a:lnTo>
                  <a:pt x="12596" y="4456"/>
                </a:lnTo>
                <a:lnTo>
                  <a:pt x="12591" y="4479"/>
                </a:lnTo>
                <a:lnTo>
                  <a:pt x="12583" y="4505"/>
                </a:lnTo>
                <a:lnTo>
                  <a:pt x="12572" y="4534"/>
                </a:lnTo>
                <a:lnTo>
                  <a:pt x="12558" y="4564"/>
                </a:lnTo>
                <a:lnTo>
                  <a:pt x="12542" y="4599"/>
                </a:lnTo>
                <a:lnTo>
                  <a:pt x="12523" y="4635"/>
                </a:lnTo>
                <a:lnTo>
                  <a:pt x="12502" y="4673"/>
                </a:lnTo>
                <a:lnTo>
                  <a:pt x="12480" y="4714"/>
                </a:lnTo>
                <a:lnTo>
                  <a:pt x="12454" y="4756"/>
                </a:lnTo>
                <a:lnTo>
                  <a:pt x="12398" y="4848"/>
                </a:lnTo>
                <a:lnTo>
                  <a:pt x="12336" y="4947"/>
                </a:lnTo>
                <a:lnTo>
                  <a:pt x="12266" y="5052"/>
                </a:lnTo>
                <a:lnTo>
                  <a:pt x="12190" y="5162"/>
                </a:lnTo>
                <a:lnTo>
                  <a:pt x="12110" y="5278"/>
                </a:lnTo>
                <a:lnTo>
                  <a:pt x="12025" y="5397"/>
                </a:lnTo>
                <a:lnTo>
                  <a:pt x="11937" y="5519"/>
                </a:lnTo>
                <a:lnTo>
                  <a:pt x="11847" y="5643"/>
                </a:lnTo>
                <a:lnTo>
                  <a:pt x="11754" y="5769"/>
                </a:lnTo>
                <a:lnTo>
                  <a:pt x="11566" y="6019"/>
                </a:lnTo>
                <a:lnTo>
                  <a:pt x="11379" y="6266"/>
                </a:lnTo>
                <a:lnTo>
                  <a:pt x="11199" y="6501"/>
                </a:lnTo>
                <a:lnTo>
                  <a:pt x="11031" y="6717"/>
                </a:lnTo>
                <a:lnTo>
                  <a:pt x="10885" y="6909"/>
                </a:lnTo>
                <a:lnTo>
                  <a:pt x="10761" y="7068"/>
                </a:lnTo>
                <a:lnTo>
                  <a:pt x="10671" y="7190"/>
                </a:lnTo>
                <a:lnTo>
                  <a:pt x="10639" y="7234"/>
                </a:lnTo>
                <a:lnTo>
                  <a:pt x="10617" y="7266"/>
                </a:lnTo>
                <a:lnTo>
                  <a:pt x="10602" y="7287"/>
                </a:lnTo>
                <a:lnTo>
                  <a:pt x="10588" y="7306"/>
                </a:lnTo>
                <a:lnTo>
                  <a:pt x="10572" y="7325"/>
                </a:lnTo>
                <a:lnTo>
                  <a:pt x="10556" y="7343"/>
                </a:lnTo>
                <a:lnTo>
                  <a:pt x="10539" y="7360"/>
                </a:lnTo>
                <a:lnTo>
                  <a:pt x="10522" y="7377"/>
                </a:lnTo>
                <a:lnTo>
                  <a:pt x="10503" y="7393"/>
                </a:lnTo>
                <a:lnTo>
                  <a:pt x="10484" y="7409"/>
                </a:lnTo>
                <a:lnTo>
                  <a:pt x="10445" y="7440"/>
                </a:lnTo>
                <a:lnTo>
                  <a:pt x="10404" y="7468"/>
                </a:lnTo>
                <a:lnTo>
                  <a:pt x="10361" y="7496"/>
                </a:lnTo>
                <a:lnTo>
                  <a:pt x="10319" y="7523"/>
                </a:lnTo>
                <a:lnTo>
                  <a:pt x="10232" y="7578"/>
                </a:lnTo>
                <a:lnTo>
                  <a:pt x="10188" y="7605"/>
                </a:lnTo>
                <a:lnTo>
                  <a:pt x="10145" y="7634"/>
                </a:lnTo>
                <a:lnTo>
                  <a:pt x="10105" y="7663"/>
                </a:lnTo>
                <a:lnTo>
                  <a:pt x="10064" y="7696"/>
                </a:lnTo>
                <a:lnTo>
                  <a:pt x="10045" y="7712"/>
                </a:lnTo>
                <a:lnTo>
                  <a:pt x="10027" y="7730"/>
                </a:lnTo>
                <a:lnTo>
                  <a:pt x="10008" y="7748"/>
                </a:lnTo>
                <a:lnTo>
                  <a:pt x="9991" y="7767"/>
                </a:lnTo>
                <a:lnTo>
                  <a:pt x="9969" y="7789"/>
                </a:lnTo>
                <a:lnTo>
                  <a:pt x="9947" y="7809"/>
                </a:lnTo>
                <a:lnTo>
                  <a:pt x="9924" y="7825"/>
                </a:lnTo>
                <a:lnTo>
                  <a:pt x="9902" y="7839"/>
                </a:lnTo>
                <a:lnTo>
                  <a:pt x="9877" y="7851"/>
                </a:lnTo>
                <a:lnTo>
                  <a:pt x="9854" y="7862"/>
                </a:lnTo>
                <a:lnTo>
                  <a:pt x="9830" y="7871"/>
                </a:lnTo>
                <a:lnTo>
                  <a:pt x="9805" y="7880"/>
                </a:lnTo>
                <a:lnTo>
                  <a:pt x="9755" y="7893"/>
                </a:lnTo>
                <a:lnTo>
                  <a:pt x="9703" y="7906"/>
                </a:lnTo>
                <a:lnTo>
                  <a:pt x="9676" y="7915"/>
                </a:lnTo>
                <a:lnTo>
                  <a:pt x="9649" y="7924"/>
                </a:lnTo>
                <a:lnTo>
                  <a:pt x="9622" y="7933"/>
                </a:lnTo>
                <a:lnTo>
                  <a:pt x="9595" y="7944"/>
                </a:lnTo>
                <a:lnTo>
                  <a:pt x="9556" y="7964"/>
                </a:lnTo>
                <a:lnTo>
                  <a:pt x="9520" y="7985"/>
                </a:lnTo>
                <a:lnTo>
                  <a:pt x="9485" y="8007"/>
                </a:lnTo>
                <a:lnTo>
                  <a:pt x="9451" y="8029"/>
                </a:lnTo>
                <a:lnTo>
                  <a:pt x="9385" y="8073"/>
                </a:lnTo>
                <a:lnTo>
                  <a:pt x="9352" y="8095"/>
                </a:lnTo>
                <a:lnTo>
                  <a:pt x="9320" y="8114"/>
                </a:lnTo>
                <a:lnTo>
                  <a:pt x="9287" y="8134"/>
                </a:lnTo>
                <a:lnTo>
                  <a:pt x="9253" y="8151"/>
                </a:lnTo>
                <a:lnTo>
                  <a:pt x="9217" y="8166"/>
                </a:lnTo>
                <a:lnTo>
                  <a:pt x="9199" y="8173"/>
                </a:lnTo>
                <a:lnTo>
                  <a:pt x="9181" y="8178"/>
                </a:lnTo>
                <a:lnTo>
                  <a:pt x="9161" y="8184"/>
                </a:lnTo>
                <a:lnTo>
                  <a:pt x="9141" y="8189"/>
                </a:lnTo>
                <a:lnTo>
                  <a:pt x="9122" y="8193"/>
                </a:lnTo>
                <a:lnTo>
                  <a:pt x="9101" y="8195"/>
                </a:lnTo>
                <a:lnTo>
                  <a:pt x="9080" y="8197"/>
                </a:lnTo>
                <a:lnTo>
                  <a:pt x="9058" y="8199"/>
                </a:lnTo>
                <a:lnTo>
                  <a:pt x="9035" y="8199"/>
                </a:lnTo>
                <a:lnTo>
                  <a:pt x="9012" y="8197"/>
                </a:lnTo>
                <a:lnTo>
                  <a:pt x="8995" y="8197"/>
                </a:lnTo>
                <a:lnTo>
                  <a:pt x="8978" y="8197"/>
                </a:lnTo>
                <a:lnTo>
                  <a:pt x="8945" y="8200"/>
                </a:lnTo>
                <a:lnTo>
                  <a:pt x="8913" y="8205"/>
                </a:lnTo>
                <a:lnTo>
                  <a:pt x="8880" y="8211"/>
                </a:lnTo>
                <a:lnTo>
                  <a:pt x="8848" y="8219"/>
                </a:lnTo>
                <a:lnTo>
                  <a:pt x="8817" y="8229"/>
                </a:lnTo>
                <a:lnTo>
                  <a:pt x="8755" y="8251"/>
                </a:lnTo>
                <a:lnTo>
                  <a:pt x="8693" y="8272"/>
                </a:lnTo>
                <a:lnTo>
                  <a:pt x="8662" y="8281"/>
                </a:lnTo>
                <a:lnTo>
                  <a:pt x="8630" y="8289"/>
                </a:lnTo>
                <a:lnTo>
                  <a:pt x="8599" y="8294"/>
                </a:lnTo>
                <a:lnTo>
                  <a:pt x="8566" y="8298"/>
                </a:lnTo>
                <a:lnTo>
                  <a:pt x="8548" y="8299"/>
                </a:lnTo>
                <a:lnTo>
                  <a:pt x="8533" y="8299"/>
                </a:lnTo>
                <a:lnTo>
                  <a:pt x="8515" y="8299"/>
                </a:lnTo>
                <a:lnTo>
                  <a:pt x="8498" y="8296"/>
                </a:lnTo>
                <a:lnTo>
                  <a:pt x="8425" y="8288"/>
                </a:lnTo>
                <a:lnTo>
                  <a:pt x="8348" y="8277"/>
                </a:lnTo>
                <a:lnTo>
                  <a:pt x="8267" y="8263"/>
                </a:lnTo>
                <a:lnTo>
                  <a:pt x="8185" y="8249"/>
                </a:lnTo>
                <a:lnTo>
                  <a:pt x="8103" y="8232"/>
                </a:lnTo>
                <a:lnTo>
                  <a:pt x="8024" y="8215"/>
                </a:lnTo>
                <a:lnTo>
                  <a:pt x="7948" y="8196"/>
                </a:lnTo>
                <a:lnTo>
                  <a:pt x="7877" y="8177"/>
                </a:lnTo>
                <a:lnTo>
                  <a:pt x="7841" y="8164"/>
                </a:lnTo>
                <a:lnTo>
                  <a:pt x="7806" y="8151"/>
                </a:lnTo>
                <a:lnTo>
                  <a:pt x="7776" y="8136"/>
                </a:lnTo>
                <a:lnTo>
                  <a:pt x="7746" y="8120"/>
                </a:lnTo>
                <a:lnTo>
                  <a:pt x="7718" y="8103"/>
                </a:lnTo>
                <a:lnTo>
                  <a:pt x="7693" y="8086"/>
                </a:lnTo>
                <a:lnTo>
                  <a:pt x="7643" y="8051"/>
                </a:lnTo>
                <a:lnTo>
                  <a:pt x="7618" y="8034"/>
                </a:lnTo>
                <a:lnTo>
                  <a:pt x="7592" y="8018"/>
                </a:lnTo>
                <a:lnTo>
                  <a:pt x="7567" y="8002"/>
                </a:lnTo>
                <a:lnTo>
                  <a:pt x="7539" y="7988"/>
                </a:lnTo>
                <a:lnTo>
                  <a:pt x="7509" y="7976"/>
                </a:lnTo>
                <a:lnTo>
                  <a:pt x="7479" y="7965"/>
                </a:lnTo>
                <a:lnTo>
                  <a:pt x="7462" y="7961"/>
                </a:lnTo>
                <a:lnTo>
                  <a:pt x="7444" y="7957"/>
                </a:lnTo>
                <a:lnTo>
                  <a:pt x="7426" y="7954"/>
                </a:lnTo>
                <a:lnTo>
                  <a:pt x="7407" y="7952"/>
                </a:lnTo>
                <a:lnTo>
                  <a:pt x="7391" y="7949"/>
                </a:lnTo>
                <a:lnTo>
                  <a:pt x="7376" y="7947"/>
                </a:lnTo>
                <a:lnTo>
                  <a:pt x="7361" y="7942"/>
                </a:lnTo>
                <a:lnTo>
                  <a:pt x="7347" y="7938"/>
                </a:lnTo>
                <a:lnTo>
                  <a:pt x="7333" y="7932"/>
                </a:lnTo>
                <a:lnTo>
                  <a:pt x="7320" y="7927"/>
                </a:lnTo>
                <a:lnTo>
                  <a:pt x="7308" y="7920"/>
                </a:lnTo>
                <a:lnTo>
                  <a:pt x="7297" y="7913"/>
                </a:lnTo>
                <a:lnTo>
                  <a:pt x="7284" y="7905"/>
                </a:lnTo>
                <a:lnTo>
                  <a:pt x="7275" y="7897"/>
                </a:lnTo>
                <a:lnTo>
                  <a:pt x="7264" y="7887"/>
                </a:lnTo>
                <a:lnTo>
                  <a:pt x="7254" y="7877"/>
                </a:lnTo>
                <a:lnTo>
                  <a:pt x="7235" y="7856"/>
                </a:lnTo>
                <a:lnTo>
                  <a:pt x="7220" y="7834"/>
                </a:lnTo>
                <a:lnTo>
                  <a:pt x="7206" y="7810"/>
                </a:lnTo>
                <a:lnTo>
                  <a:pt x="7194" y="7784"/>
                </a:lnTo>
                <a:lnTo>
                  <a:pt x="7183" y="7759"/>
                </a:lnTo>
                <a:lnTo>
                  <a:pt x="7174" y="7730"/>
                </a:lnTo>
                <a:lnTo>
                  <a:pt x="7167" y="7702"/>
                </a:lnTo>
                <a:lnTo>
                  <a:pt x="7161" y="7674"/>
                </a:lnTo>
                <a:lnTo>
                  <a:pt x="7157" y="7645"/>
                </a:lnTo>
                <a:lnTo>
                  <a:pt x="7155" y="7617"/>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
        <p:nvSpPr>
          <p:cNvPr id="38" name="TextBox 18"/>
          <p:cNvSpPr txBox="1"/>
          <p:nvPr/>
        </p:nvSpPr>
        <p:spPr>
          <a:xfrm>
            <a:off x="1952823" y="1663838"/>
            <a:ext cx="6261394" cy="499624"/>
          </a:xfrm>
          <a:prstGeom prst="rect">
            <a:avLst/>
          </a:prstGeom>
          <a:noFill/>
        </p:spPr>
        <p:txBody>
          <a:bodyPr wrap="square" rtlCol="0">
            <a:spAutoFit/>
          </a:bodyPr>
          <a:lstStyle/>
          <a:p>
            <a:pPr algn="just">
              <a:lnSpc>
                <a:spcPct val="150000"/>
              </a:lnSpc>
            </a:pPr>
            <a:r>
              <a:rPr lang="zh-CN" altLang="zh-CN" sz="2000">
                <a:latin typeface="+mn-ea"/>
              </a:rPr>
              <a:t>完成执行窗口</a:t>
            </a:r>
            <a:r>
              <a:rPr lang="zh-CN" altLang="en-US" sz="2000">
                <a:latin typeface="+mn-ea"/>
              </a:rPr>
              <a:t>的</a:t>
            </a:r>
            <a:r>
              <a:rPr lang="zh-CN" altLang="zh-CN" sz="2000">
                <a:latin typeface="+mn-ea"/>
              </a:rPr>
              <a:t>实现</a:t>
            </a:r>
            <a:endParaRPr lang="en-US" altLang="zh-CN" sz="2000" dirty="0">
              <a:latin typeface="+mn-ea"/>
            </a:endParaRPr>
          </a:p>
        </p:txBody>
      </p:sp>
      <p:sp>
        <p:nvSpPr>
          <p:cNvPr id="39" name="TextBox 18"/>
          <p:cNvSpPr txBox="1"/>
          <p:nvPr/>
        </p:nvSpPr>
        <p:spPr>
          <a:xfrm>
            <a:off x="1933947" y="3728598"/>
            <a:ext cx="6261394" cy="499624"/>
          </a:xfrm>
          <a:prstGeom prst="rect">
            <a:avLst/>
          </a:prstGeom>
          <a:noFill/>
        </p:spPr>
        <p:txBody>
          <a:bodyPr wrap="square" rtlCol="0">
            <a:spAutoFit/>
          </a:bodyPr>
          <a:lstStyle/>
          <a:p>
            <a:pPr algn="just">
              <a:lnSpc>
                <a:spcPct val="150000"/>
              </a:lnSpc>
            </a:pPr>
            <a:r>
              <a:rPr lang="zh-CN" altLang="zh-CN" sz="2000">
                <a:latin typeface="+mn-ea"/>
              </a:rPr>
              <a:t>搭建区块链系统，将所有功能都整合起来</a:t>
            </a:r>
            <a:endParaRPr lang="en-US" altLang="zh-CN" sz="2000" dirty="0">
              <a:latin typeface="+mn-ea"/>
            </a:endParaRPr>
          </a:p>
        </p:txBody>
      </p:sp>
      <p:sp>
        <p:nvSpPr>
          <p:cNvPr id="40" name="TextBox 18"/>
          <p:cNvSpPr txBox="1"/>
          <p:nvPr/>
        </p:nvSpPr>
        <p:spPr>
          <a:xfrm>
            <a:off x="1922340" y="4377499"/>
            <a:ext cx="6261394" cy="499624"/>
          </a:xfrm>
          <a:prstGeom prst="rect">
            <a:avLst/>
          </a:prstGeom>
          <a:noFill/>
        </p:spPr>
        <p:txBody>
          <a:bodyPr wrap="square" rtlCol="0">
            <a:spAutoFit/>
          </a:bodyPr>
          <a:lstStyle/>
          <a:p>
            <a:pPr algn="just">
              <a:lnSpc>
                <a:spcPct val="150000"/>
              </a:lnSpc>
            </a:pPr>
            <a:r>
              <a:rPr lang="zh-CN" altLang="zh-CN" sz="2000">
                <a:latin typeface="+mn-ea"/>
              </a:rPr>
              <a:t>对系统进行评估测试</a:t>
            </a:r>
            <a:endParaRPr lang="en-US" altLang="zh-CN" sz="2000" dirty="0">
              <a:latin typeface="+mn-ea"/>
            </a:endParaRPr>
          </a:p>
        </p:txBody>
      </p:sp>
      <p:grpSp>
        <p:nvGrpSpPr>
          <p:cNvPr id="2" name="组合 1">
            <a:extLst>
              <a:ext uri="{FF2B5EF4-FFF2-40B4-BE49-F238E27FC236}">
                <a16:creationId xmlns:a16="http://schemas.microsoft.com/office/drawing/2014/main" id="{B6C00D67-9F6A-5168-335D-EE4DB73FDD19}"/>
              </a:ext>
            </a:extLst>
          </p:cNvPr>
          <p:cNvGrpSpPr/>
          <p:nvPr/>
        </p:nvGrpSpPr>
        <p:grpSpPr>
          <a:xfrm>
            <a:off x="988072" y="3248142"/>
            <a:ext cx="827665" cy="231236"/>
            <a:chOff x="1036848" y="2888061"/>
            <a:chExt cx="827665" cy="231236"/>
          </a:xfrm>
        </p:grpSpPr>
        <p:sp>
          <p:nvSpPr>
            <p:cNvPr id="3" name="椭圆 2">
              <a:extLst>
                <a:ext uri="{FF2B5EF4-FFF2-40B4-BE49-F238E27FC236}">
                  <a16:creationId xmlns:a16="http://schemas.microsoft.com/office/drawing/2014/main" id="{F79129B7-1E8C-563D-D608-6A06B62C7D30}"/>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a:extLst>
                <a:ext uri="{FF2B5EF4-FFF2-40B4-BE49-F238E27FC236}">
                  <a16:creationId xmlns:a16="http://schemas.microsoft.com/office/drawing/2014/main" id="{F95802FE-7C67-0B1C-93FB-34E2274B8AB7}"/>
                </a:ext>
              </a:extLst>
            </p:cNvPr>
            <p:cNvCxnSpPr>
              <a:endCxn id="3"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35794B4E-5BEA-3700-9B5C-A50CA1A16642}"/>
                </a:ext>
              </a:extLst>
            </p:cNvPr>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10" name="TextBox 18">
            <a:extLst>
              <a:ext uri="{FF2B5EF4-FFF2-40B4-BE49-F238E27FC236}">
                <a16:creationId xmlns:a16="http://schemas.microsoft.com/office/drawing/2014/main" id="{E2746385-FC30-F4DB-61CE-DC1DBCD5EEE7}"/>
              </a:ext>
            </a:extLst>
          </p:cNvPr>
          <p:cNvSpPr txBox="1"/>
          <p:nvPr/>
        </p:nvSpPr>
        <p:spPr>
          <a:xfrm>
            <a:off x="1942813" y="3043243"/>
            <a:ext cx="6261394" cy="499624"/>
          </a:xfrm>
          <a:prstGeom prst="rect">
            <a:avLst/>
          </a:prstGeom>
          <a:noFill/>
        </p:spPr>
        <p:txBody>
          <a:bodyPr wrap="square" rtlCol="0">
            <a:spAutoFit/>
          </a:bodyPr>
          <a:lstStyle/>
          <a:p>
            <a:pPr algn="just">
              <a:lnSpc>
                <a:spcPct val="150000"/>
              </a:lnSpc>
            </a:pPr>
            <a:r>
              <a:rPr lang="zh-CN" altLang="en-US" sz="2000">
                <a:latin typeface="+mn-ea"/>
              </a:rPr>
              <a:t>完善奖励机制的设计，完成代码实现</a:t>
            </a:r>
            <a:endParaRPr lang="en-US" altLang="zh-CN" sz="2000" dirty="0">
              <a:latin typeface="+mn-ea"/>
            </a:endParaRPr>
          </a:p>
        </p:txBody>
      </p:sp>
      <p:grpSp>
        <p:nvGrpSpPr>
          <p:cNvPr id="11" name="组合 10">
            <a:extLst>
              <a:ext uri="{FF2B5EF4-FFF2-40B4-BE49-F238E27FC236}">
                <a16:creationId xmlns:a16="http://schemas.microsoft.com/office/drawing/2014/main" id="{81C052A0-92D1-4BF9-27B1-D93E5BE593CF}"/>
              </a:ext>
            </a:extLst>
          </p:cNvPr>
          <p:cNvGrpSpPr/>
          <p:nvPr/>
        </p:nvGrpSpPr>
        <p:grpSpPr>
          <a:xfrm>
            <a:off x="989928" y="2571082"/>
            <a:ext cx="827665" cy="231236"/>
            <a:chOff x="1036848" y="2888061"/>
            <a:chExt cx="827665" cy="231236"/>
          </a:xfrm>
        </p:grpSpPr>
        <p:sp>
          <p:nvSpPr>
            <p:cNvPr id="12" name="椭圆 11">
              <a:extLst>
                <a:ext uri="{FF2B5EF4-FFF2-40B4-BE49-F238E27FC236}">
                  <a16:creationId xmlns:a16="http://schemas.microsoft.com/office/drawing/2014/main" id="{4D05CFE3-503B-A487-0A37-C31E890967AF}"/>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915B1320-950E-8D84-B0B6-4B1AFFF8A8C9}"/>
                </a:ext>
              </a:extLst>
            </p:cNvPr>
            <p:cNvCxnSpPr>
              <a:endCxn id="12"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6A86DB9C-DCE4-CD1A-795B-969E2D1C5186}"/>
                </a:ext>
              </a:extLst>
            </p:cNvPr>
            <p:cNvCxnSpPr/>
            <p:nvPr/>
          </p:nvCxnSpPr>
          <p:spPr>
            <a:xfrm flipV="1">
              <a:off x="1036848" y="2959153"/>
              <a:ext cx="197808" cy="160144"/>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27" name="TextBox 18">
            <a:extLst>
              <a:ext uri="{FF2B5EF4-FFF2-40B4-BE49-F238E27FC236}">
                <a16:creationId xmlns:a16="http://schemas.microsoft.com/office/drawing/2014/main" id="{B421B988-E493-3EC3-2B6E-8E94DBF917B0}"/>
              </a:ext>
            </a:extLst>
          </p:cNvPr>
          <p:cNvSpPr txBox="1"/>
          <p:nvPr/>
        </p:nvSpPr>
        <p:spPr>
          <a:xfrm>
            <a:off x="1944669" y="2366183"/>
            <a:ext cx="6261394" cy="499624"/>
          </a:xfrm>
          <a:prstGeom prst="rect">
            <a:avLst/>
          </a:prstGeom>
          <a:noFill/>
        </p:spPr>
        <p:txBody>
          <a:bodyPr wrap="square" rtlCol="0">
            <a:spAutoFit/>
          </a:bodyPr>
          <a:lstStyle/>
          <a:p>
            <a:pPr algn="just">
              <a:lnSpc>
                <a:spcPct val="150000"/>
              </a:lnSpc>
            </a:pPr>
            <a:r>
              <a:rPr lang="zh-CN" altLang="en-US" sz="2000">
                <a:latin typeface="+mn-ea"/>
              </a:rPr>
              <a:t>完善动态调整挖矿难度算法、完成代码实现</a:t>
            </a:r>
            <a:endParaRPr lang="en-US" altLang="zh-CN" sz="2000" dirty="0">
              <a:latin typeface="+mn-ea"/>
            </a:endParaRPr>
          </a:p>
        </p:txBody>
      </p:sp>
      <p:grpSp>
        <p:nvGrpSpPr>
          <p:cNvPr id="28" name="组合 27">
            <a:extLst>
              <a:ext uri="{FF2B5EF4-FFF2-40B4-BE49-F238E27FC236}">
                <a16:creationId xmlns:a16="http://schemas.microsoft.com/office/drawing/2014/main" id="{988517D0-54D3-6B79-7F0C-E12C1B142209}"/>
              </a:ext>
            </a:extLst>
          </p:cNvPr>
          <p:cNvGrpSpPr/>
          <p:nvPr/>
        </p:nvGrpSpPr>
        <p:grpSpPr>
          <a:xfrm>
            <a:off x="977294" y="5262309"/>
            <a:ext cx="827665" cy="231236"/>
            <a:chOff x="1036848" y="2888061"/>
            <a:chExt cx="827665" cy="231236"/>
          </a:xfrm>
        </p:grpSpPr>
        <p:sp>
          <p:nvSpPr>
            <p:cNvPr id="29" name="椭圆 28">
              <a:extLst>
                <a:ext uri="{FF2B5EF4-FFF2-40B4-BE49-F238E27FC236}">
                  <a16:creationId xmlns:a16="http://schemas.microsoft.com/office/drawing/2014/main" id="{DD5BE444-F716-41C5-F4F3-6F0AB340AD72}"/>
                </a:ext>
              </a:extLst>
            </p:cNvPr>
            <p:cNvSpPr>
              <a:spLocks noChangeAspect="1"/>
            </p:cNvSpPr>
            <p:nvPr/>
          </p:nvSpPr>
          <p:spPr>
            <a:xfrm>
              <a:off x="1720513" y="2888061"/>
              <a:ext cx="144000" cy="144000"/>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连接符 29">
              <a:extLst>
                <a:ext uri="{FF2B5EF4-FFF2-40B4-BE49-F238E27FC236}">
                  <a16:creationId xmlns:a16="http://schemas.microsoft.com/office/drawing/2014/main" id="{A1865FB8-109E-3533-1C75-74017E1C1D6F}"/>
                </a:ext>
              </a:extLst>
            </p:cNvPr>
            <p:cNvCxnSpPr>
              <a:endCxn id="29" idx="2"/>
            </p:cNvCxnSpPr>
            <p:nvPr/>
          </p:nvCxnSpPr>
          <p:spPr>
            <a:xfrm>
              <a:off x="1234656" y="2960061"/>
              <a:ext cx="485857" cy="0"/>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7583350-A566-1A79-E0C7-D5A870F36A2F}"/>
                </a:ext>
              </a:extLst>
            </p:cNvPr>
            <p:cNvCxnSpPr/>
            <p:nvPr/>
          </p:nvCxnSpPr>
          <p:spPr>
            <a:xfrm flipV="1">
              <a:off x="1036848" y="2960061"/>
              <a:ext cx="197808" cy="159236"/>
            </a:xfrm>
            <a:prstGeom prst="line">
              <a:avLst/>
            </a:prstGeom>
            <a:ln w="22225">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grpSp>
      <p:sp>
        <p:nvSpPr>
          <p:cNvPr id="32" name="TextBox 18">
            <a:extLst>
              <a:ext uri="{FF2B5EF4-FFF2-40B4-BE49-F238E27FC236}">
                <a16:creationId xmlns:a16="http://schemas.microsoft.com/office/drawing/2014/main" id="{E2224FD6-233A-8E65-B896-335D533342E1}"/>
              </a:ext>
            </a:extLst>
          </p:cNvPr>
          <p:cNvSpPr txBox="1"/>
          <p:nvPr/>
        </p:nvSpPr>
        <p:spPr>
          <a:xfrm>
            <a:off x="1922338" y="5012497"/>
            <a:ext cx="6261394" cy="499624"/>
          </a:xfrm>
          <a:prstGeom prst="rect">
            <a:avLst/>
          </a:prstGeom>
          <a:noFill/>
        </p:spPr>
        <p:txBody>
          <a:bodyPr wrap="square" rtlCol="0">
            <a:spAutoFit/>
          </a:bodyPr>
          <a:lstStyle/>
          <a:p>
            <a:pPr algn="just">
              <a:lnSpc>
                <a:spcPct val="150000"/>
              </a:lnSpc>
            </a:pPr>
            <a:r>
              <a:rPr lang="zh-CN" altLang="en-US" sz="2000">
                <a:latin typeface="+mn-ea"/>
              </a:rPr>
              <a:t>撰写论文，尝试投稿</a:t>
            </a:r>
            <a:endParaRPr lang="en-US" altLang="zh-CN" sz="2000" dirty="0">
              <a:latin typeface="+mn-ea"/>
            </a:endParaRPr>
          </a:p>
        </p:txBody>
      </p:sp>
    </p:spTree>
    <p:extLst>
      <p:ext uri="{BB962C8B-B14F-4D97-AF65-F5344CB8AC3E}">
        <p14:creationId xmlns:p14="http://schemas.microsoft.com/office/powerpoint/2010/main" val="4091232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a:solidFill>
                  <a:schemeClr val="bg1"/>
                </a:solidFill>
                <a:latin typeface="隶书" panose="02010509060101010101" pitchFamily="49" charset="-122"/>
                <a:ea typeface="隶书" panose="02010509060101010101" pitchFamily="49" charset="-122"/>
              </a:rPr>
              <a:t>谢谢大家</a:t>
            </a:r>
          </a:p>
        </p:txBody>
      </p:sp>
      <p:sp>
        <p:nvSpPr>
          <p:cNvPr id="2" name="矩形 1">
            <a:extLst>
              <a:ext uri="{FF2B5EF4-FFF2-40B4-BE49-F238E27FC236}">
                <a16:creationId xmlns:a16="http://schemas.microsoft.com/office/drawing/2014/main" id="{B0579464-FA61-07EF-8520-FEC84D95927C}"/>
              </a:ext>
            </a:extLst>
          </p:cNvPr>
          <p:cNvSpPr/>
          <p:nvPr/>
        </p:nvSpPr>
        <p:spPr>
          <a:xfrm>
            <a:off x="3532292" y="5307290"/>
            <a:ext cx="2079415" cy="540341"/>
          </a:xfrm>
          <a:prstGeom prst="rect">
            <a:avLst/>
          </a:prstGeom>
        </p:spPr>
        <p:txBody>
          <a:bodyPr wrap="none">
            <a:spAutoFit/>
          </a:bodyPr>
          <a:lstStyle/>
          <a:p>
            <a:pPr algn="ctr">
              <a:lnSpc>
                <a:spcPct val="150000"/>
              </a:lnSpc>
            </a:pPr>
            <a:r>
              <a:rPr lang="en-US" altLang="zh-CN" sz="2200" b="1"/>
              <a:t>2024</a:t>
            </a:r>
            <a:r>
              <a:rPr lang="zh-CN" altLang="en-US" sz="2200" b="1"/>
              <a:t>年</a:t>
            </a:r>
            <a:r>
              <a:rPr lang="en-US" altLang="zh-CN" sz="2200" b="1"/>
              <a:t>7</a:t>
            </a:r>
            <a:r>
              <a:rPr lang="zh-CN" altLang="en-US" sz="2200" b="1"/>
              <a:t>月</a:t>
            </a:r>
            <a:r>
              <a:rPr lang="en-US" altLang="zh-CN" sz="2200" b="1"/>
              <a:t>8</a:t>
            </a:r>
            <a:r>
              <a:rPr lang="zh-CN" altLang="en-US" sz="2200" b="1"/>
              <a:t>日</a:t>
            </a:r>
            <a:endParaRPr lang="zh-CN" altLang="en-US" sz="2200" b="1" dirty="0">
              <a:solidFill>
                <a:srgbClr val="B83314"/>
              </a:solidFill>
            </a:endParaRPr>
          </a:p>
        </p:txBody>
      </p:sp>
    </p:spTree>
    <p:extLst>
      <p:ext uri="{BB962C8B-B14F-4D97-AF65-F5344CB8AC3E}">
        <p14:creationId xmlns:p14="http://schemas.microsoft.com/office/powerpoint/2010/main" val="4159082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340017" y="3254454"/>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747396" y="1963896"/>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110387" y="2111936"/>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254387" y="2255936"/>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841918" y="1428931"/>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439039" y="3545437"/>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4237946" y="1264829"/>
            <a:ext cx="4609127" cy="3674211"/>
          </a:xfrm>
          <a:prstGeom prst="rect">
            <a:avLst/>
          </a:prstGeom>
        </p:spPr>
        <p:txBody>
          <a:bodyPr wrap="square">
            <a:spAutoFit/>
          </a:bodyPr>
          <a:lstStyle/>
          <a:p>
            <a:pPr>
              <a:lnSpc>
                <a:spcPct val="200000"/>
              </a:lnSpc>
            </a:pPr>
            <a:r>
              <a:rPr lang="zh-CN" altLang="en-US" sz="2400" b="1">
                <a:latin typeface="+mn-ea"/>
              </a:rPr>
              <a:t>一、选题背景与意义</a:t>
            </a:r>
            <a:endParaRPr lang="en-US" altLang="zh-CN" sz="2400" b="1" dirty="0">
              <a:latin typeface="+mn-ea"/>
            </a:endParaRPr>
          </a:p>
          <a:p>
            <a:pPr>
              <a:lnSpc>
                <a:spcPct val="200000"/>
              </a:lnSpc>
            </a:pPr>
            <a:r>
              <a:rPr lang="zh-CN" altLang="en-US" sz="2400" b="1">
                <a:solidFill>
                  <a:schemeClr val="tx1">
                    <a:lumMod val="95000"/>
                    <a:lumOff val="5000"/>
                  </a:schemeClr>
                </a:solidFill>
                <a:latin typeface="+mn-ea"/>
              </a:rPr>
              <a:t>二、</a:t>
            </a:r>
            <a:r>
              <a:rPr lang="en-US" altLang="zh-CN" sz="2400" b="1">
                <a:solidFill>
                  <a:schemeClr val="tx1">
                    <a:lumMod val="95000"/>
                    <a:lumOff val="5000"/>
                  </a:schemeClr>
                </a:solidFill>
                <a:latin typeface="+mn-ea"/>
              </a:rPr>
              <a:t>Proof-of-Fuzzing</a:t>
            </a:r>
            <a:r>
              <a:rPr lang="zh-CN" altLang="en-US" sz="2400" b="1">
                <a:solidFill>
                  <a:schemeClr val="tx1">
                    <a:lumMod val="95000"/>
                    <a:lumOff val="5000"/>
                  </a:schemeClr>
                </a:solidFill>
                <a:latin typeface="+mn-ea"/>
              </a:rPr>
              <a:t>概要</a:t>
            </a:r>
            <a:endParaRPr lang="en-US" altLang="zh-CN" sz="2400" b="1" dirty="0">
              <a:solidFill>
                <a:schemeClr val="tx1">
                  <a:lumMod val="95000"/>
                  <a:lumOff val="5000"/>
                </a:schemeClr>
              </a:solidFill>
              <a:latin typeface="+mn-ea"/>
            </a:endParaRPr>
          </a:p>
          <a:p>
            <a:pPr>
              <a:lnSpc>
                <a:spcPct val="200000"/>
              </a:lnSpc>
            </a:pPr>
            <a:r>
              <a:rPr lang="zh-CN" altLang="en-US" sz="2400" b="1">
                <a:solidFill>
                  <a:schemeClr val="tx1">
                    <a:lumMod val="95000"/>
                    <a:lumOff val="5000"/>
                  </a:schemeClr>
                </a:solidFill>
                <a:latin typeface="+mn-ea"/>
              </a:rPr>
              <a:t>三、具体设计和实验过程</a:t>
            </a:r>
            <a:endParaRPr lang="en-US" altLang="zh-CN" sz="2400" b="1">
              <a:solidFill>
                <a:schemeClr val="tx1">
                  <a:lumMod val="95000"/>
                  <a:lumOff val="5000"/>
                </a:schemeClr>
              </a:solidFill>
              <a:latin typeface="+mn-ea"/>
            </a:endParaRPr>
          </a:p>
          <a:p>
            <a:pPr>
              <a:lnSpc>
                <a:spcPct val="200000"/>
              </a:lnSpc>
            </a:pPr>
            <a:r>
              <a:rPr lang="zh-CN" altLang="en-US" sz="2400" b="1">
                <a:solidFill>
                  <a:schemeClr val="tx1">
                    <a:lumMod val="95000"/>
                    <a:lumOff val="5000"/>
                  </a:schemeClr>
                </a:solidFill>
                <a:latin typeface="+mn-ea"/>
              </a:rPr>
              <a:t>四、系统设计</a:t>
            </a:r>
            <a:endParaRPr lang="en-US" altLang="zh-CN" sz="2400" b="1">
              <a:solidFill>
                <a:schemeClr val="tx1">
                  <a:lumMod val="95000"/>
                  <a:lumOff val="5000"/>
                </a:schemeClr>
              </a:solidFill>
              <a:latin typeface="+mn-ea"/>
            </a:endParaRPr>
          </a:p>
          <a:p>
            <a:pPr>
              <a:lnSpc>
                <a:spcPct val="200000"/>
              </a:lnSpc>
            </a:pPr>
            <a:r>
              <a:rPr lang="zh-CN" altLang="en-US" sz="2400" b="1">
                <a:solidFill>
                  <a:schemeClr val="tx1">
                    <a:lumMod val="95000"/>
                    <a:lumOff val="5000"/>
                  </a:schemeClr>
                </a:solidFill>
                <a:latin typeface="+mn-ea"/>
              </a:rPr>
              <a:t>五、下一步的工作计划</a:t>
            </a:r>
            <a:endParaRPr lang="en-US" altLang="zh-CN" sz="2400" b="1" dirty="0">
              <a:solidFill>
                <a:schemeClr val="tx1">
                  <a:lumMod val="95000"/>
                  <a:lumOff val="5000"/>
                </a:schemeClr>
              </a:solidFill>
              <a:latin typeface="+mn-ea"/>
            </a:endParaRPr>
          </a:p>
        </p:txBody>
      </p:sp>
      <p:sp>
        <p:nvSpPr>
          <p:cNvPr id="30" name="KSO_Shape"/>
          <p:cNvSpPr>
            <a:spLocks/>
          </p:cNvSpPr>
          <p:nvPr/>
        </p:nvSpPr>
        <p:spPr bwMode="auto">
          <a:xfrm>
            <a:off x="1592634" y="2730441"/>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extLst>
      <p:ext uri="{BB962C8B-B14F-4D97-AF65-F5344CB8AC3E}">
        <p14:creationId xmlns:p14="http://schemas.microsoft.com/office/powerpoint/2010/main" val="1051376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选题背景与意义</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2C57E5C-B9DA-D5B3-4A00-E0DD8C409CE1}"/>
              </a:ext>
            </a:extLst>
          </p:cNvPr>
          <p:cNvSpPr txBox="1"/>
          <p:nvPr/>
        </p:nvSpPr>
        <p:spPr>
          <a:xfrm>
            <a:off x="508869" y="1101696"/>
            <a:ext cx="8293396" cy="465460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sz="2000"/>
              <a:t>区块链技术建立了新的信任机制，允许在没有权威节点的去中心化情况下，各网络节点之间达成可信共识</a:t>
            </a:r>
            <a:endParaRPr lang="en-US" altLang="zh-CN" sz="2000"/>
          </a:p>
          <a:p>
            <a:pPr marL="285750" indent="-285750">
              <a:lnSpc>
                <a:spcPct val="150000"/>
              </a:lnSpc>
              <a:buFont typeface="Arial" panose="020B0604020202020204" pitchFamily="34" charset="0"/>
              <a:buChar char="•"/>
            </a:pPr>
            <a:r>
              <a:rPr lang="zh-CN" altLang="en-US" sz="2000"/>
              <a:t>传统工作量证明（</a:t>
            </a:r>
            <a:r>
              <a:rPr lang="en-US" altLang="zh-CN" sz="2000"/>
              <a:t>Proof-of-Work</a:t>
            </a:r>
            <a:r>
              <a:rPr lang="zh-CN" altLang="en-US" sz="2000"/>
              <a:t>，</a:t>
            </a:r>
            <a:r>
              <a:rPr lang="en-US" altLang="zh-CN" sz="2000"/>
              <a:t>PoW</a:t>
            </a:r>
            <a:r>
              <a:rPr lang="zh-CN" altLang="en-US" sz="2000"/>
              <a:t>）的难题只用于挖矿，大量非记账矿工的算力消耗被丢弃，</a:t>
            </a:r>
            <a:r>
              <a:rPr lang="zh-CN" altLang="en-US" sz="2000" b="1"/>
              <a:t>浪费了大量算力</a:t>
            </a:r>
            <a:endParaRPr lang="en-US" altLang="zh-CN" sz="2000"/>
          </a:p>
          <a:p>
            <a:pPr marL="285750" indent="-285750">
              <a:lnSpc>
                <a:spcPct val="150000"/>
              </a:lnSpc>
              <a:buFont typeface="Arial" panose="020B0604020202020204" pitchFamily="34" charset="0"/>
              <a:buChar char="•"/>
            </a:pPr>
            <a:r>
              <a:rPr lang="zh-CN" altLang="en-US" sz="2000"/>
              <a:t>模糊测试（</a:t>
            </a:r>
            <a:r>
              <a:rPr lang="en-US" altLang="zh-CN" sz="2000"/>
              <a:t>Fuzzing</a:t>
            </a:r>
            <a:r>
              <a:rPr lang="zh-CN" altLang="en-US" sz="2000"/>
              <a:t>）是一种软件测试技术，将自动或半自动生成的随机数据输入到待测程序中，监视异常以发现可能存在的程序漏洞</a:t>
            </a:r>
            <a:endParaRPr lang="en-US" altLang="zh-CN" sz="2000"/>
          </a:p>
          <a:p>
            <a:pPr marL="285750" indent="-285750">
              <a:lnSpc>
                <a:spcPct val="150000"/>
              </a:lnSpc>
              <a:buFont typeface="Arial" panose="020B0604020202020204" pitchFamily="34" charset="0"/>
              <a:buChar char="•"/>
            </a:pPr>
            <a:r>
              <a:rPr lang="zh-CN" altLang="en-US" sz="2000"/>
              <a:t>现有的</a:t>
            </a:r>
            <a:r>
              <a:rPr lang="en-US" altLang="zh-CN" sz="2000"/>
              <a:t>Fuzzing</a:t>
            </a:r>
            <a:r>
              <a:rPr lang="zh-CN" altLang="en-US" sz="2000"/>
              <a:t>方法在面对复杂系统时容易出现</a:t>
            </a:r>
            <a:r>
              <a:rPr lang="zh-CN" altLang="en-US" sz="2000" b="1"/>
              <a:t>饱和效应</a:t>
            </a:r>
            <a:r>
              <a:rPr lang="zh-CN" altLang="en-US" sz="2000"/>
              <a:t>（</a:t>
            </a:r>
            <a:r>
              <a:rPr lang="en-US" altLang="zh-CN" sz="2000"/>
              <a:t>Saturation effects</a:t>
            </a:r>
            <a:r>
              <a:rPr lang="zh-CN" altLang="en-US" sz="2000"/>
              <a:t>），使测试人员</a:t>
            </a:r>
            <a:r>
              <a:rPr lang="zh-CN" altLang="en-US" sz="2000" b="1"/>
              <a:t>难以持续高效</a:t>
            </a:r>
            <a:r>
              <a:rPr lang="zh-CN" altLang="en-US" sz="2000"/>
              <a:t>地发现新漏洞</a:t>
            </a:r>
            <a:endParaRPr lang="en-US" altLang="zh-CN" sz="2000"/>
          </a:p>
          <a:p>
            <a:pPr marL="285750" indent="-285750">
              <a:lnSpc>
                <a:spcPct val="150000"/>
              </a:lnSpc>
              <a:buFont typeface="Arial" panose="020B0604020202020204" pitchFamily="34" charset="0"/>
              <a:buChar char="•"/>
            </a:pPr>
            <a:r>
              <a:rPr lang="zh-CN" altLang="en-US" sz="2000"/>
              <a:t>将传统</a:t>
            </a:r>
            <a:r>
              <a:rPr lang="en-US" altLang="zh-CN" sz="2000"/>
              <a:t>PoW</a:t>
            </a:r>
            <a:r>
              <a:rPr lang="zh-CN" altLang="en-US" sz="2000"/>
              <a:t>与</a:t>
            </a:r>
            <a:r>
              <a:rPr lang="en-US" altLang="zh-CN" sz="2000"/>
              <a:t>Fuzzing</a:t>
            </a:r>
            <a:r>
              <a:rPr lang="zh-CN" altLang="en-US" sz="2000"/>
              <a:t>结合             </a:t>
            </a:r>
            <a:r>
              <a:rPr lang="en-US" altLang="zh-CN" sz="2000" b="1">
                <a:solidFill>
                  <a:srgbClr val="C00000"/>
                </a:solidFill>
              </a:rPr>
              <a:t>Proof-of-Fuzzing</a:t>
            </a:r>
          </a:p>
          <a:p>
            <a:pPr marL="285750" indent="-285750">
              <a:lnSpc>
                <a:spcPct val="150000"/>
              </a:lnSpc>
              <a:buFont typeface="Arial" panose="020B0604020202020204" pitchFamily="34" charset="0"/>
              <a:buChar char="•"/>
            </a:pPr>
            <a:r>
              <a:rPr lang="zh-CN" altLang="en-US" sz="2000" b="1"/>
              <a:t>所有矿工的算力消耗都是有意义的，用于漏洞检测</a:t>
            </a:r>
            <a:endParaRPr lang="en-US" altLang="zh-CN" sz="2000" b="1"/>
          </a:p>
        </p:txBody>
      </p:sp>
      <p:sp>
        <p:nvSpPr>
          <p:cNvPr id="6" name="箭头: 右 5">
            <a:extLst>
              <a:ext uri="{FF2B5EF4-FFF2-40B4-BE49-F238E27FC236}">
                <a16:creationId xmlns:a16="http://schemas.microsoft.com/office/drawing/2014/main" id="{4C1385F3-9089-02C4-857D-5001EB804196}"/>
              </a:ext>
            </a:extLst>
          </p:cNvPr>
          <p:cNvSpPr/>
          <p:nvPr/>
        </p:nvSpPr>
        <p:spPr>
          <a:xfrm>
            <a:off x="4067233" y="4979060"/>
            <a:ext cx="588334" cy="219740"/>
          </a:xfrm>
          <a:prstGeom prst="rightArrow">
            <a:avLst>
              <a:gd name="adj1" fmla="val 50000"/>
              <a:gd name="adj2" fmla="val 38441"/>
            </a:avLst>
          </a:prstGeom>
          <a:solidFill>
            <a:srgbClr val="5482A3"/>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90923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选题背景与意义</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2C57E5C-B9DA-D5B3-4A00-E0DD8C409CE1}"/>
              </a:ext>
            </a:extLst>
          </p:cNvPr>
          <p:cNvSpPr txBox="1"/>
          <p:nvPr/>
        </p:nvSpPr>
        <p:spPr>
          <a:xfrm>
            <a:off x="425302" y="792923"/>
            <a:ext cx="8293396" cy="267489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CN" altLang="en-US" sz="2400" b="1"/>
              <a:t>漏洞奖励计划</a:t>
            </a:r>
            <a:endParaRPr lang="en-US" altLang="zh-CN" sz="2400" b="1"/>
          </a:p>
          <a:p>
            <a:pPr marL="800100" lvl="1" indent="-342900">
              <a:lnSpc>
                <a:spcPct val="150000"/>
              </a:lnSpc>
              <a:buFont typeface="Arial" panose="020B0604020202020204" pitchFamily="34" charset="0"/>
              <a:buChar char="•"/>
            </a:pPr>
            <a:r>
              <a:rPr lang="zh-CN" altLang="en-US"/>
              <a:t>一种激励安全研究人员发现和报告软件漏洞的机制</a:t>
            </a:r>
            <a:endParaRPr lang="en-US" altLang="zh-CN"/>
          </a:p>
          <a:p>
            <a:pPr marL="800100" lvl="1" indent="-342900">
              <a:lnSpc>
                <a:spcPct val="150000"/>
              </a:lnSpc>
              <a:buFont typeface="Arial" panose="020B0604020202020204" pitchFamily="34" charset="0"/>
              <a:buChar char="•"/>
            </a:pPr>
            <a:r>
              <a:rPr lang="zh-CN" altLang="en-US"/>
              <a:t>在</a:t>
            </a:r>
            <a:r>
              <a:rPr lang="en-US" altLang="zh-CN"/>
              <a:t>2023</a:t>
            </a:r>
            <a:r>
              <a:rPr lang="zh-CN" altLang="en-US"/>
              <a:t>年内，</a:t>
            </a:r>
            <a:r>
              <a:rPr lang="en-US" altLang="zh-CN"/>
              <a:t>Google</a:t>
            </a:r>
            <a:r>
              <a:rPr lang="zh-CN" altLang="en-US"/>
              <a:t>向来自</a:t>
            </a:r>
            <a:r>
              <a:rPr lang="en-US" altLang="zh-CN"/>
              <a:t>68</a:t>
            </a:r>
            <a:r>
              <a:rPr lang="zh-CN" altLang="en-US"/>
              <a:t>个国家的</a:t>
            </a:r>
            <a:r>
              <a:rPr lang="en-US" altLang="zh-CN"/>
              <a:t>632</a:t>
            </a:r>
            <a:r>
              <a:rPr lang="zh-CN" altLang="en-US"/>
              <a:t>名研究人员支付了</a:t>
            </a:r>
            <a:r>
              <a:rPr lang="en-US" altLang="zh-CN"/>
              <a:t>1000</a:t>
            </a:r>
            <a:r>
              <a:rPr lang="zh-CN" altLang="en-US"/>
              <a:t>万美元（约合人民币</a:t>
            </a:r>
            <a:r>
              <a:rPr lang="en-US" altLang="zh-CN"/>
              <a:t>7196</a:t>
            </a:r>
            <a:r>
              <a:rPr lang="zh-CN" altLang="en-US"/>
              <a:t>万元），以奖励他们发现并报告</a:t>
            </a:r>
            <a:r>
              <a:rPr lang="en-US" altLang="zh-CN"/>
              <a:t>Google</a:t>
            </a:r>
            <a:r>
              <a:rPr lang="zh-CN" altLang="en-US"/>
              <a:t>旗下产品和服务的安全漏洞。</a:t>
            </a:r>
            <a:endParaRPr lang="en-US" altLang="zh-CN"/>
          </a:p>
          <a:p>
            <a:pPr marL="800100" lvl="1" indent="-342900">
              <a:lnSpc>
                <a:spcPct val="150000"/>
              </a:lnSpc>
              <a:buFont typeface="Arial" panose="020B0604020202020204" pitchFamily="34" charset="0"/>
              <a:buChar char="•"/>
            </a:pPr>
            <a:endParaRPr lang="en-US" altLang="zh-CN" b="1"/>
          </a:p>
        </p:txBody>
      </p:sp>
      <p:pic>
        <p:nvPicPr>
          <p:cNvPr id="4" name="图片 3">
            <a:extLst>
              <a:ext uri="{FF2B5EF4-FFF2-40B4-BE49-F238E27FC236}">
                <a16:creationId xmlns:a16="http://schemas.microsoft.com/office/drawing/2014/main" id="{01810DAA-C1F5-102A-2D4C-F3FB2D3259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6549" y="3154414"/>
            <a:ext cx="7329377" cy="3133309"/>
          </a:xfrm>
          <a:prstGeom prst="rect">
            <a:avLst/>
          </a:prstGeom>
        </p:spPr>
      </p:pic>
    </p:spTree>
    <p:extLst>
      <p:ext uri="{BB962C8B-B14F-4D97-AF65-F5344CB8AC3E}">
        <p14:creationId xmlns:p14="http://schemas.microsoft.com/office/powerpoint/2010/main" val="429528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sz="2800">
                <a:solidFill>
                  <a:schemeClr val="bg1"/>
                </a:solidFill>
                <a:latin typeface="隶书" pitchFamily="49" charset="-122"/>
                <a:ea typeface="隶书" pitchFamily="49" charset="-122"/>
                <a:cs typeface="+mn-cs"/>
              </a:rPr>
              <a:t>Proof-of-Fuzzing</a:t>
            </a:r>
            <a:r>
              <a:rPr lang="zh-CN" altLang="en-US" sz="2800">
                <a:solidFill>
                  <a:schemeClr val="bg1"/>
                </a:solidFill>
                <a:latin typeface="隶书" pitchFamily="49" charset="-122"/>
                <a:ea typeface="隶书" pitchFamily="49" charset="-122"/>
                <a:cs typeface="+mn-cs"/>
              </a:rPr>
              <a:t>概要</a:t>
            </a:r>
            <a:endParaRPr lang="zh-CN" altLang="en-US" sz="28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88ED342-BBA9-6190-E122-3878FC63AED1}"/>
              </a:ext>
            </a:extLst>
          </p:cNvPr>
          <p:cNvSpPr txBox="1"/>
          <p:nvPr/>
        </p:nvSpPr>
        <p:spPr>
          <a:xfrm>
            <a:off x="701749" y="1217066"/>
            <a:ext cx="7960242" cy="562955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b="1">
                <a:latin typeface="+mn-ea"/>
              </a:rPr>
              <a:t>难题：</a:t>
            </a:r>
            <a:r>
              <a:rPr lang="zh-CN" altLang="zh-CN" kern="100">
                <a:latin typeface="+mn-ea"/>
              </a:rPr>
              <a:t>在一定时间</a:t>
            </a:r>
            <a:r>
              <a:rPr lang="zh-CN" altLang="zh-CN" sz="1800" kern="100">
                <a:effectLst/>
                <a:latin typeface="+mn-ea"/>
                <a:cs typeface="Times New Roman" panose="02020603050405020304" pitchFamily="18" charset="0"/>
              </a:rPr>
              <a:t>内，对程序提供者发布的被测程序进行持续性的模糊测试以达到覆盖率要求，并要求计算出的</a:t>
            </a:r>
            <a:r>
              <a:rPr lang="en-US" altLang="zh-CN" sz="1800" kern="100">
                <a:effectLst/>
                <a:latin typeface="+mn-ea"/>
                <a:cs typeface="Times New Roman" panose="02020603050405020304" pitchFamily="18" charset="0"/>
              </a:rPr>
              <a:t>hash</a:t>
            </a:r>
            <a:r>
              <a:rPr lang="zh-CN" altLang="zh-CN" sz="1800" kern="100">
                <a:effectLst/>
                <a:latin typeface="+mn-ea"/>
                <a:cs typeface="Times New Roman" panose="02020603050405020304" pitchFamily="18" charset="0"/>
              </a:rPr>
              <a:t>值在</a:t>
            </a:r>
            <a:r>
              <a:rPr lang="zh-CN" altLang="en-US" sz="1800" kern="100">
                <a:effectLst/>
                <a:latin typeface="+mn-ea"/>
                <a:cs typeface="Times New Roman" panose="02020603050405020304" pitchFamily="18" charset="0"/>
              </a:rPr>
              <a:t>给定</a:t>
            </a:r>
            <a:r>
              <a:rPr lang="zh-CN" altLang="zh-CN" sz="1800" kern="100">
                <a:effectLst/>
                <a:latin typeface="+mn-ea"/>
                <a:cs typeface="Times New Roman" panose="02020603050405020304" pitchFamily="18" charset="0"/>
              </a:rPr>
              <a:t>区间内</a:t>
            </a:r>
            <a:endParaRPr lang="en-US" altLang="zh-CN" kern="100">
              <a:latin typeface="+mn-ea"/>
              <a:cs typeface="Times New Roman" panose="02020603050405020304" pitchFamily="18" charset="0"/>
            </a:endParaRPr>
          </a:p>
          <a:p>
            <a:pPr marL="285750" indent="-285750">
              <a:lnSpc>
                <a:spcPct val="200000"/>
              </a:lnSpc>
              <a:buFont typeface="Arial" panose="020B0604020202020204" pitchFamily="34" charset="0"/>
              <a:buChar char="•"/>
            </a:pPr>
            <a:r>
              <a:rPr lang="zh-CN" altLang="en-US" sz="1800" b="1" kern="100">
                <a:effectLst/>
                <a:latin typeface="+mn-ea"/>
                <a:cs typeface="Times New Roman" panose="02020603050405020304" pitchFamily="18" charset="0"/>
              </a:rPr>
              <a:t>区块链的完整性</a:t>
            </a:r>
            <a:r>
              <a:rPr lang="zh-CN" altLang="en-US" sz="1800" kern="100">
                <a:effectLst/>
                <a:latin typeface="+mn-ea"/>
                <a:cs typeface="Times New Roman" panose="02020603050405020304" pitchFamily="18" charset="0"/>
              </a:rPr>
              <a:t>：计算</a:t>
            </a:r>
            <a:r>
              <a:rPr lang="en-US" altLang="zh-CN" kern="100">
                <a:latin typeface="+mn-ea"/>
                <a:cs typeface="Times New Roman" panose="02020603050405020304" pitchFamily="18" charset="0"/>
              </a:rPr>
              <a:t>h</a:t>
            </a:r>
            <a:r>
              <a:rPr lang="en-US" altLang="zh-CN" sz="1800" kern="100">
                <a:effectLst/>
                <a:latin typeface="+mn-ea"/>
                <a:cs typeface="Times New Roman" panose="02020603050405020304" pitchFamily="18" charset="0"/>
              </a:rPr>
              <a:t>ash</a:t>
            </a:r>
            <a:r>
              <a:rPr lang="zh-CN" altLang="en-US" sz="1800" kern="100">
                <a:effectLst/>
                <a:latin typeface="+mn-ea"/>
                <a:cs typeface="Times New Roman" panose="02020603050405020304" pitchFamily="18" charset="0"/>
              </a:rPr>
              <a:t>值时，包含前一个区块的</a:t>
            </a:r>
            <a:r>
              <a:rPr lang="en-US" altLang="zh-CN" kern="100">
                <a:latin typeface="+mn-ea"/>
                <a:cs typeface="Times New Roman" panose="02020603050405020304" pitchFamily="18" charset="0"/>
              </a:rPr>
              <a:t>h</a:t>
            </a:r>
            <a:r>
              <a:rPr lang="en-US" altLang="zh-CN" sz="1800" kern="100">
                <a:effectLst/>
                <a:latin typeface="+mn-ea"/>
                <a:cs typeface="Times New Roman" panose="02020603050405020304" pitchFamily="18" charset="0"/>
              </a:rPr>
              <a:t>ash</a:t>
            </a:r>
          </a:p>
          <a:p>
            <a:pPr marL="285750" indent="-285750">
              <a:lnSpc>
                <a:spcPct val="200000"/>
              </a:lnSpc>
              <a:buFont typeface="Arial" panose="020B0604020202020204" pitchFamily="34" charset="0"/>
              <a:buChar char="•"/>
            </a:pPr>
            <a:r>
              <a:rPr lang="zh-CN" altLang="en-US" b="1" kern="100">
                <a:latin typeface="+mn-ea"/>
                <a:cs typeface="Times New Roman" panose="02020603050405020304" pitchFamily="18" charset="0"/>
              </a:rPr>
              <a:t>竞争性</a:t>
            </a:r>
            <a:r>
              <a:rPr lang="zh-CN" altLang="en-US" kern="100">
                <a:latin typeface="+mn-ea"/>
                <a:cs typeface="Times New Roman" panose="02020603050405020304" pitchFamily="18" charset="0"/>
              </a:rPr>
              <a:t>：第一个计算出符合要求的</a:t>
            </a:r>
            <a:r>
              <a:rPr lang="en-US" altLang="zh-CN" kern="100">
                <a:latin typeface="+mn-ea"/>
                <a:cs typeface="Times New Roman" panose="02020603050405020304" pitchFamily="18" charset="0"/>
              </a:rPr>
              <a:t>hash</a:t>
            </a:r>
            <a:r>
              <a:rPr lang="zh-CN" altLang="en-US" kern="100">
                <a:latin typeface="+mn-ea"/>
                <a:cs typeface="Times New Roman" panose="02020603050405020304" pitchFamily="18" charset="0"/>
              </a:rPr>
              <a:t>值的矿工获取记账权</a:t>
            </a:r>
            <a:endParaRPr lang="en-US" altLang="zh-CN" kern="100">
              <a:latin typeface="+mn-ea"/>
              <a:cs typeface="Times New Roman" panose="02020603050405020304" pitchFamily="18" charset="0"/>
            </a:endParaRPr>
          </a:p>
          <a:p>
            <a:pPr marL="285750" indent="-285750">
              <a:lnSpc>
                <a:spcPct val="200000"/>
              </a:lnSpc>
              <a:buFont typeface="Arial" panose="020B0604020202020204" pitchFamily="34" charset="0"/>
              <a:buChar char="•"/>
            </a:pPr>
            <a:r>
              <a:rPr lang="zh-CN" altLang="en-US" sz="1800" b="1" kern="100">
                <a:effectLst/>
                <a:latin typeface="+mn-ea"/>
                <a:cs typeface="Times New Roman" panose="02020603050405020304" pitchFamily="18" charset="0"/>
              </a:rPr>
              <a:t>易验证性</a:t>
            </a:r>
            <a:r>
              <a:rPr lang="zh-CN" altLang="en-US" sz="1800" kern="100">
                <a:effectLst/>
                <a:latin typeface="+mn-ea"/>
                <a:cs typeface="Times New Roman" panose="02020603050405020304" pitchFamily="18" charset="0"/>
              </a:rPr>
              <a:t>：验证别的矿工广播的新区块的过程与传统</a:t>
            </a:r>
            <a:r>
              <a:rPr lang="en-US" altLang="zh-CN" kern="100">
                <a:latin typeface="+mn-ea"/>
                <a:cs typeface="Times New Roman" panose="02020603050405020304" pitchFamily="18" charset="0"/>
              </a:rPr>
              <a:t>PoW</a:t>
            </a:r>
            <a:r>
              <a:rPr lang="zh-CN" altLang="en-US" kern="100">
                <a:latin typeface="+mn-ea"/>
                <a:cs typeface="Times New Roman" panose="02020603050405020304" pitchFamily="18" charset="0"/>
              </a:rPr>
              <a:t>的验证过程类似</a:t>
            </a:r>
            <a:endParaRPr lang="en-US" altLang="zh-CN" kern="100">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zh-CN" kern="100">
                <a:latin typeface="+mn-ea"/>
                <a:cs typeface="Times New Roman" panose="02020603050405020304" pitchFamily="18" charset="0"/>
              </a:rPr>
              <a:t>一旦某个矿工成功将一个新区块添加到当前区块链中，其他矿工正在挖掘的所有其他潜在区块都必须被丢弃</a:t>
            </a:r>
            <a:endParaRPr lang="en-US" altLang="zh-CN" kern="100">
              <a:latin typeface="+mn-ea"/>
              <a:cs typeface="Times New Roman" panose="02020603050405020304" pitchFamily="18" charset="0"/>
            </a:endParaRPr>
          </a:p>
          <a:p>
            <a:pPr marL="285750" indent="-285750">
              <a:lnSpc>
                <a:spcPct val="150000"/>
              </a:lnSpc>
              <a:buFont typeface="Arial" panose="020B0604020202020204" pitchFamily="34" charset="0"/>
              <a:buChar char="•"/>
            </a:pPr>
            <a:r>
              <a:rPr lang="zh-CN" altLang="en-US" sz="2000" b="1"/>
              <a:t>优势：</a:t>
            </a:r>
            <a:endParaRPr lang="en-US" altLang="zh-CN" sz="2000" b="1"/>
          </a:p>
          <a:p>
            <a:pPr marL="742950" lvl="1" indent="-285750">
              <a:lnSpc>
                <a:spcPct val="150000"/>
              </a:lnSpc>
              <a:buFont typeface="Arial" panose="020B0604020202020204" pitchFamily="34" charset="0"/>
              <a:buChar char="•"/>
            </a:pPr>
            <a:r>
              <a:rPr lang="zh-CN" altLang="en-US" sz="2000" b="1"/>
              <a:t>利用被浪费的算力，并提供一个漏洞奖励平台</a:t>
            </a:r>
            <a:endParaRPr lang="en-US" altLang="zh-CN" sz="2000" b="1"/>
          </a:p>
          <a:p>
            <a:pPr marL="742950" lvl="1" indent="-285750">
              <a:lnSpc>
                <a:spcPct val="150000"/>
              </a:lnSpc>
              <a:buFont typeface="Arial" panose="020B0604020202020204" pitchFamily="34" charset="0"/>
              <a:buChar char="•"/>
            </a:pPr>
            <a:r>
              <a:rPr lang="zh-CN" altLang="en-US" sz="2000" b="1"/>
              <a:t>激励矿工积极参与漏洞检测</a:t>
            </a:r>
            <a:endParaRPr lang="en-US" altLang="zh-CN" sz="2000" b="1"/>
          </a:p>
          <a:p>
            <a:pPr marL="742950" lvl="1" indent="-285750">
              <a:lnSpc>
                <a:spcPct val="150000"/>
              </a:lnSpc>
              <a:buFont typeface="Arial" panose="020B0604020202020204" pitchFamily="34" charset="0"/>
              <a:buChar char="•"/>
            </a:pPr>
            <a:r>
              <a:rPr lang="zh-CN" altLang="en-US" sz="2000" b="1"/>
              <a:t>矿工获得了奖励，程序提供方获得漏洞，提升了安全性</a:t>
            </a:r>
          </a:p>
          <a:p>
            <a:pPr marL="285750" indent="-285750">
              <a:lnSpc>
                <a:spcPct val="150000"/>
              </a:lnSpc>
              <a:buFont typeface="Arial" panose="020B0604020202020204" pitchFamily="34" charset="0"/>
              <a:buChar char="•"/>
            </a:pPr>
            <a:endParaRPr lang="en-US" altLang="zh-CN" kern="100">
              <a:latin typeface="+mn-ea"/>
              <a:cs typeface="Times New Roman" panose="02020603050405020304" pitchFamily="18" charset="0"/>
            </a:endParaRPr>
          </a:p>
        </p:txBody>
      </p:sp>
    </p:spTree>
    <p:extLst>
      <p:ext uri="{BB962C8B-B14F-4D97-AF65-F5344CB8AC3E}">
        <p14:creationId xmlns:p14="http://schemas.microsoft.com/office/powerpoint/2010/main" val="1367155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执行路径的获取</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A48B7E6-33DE-48B3-94E7-CAA77AF72C3E}"/>
              </a:ext>
            </a:extLst>
          </p:cNvPr>
          <p:cNvSpPr txBox="1"/>
          <p:nvPr/>
        </p:nvSpPr>
        <p:spPr>
          <a:xfrm>
            <a:off x="666307" y="1098697"/>
            <a:ext cx="7690884" cy="28623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b="1"/>
              <a:t>AFL</a:t>
            </a:r>
            <a:r>
              <a:rPr lang="zh-CN" altLang="en-US"/>
              <a:t>（</a:t>
            </a:r>
            <a:r>
              <a:rPr lang="en-US" altLang="zh-CN"/>
              <a:t>American Fuzzing Loop</a:t>
            </a:r>
            <a:r>
              <a:rPr lang="zh-CN" altLang="en-US"/>
              <a:t>）</a:t>
            </a:r>
            <a:endParaRPr lang="en-US" altLang="zh-CN"/>
          </a:p>
          <a:p>
            <a:pPr marL="742950" lvl="1" indent="-285750">
              <a:lnSpc>
                <a:spcPct val="150000"/>
              </a:lnSpc>
              <a:buFont typeface="Arial" panose="020B0604020202020204" pitchFamily="34" charset="0"/>
              <a:buChar char="•"/>
            </a:pPr>
            <a:r>
              <a:rPr lang="zh-CN" altLang="en-US"/>
              <a:t>主流的基于覆盖引导的模糊测试工具，维护一个测试用例队列</a:t>
            </a:r>
            <a:endParaRPr lang="en-US" altLang="zh-CN"/>
          </a:p>
          <a:p>
            <a:pPr marL="742950" lvl="1" indent="-285750">
              <a:lnSpc>
                <a:spcPct val="150000"/>
              </a:lnSpc>
              <a:buFont typeface="Arial" panose="020B0604020202020204" pitchFamily="34" charset="0"/>
              <a:buChar char="•"/>
            </a:pPr>
            <a:r>
              <a:rPr lang="zh-CN" altLang="en-US"/>
              <a:t>每次选择一个测试用例进行多轮变异（</a:t>
            </a:r>
            <a:r>
              <a:rPr lang="en-US" altLang="zh-CN"/>
              <a:t>Mutation</a:t>
            </a:r>
            <a:r>
              <a:rPr lang="zh-CN" altLang="en-US"/>
              <a:t>）</a:t>
            </a:r>
            <a:endParaRPr lang="en-US" altLang="zh-CN"/>
          </a:p>
          <a:p>
            <a:pPr marL="742950" lvl="1" indent="-285750">
              <a:lnSpc>
                <a:spcPct val="150000"/>
              </a:lnSpc>
              <a:buFont typeface="Arial" panose="020B0604020202020204" pitchFamily="34" charset="0"/>
              <a:buChar char="•"/>
            </a:pPr>
            <a:r>
              <a:rPr lang="zh-CN" altLang="en-US"/>
              <a:t>使用编译时插桩来跟踪被测程序的执行过程，通过记录被测程序中基本块之间的跳转来实现</a:t>
            </a:r>
            <a:endParaRPr lang="en-US" altLang="zh-CN"/>
          </a:p>
          <a:p>
            <a:pPr>
              <a:lnSpc>
                <a:spcPct val="150000"/>
              </a:lnSpc>
            </a:pPr>
            <a:endParaRPr lang="en-US" altLang="zh-CN"/>
          </a:p>
          <a:p>
            <a:pPr marL="285750" indent="-285750">
              <a:buFont typeface="Arial" panose="020B0604020202020204" pitchFamily="34" charset="0"/>
              <a:buChar char="•"/>
            </a:pPr>
            <a:endParaRPr lang="zh-CN" altLang="en-US"/>
          </a:p>
        </p:txBody>
      </p:sp>
      <p:pic>
        <p:nvPicPr>
          <p:cNvPr id="3" name="图片 2">
            <a:extLst>
              <a:ext uri="{FF2B5EF4-FFF2-40B4-BE49-F238E27FC236}">
                <a16:creationId xmlns:a16="http://schemas.microsoft.com/office/drawing/2014/main" id="{94A93232-4C9B-7B5E-9055-FC5287DF29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0768" y="3366722"/>
            <a:ext cx="6961961" cy="1188593"/>
          </a:xfrm>
          <a:prstGeom prst="rect">
            <a:avLst/>
          </a:prstGeom>
          <a:noFill/>
          <a:ln>
            <a:noFill/>
          </a:ln>
        </p:spPr>
      </p:pic>
      <p:sp>
        <p:nvSpPr>
          <p:cNvPr id="4" name="文本框 3">
            <a:extLst>
              <a:ext uri="{FF2B5EF4-FFF2-40B4-BE49-F238E27FC236}">
                <a16:creationId xmlns:a16="http://schemas.microsoft.com/office/drawing/2014/main" id="{0F5F703B-1DE0-9E47-53BB-CBE8DCDEB901}"/>
              </a:ext>
            </a:extLst>
          </p:cNvPr>
          <p:cNvSpPr txBox="1"/>
          <p:nvPr/>
        </p:nvSpPr>
        <p:spPr>
          <a:xfrm>
            <a:off x="666307" y="4862622"/>
            <a:ext cx="7435702"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a:t>获取执行路径             获取被命中的块的</a:t>
            </a:r>
            <a:r>
              <a:rPr lang="en-US" altLang="zh-CN"/>
              <a:t>ID</a:t>
            </a:r>
            <a:endParaRPr lang="zh-CN" altLang="en-US"/>
          </a:p>
        </p:txBody>
      </p:sp>
      <p:sp>
        <p:nvSpPr>
          <p:cNvPr id="5" name="箭头: 右 4">
            <a:extLst>
              <a:ext uri="{FF2B5EF4-FFF2-40B4-BE49-F238E27FC236}">
                <a16:creationId xmlns:a16="http://schemas.microsoft.com/office/drawing/2014/main" id="{A85433CA-FC6A-AEFF-4D6C-F92B2284F5A4}"/>
              </a:ext>
            </a:extLst>
          </p:cNvPr>
          <p:cNvSpPr/>
          <p:nvPr/>
        </p:nvSpPr>
        <p:spPr>
          <a:xfrm>
            <a:off x="2643962" y="4926418"/>
            <a:ext cx="531628" cy="241741"/>
          </a:xfrm>
          <a:prstGeom prst="rightArrow">
            <a:avLst/>
          </a:prstGeom>
          <a:solidFill>
            <a:srgbClr val="5482A3"/>
          </a:solidFill>
          <a:ln>
            <a:solidFill>
              <a:srgbClr val="5482A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545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执行路径的获取</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05F5CD86-07DB-ED87-00EF-AD3D53B2FFFE}"/>
              </a:ext>
            </a:extLst>
          </p:cNvPr>
          <p:cNvPicPr>
            <a:picLocks noChangeAspect="1"/>
          </p:cNvPicPr>
          <p:nvPr/>
        </p:nvPicPr>
        <p:blipFill>
          <a:blip r:embed="rId3"/>
          <a:stretch>
            <a:fillRect/>
          </a:stretch>
        </p:blipFill>
        <p:spPr>
          <a:xfrm>
            <a:off x="710301" y="2562224"/>
            <a:ext cx="7913897" cy="3089275"/>
          </a:xfrm>
          <a:prstGeom prst="rect">
            <a:avLst/>
          </a:prstGeom>
        </p:spPr>
      </p:pic>
      <p:sp>
        <p:nvSpPr>
          <p:cNvPr id="8" name="文本框 7">
            <a:extLst>
              <a:ext uri="{FF2B5EF4-FFF2-40B4-BE49-F238E27FC236}">
                <a16:creationId xmlns:a16="http://schemas.microsoft.com/office/drawing/2014/main" id="{BC5025F9-A2E8-1F96-2F8B-8BB40AC36CB4}"/>
              </a:ext>
            </a:extLst>
          </p:cNvPr>
          <p:cNvSpPr txBox="1"/>
          <p:nvPr/>
        </p:nvSpPr>
        <p:spPr>
          <a:xfrm>
            <a:off x="634282" y="1098408"/>
            <a:ext cx="7303399" cy="128990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zh-CN"/>
              <a:t>每行表示一个测试用例的输入和路径</a:t>
            </a:r>
            <a:endParaRPr lang="en-US" altLang="zh-CN"/>
          </a:p>
          <a:p>
            <a:pPr marL="285750" indent="-285750">
              <a:lnSpc>
                <a:spcPct val="150000"/>
              </a:lnSpc>
              <a:buFont typeface="Arial" panose="020B0604020202020204" pitchFamily="34" charset="0"/>
              <a:buChar char="•"/>
            </a:pPr>
            <a:r>
              <a:rPr lang="zh-CN" altLang="zh-CN"/>
              <a:t>输入用二进制表示，是</a:t>
            </a:r>
            <a:r>
              <a:rPr lang="en-US" altLang="zh-CN"/>
              <a:t>AFL</a:t>
            </a:r>
            <a:r>
              <a:rPr lang="zh-CN" altLang="zh-CN"/>
              <a:t>经过不断变异后的结果</a:t>
            </a:r>
            <a:endParaRPr lang="en-US" altLang="zh-CN"/>
          </a:p>
          <a:p>
            <a:pPr marL="285750" indent="-285750">
              <a:lnSpc>
                <a:spcPct val="150000"/>
              </a:lnSpc>
              <a:buFont typeface="Arial" panose="020B0604020202020204" pitchFamily="34" charset="0"/>
              <a:buChar char="•"/>
            </a:pPr>
            <a:r>
              <a:rPr lang="zh-CN" altLang="zh-CN"/>
              <a:t>路径为被命中的基本块的</a:t>
            </a:r>
            <a:r>
              <a:rPr lang="en-US" altLang="zh-CN"/>
              <a:t>ID</a:t>
            </a:r>
            <a:r>
              <a:rPr lang="zh-CN" altLang="en-US"/>
              <a:t>的顺序输出</a:t>
            </a:r>
          </a:p>
        </p:txBody>
      </p:sp>
    </p:spTree>
    <p:extLst>
      <p:ext uri="{BB962C8B-B14F-4D97-AF65-F5344CB8AC3E}">
        <p14:creationId xmlns:p14="http://schemas.microsoft.com/office/powerpoint/2010/main" val="292929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执行窗口的实现</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E62E23A-95DA-B54C-355D-C16846FD19A2}"/>
              </a:ext>
            </a:extLst>
          </p:cNvPr>
          <p:cNvSpPr txBox="1"/>
          <p:nvPr/>
        </p:nvSpPr>
        <p:spPr>
          <a:xfrm>
            <a:off x="694662" y="1155405"/>
            <a:ext cx="7981506" cy="87440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a:t>由于每个人执行一次程序的时间不一样，考虑到挖矿的公平性，设计了一个执行窗口</a:t>
            </a:r>
            <a:endParaRPr lang="en-US" altLang="zh-CN"/>
          </a:p>
        </p:txBody>
      </p:sp>
      <p:grpSp>
        <p:nvGrpSpPr>
          <p:cNvPr id="20" name="组合 19">
            <a:extLst>
              <a:ext uri="{FF2B5EF4-FFF2-40B4-BE49-F238E27FC236}">
                <a16:creationId xmlns:a16="http://schemas.microsoft.com/office/drawing/2014/main" id="{719CD528-BEAD-A126-0056-78797629D054}"/>
              </a:ext>
            </a:extLst>
          </p:cNvPr>
          <p:cNvGrpSpPr/>
          <p:nvPr/>
        </p:nvGrpSpPr>
        <p:grpSpPr>
          <a:xfrm>
            <a:off x="465373" y="2858571"/>
            <a:ext cx="6411316" cy="1062186"/>
            <a:chOff x="972324" y="2369600"/>
            <a:chExt cx="7069124" cy="1172150"/>
          </a:xfrm>
        </p:grpSpPr>
        <p:sp>
          <p:nvSpPr>
            <p:cNvPr id="21" name="矩形 20">
              <a:extLst>
                <a:ext uri="{FF2B5EF4-FFF2-40B4-BE49-F238E27FC236}">
                  <a16:creationId xmlns:a16="http://schemas.microsoft.com/office/drawing/2014/main" id="{B21CDCF4-E5DB-3F3E-83E5-7E884A6FF28A}"/>
                </a:ext>
              </a:extLst>
            </p:cNvPr>
            <p:cNvSpPr/>
            <p:nvPr/>
          </p:nvSpPr>
          <p:spPr>
            <a:xfrm>
              <a:off x="972324" y="2494383"/>
              <a:ext cx="1155404" cy="4890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Fuzzer</a:t>
              </a:r>
              <a:endParaRPr lang="zh-CN" altLang="en-US">
                <a:solidFill>
                  <a:schemeClr val="tx1"/>
                </a:solidFill>
              </a:endParaRPr>
            </a:p>
          </p:txBody>
        </p:sp>
        <p:sp>
          <p:nvSpPr>
            <p:cNvPr id="22" name="矩形 21">
              <a:extLst>
                <a:ext uri="{FF2B5EF4-FFF2-40B4-BE49-F238E27FC236}">
                  <a16:creationId xmlns:a16="http://schemas.microsoft.com/office/drawing/2014/main" id="{C156DB36-7618-B4D9-66BD-83B75D58EA79}"/>
                </a:ext>
              </a:extLst>
            </p:cNvPr>
            <p:cNvSpPr/>
            <p:nvPr/>
          </p:nvSpPr>
          <p:spPr>
            <a:xfrm>
              <a:off x="3557251" y="2494383"/>
              <a:ext cx="1513367" cy="4890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fork server</a:t>
              </a:r>
              <a:endParaRPr lang="zh-CN" altLang="en-US" sz="1600">
                <a:solidFill>
                  <a:schemeClr val="tx1"/>
                </a:solidFill>
              </a:endParaRPr>
            </a:p>
          </p:txBody>
        </p:sp>
        <p:cxnSp>
          <p:nvCxnSpPr>
            <p:cNvPr id="23" name="直接箭头连接符 22">
              <a:extLst>
                <a:ext uri="{FF2B5EF4-FFF2-40B4-BE49-F238E27FC236}">
                  <a16:creationId xmlns:a16="http://schemas.microsoft.com/office/drawing/2014/main" id="{E4200DF1-8C40-727C-5784-E3F28B9BEC6C}"/>
                </a:ext>
              </a:extLst>
            </p:cNvPr>
            <p:cNvCxnSpPr>
              <a:stCxn id="21" idx="3"/>
              <a:endCxn id="22" idx="1"/>
            </p:cNvCxnSpPr>
            <p:nvPr/>
          </p:nvCxnSpPr>
          <p:spPr>
            <a:xfrm>
              <a:off x="2127728" y="2738932"/>
              <a:ext cx="14295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矩形 23">
              <a:extLst>
                <a:ext uri="{FF2B5EF4-FFF2-40B4-BE49-F238E27FC236}">
                  <a16:creationId xmlns:a16="http://schemas.microsoft.com/office/drawing/2014/main" id="{7E4A2748-AB8C-CD0B-8D0B-4AD8647D115F}"/>
                </a:ext>
              </a:extLst>
            </p:cNvPr>
            <p:cNvSpPr/>
            <p:nvPr/>
          </p:nvSpPr>
          <p:spPr>
            <a:xfrm>
              <a:off x="6031894" y="2500732"/>
              <a:ext cx="2009554" cy="48909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a:solidFill>
                    <a:schemeClr val="tx1"/>
                  </a:solidFill>
                </a:rPr>
                <a:t>fuzzed program</a:t>
              </a:r>
              <a:endParaRPr lang="zh-CN" altLang="en-US" sz="1600">
                <a:solidFill>
                  <a:schemeClr val="tx1"/>
                </a:solidFill>
              </a:endParaRPr>
            </a:p>
          </p:txBody>
        </p:sp>
        <p:cxnSp>
          <p:nvCxnSpPr>
            <p:cNvPr id="25" name="直接箭头连接符 24">
              <a:extLst>
                <a:ext uri="{FF2B5EF4-FFF2-40B4-BE49-F238E27FC236}">
                  <a16:creationId xmlns:a16="http://schemas.microsoft.com/office/drawing/2014/main" id="{B47263FE-740F-5F58-648E-571F20AFDC70}"/>
                </a:ext>
              </a:extLst>
            </p:cNvPr>
            <p:cNvCxnSpPr>
              <a:stCxn id="22" idx="3"/>
              <a:endCxn id="24" idx="1"/>
            </p:cNvCxnSpPr>
            <p:nvPr/>
          </p:nvCxnSpPr>
          <p:spPr>
            <a:xfrm>
              <a:off x="5070618" y="2738933"/>
              <a:ext cx="961275" cy="6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CB377295-1BD1-4F0C-DA93-4BDB7DB119C2}"/>
                </a:ext>
              </a:extLst>
            </p:cNvPr>
            <p:cNvSpPr txBox="1"/>
            <p:nvPr/>
          </p:nvSpPr>
          <p:spPr>
            <a:xfrm>
              <a:off x="5157816" y="2369600"/>
              <a:ext cx="786879" cy="373603"/>
            </a:xfrm>
            <a:prstGeom prst="rect">
              <a:avLst/>
            </a:prstGeom>
            <a:noFill/>
          </p:spPr>
          <p:txBody>
            <a:bodyPr wrap="none" rtlCol="0">
              <a:spAutoFit/>
            </a:bodyPr>
            <a:lstStyle/>
            <a:p>
              <a:r>
                <a:rPr lang="en-US" altLang="zh-CN" sz="1600"/>
                <a:t>fork()</a:t>
              </a:r>
              <a:endParaRPr lang="zh-CN" altLang="en-US" sz="1600"/>
            </a:p>
          </p:txBody>
        </p:sp>
        <p:cxnSp>
          <p:nvCxnSpPr>
            <p:cNvPr id="27" name="连接符: 肘形 26">
              <a:extLst>
                <a:ext uri="{FF2B5EF4-FFF2-40B4-BE49-F238E27FC236}">
                  <a16:creationId xmlns:a16="http://schemas.microsoft.com/office/drawing/2014/main" id="{5D172C66-2B7C-8687-95FC-437E08E47791}"/>
                </a:ext>
              </a:extLst>
            </p:cNvPr>
            <p:cNvCxnSpPr>
              <a:stCxn id="21" idx="2"/>
              <a:endCxn id="22" idx="2"/>
            </p:cNvCxnSpPr>
            <p:nvPr/>
          </p:nvCxnSpPr>
          <p:spPr>
            <a:xfrm rot="16200000" flipH="1">
              <a:off x="2931980" y="1601526"/>
              <a:ext cx="12700" cy="2763909"/>
            </a:xfrm>
            <a:prstGeom prst="bentConnector3">
              <a:avLst>
                <a:gd name="adj1" fmla="val 453488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8" name="文本框 27">
              <a:extLst>
                <a:ext uri="{FF2B5EF4-FFF2-40B4-BE49-F238E27FC236}">
                  <a16:creationId xmlns:a16="http://schemas.microsoft.com/office/drawing/2014/main" id="{F28547FF-81E6-574D-1D21-612F07FDED72}"/>
                </a:ext>
              </a:extLst>
            </p:cNvPr>
            <p:cNvSpPr txBox="1"/>
            <p:nvPr/>
          </p:nvSpPr>
          <p:spPr>
            <a:xfrm>
              <a:off x="2452799" y="2369600"/>
              <a:ext cx="786879" cy="373603"/>
            </a:xfrm>
            <a:prstGeom prst="rect">
              <a:avLst/>
            </a:prstGeom>
            <a:noFill/>
          </p:spPr>
          <p:txBody>
            <a:bodyPr wrap="none" rtlCol="0">
              <a:spAutoFit/>
            </a:bodyPr>
            <a:lstStyle/>
            <a:p>
              <a:r>
                <a:rPr lang="en-US" altLang="zh-CN" sz="1600"/>
                <a:t>fork()</a:t>
              </a:r>
              <a:endParaRPr lang="zh-CN" altLang="en-US" sz="1600"/>
            </a:p>
          </p:txBody>
        </p:sp>
        <p:sp>
          <p:nvSpPr>
            <p:cNvPr id="29" name="文本框 28">
              <a:extLst>
                <a:ext uri="{FF2B5EF4-FFF2-40B4-BE49-F238E27FC236}">
                  <a16:creationId xmlns:a16="http://schemas.microsoft.com/office/drawing/2014/main" id="{37217D6B-B48B-7434-CDE2-2786236A582C}"/>
                </a:ext>
              </a:extLst>
            </p:cNvPr>
            <p:cNvSpPr txBox="1"/>
            <p:nvPr/>
          </p:nvSpPr>
          <p:spPr>
            <a:xfrm>
              <a:off x="2127728" y="3168147"/>
              <a:ext cx="1587545" cy="373603"/>
            </a:xfrm>
            <a:prstGeom prst="rect">
              <a:avLst/>
            </a:prstGeom>
            <a:noFill/>
          </p:spPr>
          <p:txBody>
            <a:bodyPr wrap="none" rtlCol="0">
              <a:spAutoFit/>
            </a:bodyPr>
            <a:lstStyle/>
            <a:p>
              <a:r>
                <a:rPr lang="zh-CN" altLang="en-US" sz="1600"/>
                <a:t>通过</a:t>
              </a:r>
              <a:r>
                <a:rPr lang="en-US" altLang="zh-CN" sz="1600"/>
                <a:t>pipe</a:t>
              </a:r>
              <a:r>
                <a:rPr lang="zh-CN" altLang="en-US" sz="1600"/>
                <a:t>通信</a:t>
              </a:r>
            </a:p>
          </p:txBody>
        </p:sp>
      </p:grpSp>
      <p:cxnSp>
        <p:nvCxnSpPr>
          <p:cNvPr id="33" name="连接符: 肘形 32">
            <a:extLst>
              <a:ext uri="{FF2B5EF4-FFF2-40B4-BE49-F238E27FC236}">
                <a16:creationId xmlns:a16="http://schemas.microsoft.com/office/drawing/2014/main" id="{7DF7F17B-C4A4-B7EC-5BD0-F2899E5B7DAF}"/>
              </a:ext>
            </a:extLst>
          </p:cNvPr>
          <p:cNvCxnSpPr>
            <a:cxnSpLocks/>
          </p:cNvCxnSpPr>
          <p:nvPr/>
        </p:nvCxnSpPr>
        <p:spPr>
          <a:xfrm rot="5400000" flipH="1" flipV="1">
            <a:off x="5439288" y="1341937"/>
            <a:ext cx="12700" cy="2840414"/>
          </a:xfrm>
          <a:prstGeom prst="bentConnector3">
            <a:avLst>
              <a:gd name="adj1" fmla="val 2246512"/>
            </a:avLst>
          </a:prstGeom>
          <a:ln w="19050"/>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DC925921-811D-8974-6CD4-9FAD1D34D221}"/>
              </a:ext>
            </a:extLst>
          </p:cNvPr>
          <p:cNvSpPr txBox="1"/>
          <p:nvPr/>
        </p:nvSpPr>
        <p:spPr>
          <a:xfrm>
            <a:off x="4685415" y="2086255"/>
            <a:ext cx="1630575" cy="338554"/>
          </a:xfrm>
          <a:prstGeom prst="rect">
            <a:avLst/>
          </a:prstGeom>
          <a:noFill/>
        </p:spPr>
        <p:txBody>
          <a:bodyPr wrap="none" rtlCol="0">
            <a:spAutoFit/>
          </a:bodyPr>
          <a:lstStyle/>
          <a:p>
            <a:r>
              <a:rPr lang="zh-CN" altLang="en-US" sz="1600"/>
              <a:t>执行窗口（</a:t>
            </a:r>
            <a:r>
              <a:rPr lang="en-US" altLang="zh-CN" sz="1600"/>
              <a:t>1s</a:t>
            </a:r>
            <a:r>
              <a:rPr lang="zh-CN" altLang="en-US" sz="1600"/>
              <a:t>）</a:t>
            </a:r>
          </a:p>
        </p:txBody>
      </p:sp>
      <p:cxnSp>
        <p:nvCxnSpPr>
          <p:cNvPr id="49" name="直接箭头连接符 48">
            <a:extLst>
              <a:ext uri="{FF2B5EF4-FFF2-40B4-BE49-F238E27FC236}">
                <a16:creationId xmlns:a16="http://schemas.microsoft.com/office/drawing/2014/main" id="{7EE836B3-3CD2-73E3-8A95-C32559049174}"/>
              </a:ext>
            </a:extLst>
          </p:cNvPr>
          <p:cNvCxnSpPr>
            <a:cxnSpLocks/>
            <a:stCxn id="24" idx="2"/>
            <a:endCxn id="54" idx="0"/>
          </p:cNvCxnSpPr>
          <p:nvPr/>
        </p:nvCxnSpPr>
        <p:spPr>
          <a:xfrm>
            <a:off x="5965410" y="3420615"/>
            <a:ext cx="0" cy="13322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F434E2D8-61C1-D412-4CD4-298417A4FB83}"/>
              </a:ext>
            </a:extLst>
          </p:cNvPr>
          <p:cNvSpPr txBox="1"/>
          <p:nvPr/>
        </p:nvSpPr>
        <p:spPr>
          <a:xfrm>
            <a:off x="4975047" y="3860978"/>
            <a:ext cx="1005403" cy="584775"/>
          </a:xfrm>
          <a:prstGeom prst="rect">
            <a:avLst/>
          </a:prstGeom>
          <a:noFill/>
        </p:spPr>
        <p:txBody>
          <a:bodyPr wrap="none" rtlCol="0">
            <a:spAutoFit/>
          </a:bodyPr>
          <a:lstStyle/>
          <a:p>
            <a:r>
              <a:rPr lang="zh-CN" altLang="en-US" sz="1600"/>
              <a:t>本次窗口</a:t>
            </a:r>
            <a:endParaRPr lang="en-US" altLang="zh-CN" sz="1600"/>
          </a:p>
          <a:p>
            <a:r>
              <a:rPr lang="zh-CN" altLang="en-US" sz="1600"/>
              <a:t>结束</a:t>
            </a:r>
          </a:p>
        </p:txBody>
      </p:sp>
      <p:sp>
        <p:nvSpPr>
          <p:cNvPr id="54" name="椭圆 53">
            <a:extLst>
              <a:ext uri="{FF2B5EF4-FFF2-40B4-BE49-F238E27FC236}">
                <a16:creationId xmlns:a16="http://schemas.microsoft.com/office/drawing/2014/main" id="{2CD5397F-4404-266A-3BBB-2AE627924E47}"/>
              </a:ext>
            </a:extLst>
          </p:cNvPr>
          <p:cNvSpPr/>
          <p:nvPr/>
        </p:nvSpPr>
        <p:spPr>
          <a:xfrm>
            <a:off x="5524260" y="4752864"/>
            <a:ext cx="882300" cy="55289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挂起</a:t>
            </a:r>
          </a:p>
        </p:txBody>
      </p:sp>
      <p:sp>
        <p:nvSpPr>
          <p:cNvPr id="59" name="矩形 58">
            <a:extLst>
              <a:ext uri="{FF2B5EF4-FFF2-40B4-BE49-F238E27FC236}">
                <a16:creationId xmlns:a16="http://schemas.microsoft.com/office/drawing/2014/main" id="{81EB87AD-DAF0-DCEF-E707-879746CAA638}"/>
              </a:ext>
            </a:extLst>
          </p:cNvPr>
          <p:cNvSpPr/>
          <p:nvPr/>
        </p:nvSpPr>
        <p:spPr>
          <a:xfrm>
            <a:off x="7238197" y="4807703"/>
            <a:ext cx="1437971" cy="44321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1600">
                <a:solidFill>
                  <a:schemeClr val="tx1"/>
                </a:solidFill>
              </a:rPr>
              <a:t>处理窗口数据</a:t>
            </a:r>
          </a:p>
        </p:txBody>
      </p:sp>
      <p:cxnSp>
        <p:nvCxnSpPr>
          <p:cNvPr id="66" name="连接符: 肘形 65">
            <a:extLst>
              <a:ext uri="{FF2B5EF4-FFF2-40B4-BE49-F238E27FC236}">
                <a16:creationId xmlns:a16="http://schemas.microsoft.com/office/drawing/2014/main" id="{A5750F49-FC4C-D7E3-740A-7E1C166B0514}"/>
              </a:ext>
            </a:extLst>
          </p:cNvPr>
          <p:cNvCxnSpPr>
            <a:stCxn id="59" idx="0"/>
            <a:endCxn id="24" idx="3"/>
          </p:cNvCxnSpPr>
          <p:nvPr/>
        </p:nvCxnSpPr>
        <p:spPr>
          <a:xfrm rot="16200000" flipV="1">
            <a:off x="6612589" y="3463109"/>
            <a:ext cx="1608695" cy="10804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2FD5FEF8-3794-C988-5FC1-B63F21D62D9D}"/>
              </a:ext>
            </a:extLst>
          </p:cNvPr>
          <p:cNvSpPr txBox="1"/>
          <p:nvPr/>
        </p:nvSpPr>
        <p:spPr>
          <a:xfrm>
            <a:off x="7968789" y="3568590"/>
            <a:ext cx="595035" cy="584775"/>
          </a:xfrm>
          <a:prstGeom prst="rect">
            <a:avLst/>
          </a:prstGeom>
          <a:noFill/>
        </p:spPr>
        <p:txBody>
          <a:bodyPr wrap="none" rtlCol="0">
            <a:spAutoFit/>
          </a:bodyPr>
          <a:lstStyle/>
          <a:p>
            <a:r>
              <a:rPr lang="zh-CN" altLang="en-US" sz="1600"/>
              <a:t>恢复</a:t>
            </a:r>
            <a:endParaRPr lang="en-US" altLang="zh-CN" sz="1600"/>
          </a:p>
          <a:p>
            <a:r>
              <a:rPr lang="zh-CN" altLang="en-US" sz="1600"/>
              <a:t>执行</a:t>
            </a:r>
          </a:p>
        </p:txBody>
      </p:sp>
      <p:cxnSp>
        <p:nvCxnSpPr>
          <p:cNvPr id="69" name="直接箭头连接符 68">
            <a:extLst>
              <a:ext uri="{FF2B5EF4-FFF2-40B4-BE49-F238E27FC236}">
                <a16:creationId xmlns:a16="http://schemas.microsoft.com/office/drawing/2014/main" id="{D73CF608-966E-085C-FC35-022990287A57}"/>
              </a:ext>
            </a:extLst>
          </p:cNvPr>
          <p:cNvCxnSpPr>
            <a:stCxn id="54" idx="6"/>
            <a:endCxn id="59" idx="1"/>
          </p:cNvCxnSpPr>
          <p:nvPr/>
        </p:nvCxnSpPr>
        <p:spPr>
          <a:xfrm flipV="1">
            <a:off x="6406560" y="5029310"/>
            <a:ext cx="83163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1401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标题 1"/>
          <p:cNvSpPr txBox="1">
            <a:spLocks/>
          </p:cNvSpPr>
          <p:nvPr/>
        </p:nvSpPr>
        <p:spPr>
          <a:xfrm>
            <a:off x="2584269" y="197440"/>
            <a:ext cx="3975463"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sz="3200">
                <a:solidFill>
                  <a:schemeClr val="bg1"/>
                </a:solidFill>
                <a:latin typeface="隶书" pitchFamily="49" charset="-122"/>
                <a:ea typeface="隶书" pitchFamily="49" charset="-122"/>
                <a:cs typeface="+mn-cs"/>
              </a:rPr>
              <a:t>执行窗口的实现</a:t>
            </a:r>
            <a:endParaRPr lang="zh-CN" altLang="en-US" sz="3200" dirty="0">
              <a:solidFill>
                <a:schemeClr val="bg1"/>
              </a:solidFill>
              <a:latin typeface="隶书" pitchFamily="49" charset="-122"/>
              <a:ea typeface="隶书" pitchFamily="49" charset="-122"/>
              <a:cs typeface="+mn-cs"/>
            </a:endParaRPr>
          </a:p>
        </p:txBody>
      </p:sp>
      <p:cxnSp>
        <p:nvCxnSpPr>
          <p:cNvPr id="39" name="直接连接符 38"/>
          <p:cNvCxnSpPr>
            <a:endCxn id="38" idx="1"/>
          </p:cNvCxnSpPr>
          <p:nvPr/>
        </p:nvCxnSpPr>
        <p:spPr>
          <a:xfrm>
            <a:off x="0" y="444137"/>
            <a:ext cx="2584269"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8" idx="3"/>
          </p:cNvCxnSpPr>
          <p:nvPr/>
        </p:nvCxnSpPr>
        <p:spPr>
          <a:xfrm>
            <a:off x="6559732" y="444137"/>
            <a:ext cx="2584268"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A01A6C09-0DC5-715B-024E-89FF8722EDAC}"/>
              </a:ext>
            </a:extLst>
          </p:cNvPr>
          <p:cNvSpPr txBox="1"/>
          <p:nvPr/>
        </p:nvSpPr>
        <p:spPr>
          <a:xfrm>
            <a:off x="579290" y="904235"/>
            <a:ext cx="2089033" cy="369332"/>
          </a:xfrm>
          <a:prstGeom prst="rect">
            <a:avLst/>
          </a:prstGeom>
          <a:noFill/>
        </p:spPr>
        <p:txBody>
          <a:bodyPr wrap="none" rtlCol="0">
            <a:spAutoFit/>
          </a:bodyPr>
          <a:lstStyle/>
          <a:p>
            <a:pPr marL="285750" indent="-285750">
              <a:buFont typeface="Arial" panose="020B0604020202020204" pitchFamily="34" charset="0"/>
              <a:buChar char="•"/>
            </a:pPr>
            <a:r>
              <a:rPr lang="zh-CN" altLang="en-US"/>
              <a:t>窗口数据的处理</a:t>
            </a:r>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450F0A1E-2C55-63DB-CEBE-6044B6312EB9}"/>
                  </a:ext>
                </a:extLst>
              </p:cNvPr>
              <p:cNvSpPr txBox="1"/>
              <p:nvPr/>
            </p:nvSpPr>
            <p:spPr>
              <a:xfrm>
                <a:off x="2733962" y="5784806"/>
                <a:ext cx="457835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𝑆𝑖𝑔𝑛</m:t>
                      </m:r>
                      <m:r>
                        <a:rPr lang="en-US" altLang="zh-CN" sz="18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𝐻</m:t>
                      </m:r>
                      <m:r>
                        <a:rPr lang="en-US" altLang="zh-CN" sz="18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𝑠𝑘</m:t>
                          </m:r>
                        </m:e>
                        <m: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𝑒𝑛𝑐𝑙𝑎𝑣𝑒</m:t>
                          </m:r>
                        </m:sub>
                      </m:sSub>
                      <m:r>
                        <a:rPr lang="en-US" altLang="zh-CN" sz="18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m:oMathPara>
                </a14:m>
                <a:endParaRPr lang="zh-CN" altLang="en-US"/>
              </a:p>
            </p:txBody>
          </p:sp>
        </mc:Choice>
        <mc:Fallback xmlns="">
          <p:sp>
            <p:nvSpPr>
              <p:cNvPr id="58" name="文本框 57">
                <a:extLst>
                  <a:ext uri="{FF2B5EF4-FFF2-40B4-BE49-F238E27FC236}">
                    <a16:creationId xmlns:a16="http://schemas.microsoft.com/office/drawing/2014/main" id="{450F0A1E-2C55-63DB-CEBE-6044B6312EB9}"/>
                  </a:ext>
                </a:extLst>
              </p:cNvPr>
              <p:cNvSpPr txBox="1">
                <a:spLocks noRot="1" noChangeAspect="1" noMove="1" noResize="1" noEditPoints="1" noAdjustHandles="1" noChangeArrowheads="1" noChangeShapeType="1" noTextEdit="1"/>
              </p:cNvSpPr>
              <p:nvPr/>
            </p:nvSpPr>
            <p:spPr>
              <a:xfrm>
                <a:off x="2733962" y="5784806"/>
                <a:ext cx="4578350" cy="369332"/>
              </a:xfrm>
              <a:prstGeom prst="rect">
                <a:avLst/>
              </a:prstGeom>
              <a:blipFill>
                <a:blip r:embed="rId3"/>
                <a:stretch>
                  <a:fillRect b="-13115"/>
                </a:stretch>
              </a:blipFill>
            </p:spPr>
            <p:txBody>
              <a:bodyPr/>
              <a:lstStyle/>
              <a:p>
                <a:r>
                  <a:rPr lang="zh-CN" altLang="en-US">
                    <a:noFill/>
                  </a:rPr>
                  <a:t> </a:t>
                </a:r>
              </a:p>
            </p:txBody>
          </p:sp>
        </mc:Fallback>
      </mc:AlternateContent>
      <p:cxnSp>
        <p:nvCxnSpPr>
          <p:cNvPr id="60" name="直接箭头连接符 59">
            <a:extLst>
              <a:ext uri="{FF2B5EF4-FFF2-40B4-BE49-F238E27FC236}">
                <a16:creationId xmlns:a16="http://schemas.microsoft.com/office/drawing/2014/main" id="{A688E58F-1277-C1FB-8010-73A95619681B}"/>
              </a:ext>
            </a:extLst>
          </p:cNvPr>
          <p:cNvCxnSpPr>
            <a:stCxn id="15" idx="2"/>
            <a:endCxn id="58" idx="0"/>
          </p:cNvCxnSpPr>
          <p:nvPr/>
        </p:nvCxnSpPr>
        <p:spPr>
          <a:xfrm>
            <a:off x="5023137" y="5540021"/>
            <a:ext cx="0" cy="2447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84" name="组合 83">
            <a:extLst>
              <a:ext uri="{FF2B5EF4-FFF2-40B4-BE49-F238E27FC236}">
                <a16:creationId xmlns:a16="http://schemas.microsoft.com/office/drawing/2014/main" id="{C049A794-5185-7E8A-53EB-D9C5430613DE}"/>
              </a:ext>
            </a:extLst>
          </p:cNvPr>
          <p:cNvGrpSpPr/>
          <p:nvPr/>
        </p:nvGrpSpPr>
        <p:grpSpPr>
          <a:xfrm>
            <a:off x="109280" y="690834"/>
            <a:ext cx="8735659" cy="4849187"/>
            <a:chOff x="109280" y="690834"/>
            <a:chExt cx="8735659" cy="4849187"/>
          </a:xfrm>
        </p:grpSpPr>
        <p:grpSp>
          <p:nvGrpSpPr>
            <p:cNvPr id="5" name="组合 4">
              <a:extLst>
                <a:ext uri="{FF2B5EF4-FFF2-40B4-BE49-F238E27FC236}">
                  <a16:creationId xmlns:a16="http://schemas.microsoft.com/office/drawing/2014/main" id="{7B22A371-C1AB-D1BA-68B4-81BC5075BBEA}"/>
                </a:ext>
              </a:extLst>
            </p:cNvPr>
            <p:cNvGrpSpPr/>
            <p:nvPr/>
          </p:nvGrpSpPr>
          <p:grpSpPr>
            <a:xfrm>
              <a:off x="109280" y="690834"/>
              <a:ext cx="8735659" cy="4849187"/>
              <a:chOff x="1257801" y="497165"/>
              <a:chExt cx="10285394" cy="5540903"/>
            </a:xfrm>
          </p:grpSpPr>
          <p:sp>
            <p:nvSpPr>
              <p:cNvPr id="6" name="矩形 5">
                <a:extLst>
                  <a:ext uri="{FF2B5EF4-FFF2-40B4-BE49-F238E27FC236}">
                    <a16:creationId xmlns:a16="http://schemas.microsoft.com/office/drawing/2014/main" id="{F6BA1EE7-EACA-930F-F083-48BE31962A9D}"/>
                  </a:ext>
                </a:extLst>
              </p:cNvPr>
              <p:cNvSpPr/>
              <p:nvPr/>
            </p:nvSpPr>
            <p:spPr>
              <a:xfrm>
                <a:off x="1829096" y="1846898"/>
                <a:ext cx="1553034" cy="1582102"/>
              </a:xfrm>
              <a:prstGeom prst="rect">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zh-CN" altLang="en-US">
                  <a:solidFill>
                    <a:schemeClr val="tx1"/>
                  </a:solidFill>
                </a:endParaRPr>
              </a:p>
            </p:txBody>
          </p:sp>
          <p:sp>
            <p:nvSpPr>
              <p:cNvPr id="7" name="文本框 6">
                <a:extLst>
                  <a:ext uri="{FF2B5EF4-FFF2-40B4-BE49-F238E27FC236}">
                    <a16:creationId xmlns:a16="http://schemas.microsoft.com/office/drawing/2014/main" id="{1C620C15-79E0-5518-9EA5-056D65348E8A}"/>
                  </a:ext>
                </a:extLst>
              </p:cNvPr>
              <p:cNvSpPr txBox="1"/>
              <p:nvPr/>
            </p:nvSpPr>
            <p:spPr>
              <a:xfrm>
                <a:off x="2117937" y="1824623"/>
                <a:ext cx="899605" cy="369332"/>
              </a:xfrm>
              <a:prstGeom prst="rect">
                <a:avLst/>
              </a:prstGeom>
              <a:noFill/>
            </p:spPr>
            <p:txBody>
              <a:bodyPr wrap="none" rtlCol="0">
                <a:spAutoFit/>
              </a:bodyPr>
              <a:lstStyle/>
              <a:p>
                <a:r>
                  <a:rPr lang="en-US" altLang="zh-CN" b="1">
                    <a:latin typeface="Modern No. 20" panose="02070704070505020303" pitchFamily="18" charset="0"/>
                    <a:ea typeface="华文楷体" panose="02010600040101010101" pitchFamily="2" charset="-122"/>
                  </a:rPr>
                  <a:t>block N</a:t>
                </a:r>
                <a:endParaRPr lang="zh-CN" altLang="en-US" b="1">
                  <a:latin typeface="Modern No. 20" panose="02070704070505020303" pitchFamily="18" charset="0"/>
                  <a:ea typeface="华文楷体" panose="02010600040101010101" pitchFamily="2" charset="-122"/>
                </a:endParaRPr>
              </a:p>
            </p:txBody>
          </p:sp>
          <p:sp>
            <p:nvSpPr>
              <p:cNvPr id="8" name="矩形 7">
                <a:extLst>
                  <a:ext uri="{FF2B5EF4-FFF2-40B4-BE49-F238E27FC236}">
                    <a16:creationId xmlns:a16="http://schemas.microsoft.com/office/drawing/2014/main" id="{B9E7FD0C-CC36-3AE7-643E-9E69EE474235}"/>
                  </a:ext>
                </a:extLst>
              </p:cNvPr>
              <p:cNvSpPr/>
              <p:nvPr/>
            </p:nvSpPr>
            <p:spPr>
              <a:xfrm>
                <a:off x="1961116" y="2216230"/>
                <a:ext cx="1309049" cy="5755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Modern No. 20" panose="02070704070505020303" pitchFamily="18" charset="0"/>
                  </a:rPr>
                  <a:t>List of Transactions</a:t>
                </a:r>
                <a:endParaRPr lang="zh-CN" altLang="en-US" sz="1400" i="1">
                  <a:solidFill>
                    <a:schemeClr val="tx1"/>
                  </a:solidFill>
                  <a:latin typeface="Modern No. 20" panose="02070704070505020303" pitchFamily="18" charset="0"/>
                </a:endParaRPr>
              </a:p>
            </p:txBody>
          </p:sp>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D2564CBD-4BFD-0F2C-7A80-49547829697F}"/>
                      </a:ext>
                    </a:extLst>
                  </p:cNvPr>
                  <p:cNvSpPr/>
                  <p:nvPr/>
                </p:nvSpPr>
                <p:spPr>
                  <a:xfrm>
                    <a:off x="1898871" y="2917059"/>
                    <a:ext cx="1438697" cy="32470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𝑆𝑖𝑔𝑛</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𝐻</m:t>
                          </m:r>
                          <m:r>
                            <a:rPr lang="en-US" altLang="zh-CN" sz="1100" i="1"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1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𝑠𝑘</m:t>
                              </m:r>
                            </m:e>
                            <m:sub>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𝑒𝑛𝑐𝑙𝑎𝑣𝑒</m:t>
                              </m:r>
                            </m:sub>
                          </m:sSub>
                          <m:r>
                            <a:rPr lang="en-US" altLang="zh-CN" sz="1100" i="1">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m:oMathPara>
                    </a14:m>
                    <a:endParaRPr lang="zh-CN" altLang="en-US" sz="1100"/>
                  </a:p>
                </p:txBody>
              </p:sp>
            </mc:Choice>
            <mc:Fallback xmlns="">
              <p:sp>
                <p:nvSpPr>
                  <p:cNvPr id="9" name="矩形 8">
                    <a:extLst>
                      <a:ext uri="{FF2B5EF4-FFF2-40B4-BE49-F238E27FC236}">
                        <a16:creationId xmlns:a16="http://schemas.microsoft.com/office/drawing/2014/main" id="{D2564CBD-4BFD-0F2C-7A80-49547829697F}"/>
                      </a:ext>
                    </a:extLst>
                  </p:cNvPr>
                  <p:cNvSpPr>
                    <a:spLocks noRot="1" noChangeAspect="1" noMove="1" noResize="1" noEditPoints="1" noAdjustHandles="1" noChangeArrowheads="1" noChangeShapeType="1" noTextEdit="1"/>
                  </p:cNvSpPr>
                  <p:nvPr/>
                </p:nvSpPr>
                <p:spPr>
                  <a:xfrm>
                    <a:off x="1898871" y="2917059"/>
                    <a:ext cx="1438697" cy="324707"/>
                  </a:xfrm>
                  <a:prstGeom prst="rect">
                    <a:avLst/>
                  </a:prstGeom>
                  <a:blipFill>
                    <a:blip r:embed="rId4"/>
                    <a:stretch>
                      <a:fillRect r="-2463"/>
                    </a:stretch>
                  </a:blipFill>
                </p:spPr>
                <p:txBody>
                  <a:bodyPr/>
                  <a:lstStyle/>
                  <a:p>
                    <a:r>
                      <a:rPr lang="zh-CN" altLang="en-US">
                        <a:noFill/>
                      </a:rPr>
                      <a:t> </a:t>
                    </a:r>
                  </a:p>
                </p:txBody>
              </p:sp>
            </mc:Fallback>
          </mc:AlternateContent>
          <p:grpSp>
            <p:nvGrpSpPr>
              <p:cNvPr id="10" name="组合 9">
                <a:extLst>
                  <a:ext uri="{FF2B5EF4-FFF2-40B4-BE49-F238E27FC236}">
                    <a16:creationId xmlns:a16="http://schemas.microsoft.com/office/drawing/2014/main" id="{AEB8A0F6-85CD-A130-6BFD-4777E175AC34}"/>
                  </a:ext>
                </a:extLst>
              </p:cNvPr>
              <p:cNvGrpSpPr/>
              <p:nvPr/>
            </p:nvGrpSpPr>
            <p:grpSpPr>
              <a:xfrm>
                <a:off x="3978374" y="1584816"/>
                <a:ext cx="1756443" cy="775252"/>
                <a:chOff x="4150977" y="2332383"/>
                <a:chExt cx="1756443" cy="775252"/>
              </a:xfrm>
            </p:grpSpPr>
            <p:sp>
              <p:nvSpPr>
                <p:cNvPr id="43" name="椭圆 42">
                  <a:extLst>
                    <a:ext uri="{FF2B5EF4-FFF2-40B4-BE49-F238E27FC236}">
                      <a16:creationId xmlns:a16="http://schemas.microsoft.com/office/drawing/2014/main" id="{949D4C0D-4E92-DC52-5302-FE4EEF0FE276}"/>
                    </a:ext>
                  </a:extLst>
                </p:cNvPr>
                <p:cNvSpPr/>
                <p:nvPr/>
              </p:nvSpPr>
              <p:spPr>
                <a:xfrm>
                  <a:off x="4214191" y="2332383"/>
                  <a:ext cx="1630018" cy="775252"/>
                </a:xfrm>
                <a:prstGeom prst="ellips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DDFED35-9B89-8DE3-70D1-FBE0A72CD154}"/>
                    </a:ext>
                  </a:extLst>
                </p:cNvPr>
                <p:cNvSpPr txBox="1"/>
                <p:nvPr/>
              </p:nvSpPr>
              <p:spPr>
                <a:xfrm>
                  <a:off x="4150977" y="2502314"/>
                  <a:ext cx="1756443" cy="461665"/>
                </a:xfrm>
                <a:prstGeom prst="rect">
                  <a:avLst/>
                </a:prstGeom>
                <a:noFill/>
              </p:spPr>
              <p:txBody>
                <a:bodyPr wrap="square" rtlCol="0">
                  <a:spAutoFit/>
                </a:bodyPr>
                <a:lstStyle/>
                <a:p>
                  <a:pPr algn="ctr"/>
                  <a:r>
                    <a:rPr lang="en-US" altLang="zh-CN" sz="1200" i="1">
                      <a:latin typeface="Bell MT" panose="02020503060305020303" pitchFamily="18" charset="0"/>
                    </a:rPr>
                    <a:t>Pool of Unconfirmed</a:t>
                  </a:r>
                </a:p>
                <a:p>
                  <a:pPr algn="ctr"/>
                  <a:r>
                    <a:rPr lang="en-US" altLang="zh-CN" sz="1200" i="1">
                      <a:latin typeface="Bell MT" panose="02020503060305020303" pitchFamily="18" charset="0"/>
                    </a:rPr>
                    <a:t>Transactions</a:t>
                  </a:r>
                  <a:endParaRPr lang="zh-CN" altLang="en-US" sz="1200" i="1">
                    <a:latin typeface="Bell MT" panose="02020503060305020303" pitchFamily="18" charset="0"/>
                  </a:endParaRPr>
                </a:p>
              </p:txBody>
            </p:sp>
          </p:grpSp>
          <p:grpSp>
            <p:nvGrpSpPr>
              <p:cNvPr id="11" name="组合 10">
                <a:extLst>
                  <a:ext uri="{FF2B5EF4-FFF2-40B4-BE49-F238E27FC236}">
                    <a16:creationId xmlns:a16="http://schemas.microsoft.com/office/drawing/2014/main" id="{AE1E7E83-E31F-C232-D54B-10CF7FA9B05A}"/>
                  </a:ext>
                </a:extLst>
              </p:cNvPr>
              <p:cNvGrpSpPr/>
              <p:nvPr/>
            </p:nvGrpSpPr>
            <p:grpSpPr>
              <a:xfrm>
                <a:off x="6658174" y="3059393"/>
                <a:ext cx="776519" cy="345105"/>
                <a:chOff x="6096000" y="2378765"/>
                <a:chExt cx="947530" cy="444571"/>
              </a:xfrm>
            </p:grpSpPr>
            <p:sp>
              <p:nvSpPr>
                <p:cNvPr id="41" name="矩形 40">
                  <a:extLst>
                    <a:ext uri="{FF2B5EF4-FFF2-40B4-BE49-F238E27FC236}">
                      <a16:creationId xmlns:a16="http://schemas.microsoft.com/office/drawing/2014/main" id="{1FCBF9C1-FA10-2128-D134-0641C61AED31}"/>
                    </a:ext>
                  </a:extLst>
                </p:cNvPr>
                <p:cNvSpPr/>
                <p:nvPr/>
              </p:nvSpPr>
              <p:spPr>
                <a:xfrm>
                  <a:off x="6096000" y="2378765"/>
                  <a:ext cx="947530" cy="44457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E8E06BD4-F1D2-D86F-4E22-D328FE2B6759}"/>
                    </a:ext>
                  </a:extLst>
                </p:cNvPr>
                <p:cNvSpPr txBox="1"/>
                <p:nvPr/>
              </p:nvSpPr>
              <p:spPr>
                <a:xfrm>
                  <a:off x="6118707" y="2384280"/>
                  <a:ext cx="606255" cy="307777"/>
                </a:xfrm>
                <a:prstGeom prst="rect">
                  <a:avLst/>
                </a:prstGeom>
                <a:noFill/>
              </p:spPr>
              <p:txBody>
                <a:bodyPr wrap="none" rtlCol="0">
                  <a:spAutoFit/>
                </a:bodyPr>
                <a:lstStyle/>
                <a:p>
                  <a:r>
                    <a:rPr lang="en-US" altLang="zh-CN" sz="1400" i="1">
                      <a:latin typeface="Bell MT" panose="02020503060305020303" pitchFamily="18" charset="0"/>
                    </a:rPr>
                    <a:t>Nonce</a:t>
                  </a:r>
                  <a:endParaRPr lang="zh-CN" altLang="en-US" i="1">
                    <a:latin typeface="Bell MT" panose="02020503060305020303" pitchFamily="18" charset="0"/>
                  </a:endParaRPr>
                </a:p>
              </p:txBody>
            </p:sp>
          </p:grpSp>
          <p:grpSp>
            <p:nvGrpSpPr>
              <p:cNvPr id="12" name="组合 11">
                <a:extLst>
                  <a:ext uri="{FF2B5EF4-FFF2-40B4-BE49-F238E27FC236}">
                    <a16:creationId xmlns:a16="http://schemas.microsoft.com/office/drawing/2014/main" id="{A01CDDA9-756D-77C5-F569-593E732F628C}"/>
                  </a:ext>
                </a:extLst>
              </p:cNvPr>
              <p:cNvGrpSpPr/>
              <p:nvPr/>
            </p:nvGrpSpPr>
            <p:grpSpPr>
              <a:xfrm>
                <a:off x="8139104" y="1745703"/>
                <a:ext cx="2108491" cy="1299751"/>
                <a:chOff x="7627103" y="1658189"/>
                <a:chExt cx="1404535" cy="1640630"/>
              </a:xfrm>
            </p:grpSpPr>
            <p:sp>
              <p:nvSpPr>
                <p:cNvPr id="36" name="流程图: 文档 35">
                  <a:extLst>
                    <a:ext uri="{FF2B5EF4-FFF2-40B4-BE49-F238E27FC236}">
                      <a16:creationId xmlns:a16="http://schemas.microsoft.com/office/drawing/2014/main" id="{2F7AB37A-3476-B600-94A4-5D69E43E66C7}"/>
                    </a:ext>
                  </a:extLst>
                </p:cNvPr>
                <p:cNvSpPr/>
                <p:nvPr/>
              </p:nvSpPr>
              <p:spPr>
                <a:xfrm>
                  <a:off x="7682766" y="1658189"/>
                  <a:ext cx="1085806" cy="164063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90E5A408-6914-2BE3-F364-CFE98CE25D3D}"/>
                    </a:ext>
                  </a:extLst>
                </p:cNvPr>
                <p:cNvSpPr txBox="1"/>
                <p:nvPr/>
              </p:nvSpPr>
              <p:spPr>
                <a:xfrm>
                  <a:off x="7627103" y="1664352"/>
                  <a:ext cx="1404535" cy="1376130"/>
                </a:xfrm>
                <a:prstGeom prst="rect">
                  <a:avLst/>
                </a:prstGeom>
                <a:noFill/>
              </p:spPr>
              <p:txBody>
                <a:bodyPr wrap="square" rtlCol="0">
                  <a:spAutoFit/>
                </a:bodyPr>
                <a:lstStyle/>
                <a:p>
                  <a:r>
                    <a:rPr lang="en-US" altLang="zh-CN" sz="1400" i="1">
                      <a:latin typeface="Bell MT" panose="02020503060305020303" pitchFamily="18" charset="0"/>
                    </a:rPr>
                    <a:t>Execution Window</a:t>
                  </a:r>
                </a:p>
                <a:p>
                  <a:r>
                    <a:rPr lang="en-US" altLang="zh-CN" sz="1400" i="1">
                      <a:latin typeface="Bell MT" panose="02020503060305020303" pitchFamily="18" charset="0"/>
                    </a:rPr>
                    <a:t> case 1 : path 1</a:t>
                  </a:r>
                </a:p>
                <a:p>
                  <a:r>
                    <a:rPr lang="en-US" altLang="zh-CN" sz="1400" i="1">
                      <a:latin typeface="Bell MT" panose="02020503060305020303" pitchFamily="18" charset="0"/>
                    </a:rPr>
                    <a:t> …</a:t>
                  </a:r>
                </a:p>
                <a:p>
                  <a:r>
                    <a:rPr lang="en-US" altLang="zh-CN" sz="1400" i="1">
                      <a:latin typeface="Bell MT" panose="02020503060305020303" pitchFamily="18" charset="0"/>
                    </a:rPr>
                    <a:t> case n : path n</a:t>
                  </a:r>
                </a:p>
              </p:txBody>
            </p:sp>
          </p:grpSp>
          <p:pic>
            <p:nvPicPr>
              <p:cNvPr id="13" name="图形 12" descr="计算机 纯色填充">
                <a:extLst>
                  <a:ext uri="{FF2B5EF4-FFF2-40B4-BE49-F238E27FC236}">
                    <a16:creationId xmlns:a16="http://schemas.microsoft.com/office/drawing/2014/main" id="{97398859-E1F0-228D-8EC9-122CFBA055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678854" y="497165"/>
                <a:ext cx="665636" cy="665635"/>
              </a:xfrm>
              <a:prstGeom prst="rect">
                <a:avLst/>
              </a:prstGeom>
            </p:spPr>
          </p:pic>
          <p:sp>
            <p:nvSpPr>
              <p:cNvPr id="14" name="矩形 13">
                <a:extLst>
                  <a:ext uri="{FF2B5EF4-FFF2-40B4-BE49-F238E27FC236}">
                    <a16:creationId xmlns:a16="http://schemas.microsoft.com/office/drawing/2014/main" id="{86768604-1C2C-DD96-975C-2EE774407945}"/>
                  </a:ext>
                </a:extLst>
              </p:cNvPr>
              <p:cNvSpPr/>
              <p:nvPr/>
            </p:nvSpPr>
            <p:spPr>
              <a:xfrm>
                <a:off x="6696178" y="4902295"/>
                <a:ext cx="695739" cy="45057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i="1">
                    <a:solidFill>
                      <a:schemeClr val="tx1"/>
                    </a:solidFill>
                    <a:latin typeface="Bell MT" panose="02020503060305020303" pitchFamily="18" charset="0"/>
                  </a:rPr>
                  <a:t>h</a:t>
                </a:r>
                <a:r>
                  <a:rPr lang="en-US" altLang="zh-CN">
                    <a:solidFill>
                      <a:schemeClr val="tx1"/>
                    </a:solidFill>
                    <a:latin typeface="Times New Roman" panose="02020603050405020304" pitchFamily="18" charset="0"/>
                    <a:cs typeface="Times New Roman" panose="02020603050405020304" pitchFamily="18" charset="0"/>
                  </a:rPr>
                  <a:t>(</a:t>
                </a:r>
                <a:r>
                  <a:rPr lang="en-US" altLang="zh-CN" i="1">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a:t>
                </a:r>
                <a:endParaRPr lang="zh-CN" altLang="en-US">
                  <a:solidFill>
                    <a:schemeClr val="tx1"/>
                  </a:solidFill>
                  <a:latin typeface="Bell MT" panose="02020503060305020303" pitchFamily="18" charset="0"/>
                </a:endParaRPr>
              </a:p>
            </p:txBody>
          </p:sp>
          <p:sp>
            <p:nvSpPr>
              <p:cNvPr id="15" name="矩形 14">
                <a:extLst>
                  <a:ext uri="{FF2B5EF4-FFF2-40B4-BE49-F238E27FC236}">
                    <a16:creationId xmlns:a16="http://schemas.microsoft.com/office/drawing/2014/main" id="{388CEFE0-849A-989F-F6FA-B3F3473A7AD0}"/>
                  </a:ext>
                </a:extLst>
              </p:cNvPr>
              <p:cNvSpPr/>
              <p:nvPr/>
            </p:nvSpPr>
            <p:spPr>
              <a:xfrm>
                <a:off x="6266173" y="5640503"/>
                <a:ext cx="1554438" cy="39756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mj-ea"/>
                    <a:ea typeface="+mj-ea"/>
                  </a:rPr>
                  <a:t># </a:t>
                </a:r>
                <a:r>
                  <a:rPr lang="en-US" altLang="zh-CN">
                    <a:solidFill>
                      <a:schemeClr val="tx1"/>
                    </a:solidFill>
                    <a:latin typeface="Modern No. 20" panose="02070704070505020303" pitchFamily="18" charset="0"/>
                  </a:rPr>
                  <a:t>Hash N+1</a:t>
                </a:r>
                <a:endParaRPr lang="zh-CN" altLang="en-US">
                  <a:solidFill>
                    <a:schemeClr val="tx1"/>
                  </a:solidFill>
                  <a:latin typeface="Modern No. 20" panose="02070704070505020303" pitchFamily="18" charset="0"/>
                </a:endParaRPr>
              </a:p>
            </p:txBody>
          </p:sp>
          <p:sp>
            <p:nvSpPr>
              <p:cNvPr id="16" name="箭头: 下 15">
                <a:extLst>
                  <a:ext uri="{FF2B5EF4-FFF2-40B4-BE49-F238E27FC236}">
                    <a16:creationId xmlns:a16="http://schemas.microsoft.com/office/drawing/2014/main" id="{3FD30F0E-1B5D-57B8-6FBE-0D28B0CA485A}"/>
                  </a:ext>
                </a:extLst>
              </p:cNvPr>
              <p:cNvSpPr/>
              <p:nvPr/>
            </p:nvSpPr>
            <p:spPr>
              <a:xfrm>
                <a:off x="8899102" y="1133643"/>
                <a:ext cx="192157" cy="470452"/>
              </a:xfrm>
              <a:prstGeom prst="down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箭头: 右 16">
                <a:extLst>
                  <a:ext uri="{FF2B5EF4-FFF2-40B4-BE49-F238E27FC236}">
                    <a16:creationId xmlns:a16="http://schemas.microsoft.com/office/drawing/2014/main" id="{412DF9EB-7E1E-097E-F6A7-73DFE7BA1A6A}"/>
                  </a:ext>
                </a:extLst>
              </p:cNvPr>
              <p:cNvSpPr/>
              <p:nvPr/>
            </p:nvSpPr>
            <p:spPr>
              <a:xfrm>
                <a:off x="1631335" y="2478192"/>
                <a:ext cx="307850" cy="24571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3B01D2B-FEB1-22AB-4D1E-3871E2918722}"/>
                  </a:ext>
                </a:extLst>
              </p:cNvPr>
              <p:cNvSpPr txBox="1"/>
              <p:nvPr/>
            </p:nvSpPr>
            <p:spPr>
              <a:xfrm>
                <a:off x="1257801" y="2342308"/>
                <a:ext cx="343364" cy="369332"/>
              </a:xfrm>
              <a:prstGeom prst="rect">
                <a:avLst/>
              </a:prstGeom>
              <a:noFill/>
            </p:spPr>
            <p:txBody>
              <a:bodyPr wrap="none" rtlCol="0">
                <a:spAutoFit/>
              </a:bodyPr>
              <a:lstStyle/>
              <a:p>
                <a:r>
                  <a:rPr lang="en-US" altLang="zh-CN"/>
                  <a:t>…</a:t>
                </a:r>
                <a:endParaRPr lang="zh-CN" altLang="en-US"/>
              </a:p>
            </p:txBody>
          </p:sp>
          <p:sp>
            <p:nvSpPr>
              <p:cNvPr id="19" name="矩形 18">
                <a:extLst>
                  <a:ext uri="{FF2B5EF4-FFF2-40B4-BE49-F238E27FC236}">
                    <a16:creationId xmlns:a16="http://schemas.microsoft.com/office/drawing/2014/main" id="{D22C86D9-7EF8-3AEB-0C6B-D784D37CECC3}"/>
                  </a:ext>
                </a:extLst>
              </p:cNvPr>
              <p:cNvSpPr/>
              <p:nvPr/>
            </p:nvSpPr>
            <p:spPr>
              <a:xfrm>
                <a:off x="4016849" y="2882270"/>
                <a:ext cx="1654758" cy="5329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List of Transactions</a:t>
                </a:r>
                <a:endParaRPr lang="zh-CN" altLang="en-US" sz="1400" i="1">
                  <a:solidFill>
                    <a:schemeClr val="tx1"/>
                  </a:solidFill>
                  <a:latin typeface="Bell MT" panose="02020503060305020303" pitchFamily="18" charset="0"/>
                </a:endParaRPr>
              </a:p>
            </p:txBody>
          </p:sp>
          <p:cxnSp>
            <p:nvCxnSpPr>
              <p:cNvPr id="20" name="直接箭头连接符 19">
                <a:extLst>
                  <a:ext uri="{FF2B5EF4-FFF2-40B4-BE49-F238E27FC236}">
                    <a16:creationId xmlns:a16="http://schemas.microsoft.com/office/drawing/2014/main" id="{64F69B00-93E8-B3AD-778A-1B2F66CBFB13}"/>
                  </a:ext>
                </a:extLst>
              </p:cNvPr>
              <p:cNvCxnSpPr>
                <a:cxnSpLocks/>
                <a:stCxn id="43" idx="4"/>
                <a:endCxn id="19" idx="0"/>
              </p:cNvCxnSpPr>
              <p:nvPr/>
            </p:nvCxnSpPr>
            <p:spPr>
              <a:xfrm flipH="1">
                <a:off x="4844228" y="2360068"/>
                <a:ext cx="12369" cy="522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a:extLst>
                  <a:ext uri="{FF2B5EF4-FFF2-40B4-BE49-F238E27FC236}">
                    <a16:creationId xmlns:a16="http://schemas.microsoft.com/office/drawing/2014/main" id="{9AADD3F4-96BD-5ADF-2EAE-6EAB4134054E}"/>
                  </a:ext>
                </a:extLst>
              </p:cNvPr>
              <p:cNvSpPr/>
              <p:nvPr/>
            </p:nvSpPr>
            <p:spPr>
              <a:xfrm>
                <a:off x="6311033" y="1793654"/>
                <a:ext cx="1466031" cy="523219"/>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i="1">
                    <a:solidFill>
                      <a:schemeClr val="tx1"/>
                    </a:solidFill>
                    <a:latin typeface="Bell MT" panose="02020503060305020303" pitchFamily="18" charset="0"/>
                  </a:rPr>
                  <a:t>Random Number Generator</a:t>
                </a:r>
                <a:endParaRPr lang="zh-CN" altLang="en-US" sz="2000" i="1"/>
              </a:p>
            </p:txBody>
          </p:sp>
          <p:cxnSp>
            <p:nvCxnSpPr>
              <p:cNvPr id="22" name="直接箭头连接符 21">
                <a:extLst>
                  <a:ext uri="{FF2B5EF4-FFF2-40B4-BE49-F238E27FC236}">
                    <a16:creationId xmlns:a16="http://schemas.microsoft.com/office/drawing/2014/main" id="{D5BB348F-60E5-2520-C5BF-316D92197FC7}"/>
                  </a:ext>
                </a:extLst>
              </p:cNvPr>
              <p:cNvCxnSpPr>
                <a:stCxn id="21" idx="2"/>
              </p:cNvCxnSpPr>
              <p:nvPr/>
            </p:nvCxnSpPr>
            <p:spPr>
              <a:xfrm flipH="1">
                <a:off x="7044047" y="2316873"/>
                <a:ext cx="2" cy="730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矩形 22">
                <a:extLst>
                  <a:ext uri="{FF2B5EF4-FFF2-40B4-BE49-F238E27FC236}">
                    <a16:creationId xmlns:a16="http://schemas.microsoft.com/office/drawing/2014/main" id="{5F0E6BBD-46F2-6BE1-22D2-2480BB8780B5}"/>
                  </a:ext>
                </a:extLst>
              </p:cNvPr>
              <p:cNvSpPr/>
              <p:nvPr/>
            </p:nvSpPr>
            <p:spPr>
              <a:xfrm>
                <a:off x="10247595" y="3045457"/>
                <a:ext cx="1295600" cy="34798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i="1">
                    <a:solidFill>
                      <a:schemeClr val="tx1"/>
                    </a:solidFill>
                    <a:latin typeface="Bell MT" panose="02020503060305020303" pitchFamily="18" charset="0"/>
                  </a:rPr>
                  <a:t>Timestamp</a:t>
                </a:r>
                <a:endParaRPr lang="zh-CN" altLang="en-US" sz="1400" i="1">
                  <a:solidFill>
                    <a:schemeClr val="tx1"/>
                  </a:solidFill>
                  <a:latin typeface="Bell MT" panose="02020503060305020303" pitchFamily="18" charset="0"/>
                </a:endParaRPr>
              </a:p>
            </p:txBody>
          </p:sp>
          <p:cxnSp>
            <p:nvCxnSpPr>
              <p:cNvPr id="24" name="直接箭头连接符 23">
                <a:extLst>
                  <a:ext uri="{FF2B5EF4-FFF2-40B4-BE49-F238E27FC236}">
                    <a16:creationId xmlns:a16="http://schemas.microsoft.com/office/drawing/2014/main" id="{5A5F9D1B-D4BD-5D58-E102-3020A3468B63}"/>
                  </a:ext>
                </a:extLst>
              </p:cNvPr>
              <p:cNvCxnSpPr>
                <a:cxnSpLocks/>
                <a:stCxn id="14" idx="2"/>
                <a:endCxn id="15" idx="0"/>
              </p:cNvCxnSpPr>
              <p:nvPr/>
            </p:nvCxnSpPr>
            <p:spPr>
              <a:xfrm flipH="1">
                <a:off x="7043393" y="5352869"/>
                <a:ext cx="655" cy="2876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矩形 24">
                <a:extLst>
                  <a:ext uri="{FF2B5EF4-FFF2-40B4-BE49-F238E27FC236}">
                    <a16:creationId xmlns:a16="http://schemas.microsoft.com/office/drawing/2014/main" id="{0DB524BF-1223-DA23-944B-01D5C3B34D9C}"/>
                  </a:ext>
                </a:extLst>
              </p:cNvPr>
              <p:cNvSpPr/>
              <p:nvPr/>
            </p:nvSpPr>
            <p:spPr>
              <a:xfrm>
                <a:off x="8073661" y="3375340"/>
                <a:ext cx="1947214" cy="42998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a:solidFill>
                      <a:schemeClr val="tx1"/>
                    </a:solidFill>
                    <a:latin typeface="Bodoni MT" panose="02070603080606020203" pitchFamily="18" charset="0"/>
                  </a:rPr>
                  <a:t>list[(</a:t>
                </a:r>
                <a:r>
                  <a:rPr lang="en-US" altLang="zh-CN" sz="1400" i="1">
                    <a:solidFill>
                      <a:schemeClr val="tx1"/>
                    </a:solidFill>
                    <a:latin typeface="Bell MT" panose="02020503060305020303" pitchFamily="18" charset="0"/>
                  </a:rPr>
                  <a:t>path,payload,</a:t>
                </a:r>
              </a:p>
              <a:p>
                <a:pPr algn="ctr"/>
                <a:r>
                  <a:rPr lang="en-US" altLang="zh-CN" sz="1400" i="1">
                    <a:solidFill>
                      <a:schemeClr val="tx1"/>
                    </a:solidFill>
                    <a:latin typeface="Bell MT" panose="02020503060305020303" pitchFamily="18" charset="0"/>
                  </a:rPr>
                  <a:t>iscrash</a:t>
                </a:r>
                <a:r>
                  <a:rPr lang="en-US" altLang="zh-CN" sz="1400">
                    <a:solidFill>
                      <a:schemeClr val="tx1"/>
                    </a:solidFill>
                    <a:latin typeface="Bodoni MT" panose="02070603080606020203" pitchFamily="18" charset="0"/>
                  </a:rPr>
                  <a:t>)]</a:t>
                </a:r>
              </a:p>
            </p:txBody>
          </p:sp>
          <p:cxnSp>
            <p:nvCxnSpPr>
              <p:cNvPr id="26" name="直接箭头连接符 25">
                <a:extLst>
                  <a:ext uri="{FF2B5EF4-FFF2-40B4-BE49-F238E27FC236}">
                    <a16:creationId xmlns:a16="http://schemas.microsoft.com/office/drawing/2014/main" id="{A26782E4-EA18-BA43-F804-3C5082DBD888}"/>
                  </a:ext>
                </a:extLst>
              </p:cNvPr>
              <p:cNvCxnSpPr>
                <a:cxnSpLocks/>
                <a:stCxn id="36" idx="2"/>
                <a:endCxn id="25" idx="0"/>
              </p:cNvCxnSpPr>
              <p:nvPr/>
            </p:nvCxnSpPr>
            <p:spPr>
              <a:xfrm>
                <a:off x="9037674" y="2959527"/>
                <a:ext cx="9595" cy="415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直接箭头连接符 26">
                <a:extLst>
                  <a:ext uri="{FF2B5EF4-FFF2-40B4-BE49-F238E27FC236}">
                    <a16:creationId xmlns:a16="http://schemas.microsoft.com/office/drawing/2014/main" id="{D732C4EA-7313-AB3E-5C57-07A779DC410D}"/>
                  </a:ext>
                </a:extLst>
              </p:cNvPr>
              <p:cNvCxnSpPr>
                <a:stCxn id="41" idx="2"/>
                <a:endCxn id="14" idx="0"/>
              </p:cNvCxnSpPr>
              <p:nvPr/>
            </p:nvCxnSpPr>
            <p:spPr>
              <a:xfrm flipH="1">
                <a:off x="7044047" y="3404499"/>
                <a:ext cx="2387" cy="1497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连接符: 肘形 27">
                <a:extLst>
                  <a:ext uri="{FF2B5EF4-FFF2-40B4-BE49-F238E27FC236}">
                    <a16:creationId xmlns:a16="http://schemas.microsoft.com/office/drawing/2014/main" id="{DB124608-62BA-F338-3392-949F6EAD4A59}"/>
                  </a:ext>
                </a:extLst>
              </p:cNvPr>
              <p:cNvCxnSpPr>
                <a:cxnSpLocks/>
                <a:stCxn id="19" idx="2"/>
              </p:cNvCxnSpPr>
              <p:nvPr/>
            </p:nvCxnSpPr>
            <p:spPr>
              <a:xfrm rot="16200000" flipH="1">
                <a:off x="5558485" y="2700981"/>
                <a:ext cx="674159" cy="2102673"/>
              </a:xfrm>
              <a:prstGeom prst="bentConnector2">
                <a:avLst/>
              </a:prstGeom>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2FF549BE-815F-0DC2-B2BA-DDDE00010D78}"/>
                  </a:ext>
                </a:extLst>
              </p:cNvPr>
              <p:cNvCxnSpPr/>
              <p:nvPr/>
            </p:nvCxnSpPr>
            <p:spPr>
              <a:xfrm>
                <a:off x="6946900" y="4089400"/>
                <a:ext cx="0" cy="8201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0B3BA738-DE35-2816-DC98-A1D8B9196DAF}"/>
                  </a:ext>
                </a:extLst>
              </p:cNvPr>
              <p:cNvCxnSpPr>
                <a:cxnSpLocks/>
              </p:cNvCxnSpPr>
              <p:nvPr/>
            </p:nvCxnSpPr>
            <p:spPr>
              <a:xfrm>
                <a:off x="6813551" y="4552948"/>
                <a:ext cx="0" cy="3566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连接符: 肘形 31">
                <a:extLst>
                  <a:ext uri="{FF2B5EF4-FFF2-40B4-BE49-F238E27FC236}">
                    <a16:creationId xmlns:a16="http://schemas.microsoft.com/office/drawing/2014/main" id="{3F249772-A38D-3083-63B6-DD70E8A9EA0E}"/>
                  </a:ext>
                </a:extLst>
              </p:cNvPr>
              <p:cNvCxnSpPr>
                <a:cxnSpLocks/>
                <a:stCxn id="25" idx="2"/>
              </p:cNvCxnSpPr>
              <p:nvPr/>
            </p:nvCxnSpPr>
            <p:spPr>
              <a:xfrm rot="5400000">
                <a:off x="7852977" y="3140495"/>
                <a:ext cx="529462" cy="1859122"/>
              </a:xfrm>
              <a:prstGeom prst="bentConnector2">
                <a:avLst/>
              </a:prstGeom>
            </p:spPr>
            <p:style>
              <a:lnRef idx="1">
                <a:schemeClr val="dk1"/>
              </a:lnRef>
              <a:fillRef idx="0">
                <a:schemeClr val="dk1"/>
              </a:fillRef>
              <a:effectRef idx="0">
                <a:schemeClr val="dk1"/>
              </a:effectRef>
              <a:fontRef idx="minor">
                <a:schemeClr val="tx1"/>
              </a:fontRef>
            </p:style>
          </p:cxnSp>
          <p:cxnSp>
            <p:nvCxnSpPr>
              <p:cNvPr id="33" name="直接箭头连接符 32">
                <a:extLst>
                  <a:ext uri="{FF2B5EF4-FFF2-40B4-BE49-F238E27FC236}">
                    <a16:creationId xmlns:a16="http://schemas.microsoft.com/office/drawing/2014/main" id="{89B58765-4B48-A048-CD2E-9951C1F3CF48}"/>
                  </a:ext>
                </a:extLst>
              </p:cNvPr>
              <p:cNvCxnSpPr>
                <a:cxnSpLocks/>
              </p:cNvCxnSpPr>
              <p:nvPr/>
            </p:nvCxnSpPr>
            <p:spPr>
              <a:xfrm>
                <a:off x="7167881" y="4334786"/>
                <a:ext cx="0" cy="5747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连接符: 肘形 33">
                <a:extLst>
                  <a:ext uri="{FF2B5EF4-FFF2-40B4-BE49-F238E27FC236}">
                    <a16:creationId xmlns:a16="http://schemas.microsoft.com/office/drawing/2014/main" id="{41FBB830-3D07-0E73-F669-33050E59276E}"/>
                  </a:ext>
                </a:extLst>
              </p:cNvPr>
              <p:cNvCxnSpPr>
                <a:cxnSpLocks/>
                <a:stCxn id="23" idx="2"/>
              </p:cNvCxnSpPr>
              <p:nvPr/>
            </p:nvCxnSpPr>
            <p:spPr>
              <a:xfrm rot="5400000">
                <a:off x="8506411" y="2163969"/>
                <a:ext cx="1159507" cy="3618461"/>
              </a:xfrm>
              <a:prstGeom prst="bentConnector2">
                <a:avLst/>
              </a:prstGeom>
            </p:spPr>
            <p:style>
              <a:lnRef idx="1">
                <a:schemeClr val="dk1"/>
              </a:lnRef>
              <a:fillRef idx="0">
                <a:schemeClr val="dk1"/>
              </a:fillRef>
              <a:effectRef idx="0">
                <a:schemeClr val="dk1"/>
              </a:effectRef>
              <a:fontRef idx="minor">
                <a:schemeClr val="tx1"/>
              </a:fontRef>
            </p:style>
          </p:cxnSp>
          <p:cxnSp>
            <p:nvCxnSpPr>
              <p:cNvPr id="35" name="直接箭头连接符 34">
                <a:extLst>
                  <a:ext uri="{FF2B5EF4-FFF2-40B4-BE49-F238E27FC236}">
                    <a16:creationId xmlns:a16="http://schemas.microsoft.com/office/drawing/2014/main" id="{E9813DFF-3102-C8F3-1710-CEEE198BE771}"/>
                  </a:ext>
                </a:extLst>
              </p:cNvPr>
              <p:cNvCxnSpPr/>
              <p:nvPr/>
            </p:nvCxnSpPr>
            <p:spPr>
              <a:xfrm>
                <a:off x="7277100" y="4552950"/>
                <a:ext cx="0" cy="3566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83" name="组合 82">
              <a:extLst>
                <a:ext uri="{FF2B5EF4-FFF2-40B4-BE49-F238E27FC236}">
                  <a16:creationId xmlns:a16="http://schemas.microsoft.com/office/drawing/2014/main" id="{98E36D4D-51A1-730F-39F6-CB35B54A7C96}"/>
                </a:ext>
              </a:extLst>
            </p:cNvPr>
            <p:cNvGrpSpPr/>
            <p:nvPr/>
          </p:nvGrpSpPr>
          <p:grpSpPr>
            <a:xfrm>
              <a:off x="669854" y="3256664"/>
              <a:ext cx="4158072" cy="983637"/>
              <a:chOff x="669854" y="3256664"/>
              <a:chExt cx="4158072" cy="983637"/>
            </a:xfrm>
          </p:grpSpPr>
          <p:sp>
            <p:nvSpPr>
              <p:cNvPr id="68" name="矩形 67">
                <a:extLst>
                  <a:ext uri="{FF2B5EF4-FFF2-40B4-BE49-F238E27FC236}">
                    <a16:creationId xmlns:a16="http://schemas.microsoft.com/office/drawing/2014/main" id="{B84C8229-13ED-CB30-771B-DD4B90577955}"/>
                  </a:ext>
                </a:extLst>
              </p:cNvPr>
              <p:cNvSpPr/>
              <p:nvPr/>
            </p:nvSpPr>
            <p:spPr>
              <a:xfrm>
                <a:off x="669854" y="3586011"/>
                <a:ext cx="1169058" cy="3693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tx1"/>
                    </a:solidFill>
                    <a:latin typeface="+mj-ea"/>
                    <a:ea typeface="+mj-ea"/>
                  </a:rPr>
                  <a:t>#</a:t>
                </a:r>
                <a:r>
                  <a:rPr lang="en-US" altLang="zh-CN" b="1">
                    <a:solidFill>
                      <a:schemeClr val="tx1"/>
                    </a:solidFill>
                    <a:latin typeface="Modern No. 20" panose="02070704070505020303" pitchFamily="18" charset="0"/>
                  </a:rPr>
                  <a:t> Hash N</a:t>
                </a:r>
                <a:endParaRPr lang="zh-CN" altLang="en-US" b="1">
                  <a:solidFill>
                    <a:schemeClr val="tx1"/>
                  </a:solidFill>
                  <a:latin typeface="Modern No. 20" panose="02070704070505020303" pitchFamily="18" charset="0"/>
                </a:endParaRPr>
              </a:p>
            </p:txBody>
          </p:sp>
          <p:cxnSp>
            <p:nvCxnSpPr>
              <p:cNvPr id="70" name="直接箭头连接符 69">
                <a:extLst>
                  <a:ext uri="{FF2B5EF4-FFF2-40B4-BE49-F238E27FC236}">
                    <a16:creationId xmlns:a16="http://schemas.microsoft.com/office/drawing/2014/main" id="{77ADEC61-424B-9F63-A4F5-FB36065DE210}"/>
                  </a:ext>
                </a:extLst>
              </p:cNvPr>
              <p:cNvCxnSpPr>
                <a:stCxn id="6" idx="2"/>
                <a:endCxn id="68" idx="0"/>
              </p:cNvCxnSpPr>
              <p:nvPr/>
            </p:nvCxnSpPr>
            <p:spPr>
              <a:xfrm>
                <a:off x="1254013" y="3256664"/>
                <a:ext cx="370" cy="3293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连接符: 肘形 77">
                <a:extLst>
                  <a:ext uri="{FF2B5EF4-FFF2-40B4-BE49-F238E27FC236}">
                    <a16:creationId xmlns:a16="http://schemas.microsoft.com/office/drawing/2014/main" id="{5A323D8D-F6D4-8495-C9A2-F2040CAA878D}"/>
                  </a:ext>
                </a:extLst>
              </p:cNvPr>
              <p:cNvCxnSpPr>
                <a:stCxn id="68" idx="2"/>
              </p:cNvCxnSpPr>
              <p:nvPr/>
            </p:nvCxnSpPr>
            <p:spPr>
              <a:xfrm rot="16200000" flipH="1">
                <a:off x="2898675" y="2311050"/>
                <a:ext cx="284959" cy="3573543"/>
              </a:xfrm>
              <a:prstGeom prst="bentConnector2">
                <a:avLst/>
              </a:prstGeom>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4130233948"/>
      </p:ext>
    </p:extLst>
  </p:cSld>
  <p:clrMapOvr>
    <a:masterClrMapping/>
  </p:clrMapOvr>
</p:sld>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3693</TotalTime>
  <Words>3132</Words>
  <Application>Microsoft Office PowerPoint</Application>
  <PresentationFormat>全屏显示(4:3)</PresentationFormat>
  <Paragraphs>190</Paragraphs>
  <Slides>15</Slides>
  <Notes>11</Notes>
  <HiddenSlides>0</HiddenSlides>
  <MMClips>0</MMClips>
  <ScaleCrop>false</ScaleCrop>
  <HeadingPairs>
    <vt:vector size="6" baseType="variant">
      <vt:variant>
        <vt:lpstr>已用的字体</vt:lpstr>
      </vt:variant>
      <vt:variant>
        <vt:i4>31</vt:i4>
      </vt:variant>
      <vt:variant>
        <vt:lpstr>主题</vt:lpstr>
      </vt:variant>
      <vt:variant>
        <vt:i4>1</vt:i4>
      </vt:variant>
      <vt:variant>
        <vt:lpstr>幻灯片标题</vt:lpstr>
      </vt:variant>
      <vt:variant>
        <vt:i4>15</vt:i4>
      </vt:variant>
    </vt:vector>
  </HeadingPairs>
  <TitlesOfParts>
    <vt:vector size="47" baseType="lpstr">
      <vt:lpstr>gbsnu30</vt:lpstr>
      <vt:lpstr>gbsnu4e</vt:lpstr>
      <vt:lpstr>gbsnu4f</vt:lpstr>
      <vt:lpstr>gbsnu51</vt:lpstr>
      <vt:lpstr>gbsnu52</vt:lpstr>
      <vt:lpstr>gbsnu53</vt:lpstr>
      <vt:lpstr>gbsnu54</vt:lpstr>
      <vt:lpstr>gbsnu5b</vt:lpstr>
      <vt:lpstr>gbsnu5c</vt:lpstr>
      <vt:lpstr>gbsnu5d</vt:lpstr>
      <vt:lpstr>gbsnu62</vt:lpstr>
      <vt:lpstr>gbsnu63</vt:lpstr>
      <vt:lpstr>gbsnu64</vt:lpstr>
      <vt:lpstr>gbsnu65</vt:lpstr>
      <vt:lpstr>gbsnu77</vt:lpstr>
      <vt:lpstr>gbsnu78</vt:lpstr>
      <vt:lpstr>gbsnu88</vt:lpstr>
      <vt:lpstr>gbsnu8d</vt:lpstr>
      <vt:lpstr>gbsnu8f</vt:lpstr>
      <vt:lpstr>gbsnu90</vt:lpstr>
      <vt:lpstr>gbsnuff</vt:lpstr>
      <vt:lpstr>NimbusRomNo9L-Regu</vt:lpstr>
      <vt:lpstr>隶书</vt:lpstr>
      <vt:lpstr>宋体</vt:lpstr>
      <vt:lpstr>Arial</vt:lpstr>
      <vt:lpstr>Bell MT</vt:lpstr>
      <vt:lpstr>Bodoni MT</vt:lpstr>
      <vt:lpstr>Calibri</vt:lpstr>
      <vt:lpstr>Cambria Math</vt:lpstr>
      <vt:lpstr>Modern No. 20</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王齐</dc:creator>
  <cp:lastModifiedBy>璟 王</cp:lastModifiedBy>
  <cp:revision>114</cp:revision>
  <cp:lastPrinted>2015-03-12T14:31:09Z</cp:lastPrinted>
  <dcterms:created xsi:type="dcterms:W3CDTF">2014-12-22T06:08:09Z</dcterms:created>
  <dcterms:modified xsi:type="dcterms:W3CDTF">2024-07-08T04:56:53Z</dcterms:modified>
</cp:coreProperties>
</file>