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59"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3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组合 116">
            <a:extLst>
              <a:ext uri="{FF2B5EF4-FFF2-40B4-BE49-F238E27FC236}">
                <a16:creationId xmlns:a16="http://schemas.microsoft.com/office/drawing/2014/main" id="{350EDD1B-A400-CAA1-CD57-93154434E87B}"/>
              </a:ext>
            </a:extLst>
          </p:cNvPr>
          <p:cNvGrpSpPr/>
          <p:nvPr/>
        </p:nvGrpSpPr>
        <p:grpSpPr>
          <a:xfrm>
            <a:off x="969581" y="209293"/>
            <a:ext cx="10715175" cy="5974144"/>
            <a:chOff x="969581" y="209293"/>
            <a:chExt cx="10715175" cy="5974144"/>
          </a:xfrm>
        </p:grpSpPr>
        <p:cxnSp>
          <p:nvCxnSpPr>
            <p:cNvPr id="51" name="直接箭头连接符 50">
              <a:extLst>
                <a:ext uri="{FF2B5EF4-FFF2-40B4-BE49-F238E27FC236}">
                  <a16:creationId xmlns:a16="http://schemas.microsoft.com/office/drawing/2014/main" id="{34873E78-58D1-7214-A875-74676BE82BB9}"/>
                </a:ext>
              </a:extLst>
            </p:cNvPr>
            <p:cNvCxnSpPr>
              <a:cxnSpLocks/>
              <a:stCxn id="11" idx="3"/>
              <a:endCxn id="58" idx="1"/>
            </p:cNvCxnSpPr>
            <p:nvPr/>
          </p:nvCxnSpPr>
          <p:spPr>
            <a:xfrm>
              <a:off x="2468323" y="1459344"/>
              <a:ext cx="1797218" cy="4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10FBF6A4-184C-AAC0-792D-25A84D6CD9CA}"/>
                </a:ext>
              </a:extLst>
            </p:cNvPr>
            <p:cNvSpPr txBox="1"/>
            <p:nvPr/>
          </p:nvSpPr>
          <p:spPr>
            <a:xfrm>
              <a:off x="2763362" y="1128879"/>
              <a:ext cx="1441420"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a:latin typeface="Times New Roman" panose="02020603050405020304" pitchFamily="18" charset="0"/>
                  <a:ea typeface="宋体" panose="02010600030101010101" pitchFamily="2" charset="-122"/>
                  <a:cs typeface="Times New Roman" panose="02020603050405020304" pitchFamily="18" charset="0"/>
                </a:rPr>
                <a:t>发布待测程序</a:t>
              </a:r>
            </a:p>
          </p:txBody>
        </p:sp>
        <p:sp>
          <p:nvSpPr>
            <p:cNvPr id="58" name="矩形 57">
              <a:extLst>
                <a:ext uri="{FF2B5EF4-FFF2-40B4-BE49-F238E27FC236}">
                  <a16:creationId xmlns:a16="http://schemas.microsoft.com/office/drawing/2014/main" id="{2171E61B-2E12-12CB-57B0-13856FEA61F1}"/>
                </a:ext>
              </a:extLst>
            </p:cNvPr>
            <p:cNvSpPr/>
            <p:nvPr/>
          </p:nvSpPr>
          <p:spPr>
            <a:xfrm>
              <a:off x="4265541" y="1246753"/>
              <a:ext cx="1147609" cy="4347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待测程序</a:t>
              </a:r>
              <a:r>
                <a:rPr lang="en-US" altLang="zh-CN" sz="1400">
                  <a:solidFill>
                    <a:schemeClr val="tx1"/>
                  </a:solidFill>
                  <a:latin typeface="宋体" panose="02010600030101010101" pitchFamily="2" charset="-122"/>
                  <a:ea typeface="宋体" panose="02010600030101010101" pitchFamily="2" charset="-122"/>
                </a:rPr>
                <a:t>(</a:t>
              </a:r>
              <a:r>
                <a:rPr lang="en-US" altLang="zh-CN" sz="1400">
                  <a:solidFill>
                    <a:schemeClr val="tx1"/>
                  </a:solidFill>
                  <a:latin typeface="Modern No. 20" panose="02070704070505020303" pitchFamily="18" charset="0"/>
                  <a:ea typeface="宋体" panose="02010600030101010101" pitchFamily="2" charset="-122"/>
                </a:rPr>
                <a:t>P</a:t>
              </a:r>
              <a:r>
                <a:rPr lang="en-US" altLang="zh-CN" sz="1400">
                  <a:solidFill>
                    <a:schemeClr val="tx1"/>
                  </a:solidFill>
                  <a:latin typeface="宋体" panose="02010600030101010101" pitchFamily="2" charset="-122"/>
                  <a:ea typeface="宋体" panose="02010600030101010101" pitchFamily="2" charset="-122"/>
                </a:rPr>
                <a:t>)</a:t>
              </a:r>
              <a:endParaRPr lang="zh-CN" altLang="en-US" sz="1400">
                <a:solidFill>
                  <a:schemeClr val="tx1"/>
                </a:solidFill>
                <a:latin typeface="宋体" panose="02010600030101010101" pitchFamily="2" charset="-122"/>
                <a:ea typeface="宋体" panose="02010600030101010101" pitchFamily="2" charset="-122"/>
              </a:endParaRPr>
            </a:p>
          </p:txBody>
        </p:sp>
        <p:sp>
          <p:nvSpPr>
            <p:cNvPr id="61" name="文本框 60">
              <a:extLst>
                <a:ext uri="{FF2B5EF4-FFF2-40B4-BE49-F238E27FC236}">
                  <a16:creationId xmlns:a16="http://schemas.microsoft.com/office/drawing/2014/main" id="{6641D6C5-B986-A3AA-28ED-A52993337E61}"/>
                </a:ext>
              </a:extLst>
            </p:cNvPr>
            <p:cNvSpPr txBox="1"/>
            <p:nvPr/>
          </p:nvSpPr>
          <p:spPr>
            <a:xfrm>
              <a:off x="5487855" y="1160877"/>
              <a:ext cx="2513830"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a:latin typeface="Times New Roman" panose="02020603050405020304" pitchFamily="18" charset="0"/>
                  <a:ea typeface="宋体" panose="02010600030101010101" pitchFamily="2" charset="-122"/>
                  <a:cs typeface="Times New Roman" panose="02020603050405020304" pitchFamily="18" charset="0"/>
                </a:rPr>
                <a:t>获取被测程序，开始</a:t>
              </a:r>
              <a:r>
                <a:rPr lang="en-US" altLang="zh-CN" sz="1400">
                  <a:latin typeface="Times New Roman" panose="02020603050405020304" pitchFamily="18" charset="0"/>
                  <a:ea typeface="宋体" panose="02010600030101010101" pitchFamily="2" charset="-122"/>
                  <a:cs typeface="Times New Roman" panose="02020603050405020304" pitchFamily="18" charset="0"/>
                </a:rPr>
                <a:t>Fuzzing</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7" name="组合 106">
              <a:extLst>
                <a:ext uri="{FF2B5EF4-FFF2-40B4-BE49-F238E27FC236}">
                  <a16:creationId xmlns:a16="http://schemas.microsoft.com/office/drawing/2014/main" id="{B4235548-E4E7-47AF-5039-6E58FC55855E}"/>
                </a:ext>
              </a:extLst>
            </p:cNvPr>
            <p:cNvGrpSpPr/>
            <p:nvPr/>
          </p:nvGrpSpPr>
          <p:grpSpPr>
            <a:xfrm>
              <a:off x="4433915" y="2272607"/>
              <a:ext cx="1456677" cy="1382964"/>
              <a:chOff x="4424043" y="1833020"/>
              <a:chExt cx="1703164" cy="1629611"/>
            </a:xfrm>
          </p:grpSpPr>
          <p:pic>
            <p:nvPicPr>
              <p:cNvPr id="62" name="图形 61" descr="计算机 纯色填充">
                <a:extLst>
                  <a:ext uri="{FF2B5EF4-FFF2-40B4-BE49-F238E27FC236}">
                    <a16:creationId xmlns:a16="http://schemas.microsoft.com/office/drawing/2014/main" id="{0D0C5763-326F-E452-C432-9F7E0EE192C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9772" y="1833020"/>
                <a:ext cx="361101" cy="361101"/>
              </a:xfrm>
              <a:prstGeom prst="rect">
                <a:avLst/>
              </a:prstGeom>
            </p:spPr>
          </p:pic>
          <p:pic>
            <p:nvPicPr>
              <p:cNvPr id="63" name="图形 62" descr="计算机 纯色填充">
                <a:extLst>
                  <a:ext uri="{FF2B5EF4-FFF2-40B4-BE49-F238E27FC236}">
                    <a16:creationId xmlns:a16="http://schemas.microsoft.com/office/drawing/2014/main" id="{E5AA1A46-60E6-A17D-7E65-123DDE4E362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6106" y="2302798"/>
                <a:ext cx="361101" cy="361101"/>
              </a:xfrm>
              <a:prstGeom prst="rect">
                <a:avLst/>
              </a:prstGeom>
            </p:spPr>
          </p:pic>
          <p:pic>
            <p:nvPicPr>
              <p:cNvPr id="64" name="图形 63" descr="计算机 纯色填充">
                <a:extLst>
                  <a:ext uri="{FF2B5EF4-FFF2-40B4-BE49-F238E27FC236}">
                    <a16:creationId xmlns:a16="http://schemas.microsoft.com/office/drawing/2014/main" id="{1C82580F-45AB-42DF-9FF7-0069BCB6934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4043" y="2349189"/>
                <a:ext cx="361101" cy="361101"/>
              </a:xfrm>
              <a:prstGeom prst="rect">
                <a:avLst/>
              </a:prstGeom>
            </p:spPr>
          </p:pic>
          <p:pic>
            <p:nvPicPr>
              <p:cNvPr id="65" name="图形 64" descr="计算机 纯色填充">
                <a:extLst>
                  <a:ext uri="{FF2B5EF4-FFF2-40B4-BE49-F238E27FC236}">
                    <a16:creationId xmlns:a16="http://schemas.microsoft.com/office/drawing/2014/main" id="{758DEB7C-D4AE-E354-6213-BDE502AF2EB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1593" y="3101530"/>
                <a:ext cx="361101" cy="361101"/>
              </a:xfrm>
              <a:prstGeom prst="rect">
                <a:avLst/>
              </a:prstGeom>
            </p:spPr>
          </p:pic>
          <p:pic>
            <p:nvPicPr>
              <p:cNvPr id="66" name="图形 65" descr="计算机 纯色填充">
                <a:extLst>
                  <a:ext uri="{FF2B5EF4-FFF2-40B4-BE49-F238E27FC236}">
                    <a16:creationId xmlns:a16="http://schemas.microsoft.com/office/drawing/2014/main" id="{CD7064C9-5731-EA18-9DBD-670C7EF9613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5149" y="3084087"/>
                <a:ext cx="361101" cy="361101"/>
              </a:xfrm>
              <a:prstGeom prst="rect">
                <a:avLst/>
              </a:prstGeom>
            </p:spPr>
          </p:pic>
          <p:cxnSp>
            <p:nvCxnSpPr>
              <p:cNvPr id="76" name="直接连接符 75">
                <a:extLst>
                  <a:ext uri="{FF2B5EF4-FFF2-40B4-BE49-F238E27FC236}">
                    <a16:creationId xmlns:a16="http://schemas.microsoft.com/office/drawing/2014/main" id="{C1CEA5EC-3D93-5B33-CC43-DA9CC48930F5}"/>
                  </a:ext>
                </a:extLst>
              </p:cNvPr>
              <p:cNvCxnSpPr>
                <a:cxnSpLocks/>
              </p:cNvCxnSpPr>
              <p:nvPr/>
            </p:nvCxnSpPr>
            <p:spPr>
              <a:xfrm flipH="1">
                <a:off x="4785144" y="2190972"/>
                <a:ext cx="485178" cy="348583"/>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F2EA9224-F270-1C0E-B2F1-ED505E052B86}"/>
                  </a:ext>
                </a:extLst>
              </p:cNvPr>
              <p:cNvCxnSpPr>
                <a:cxnSpLocks/>
              </p:cNvCxnSpPr>
              <p:nvPr/>
            </p:nvCxnSpPr>
            <p:spPr>
              <a:xfrm>
                <a:off x="5255740" y="2186081"/>
                <a:ext cx="499761" cy="300417"/>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862153E4-A355-16E7-DF42-528069D1CEC7}"/>
                  </a:ext>
                </a:extLst>
              </p:cNvPr>
              <p:cNvCxnSpPr>
                <a:endCxn id="65" idx="0"/>
              </p:cNvCxnSpPr>
              <p:nvPr/>
            </p:nvCxnSpPr>
            <p:spPr>
              <a:xfrm flipH="1">
                <a:off x="4832144" y="2194121"/>
                <a:ext cx="438178" cy="907409"/>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CB936C62-05B8-9E37-7023-3F11E8480A36}"/>
                  </a:ext>
                </a:extLst>
              </p:cNvPr>
              <p:cNvCxnSpPr>
                <a:endCxn id="66" idx="0"/>
              </p:cNvCxnSpPr>
              <p:nvPr/>
            </p:nvCxnSpPr>
            <p:spPr>
              <a:xfrm>
                <a:off x="5270322" y="2194121"/>
                <a:ext cx="445378" cy="889966"/>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C5BF6921-AC8F-887E-8553-95AABF96C160}"/>
                  </a:ext>
                </a:extLst>
              </p:cNvPr>
              <p:cNvCxnSpPr>
                <a:cxnSpLocks/>
                <a:stCxn id="64" idx="3"/>
                <a:endCxn id="65" idx="0"/>
              </p:cNvCxnSpPr>
              <p:nvPr/>
            </p:nvCxnSpPr>
            <p:spPr>
              <a:xfrm>
                <a:off x="4785144" y="2529740"/>
                <a:ext cx="47000" cy="571790"/>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E2C1014B-64CB-4976-6FEC-126A7C715477}"/>
                  </a:ext>
                </a:extLst>
              </p:cNvPr>
              <p:cNvCxnSpPr>
                <a:cxnSpLocks/>
                <a:stCxn id="63" idx="1"/>
              </p:cNvCxnSpPr>
              <p:nvPr/>
            </p:nvCxnSpPr>
            <p:spPr>
              <a:xfrm flipH="1">
                <a:off x="5708500" y="2483349"/>
                <a:ext cx="57606" cy="577553"/>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AE83B59A-3577-CF3F-B0F0-2AD04D22C414}"/>
                  </a:ext>
                </a:extLst>
              </p:cNvPr>
              <p:cNvCxnSpPr/>
              <p:nvPr/>
            </p:nvCxnSpPr>
            <p:spPr>
              <a:xfrm flipV="1">
                <a:off x="4832143" y="3084087"/>
                <a:ext cx="883556" cy="17443"/>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7DF7D75C-C221-DFDF-C393-646ADED541A2}"/>
                  </a:ext>
                </a:extLst>
              </p:cNvPr>
              <p:cNvCxnSpPr>
                <a:stCxn id="64" idx="3"/>
                <a:endCxn id="63" idx="1"/>
              </p:cNvCxnSpPr>
              <p:nvPr/>
            </p:nvCxnSpPr>
            <p:spPr>
              <a:xfrm flipV="1">
                <a:off x="4785144" y="2483349"/>
                <a:ext cx="980962" cy="46391"/>
              </a:xfrm>
              <a:prstGeom prst="line">
                <a:avLst/>
              </a:prstGeom>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39653BA5-9A50-966C-2426-C45C6C91FA10}"/>
                  </a:ext>
                </a:extLst>
              </p:cNvPr>
              <p:cNvCxnSpPr>
                <a:cxnSpLocks/>
              </p:cNvCxnSpPr>
              <p:nvPr/>
            </p:nvCxnSpPr>
            <p:spPr>
              <a:xfrm>
                <a:off x="4785144" y="2529739"/>
                <a:ext cx="930555" cy="554348"/>
              </a:xfrm>
              <a:prstGeom prst="line">
                <a:avLst/>
              </a:prstGeom>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005DBAF0-C3EF-1A05-6D7A-A3BADD3E6874}"/>
                  </a:ext>
                </a:extLst>
              </p:cNvPr>
              <p:cNvCxnSpPr/>
              <p:nvPr/>
            </p:nvCxnSpPr>
            <p:spPr>
              <a:xfrm flipH="1">
                <a:off x="4832143" y="2483348"/>
                <a:ext cx="933963" cy="618182"/>
              </a:xfrm>
              <a:prstGeom prst="line">
                <a:avLst/>
              </a:prstGeom>
            </p:spPr>
            <p:style>
              <a:lnRef idx="1">
                <a:schemeClr val="dk1"/>
              </a:lnRef>
              <a:fillRef idx="0">
                <a:schemeClr val="dk1"/>
              </a:fillRef>
              <a:effectRef idx="0">
                <a:schemeClr val="dk1"/>
              </a:effectRef>
              <a:fontRef idx="minor">
                <a:schemeClr val="tx1"/>
              </a:fontRef>
            </p:style>
          </p:cxnSp>
        </p:grpSp>
        <p:sp>
          <p:nvSpPr>
            <p:cNvPr id="110" name="文本框 109">
              <a:extLst>
                <a:ext uri="{FF2B5EF4-FFF2-40B4-BE49-F238E27FC236}">
                  <a16:creationId xmlns:a16="http://schemas.microsoft.com/office/drawing/2014/main" id="{0B7DFB6D-7699-193B-CA56-980D09E39B8E}"/>
                </a:ext>
              </a:extLst>
            </p:cNvPr>
            <p:cNvSpPr txBox="1"/>
            <p:nvPr/>
          </p:nvSpPr>
          <p:spPr>
            <a:xfrm>
              <a:off x="6762068" y="3020430"/>
              <a:ext cx="877163"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3(a).</a:t>
              </a:r>
              <a:r>
                <a:rPr lang="zh-CN" altLang="en-US" sz="1400">
                  <a:latin typeface="Times New Roman" panose="02020603050405020304" pitchFamily="18" charset="0"/>
                  <a:ea typeface="宋体" panose="02010600030101010101" pitchFamily="2" charset="-122"/>
                  <a:cs typeface="Times New Roman" panose="02020603050405020304" pitchFamily="18" charset="0"/>
                </a:rPr>
                <a:t>广播</a:t>
              </a:r>
            </a:p>
          </p:txBody>
        </p:sp>
        <p:cxnSp>
          <p:nvCxnSpPr>
            <p:cNvPr id="114" name="直接箭头连接符 113">
              <a:extLst>
                <a:ext uri="{FF2B5EF4-FFF2-40B4-BE49-F238E27FC236}">
                  <a16:creationId xmlns:a16="http://schemas.microsoft.com/office/drawing/2014/main" id="{5A76EEF5-7E9F-173C-6F4F-7DD26EB29250}"/>
                </a:ext>
              </a:extLst>
            </p:cNvPr>
            <p:cNvCxnSpPr>
              <a:cxnSpLocks/>
              <a:stCxn id="48" idx="2"/>
              <a:endCxn id="57" idx="0"/>
            </p:cNvCxnSpPr>
            <p:nvPr/>
          </p:nvCxnSpPr>
          <p:spPr>
            <a:xfrm flipH="1">
              <a:off x="5187069" y="4045189"/>
              <a:ext cx="1" cy="551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流程图: 文档 134">
              <a:extLst>
                <a:ext uri="{FF2B5EF4-FFF2-40B4-BE49-F238E27FC236}">
                  <a16:creationId xmlns:a16="http://schemas.microsoft.com/office/drawing/2014/main" id="{4E00C3F3-7AE3-2DC9-4E82-BEC9B2791292}"/>
                </a:ext>
              </a:extLst>
            </p:cNvPr>
            <p:cNvSpPr/>
            <p:nvPr/>
          </p:nvSpPr>
          <p:spPr>
            <a:xfrm>
              <a:off x="1626255" y="2760008"/>
              <a:ext cx="673100" cy="96520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漏洞排名</a:t>
              </a:r>
            </a:p>
          </p:txBody>
        </p:sp>
        <p:cxnSp>
          <p:nvCxnSpPr>
            <p:cNvPr id="139" name="直接箭头连接符 138">
              <a:extLst>
                <a:ext uri="{FF2B5EF4-FFF2-40B4-BE49-F238E27FC236}">
                  <a16:creationId xmlns:a16="http://schemas.microsoft.com/office/drawing/2014/main" id="{3572D291-FC1D-91B1-7384-09CBED539139}"/>
                </a:ext>
              </a:extLst>
            </p:cNvPr>
            <p:cNvCxnSpPr>
              <a:cxnSpLocks/>
              <a:endCxn id="135" idx="3"/>
            </p:cNvCxnSpPr>
            <p:nvPr/>
          </p:nvCxnSpPr>
          <p:spPr>
            <a:xfrm flipH="1">
              <a:off x="2299355" y="3223822"/>
              <a:ext cx="1737667" cy="18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文本框 141">
              <a:extLst>
                <a:ext uri="{FF2B5EF4-FFF2-40B4-BE49-F238E27FC236}">
                  <a16:creationId xmlns:a16="http://schemas.microsoft.com/office/drawing/2014/main" id="{7237C039-2B17-3A7C-F6AD-DBC43691C803}"/>
                </a:ext>
              </a:extLst>
            </p:cNvPr>
            <p:cNvSpPr txBox="1"/>
            <p:nvPr/>
          </p:nvSpPr>
          <p:spPr>
            <a:xfrm>
              <a:off x="2721316" y="2929424"/>
              <a:ext cx="931665"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4(b). </a:t>
              </a:r>
              <a:r>
                <a:rPr lang="zh-CN" altLang="en-US" sz="1400">
                  <a:latin typeface="宋体" panose="02010600030101010101" pitchFamily="2" charset="-122"/>
                  <a:ea typeface="宋体" panose="02010600030101010101" pitchFamily="2" charset="-122"/>
                  <a:cs typeface="Times New Roman" panose="02020603050405020304" pitchFamily="18" charset="0"/>
                </a:rPr>
                <a:t>生成</a:t>
              </a:r>
              <a:endParaRPr lang="zh-CN" altLang="en-US" sz="1400">
                <a:latin typeface="宋体" panose="02010600030101010101" pitchFamily="2" charset="-122"/>
                <a:ea typeface="宋体" panose="02010600030101010101" pitchFamily="2" charset="-122"/>
              </a:endParaRPr>
            </a:p>
          </p:txBody>
        </p:sp>
        <p:cxnSp>
          <p:nvCxnSpPr>
            <p:cNvPr id="145" name="直接箭头连接符 144">
              <a:extLst>
                <a:ext uri="{FF2B5EF4-FFF2-40B4-BE49-F238E27FC236}">
                  <a16:creationId xmlns:a16="http://schemas.microsoft.com/office/drawing/2014/main" id="{0C0E1142-C424-3FD1-C784-B961F4A8E6D0}"/>
                </a:ext>
              </a:extLst>
            </p:cNvPr>
            <p:cNvCxnSpPr>
              <a:cxnSpLocks/>
              <a:stCxn id="135" idx="0"/>
              <a:endCxn id="11" idx="2"/>
            </p:cNvCxnSpPr>
            <p:nvPr/>
          </p:nvCxnSpPr>
          <p:spPr>
            <a:xfrm flipH="1" flipV="1">
              <a:off x="1959549" y="2074358"/>
              <a:ext cx="3256" cy="685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8" name="文本框 147">
              <a:extLst>
                <a:ext uri="{FF2B5EF4-FFF2-40B4-BE49-F238E27FC236}">
                  <a16:creationId xmlns:a16="http://schemas.microsoft.com/office/drawing/2014/main" id="{C812D836-4EE6-D3E6-FE0A-26C80DD66C15}"/>
                </a:ext>
              </a:extLst>
            </p:cNvPr>
            <p:cNvSpPr txBox="1"/>
            <p:nvPr/>
          </p:nvSpPr>
          <p:spPr>
            <a:xfrm>
              <a:off x="969581" y="2139840"/>
              <a:ext cx="1074057" cy="523220"/>
            </a:xfrm>
            <a:prstGeom prst="rect">
              <a:avLst/>
            </a:prstGeom>
            <a:noFill/>
          </p:spPr>
          <p:txBody>
            <a:bodyPr wrap="squar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5.</a:t>
              </a:r>
              <a:r>
                <a:rPr lang="zh-CN" altLang="en-US" sz="1400">
                  <a:latin typeface="Times New Roman" panose="02020603050405020304" pitchFamily="18" charset="0"/>
                  <a:ea typeface="宋体" panose="02010600030101010101" pitchFamily="2" charset="-122"/>
                  <a:cs typeface="Times New Roman" panose="02020603050405020304" pitchFamily="18" charset="0"/>
                </a:rPr>
                <a:t>根据</a:t>
              </a:r>
              <a:r>
                <a:rPr lang="zh-CN" altLang="en-US" sz="1400">
                  <a:latin typeface="宋体" panose="02010600030101010101" pitchFamily="2" charset="-122"/>
                  <a:ea typeface="宋体" panose="02010600030101010101" pitchFamily="2" charset="-122"/>
                </a:rPr>
                <a:t>排名分发奖励</a:t>
              </a:r>
            </a:p>
          </p:txBody>
        </p:sp>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id="{EF36F545-0D63-37E2-89C0-09FB78D96102}"/>
                    </a:ext>
                  </a:extLst>
                </p:cNvPr>
                <p:cNvSpPr txBox="1"/>
                <p:nvPr/>
              </p:nvSpPr>
              <p:spPr>
                <a:xfrm>
                  <a:off x="9783006" y="3197998"/>
                  <a:ext cx="1625096" cy="307777"/>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00"/>
                            </a:solidFill>
                            <a:latin typeface="Cambria Math" panose="02040503050406030204" pitchFamily="18" charset="0"/>
                          </a:rPr>
                          <m:t>𝑆𝑖𝑔𝑛</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𝐻</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𝑆𝑘𝑒𝑛𝑐𝑙𝑎𝑣𝑒</m:t>
                        </m:r>
                        <m:r>
                          <a:rPr lang="en-US" altLang="zh-CN" sz="1400" b="0" i="1" smtClean="0">
                            <a:solidFill>
                              <a:srgbClr val="000000"/>
                            </a:solidFill>
                            <a:latin typeface="Cambria Math" panose="02040503050406030204" pitchFamily="18" charset="0"/>
                          </a:rPr>
                          <m:t>)</m:t>
                        </m:r>
                      </m:oMath>
                    </m:oMathPara>
                  </a14:m>
                  <a:endParaRPr lang="en-US" altLang="zh-CN" sz="1400">
                    <a:solidFill>
                      <a:srgbClr val="000000"/>
                    </a:solidFill>
                    <a:latin typeface="Bell MT" panose="02020503060305020303" pitchFamily="18" charset="0"/>
                  </a:endParaRPr>
                </a:p>
              </p:txBody>
            </p:sp>
          </mc:Choice>
          <mc:Fallback xmlns="">
            <p:sp>
              <p:nvSpPr>
                <p:cNvPr id="168" name="文本框 167">
                  <a:extLst>
                    <a:ext uri="{FF2B5EF4-FFF2-40B4-BE49-F238E27FC236}">
                      <a16:creationId xmlns:a16="http://schemas.microsoft.com/office/drawing/2014/main" id="{EF36F545-0D63-37E2-89C0-09FB78D96102}"/>
                    </a:ext>
                  </a:extLst>
                </p:cNvPr>
                <p:cNvSpPr txBox="1">
                  <a:spLocks noRot="1" noChangeAspect="1" noMove="1" noResize="1" noEditPoints="1" noAdjustHandles="1" noChangeArrowheads="1" noChangeShapeType="1" noTextEdit="1"/>
                </p:cNvSpPr>
                <p:nvPr/>
              </p:nvSpPr>
              <p:spPr>
                <a:xfrm>
                  <a:off x="9783006" y="3197998"/>
                  <a:ext cx="1625096" cy="307777"/>
                </a:xfrm>
                <a:prstGeom prst="rect">
                  <a:avLst/>
                </a:prstGeom>
                <a:blipFill>
                  <a:blip r:embed="rId4"/>
                  <a:stretch>
                    <a:fillRect b="-5769"/>
                  </a:stretch>
                </a:blipFill>
                <a:ln>
                  <a:solidFill>
                    <a:schemeClr val="tx1"/>
                  </a:solidFill>
                </a:ln>
              </p:spPr>
              <p:txBody>
                <a:bodyPr/>
                <a:lstStyle/>
                <a:p>
                  <a:r>
                    <a:rPr lang="zh-CN" altLang="en-US">
                      <a:noFill/>
                    </a:rPr>
                    <a:t> </a:t>
                  </a:r>
                </a:p>
              </p:txBody>
            </p:sp>
          </mc:Fallback>
        </mc:AlternateContent>
        <p:cxnSp>
          <p:nvCxnSpPr>
            <p:cNvPr id="204" name="直接箭头连接符 203">
              <a:extLst>
                <a:ext uri="{FF2B5EF4-FFF2-40B4-BE49-F238E27FC236}">
                  <a16:creationId xmlns:a16="http://schemas.microsoft.com/office/drawing/2014/main" id="{132C5FAD-1E9D-7D77-0802-72A3DB648726}"/>
                </a:ext>
              </a:extLst>
            </p:cNvPr>
            <p:cNvCxnSpPr>
              <a:cxnSpLocks/>
              <a:stCxn id="168" idx="1"/>
            </p:cNvCxnSpPr>
            <p:nvPr/>
          </p:nvCxnSpPr>
          <p:spPr>
            <a:xfrm flipH="1" flipV="1">
              <a:off x="6392403" y="3351886"/>
              <a:ext cx="33906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9" name="组合 208">
              <a:extLst>
                <a:ext uri="{FF2B5EF4-FFF2-40B4-BE49-F238E27FC236}">
                  <a16:creationId xmlns:a16="http://schemas.microsoft.com/office/drawing/2014/main" id="{5A11E51D-6C03-9C71-5204-F6CB998126EE}"/>
                </a:ext>
              </a:extLst>
            </p:cNvPr>
            <p:cNvGrpSpPr/>
            <p:nvPr/>
          </p:nvGrpSpPr>
          <p:grpSpPr>
            <a:xfrm>
              <a:off x="8211476" y="280948"/>
              <a:ext cx="3432826" cy="2501224"/>
              <a:chOff x="7267621" y="285758"/>
              <a:chExt cx="3432826" cy="2501224"/>
            </a:xfrm>
          </p:grpSpPr>
          <p:grpSp>
            <p:nvGrpSpPr>
              <p:cNvPr id="201" name="组合 200">
                <a:extLst>
                  <a:ext uri="{FF2B5EF4-FFF2-40B4-BE49-F238E27FC236}">
                    <a16:creationId xmlns:a16="http://schemas.microsoft.com/office/drawing/2014/main" id="{1B4300E6-1EDB-C015-0261-EE625AF9266E}"/>
                  </a:ext>
                </a:extLst>
              </p:cNvPr>
              <p:cNvGrpSpPr/>
              <p:nvPr/>
            </p:nvGrpSpPr>
            <p:grpSpPr>
              <a:xfrm>
                <a:off x="7267621" y="285758"/>
                <a:ext cx="2815946" cy="2501224"/>
                <a:chOff x="7188373" y="634109"/>
                <a:chExt cx="2815946" cy="2501224"/>
              </a:xfrm>
            </p:grpSpPr>
            <p:sp>
              <p:nvSpPr>
                <p:cNvPr id="149" name="矩形 148">
                  <a:extLst>
                    <a:ext uri="{FF2B5EF4-FFF2-40B4-BE49-F238E27FC236}">
                      <a16:creationId xmlns:a16="http://schemas.microsoft.com/office/drawing/2014/main" id="{0AFF4EA3-E344-845E-4C59-32BB38F1E00C}"/>
                    </a:ext>
                  </a:extLst>
                </p:cNvPr>
                <p:cNvSpPr/>
                <p:nvPr/>
              </p:nvSpPr>
              <p:spPr>
                <a:xfrm>
                  <a:off x="8010693" y="937361"/>
                  <a:ext cx="1940019" cy="219797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矩形 158">
                  <a:extLst>
                    <a:ext uri="{FF2B5EF4-FFF2-40B4-BE49-F238E27FC236}">
                      <a16:creationId xmlns:a16="http://schemas.microsoft.com/office/drawing/2014/main" id="{5B6FD20B-EDBA-2489-6A53-66F08826D478}"/>
                    </a:ext>
                  </a:extLst>
                </p:cNvPr>
                <p:cNvSpPr/>
                <p:nvPr/>
              </p:nvSpPr>
              <p:spPr>
                <a:xfrm>
                  <a:off x="8172131" y="1347207"/>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Fuzzing paths</a:t>
                  </a:r>
                  <a:endParaRPr lang="zh-CN" altLang="en-US" sz="1100" i="1">
                    <a:solidFill>
                      <a:schemeClr val="tx1"/>
                    </a:solidFill>
                    <a:latin typeface="Bell MT" panose="02020503060305020303" pitchFamily="18" charset="0"/>
                  </a:endParaRPr>
                </a:p>
              </p:txBody>
            </p:sp>
            <p:sp>
              <p:nvSpPr>
                <p:cNvPr id="163" name="矩形 162">
                  <a:extLst>
                    <a:ext uri="{FF2B5EF4-FFF2-40B4-BE49-F238E27FC236}">
                      <a16:creationId xmlns:a16="http://schemas.microsoft.com/office/drawing/2014/main" id="{E02CA90F-3116-05C3-197E-73D9979C18A8}"/>
                    </a:ext>
                  </a:extLst>
                </p:cNvPr>
                <p:cNvSpPr/>
                <p:nvPr/>
              </p:nvSpPr>
              <p:spPr>
                <a:xfrm>
                  <a:off x="8172132" y="1611174"/>
                  <a:ext cx="980959" cy="2285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Transactions</a:t>
                  </a:r>
                </a:p>
              </p:txBody>
            </p:sp>
            <p:sp>
              <p:nvSpPr>
                <p:cNvPr id="164" name="矩形 163">
                  <a:extLst>
                    <a:ext uri="{FF2B5EF4-FFF2-40B4-BE49-F238E27FC236}">
                      <a16:creationId xmlns:a16="http://schemas.microsoft.com/office/drawing/2014/main" id="{B58FCD72-2F33-0827-18AC-4CD71D7E035E}"/>
                    </a:ext>
                  </a:extLst>
                </p:cNvPr>
                <p:cNvSpPr/>
                <p:nvPr/>
              </p:nvSpPr>
              <p:spPr>
                <a:xfrm>
                  <a:off x="8172132" y="1879357"/>
                  <a:ext cx="980959"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Nonce</a:t>
                  </a:r>
                  <a:endParaRPr lang="zh-CN" altLang="en-US" sz="1200" i="1">
                    <a:solidFill>
                      <a:schemeClr val="tx1"/>
                    </a:solidFill>
                    <a:latin typeface="Bell MT" panose="02020503060305020303" pitchFamily="18" charset="0"/>
                  </a:endParaRPr>
                </a:p>
              </p:txBody>
            </p:sp>
            <p:sp>
              <p:nvSpPr>
                <p:cNvPr id="169" name="文本框 168">
                  <a:extLst>
                    <a:ext uri="{FF2B5EF4-FFF2-40B4-BE49-F238E27FC236}">
                      <a16:creationId xmlns:a16="http://schemas.microsoft.com/office/drawing/2014/main" id="{765CE622-CADE-8D2E-0639-A848F0BDDC49}"/>
                    </a:ext>
                  </a:extLst>
                </p:cNvPr>
                <p:cNvSpPr txBox="1"/>
                <p:nvPr/>
              </p:nvSpPr>
              <p:spPr>
                <a:xfrm>
                  <a:off x="8172132" y="2143550"/>
                  <a:ext cx="980959" cy="276999"/>
                </a:xfrm>
                <a:prstGeom prst="rect">
                  <a:avLst/>
                </a:prstGeom>
                <a:solidFill>
                  <a:schemeClr val="bg1"/>
                </a:solidFill>
                <a:ln>
                  <a:solidFill>
                    <a:schemeClr val="tx1"/>
                  </a:solidFill>
                </a:ln>
              </p:spPr>
              <p:txBody>
                <a:bodyPr wrap="square" rtlCol="0">
                  <a:spAutoFit/>
                </a:bodyPr>
                <a:lstStyle/>
                <a:p>
                  <a:pPr algn="ctr"/>
                  <a:r>
                    <a:rPr lang="en-US" altLang="zh-CN" sz="1200" i="1">
                      <a:latin typeface="Bell MT" panose="02020503060305020303" pitchFamily="18" charset="0"/>
                    </a:rPr>
                    <a:t>payload</a:t>
                  </a:r>
                  <a:endParaRPr lang="zh-CN" altLang="en-US" sz="1200" i="1">
                    <a:latin typeface="Bell MT" panose="02020503060305020303" pitchFamily="18" charset="0"/>
                  </a:endParaRPr>
                </a:p>
              </p:txBody>
            </p:sp>
            <p:sp>
              <p:nvSpPr>
                <p:cNvPr id="170" name="矩形 169">
                  <a:extLst>
                    <a:ext uri="{FF2B5EF4-FFF2-40B4-BE49-F238E27FC236}">
                      <a16:creationId xmlns:a16="http://schemas.microsoft.com/office/drawing/2014/main" id="{EB616CF5-08BF-5F57-53C0-08568A086D70}"/>
                    </a:ext>
                  </a:extLst>
                </p:cNvPr>
                <p:cNvSpPr/>
                <p:nvPr/>
              </p:nvSpPr>
              <p:spPr>
                <a:xfrm>
                  <a:off x="8124725" y="1024119"/>
                  <a:ext cx="1089125" cy="20196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31EF158D-382B-8C2F-A867-AE65CFDB4A06}"/>
                        </a:ext>
                      </a:extLst>
                    </p:cNvPr>
                    <p:cNvSpPr txBox="1"/>
                    <p:nvPr/>
                  </p:nvSpPr>
                  <p:spPr>
                    <a:xfrm>
                      <a:off x="9404131" y="1864510"/>
                      <a:ext cx="60018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𝐻</m:t>
                            </m:r>
                            <m:r>
                              <a:rPr lang="en-US" altLang="zh-CN" sz="1600" b="0" i="1" smtClean="0">
                                <a:solidFill>
                                  <a:schemeClr val="tx1"/>
                                </a:solidFill>
                                <a:latin typeface="Cambria Math" panose="02040503050406030204" pitchFamily="18" charset="0"/>
                              </a:rPr>
                              <m:t>(·)</m:t>
                            </m:r>
                          </m:oMath>
                        </m:oMathPara>
                      </a14:m>
                      <a:endParaRPr lang="zh-CN" altLang="en-US" sz="1600">
                        <a:solidFill>
                          <a:schemeClr val="tx1"/>
                        </a:solidFill>
                      </a:endParaRPr>
                    </a:p>
                  </p:txBody>
                </p:sp>
              </mc:Choice>
              <mc:Fallback xmlns="">
                <p:sp>
                  <p:nvSpPr>
                    <p:cNvPr id="171" name="文本框 170">
                      <a:extLst>
                        <a:ext uri="{FF2B5EF4-FFF2-40B4-BE49-F238E27FC236}">
                          <a16:creationId xmlns:a16="http://schemas.microsoft.com/office/drawing/2014/main" id="{31EF158D-382B-8C2F-A867-AE65CFDB4A06}"/>
                        </a:ext>
                      </a:extLst>
                    </p:cNvPr>
                    <p:cNvSpPr txBox="1">
                      <a:spLocks noRot="1" noChangeAspect="1" noMove="1" noResize="1" noEditPoints="1" noAdjustHandles="1" noChangeArrowheads="1" noChangeShapeType="1" noTextEdit="1"/>
                    </p:cNvSpPr>
                    <p:nvPr/>
                  </p:nvSpPr>
                  <p:spPr>
                    <a:xfrm>
                      <a:off x="9404131" y="1864510"/>
                      <a:ext cx="600188" cy="338554"/>
                    </a:xfrm>
                    <a:prstGeom prst="rect">
                      <a:avLst/>
                    </a:prstGeom>
                    <a:blipFill>
                      <a:blip r:embed="rId5"/>
                      <a:stretch>
                        <a:fillRect b="-10909"/>
                      </a:stretch>
                    </a:blipFill>
                  </p:spPr>
                  <p:txBody>
                    <a:bodyPr/>
                    <a:lstStyle/>
                    <a:p>
                      <a:r>
                        <a:rPr lang="zh-CN" altLang="en-US">
                          <a:noFill/>
                        </a:rPr>
                        <a:t> </a:t>
                      </a:r>
                    </a:p>
                  </p:txBody>
                </p:sp>
              </mc:Fallback>
            </mc:AlternateContent>
            <p:cxnSp>
              <p:nvCxnSpPr>
                <p:cNvPr id="173" name="直接箭头连接符 172">
                  <a:extLst>
                    <a:ext uri="{FF2B5EF4-FFF2-40B4-BE49-F238E27FC236}">
                      <a16:creationId xmlns:a16="http://schemas.microsoft.com/office/drawing/2014/main" id="{6A674F8E-30EB-64C1-F2A2-270175081612}"/>
                    </a:ext>
                  </a:extLst>
                </p:cNvPr>
                <p:cNvCxnSpPr>
                  <a:cxnSpLocks/>
                  <a:stCxn id="170" idx="3"/>
                  <a:endCxn id="171" idx="1"/>
                </p:cNvCxnSpPr>
                <p:nvPr/>
              </p:nvCxnSpPr>
              <p:spPr>
                <a:xfrm flipV="1">
                  <a:off x="9213850" y="2033787"/>
                  <a:ext cx="190281" cy="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7" name="矩形 186">
                  <a:extLst>
                    <a:ext uri="{FF2B5EF4-FFF2-40B4-BE49-F238E27FC236}">
                      <a16:creationId xmlns:a16="http://schemas.microsoft.com/office/drawing/2014/main" id="{2975C06A-3E25-0FD7-E064-FA07A9A270C9}"/>
                    </a:ext>
                  </a:extLst>
                </p:cNvPr>
                <p:cNvSpPr/>
                <p:nvPr/>
              </p:nvSpPr>
              <p:spPr>
                <a:xfrm>
                  <a:off x="8172131" y="1072997"/>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prev_Hash </a:t>
                  </a:r>
                  <a:endParaRPr lang="zh-CN" altLang="en-US" sz="1100" i="1">
                    <a:solidFill>
                      <a:schemeClr val="tx1"/>
                    </a:solidFill>
                    <a:latin typeface="Bell MT" panose="02020503060305020303" pitchFamily="18" charset="0"/>
                  </a:endParaRPr>
                </a:p>
              </p:txBody>
            </p:sp>
            <p:sp>
              <p:nvSpPr>
                <p:cNvPr id="188" name="文本框 187">
                  <a:extLst>
                    <a:ext uri="{FF2B5EF4-FFF2-40B4-BE49-F238E27FC236}">
                      <a16:creationId xmlns:a16="http://schemas.microsoft.com/office/drawing/2014/main" id="{8824463E-EDD1-B730-6F91-81165F75C20B}"/>
                    </a:ext>
                  </a:extLst>
                </p:cNvPr>
                <p:cNvSpPr txBox="1"/>
                <p:nvPr/>
              </p:nvSpPr>
              <p:spPr>
                <a:xfrm>
                  <a:off x="7188373" y="634109"/>
                  <a:ext cx="1656770" cy="307777"/>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矿工（</a:t>
                  </a:r>
                  <a:r>
                    <a:rPr lang="en-US" altLang="zh-CN" sz="1400">
                      <a:latin typeface="Modern No. 20" panose="02070704070505020303" pitchFamily="18" charset="0"/>
                      <a:ea typeface="宋体" panose="02010600030101010101" pitchFamily="2" charset="-122"/>
                    </a:rPr>
                    <a:t>Miners</a:t>
                  </a:r>
                  <a:r>
                    <a:rPr lang="zh-CN" altLang="en-US" sz="1400">
                      <a:latin typeface="Modern No. 20" panose="02070704070505020303" pitchFamily="18" charset="0"/>
                      <a:ea typeface="宋体" panose="02010600030101010101" pitchFamily="2" charset="-122"/>
                    </a:rPr>
                    <a:t>）</a:t>
                  </a:r>
                </a:p>
              </p:txBody>
            </p:sp>
            <p:sp>
              <p:nvSpPr>
                <p:cNvPr id="195" name="矩形 194">
                  <a:extLst>
                    <a:ext uri="{FF2B5EF4-FFF2-40B4-BE49-F238E27FC236}">
                      <a16:creationId xmlns:a16="http://schemas.microsoft.com/office/drawing/2014/main" id="{EFB2D466-E05A-88E8-3B2A-F982BF225606}"/>
                    </a:ext>
                  </a:extLst>
                </p:cNvPr>
                <p:cNvSpPr/>
                <p:nvPr/>
              </p:nvSpPr>
              <p:spPr>
                <a:xfrm>
                  <a:off x="8172131" y="2474021"/>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is_crash</a:t>
                  </a:r>
                  <a:endParaRPr lang="zh-CN" altLang="en-US" sz="1100" i="1">
                    <a:solidFill>
                      <a:schemeClr val="tx1"/>
                    </a:solidFill>
                    <a:latin typeface="Bell MT" panose="02020503060305020303" pitchFamily="18" charset="0"/>
                  </a:endParaRPr>
                </a:p>
              </p:txBody>
            </p:sp>
            <p:sp>
              <p:nvSpPr>
                <p:cNvPr id="196" name="矩形 195">
                  <a:extLst>
                    <a:ext uri="{FF2B5EF4-FFF2-40B4-BE49-F238E27FC236}">
                      <a16:creationId xmlns:a16="http://schemas.microsoft.com/office/drawing/2014/main" id="{EAACB1BD-58FA-493B-C83B-0DC2CA5043E2}"/>
                    </a:ext>
                  </a:extLst>
                </p:cNvPr>
                <p:cNvSpPr/>
                <p:nvPr/>
              </p:nvSpPr>
              <p:spPr>
                <a:xfrm>
                  <a:off x="8172131" y="2749309"/>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timestamp</a:t>
                  </a:r>
                  <a:endParaRPr lang="zh-CN" altLang="en-US" sz="1100" i="1">
                    <a:solidFill>
                      <a:schemeClr val="tx1"/>
                    </a:solidFill>
                    <a:latin typeface="Bell MT" panose="02020503060305020303" pitchFamily="18" charset="0"/>
                  </a:endParaRPr>
                </a:p>
              </p:txBody>
            </p:sp>
          </p:grpSp>
          <p:sp>
            <p:nvSpPr>
              <p:cNvPr id="208" name="文本框 207">
                <a:extLst>
                  <a:ext uri="{FF2B5EF4-FFF2-40B4-BE49-F238E27FC236}">
                    <a16:creationId xmlns:a16="http://schemas.microsoft.com/office/drawing/2014/main" id="{80ED4FAE-8771-FBB0-43FA-9815112677B9}"/>
                  </a:ext>
                </a:extLst>
              </p:cNvPr>
              <p:cNvSpPr txBox="1"/>
              <p:nvPr/>
            </p:nvSpPr>
            <p:spPr>
              <a:xfrm>
                <a:off x="10253015" y="1346340"/>
                <a:ext cx="447432" cy="369332"/>
              </a:xfrm>
              <a:prstGeom prst="rect">
                <a:avLst/>
              </a:prstGeom>
              <a:noFill/>
            </p:spPr>
            <p:txBody>
              <a:bodyPr wrap="square" rtlCol="0">
                <a:spAutoFit/>
              </a:bodyPr>
              <a:lstStyle/>
              <a:p>
                <a:r>
                  <a:rPr lang="en-US" altLang="zh-CN"/>
                  <a:t>…</a:t>
                </a:r>
                <a:endParaRPr lang="zh-CN" altLang="en-US"/>
              </a:p>
            </p:txBody>
          </p:sp>
        </p:grpSp>
        <p:cxnSp>
          <p:nvCxnSpPr>
            <p:cNvPr id="212" name="直接箭头连接符 211">
              <a:extLst>
                <a:ext uri="{FF2B5EF4-FFF2-40B4-BE49-F238E27FC236}">
                  <a16:creationId xmlns:a16="http://schemas.microsoft.com/office/drawing/2014/main" id="{4BA98C6A-7EDC-222D-D111-14CA0D0FFFD4}"/>
                </a:ext>
              </a:extLst>
            </p:cNvPr>
            <p:cNvCxnSpPr/>
            <p:nvPr/>
          </p:nvCxnSpPr>
          <p:spPr>
            <a:xfrm>
              <a:off x="10727328" y="1826878"/>
              <a:ext cx="0" cy="1347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 name="连接符: 肘形 214">
              <a:extLst>
                <a:ext uri="{FF2B5EF4-FFF2-40B4-BE49-F238E27FC236}">
                  <a16:creationId xmlns:a16="http://schemas.microsoft.com/office/drawing/2014/main" id="{6D12AE9B-274E-2A95-670D-960693E8A24E}"/>
                </a:ext>
              </a:extLst>
            </p:cNvPr>
            <p:cNvCxnSpPr>
              <a:cxnSpLocks/>
              <a:stCxn id="169" idx="1"/>
            </p:cNvCxnSpPr>
            <p:nvPr/>
          </p:nvCxnSpPr>
          <p:spPr>
            <a:xfrm rot="10800000" flipV="1">
              <a:off x="6392403" y="1928888"/>
              <a:ext cx="2802832" cy="82046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9" name="文本框 218">
              <a:extLst>
                <a:ext uri="{FF2B5EF4-FFF2-40B4-BE49-F238E27FC236}">
                  <a16:creationId xmlns:a16="http://schemas.microsoft.com/office/drawing/2014/main" id="{C22CB19F-946A-BDE0-8548-4B095346E046}"/>
                </a:ext>
              </a:extLst>
            </p:cNvPr>
            <p:cNvSpPr txBox="1"/>
            <p:nvPr/>
          </p:nvSpPr>
          <p:spPr>
            <a:xfrm>
              <a:off x="6651647" y="2424230"/>
              <a:ext cx="1299986" cy="307777"/>
            </a:xfrm>
            <a:prstGeom prst="rect">
              <a:avLst/>
            </a:prstGeom>
            <a:noFill/>
          </p:spPr>
          <p:txBody>
            <a:bodyPr wrap="squar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3(b).</a:t>
              </a:r>
              <a:r>
                <a:rPr lang="zh-CN" altLang="en-US" sz="1400">
                  <a:latin typeface="Times New Roman" panose="02020603050405020304" pitchFamily="18" charset="0"/>
                  <a:ea typeface="宋体" panose="02010600030101010101" pitchFamily="2" charset="-122"/>
                  <a:cs typeface="Times New Roman" panose="02020603050405020304" pitchFamily="18" charset="0"/>
                </a:rPr>
                <a:t>广播</a:t>
              </a:r>
            </a:p>
          </p:txBody>
        </p:sp>
        <p:grpSp>
          <p:nvGrpSpPr>
            <p:cNvPr id="7" name="组合 6">
              <a:extLst>
                <a:ext uri="{FF2B5EF4-FFF2-40B4-BE49-F238E27FC236}">
                  <a16:creationId xmlns:a16="http://schemas.microsoft.com/office/drawing/2014/main" id="{922F20CB-F6F3-A45F-2542-D6C3B6958F7A}"/>
                </a:ext>
              </a:extLst>
            </p:cNvPr>
            <p:cNvGrpSpPr/>
            <p:nvPr/>
          </p:nvGrpSpPr>
          <p:grpSpPr>
            <a:xfrm>
              <a:off x="3267301" y="5341017"/>
              <a:ext cx="3563628" cy="842420"/>
              <a:chOff x="1471672" y="5401187"/>
              <a:chExt cx="3563628" cy="842420"/>
            </a:xfrm>
          </p:grpSpPr>
          <p:grpSp>
            <p:nvGrpSpPr>
              <p:cNvPr id="45" name="组合 44">
                <a:extLst>
                  <a:ext uri="{FF2B5EF4-FFF2-40B4-BE49-F238E27FC236}">
                    <a16:creationId xmlns:a16="http://schemas.microsoft.com/office/drawing/2014/main" id="{941D8B68-E671-B9ED-0667-C1E960260A15}"/>
                  </a:ext>
                </a:extLst>
              </p:cNvPr>
              <p:cNvGrpSpPr/>
              <p:nvPr/>
            </p:nvGrpSpPr>
            <p:grpSpPr>
              <a:xfrm>
                <a:off x="1471672" y="5401187"/>
                <a:ext cx="3563628" cy="842420"/>
                <a:chOff x="1046513" y="1477011"/>
                <a:chExt cx="6570905" cy="2573235"/>
              </a:xfrm>
            </p:grpSpPr>
            <p:sp>
              <p:nvSpPr>
                <p:cNvPr id="5" name="文本框 4">
                  <a:extLst>
                    <a:ext uri="{FF2B5EF4-FFF2-40B4-BE49-F238E27FC236}">
                      <a16:creationId xmlns:a16="http://schemas.microsoft.com/office/drawing/2014/main" id="{89BA8E61-93FA-4F72-D5BB-3BEFBCBE1012}"/>
                    </a:ext>
                  </a:extLst>
                </p:cNvPr>
                <p:cNvSpPr txBox="1"/>
                <p:nvPr/>
              </p:nvSpPr>
              <p:spPr>
                <a:xfrm>
                  <a:off x="1209842" y="1601995"/>
                  <a:ext cx="2205241" cy="94012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区块链</a:t>
                  </a:r>
                </a:p>
              </p:txBody>
            </p:sp>
            <p:sp>
              <p:nvSpPr>
                <p:cNvPr id="16" name="矩形: 圆角 15">
                  <a:extLst>
                    <a:ext uri="{FF2B5EF4-FFF2-40B4-BE49-F238E27FC236}">
                      <a16:creationId xmlns:a16="http://schemas.microsoft.com/office/drawing/2014/main" id="{F9464E18-C5D4-D13D-06CF-DDF63A085745}"/>
                    </a:ext>
                  </a:extLst>
                </p:cNvPr>
                <p:cNvSpPr/>
                <p:nvPr/>
              </p:nvSpPr>
              <p:spPr>
                <a:xfrm>
                  <a:off x="1046513" y="1477011"/>
                  <a:ext cx="6570905" cy="2573235"/>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prstDash val="sysDash"/>
                    </a:ln>
                    <a:highlight>
                      <a:srgbClr val="FFFF00"/>
                    </a:highlight>
                  </a:endParaRPr>
                </a:p>
              </p:txBody>
            </p:sp>
            <p:sp>
              <p:nvSpPr>
                <p:cNvPr id="6" name="矩形 5">
                  <a:extLst>
                    <a:ext uri="{FF2B5EF4-FFF2-40B4-BE49-F238E27FC236}">
                      <a16:creationId xmlns:a16="http://schemas.microsoft.com/office/drawing/2014/main" id="{D4121CD0-8421-9B31-31FA-C3404D41EA06}"/>
                    </a:ext>
                  </a:extLst>
                </p:cNvPr>
                <p:cNvSpPr/>
                <p:nvPr/>
              </p:nvSpPr>
              <p:spPr>
                <a:xfrm>
                  <a:off x="1397687" y="2797403"/>
                  <a:ext cx="1297961" cy="80875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0</a:t>
                  </a:r>
                  <a:endParaRPr lang="zh-CN" altLang="en-US" sz="1400">
                    <a:solidFill>
                      <a:schemeClr val="tx1"/>
                    </a:solidFill>
                    <a:latin typeface="Modern No. 20" panose="02070704070505020303" pitchFamily="18" charset="0"/>
                  </a:endParaRPr>
                </a:p>
              </p:txBody>
            </p:sp>
            <p:sp>
              <p:nvSpPr>
                <p:cNvPr id="42" name="箭头: 右 41">
                  <a:extLst>
                    <a:ext uri="{FF2B5EF4-FFF2-40B4-BE49-F238E27FC236}">
                      <a16:creationId xmlns:a16="http://schemas.microsoft.com/office/drawing/2014/main" id="{76B5EE58-D881-CD41-06C6-C6F74E5FA4AC}"/>
                    </a:ext>
                  </a:extLst>
                </p:cNvPr>
                <p:cNvSpPr/>
                <p:nvPr/>
              </p:nvSpPr>
              <p:spPr>
                <a:xfrm>
                  <a:off x="2722044" y="3079814"/>
                  <a:ext cx="292642" cy="2810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43" name="文本框 42">
                  <a:extLst>
                    <a:ext uri="{FF2B5EF4-FFF2-40B4-BE49-F238E27FC236}">
                      <a16:creationId xmlns:a16="http://schemas.microsoft.com/office/drawing/2014/main" id="{3A2CC7E2-24DF-173A-2446-FA4A0B9B1A90}"/>
                    </a:ext>
                  </a:extLst>
                </p:cNvPr>
                <p:cNvSpPr txBox="1"/>
                <p:nvPr/>
              </p:nvSpPr>
              <p:spPr>
                <a:xfrm>
                  <a:off x="2981424" y="2488008"/>
                  <a:ext cx="633122" cy="1128152"/>
                </a:xfrm>
                <a:prstGeom prst="rect">
                  <a:avLst/>
                </a:prstGeom>
                <a:noFill/>
              </p:spPr>
              <p:txBody>
                <a:bodyPr wrap="none" rtlCol="0">
                  <a:spAutoFit/>
                </a:bodyPr>
                <a:lstStyle/>
                <a:p>
                  <a:r>
                    <a:rPr lang="en-US" altLang="zh-CN"/>
                    <a:t>…</a:t>
                  </a:r>
                  <a:endParaRPr lang="zh-CN" altLang="en-US"/>
                </a:p>
              </p:txBody>
            </p:sp>
            <p:sp>
              <p:nvSpPr>
                <p:cNvPr id="44" name="箭头: 右 43">
                  <a:extLst>
                    <a:ext uri="{FF2B5EF4-FFF2-40B4-BE49-F238E27FC236}">
                      <a16:creationId xmlns:a16="http://schemas.microsoft.com/office/drawing/2014/main" id="{956956CE-3EEA-EB35-BE59-42216A69981C}"/>
                    </a:ext>
                  </a:extLst>
                </p:cNvPr>
                <p:cNvSpPr/>
                <p:nvPr/>
              </p:nvSpPr>
              <p:spPr>
                <a:xfrm>
                  <a:off x="3614546" y="3061242"/>
                  <a:ext cx="292642" cy="2810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grpSp>
          <p:sp>
            <p:nvSpPr>
              <p:cNvPr id="2" name="矩形 1">
                <a:extLst>
                  <a:ext uri="{FF2B5EF4-FFF2-40B4-BE49-F238E27FC236}">
                    <a16:creationId xmlns:a16="http://schemas.microsoft.com/office/drawing/2014/main" id="{91579640-9D09-DB08-55C4-DA544E58D28E}"/>
                  </a:ext>
                </a:extLst>
              </p:cNvPr>
              <p:cNvSpPr/>
              <p:nvPr/>
            </p:nvSpPr>
            <p:spPr>
              <a:xfrm>
                <a:off x="3039235" y="5833454"/>
                <a:ext cx="738860" cy="26476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a:t>
                </a:r>
                <a:endParaRPr lang="zh-CN" altLang="en-US" sz="1400">
                  <a:solidFill>
                    <a:schemeClr val="tx1"/>
                  </a:solidFill>
                  <a:latin typeface="Modern No. 20" panose="02070704070505020303" pitchFamily="18" charset="0"/>
                </a:endParaRPr>
              </a:p>
            </p:txBody>
          </p:sp>
          <p:sp>
            <p:nvSpPr>
              <p:cNvPr id="3" name="箭头: 右 2">
                <a:extLst>
                  <a:ext uri="{FF2B5EF4-FFF2-40B4-BE49-F238E27FC236}">
                    <a16:creationId xmlns:a16="http://schemas.microsoft.com/office/drawing/2014/main" id="{0E30E642-C83B-E79B-59D0-29C319765C26}"/>
                  </a:ext>
                </a:extLst>
              </p:cNvPr>
              <p:cNvSpPr/>
              <p:nvPr/>
            </p:nvSpPr>
            <p:spPr>
              <a:xfrm>
                <a:off x="3789135" y="5920829"/>
                <a:ext cx="158710" cy="920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4" name="矩形 3">
                <a:extLst>
                  <a:ext uri="{FF2B5EF4-FFF2-40B4-BE49-F238E27FC236}">
                    <a16:creationId xmlns:a16="http://schemas.microsoft.com/office/drawing/2014/main" id="{55D67CA8-E1BB-2466-C3D5-965485323B14}"/>
                  </a:ext>
                </a:extLst>
              </p:cNvPr>
              <p:cNvSpPr/>
              <p:nvPr/>
            </p:nvSpPr>
            <p:spPr>
              <a:xfrm>
                <a:off x="3985154" y="5833452"/>
                <a:ext cx="901806" cy="264767"/>
              </a:xfrm>
              <a:prstGeom prst="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N+1</a:t>
                </a:r>
                <a:endParaRPr lang="zh-CN" altLang="en-US" sz="1400">
                  <a:solidFill>
                    <a:schemeClr val="tx1"/>
                  </a:solidFill>
                  <a:latin typeface="Modern No. 20" panose="02070704070505020303" pitchFamily="18" charset="0"/>
                </a:endParaRPr>
              </a:p>
            </p:txBody>
          </p:sp>
        </p:grpSp>
        <p:sp>
          <p:nvSpPr>
            <p:cNvPr id="10" name="文本框 9">
              <a:extLst>
                <a:ext uri="{FF2B5EF4-FFF2-40B4-BE49-F238E27FC236}">
                  <a16:creationId xmlns:a16="http://schemas.microsoft.com/office/drawing/2014/main" id="{9AFE7FCA-BCAA-8A37-EE50-CF964B0BC21A}"/>
                </a:ext>
              </a:extLst>
            </p:cNvPr>
            <p:cNvSpPr txBox="1"/>
            <p:nvPr/>
          </p:nvSpPr>
          <p:spPr>
            <a:xfrm>
              <a:off x="10309619" y="686137"/>
              <a:ext cx="683200" cy="276999"/>
            </a:xfrm>
            <a:prstGeom prst="rect">
              <a:avLst/>
            </a:prstGeom>
            <a:noFill/>
          </p:spPr>
          <p:txBody>
            <a:bodyPr wrap="none" rtlCol="0">
              <a:spAutoFit/>
            </a:bodyPr>
            <a:lstStyle/>
            <a:p>
              <a:r>
                <a:rPr lang="en-US" altLang="zh-CN" sz="1200">
                  <a:latin typeface="Modern No. 20" panose="02070704070505020303" pitchFamily="18" charset="0"/>
                  <a:ea typeface="宋体" panose="02010600030101010101" pitchFamily="2" charset="-122"/>
                  <a:cs typeface="Times New Roman" panose="02020603050405020304" pitchFamily="18" charset="0"/>
                </a:rPr>
                <a:t>Miner</a:t>
              </a:r>
              <a:r>
                <a:rPr lang="en-US" altLang="zh-CN" sz="1200">
                  <a:latin typeface="Times New Roman" panose="02020603050405020304" pitchFamily="18" charset="0"/>
                  <a:ea typeface="+mj-ea"/>
                  <a:cs typeface="Times New Roman" panose="02020603050405020304" pitchFamily="18" charset="0"/>
                </a:rPr>
                <a:t> </a:t>
              </a:r>
              <a:r>
                <a:rPr lang="en-US" altLang="zh-CN" sz="1200" i="1">
                  <a:latin typeface="Bell MT" panose="02020503060305020303" pitchFamily="18" charset="0"/>
                </a:rPr>
                <a:t>x</a:t>
              </a:r>
              <a:endParaRPr lang="zh-CN" altLang="en-US" sz="1200" i="1">
                <a:latin typeface="Bell MT" panose="02020503060305020303" pitchFamily="18" charset="0"/>
              </a:endParaRPr>
            </a:p>
          </p:txBody>
        </p:sp>
        <p:sp>
          <p:nvSpPr>
            <p:cNvPr id="21" name="矩形: 圆角 20">
              <a:extLst>
                <a:ext uri="{FF2B5EF4-FFF2-40B4-BE49-F238E27FC236}">
                  <a16:creationId xmlns:a16="http://schemas.microsoft.com/office/drawing/2014/main" id="{9AB95904-2822-D875-CE9B-238D99D3A7E1}"/>
                </a:ext>
              </a:extLst>
            </p:cNvPr>
            <p:cNvSpPr/>
            <p:nvPr/>
          </p:nvSpPr>
          <p:spPr>
            <a:xfrm>
              <a:off x="8051736" y="209293"/>
              <a:ext cx="3633020" cy="2672804"/>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9084636-288A-3317-26E6-6FEF36D51682}"/>
                </a:ext>
              </a:extLst>
            </p:cNvPr>
            <p:cNvSpPr txBox="1"/>
            <p:nvPr/>
          </p:nvSpPr>
          <p:spPr>
            <a:xfrm>
              <a:off x="8381540" y="1327713"/>
              <a:ext cx="447432" cy="369332"/>
            </a:xfrm>
            <a:prstGeom prst="rect">
              <a:avLst/>
            </a:prstGeom>
            <a:noFill/>
          </p:spPr>
          <p:txBody>
            <a:bodyPr wrap="square" rtlCol="0">
              <a:spAutoFit/>
            </a:bodyPr>
            <a:lstStyle/>
            <a:p>
              <a:r>
                <a:rPr lang="en-US" altLang="zh-CN"/>
                <a:t>…</a:t>
              </a:r>
              <a:endParaRPr lang="zh-CN" altLang="en-US"/>
            </a:p>
          </p:txBody>
        </p:sp>
        <p:grpSp>
          <p:nvGrpSpPr>
            <p:cNvPr id="25" name="组合 24">
              <a:extLst>
                <a:ext uri="{FF2B5EF4-FFF2-40B4-BE49-F238E27FC236}">
                  <a16:creationId xmlns:a16="http://schemas.microsoft.com/office/drawing/2014/main" id="{15241A28-3229-68F6-BA15-559A2502C21D}"/>
                </a:ext>
              </a:extLst>
            </p:cNvPr>
            <p:cNvGrpSpPr/>
            <p:nvPr/>
          </p:nvGrpSpPr>
          <p:grpSpPr>
            <a:xfrm>
              <a:off x="1418374" y="844330"/>
              <a:ext cx="1082348" cy="1230028"/>
              <a:chOff x="1450124" y="812580"/>
              <a:chExt cx="1082348" cy="1230028"/>
            </a:xfrm>
          </p:grpSpPr>
          <p:grpSp>
            <p:nvGrpSpPr>
              <p:cNvPr id="13" name="组合 12">
                <a:extLst>
                  <a:ext uri="{FF2B5EF4-FFF2-40B4-BE49-F238E27FC236}">
                    <a16:creationId xmlns:a16="http://schemas.microsoft.com/office/drawing/2014/main" id="{2E9A3252-BD31-FDE2-3D64-64D19E3745CE}"/>
                  </a:ext>
                </a:extLst>
              </p:cNvPr>
              <p:cNvGrpSpPr/>
              <p:nvPr/>
            </p:nvGrpSpPr>
            <p:grpSpPr>
              <a:xfrm>
                <a:off x="1450124" y="812580"/>
                <a:ext cx="1082348" cy="1230028"/>
                <a:chOff x="1034688" y="719835"/>
                <a:chExt cx="1072772" cy="1091311"/>
              </a:xfrm>
            </p:grpSpPr>
            <p:sp>
              <p:nvSpPr>
                <p:cNvPr id="11" name="矩形: 圆角 10">
                  <a:extLst>
                    <a:ext uri="{FF2B5EF4-FFF2-40B4-BE49-F238E27FC236}">
                      <a16:creationId xmlns:a16="http://schemas.microsoft.com/office/drawing/2014/main" id="{55A9B3E7-F7F3-C939-FA1E-A6144F7A1453}"/>
                    </a:ext>
                  </a:extLst>
                </p:cNvPr>
                <p:cNvSpPr/>
                <p:nvPr/>
              </p:nvSpPr>
              <p:spPr>
                <a:xfrm>
                  <a:off x="1066801" y="719835"/>
                  <a:ext cx="1008546" cy="1091311"/>
                </a:xfrm>
                <a:prstGeom prst="roundRect">
                  <a:avLst/>
                </a:prstGeom>
                <a:noFill/>
                <a:ln>
                  <a:prstDash val="sysDash"/>
                  <a:extLst>
                    <a:ext uri="{C807C97D-BFC1-408E-A445-0C87EB9F89A2}">
                      <ask:lineSketchStyleProps xmlns:ask="http://schemas.microsoft.com/office/drawing/2018/sketchyshapes" sd="981765707">
                        <a:custGeom>
                          <a:avLst/>
                          <a:gdLst>
                            <a:gd name="connsiteX0" fmla="*/ 0 w 1353915"/>
                            <a:gd name="connsiteY0" fmla="*/ 160135 h 960790"/>
                            <a:gd name="connsiteX1" fmla="*/ 160135 w 1353915"/>
                            <a:gd name="connsiteY1" fmla="*/ 0 h 960790"/>
                            <a:gd name="connsiteX2" fmla="*/ 1193780 w 1353915"/>
                            <a:gd name="connsiteY2" fmla="*/ 0 h 960790"/>
                            <a:gd name="connsiteX3" fmla="*/ 1353915 w 1353915"/>
                            <a:gd name="connsiteY3" fmla="*/ 160135 h 960790"/>
                            <a:gd name="connsiteX4" fmla="*/ 1353915 w 1353915"/>
                            <a:gd name="connsiteY4" fmla="*/ 800655 h 960790"/>
                            <a:gd name="connsiteX5" fmla="*/ 1193780 w 1353915"/>
                            <a:gd name="connsiteY5" fmla="*/ 960790 h 960790"/>
                            <a:gd name="connsiteX6" fmla="*/ 160135 w 1353915"/>
                            <a:gd name="connsiteY6" fmla="*/ 960790 h 960790"/>
                            <a:gd name="connsiteX7" fmla="*/ 0 w 1353915"/>
                            <a:gd name="connsiteY7" fmla="*/ 800655 h 960790"/>
                            <a:gd name="connsiteX8" fmla="*/ 0 w 1353915"/>
                            <a:gd name="connsiteY8" fmla="*/ 160135 h 96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3915" h="960790" extrusionOk="0">
                              <a:moveTo>
                                <a:pt x="0" y="160135"/>
                              </a:moveTo>
                              <a:cubicBezTo>
                                <a:pt x="-7719" y="85237"/>
                                <a:pt x="62671" y="-3726"/>
                                <a:pt x="160135" y="0"/>
                              </a:cubicBezTo>
                              <a:cubicBezTo>
                                <a:pt x="596380" y="68338"/>
                                <a:pt x="873236" y="-69033"/>
                                <a:pt x="1193780" y="0"/>
                              </a:cubicBezTo>
                              <a:cubicBezTo>
                                <a:pt x="1267173" y="5029"/>
                                <a:pt x="1352469" y="73405"/>
                                <a:pt x="1353915" y="160135"/>
                              </a:cubicBezTo>
                              <a:cubicBezTo>
                                <a:pt x="1402035" y="467189"/>
                                <a:pt x="1407354" y="597166"/>
                                <a:pt x="1353915" y="800655"/>
                              </a:cubicBezTo>
                              <a:cubicBezTo>
                                <a:pt x="1362747" y="880701"/>
                                <a:pt x="1298589" y="961870"/>
                                <a:pt x="1193780" y="960790"/>
                              </a:cubicBezTo>
                              <a:cubicBezTo>
                                <a:pt x="1052711" y="915406"/>
                                <a:pt x="308533" y="1047523"/>
                                <a:pt x="160135" y="960790"/>
                              </a:cubicBezTo>
                              <a:cubicBezTo>
                                <a:pt x="84428" y="962637"/>
                                <a:pt x="-11101" y="884029"/>
                                <a:pt x="0" y="800655"/>
                              </a:cubicBezTo>
                              <a:cubicBezTo>
                                <a:pt x="11235" y="578822"/>
                                <a:pt x="-18660" y="390983"/>
                                <a:pt x="0" y="16013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1AE66F1-703D-A5D9-3A56-14A808D07D8C}"/>
                    </a:ext>
                  </a:extLst>
                </p:cNvPr>
                <p:cNvSpPr txBox="1"/>
                <p:nvPr/>
              </p:nvSpPr>
              <p:spPr>
                <a:xfrm>
                  <a:off x="1034688" y="750568"/>
                  <a:ext cx="1072772" cy="273067"/>
                </a:xfrm>
                <a:prstGeom prst="rect">
                  <a:avLst/>
                </a:prstGeom>
                <a:noFill/>
              </p:spPr>
              <p:txBody>
                <a:bodyPr wrap="none" rtlCol="0">
                  <a:spAutoFit/>
                </a:bodyPr>
                <a:lstStyle/>
                <a:p>
                  <a:r>
                    <a:rPr lang="zh-CN" altLang="en-US" sz="1400">
                      <a:latin typeface="Modern No. 20" panose="02070704070505020303" pitchFamily="18" charset="0"/>
                      <a:ea typeface="宋体" panose="02010600030101010101" pitchFamily="2" charset="-122"/>
                    </a:rPr>
                    <a:t>程序提供方</a:t>
                  </a:r>
                  <a:endParaRPr lang="en-US" altLang="zh-CN" sz="1400">
                    <a:latin typeface="Modern No. 20" panose="02070704070505020303" pitchFamily="18" charset="0"/>
                    <a:ea typeface="宋体" panose="02010600030101010101" pitchFamily="2" charset="-122"/>
                  </a:endParaRPr>
                </a:p>
              </p:txBody>
            </p:sp>
          </p:grpSp>
          <p:sp>
            <p:nvSpPr>
              <p:cNvPr id="23" name="矩形 22">
                <a:extLst>
                  <a:ext uri="{FF2B5EF4-FFF2-40B4-BE49-F238E27FC236}">
                    <a16:creationId xmlns:a16="http://schemas.microsoft.com/office/drawing/2014/main" id="{19651789-69AB-B852-650C-A5DCC460DFFF}"/>
                  </a:ext>
                </a:extLst>
              </p:cNvPr>
              <p:cNvSpPr/>
              <p:nvPr/>
            </p:nvSpPr>
            <p:spPr>
              <a:xfrm>
                <a:off x="1577485" y="1183548"/>
                <a:ext cx="812350" cy="7401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a:solidFill>
                      <a:schemeClr val="tx1"/>
                    </a:solidFill>
                    <a:latin typeface="Modern No. 20" panose="02070704070505020303" pitchFamily="18" charset="0"/>
                  </a:rPr>
                  <a:t>Google</a:t>
                </a:r>
              </a:p>
              <a:p>
                <a:r>
                  <a:rPr lang="en-US" altLang="zh-CN" sz="1200">
                    <a:solidFill>
                      <a:schemeClr val="tx1"/>
                    </a:solidFill>
                    <a:latin typeface="Modern No. 20" panose="02070704070505020303" pitchFamily="18" charset="0"/>
                  </a:rPr>
                  <a:t>Microsoft</a:t>
                </a:r>
              </a:p>
              <a:p>
                <a:r>
                  <a:rPr lang="en-US" altLang="zh-CN" sz="1200">
                    <a:solidFill>
                      <a:schemeClr val="tx1"/>
                    </a:solidFill>
                    <a:latin typeface="Modern No. 20" panose="02070704070505020303" pitchFamily="18" charset="0"/>
                  </a:rPr>
                  <a:t>Apple</a:t>
                </a:r>
              </a:p>
              <a:p>
                <a:r>
                  <a:rPr lang="en-US" altLang="zh-CN" sz="1200">
                    <a:solidFill>
                      <a:schemeClr val="tx1"/>
                    </a:solidFill>
                    <a:latin typeface="Modern No. 20" panose="02070704070505020303" pitchFamily="18" charset="0"/>
                  </a:rPr>
                  <a:t>…</a:t>
                </a:r>
                <a:endParaRPr lang="zh-CN" altLang="en-US" sz="1200">
                  <a:solidFill>
                    <a:schemeClr val="tx1"/>
                  </a:solidFill>
                  <a:latin typeface="Modern No. 20" panose="02070704070505020303" pitchFamily="18" charset="0"/>
                </a:endParaRPr>
              </a:p>
            </p:txBody>
          </p:sp>
        </p:grpSp>
        <p:sp>
          <p:nvSpPr>
            <p:cNvPr id="48" name="矩形: 圆角 47">
              <a:extLst>
                <a:ext uri="{FF2B5EF4-FFF2-40B4-BE49-F238E27FC236}">
                  <a16:creationId xmlns:a16="http://schemas.microsoft.com/office/drawing/2014/main" id="{58004604-D652-17E5-2F3C-1047DD6DC083}"/>
                </a:ext>
              </a:extLst>
            </p:cNvPr>
            <p:cNvSpPr/>
            <p:nvPr/>
          </p:nvSpPr>
          <p:spPr>
            <a:xfrm>
              <a:off x="4063593" y="1923810"/>
              <a:ext cx="2246953" cy="212137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7B068786-295D-146E-E127-8290EEF169E4}"/>
                </a:ext>
              </a:extLst>
            </p:cNvPr>
            <p:cNvSpPr txBox="1"/>
            <p:nvPr/>
          </p:nvSpPr>
          <p:spPr>
            <a:xfrm rot="16200000">
              <a:off x="5338717" y="2454731"/>
              <a:ext cx="430887" cy="2698756"/>
            </a:xfrm>
            <a:prstGeom prst="rect">
              <a:avLst/>
            </a:prstGeom>
            <a:noFill/>
          </p:spPr>
          <p:txBody>
            <a:bodyPr vert="eaVert" wrap="square" rtlCol="0">
              <a:spAutoFit/>
            </a:bodyPr>
            <a:lstStyle/>
            <a:p>
              <a:r>
                <a:rPr lang="en-US" altLang="zh-CN" sz="1600">
                  <a:latin typeface="Bodoni MT" panose="02070603080606020203" pitchFamily="18" charset="0"/>
                </a:rPr>
                <a:t>v</a:t>
              </a:r>
              <a:r>
                <a:rPr lang="en-US" altLang="zh-CN" sz="1400">
                  <a:latin typeface="Modern No. 20" panose="02070704070505020303" pitchFamily="18" charset="0"/>
                  <a:ea typeface="宋体" panose="02010600030101010101" pitchFamily="2" charset="-122"/>
                </a:rPr>
                <a:t>alidation and evaluation</a:t>
              </a:r>
              <a:endParaRPr lang="zh-CN" altLang="en-US" sz="1400">
                <a:latin typeface="Modern No. 20" panose="02070704070505020303" pitchFamily="18" charset="0"/>
                <a:ea typeface="宋体" panose="02010600030101010101" pitchFamily="2" charset="-122"/>
              </a:endParaRPr>
            </a:p>
          </p:txBody>
        </p:sp>
        <p:sp>
          <p:nvSpPr>
            <p:cNvPr id="57" name="矩形 56">
              <a:extLst>
                <a:ext uri="{FF2B5EF4-FFF2-40B4-BE49-F238E27FC236}">
                  <a16:creationId xmlns:a16="http://schemas.microsoft.com/office/drawing/2014/main" id="{63A55363-83A8-D8A2-7948-7BE044ADD4CC}"/>
                </a:ext>
              </a:extLst>
            </p:cNvPr>
            <p:cNvSpPr/>
            <p:nvPr/>
          </p:nvSpPr>
          <p:spPr>
            <a:xfrm>
              <a:off x="4771782" y="4596939"/>
              <a:ext cx="830573" cy="3402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Bodoni MT" panose="02070603080606020203" pitchFamily="18" charset="0"/>
                </a:rPr>
                <a:t>Winner</a:t>
              </a:r>
              <a:endParaRPr lang="zh-CN" altLang="en-US">
                <a:solidFill>
                  <a:schemeClr val="tx1"/>
                </a:solidFill>
                <a:latin typeface="Bodoni MT" panose="02070603080606020203" pitchFamily="18" charset="0"/>
              </a:endParaRPr>
            </a:p>
          </p:txBody>
        </p:sp>
        <p:cxnSp>
          <p:nvCxnSpPr>
            <p:cNvPr id="72" name="连接符: 肘形 71">
              <a:extLst>
                <a:ext uri="{FF2B5EF4-FFF2-40B4-BE49-F238E27FC236}">
                  <a16:creationId xmlns:a16="http://schemas.microsoft.com/office/drawing/2014/main" id="{B317A66B-8B5F-470A-7B3C-93520369EC27}"/>
                </a:ext>
              </a:extLst>
            </p:cNvPr>
            <p:cNvCxnSpPr>
              <a:stCxn id="57" idx="2"/>
              <a:endCxn id="4" idx="0"/>
            </p:cNvCxnSpPr>
            <p:nvPr/>
          </p:nvCxnSpPr>
          <p:spPr>
            <a:xfrm rot="16200000" flipH="1">
              <a:off x="5291314" y="4832909"/>
              <a:ext cx="836127" cy="1044617"/>
            </a:xfrm>
            <a:prstGeom prst="bentConnector3">
              <a:avLst>
                <a:gd name="adj1" fmla="val 28735"/>
              </a:avLst>
            </a:prstGeom>
            <a:ln>
              <a:tailEnd type="triangle"/>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F3E8196E-D47F-BCD3-10BC-19DA5B6286B2}"/>
                </a:ext>
              </a:extLst>
            </p:cNvPr>
            <p:cNvSpPr txBox="1"/>
            <p:nvPr/>
          </p:nvSpPr>
          <p:spPr>
            <a:xfrm>
              <a:off x="5173953" y="4159175"/>
              <a:ext cx="922047"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4(a). </a:t>
              </a:r>
              <a:r>
                <a:rPr lang="zh-CN" altLang="en-US" sz="1400">
                  <a:latin typeface="宋体" panose="02010600030101010101" pitchFamily="2" charset="-122"/>
                  <a:ea typeface="宋体" panose="02010600030101010101" pitchFamily="2" charset="-122"/>
                  <a:cs typeface="Times New Roman" panose="02020603050405020304" pitchFamily="18" charset="0"/>
                </a:rPr>
                <a:t>产生</a:t>
              </a:r>
              <a:endParaRPr lang="zh-CN" altLang="en-US" sz="1400">
                <a:latin typeface="宋体" panose="02010600030101010101" pitchFamily="2" charset="-122"/>
                <a:ea typeface="宋体" panose="02010600030101010101" pitchFamily="2" charset="-122"/>
              </a:endParaRPr>
            </a:p>
          </p:txBody>
        </p:sp>
        <p:cxnSp>
          <p:nvCxnSpPr>
            <p:cNvPr id="102" name="直接箭头连接符 101">
              <a:extLst>
                <a:ext uri="{FF2B5EF4-FFF2-40B4-BE49-F238E27FC236}">
                  <a16:creationId xmlns:a16="http://schemas.microsoft.com/office/drawing/2014/main" id="{804F443E-32EB-2AF1-A73B-E8C2E86A5417}"/>
                </a:ext>
              </a:extLst>
            </p:cNvPr>
            <p:cNvCxnSpPr>
              <a:cxnSpLocks/>
              <a:stCxn id="58" idx="3"/>
            </p:cNvCxnSpPr>
            <p:nvPr/>
          </p:nvCxnSpPr>
          <p:spPr>
            <a:xfrm flipV="1">
              <a:off x="5413150" y="1460404"/>
              <a:ext cx="2638586" cy="3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文本框 111">
              <a:extLst>
                <a:ext uri="{FF2B5EF4-FFF2-40B4-BE49-F238E27FC236}">
                  <a16:creationId xmlns:a16="http://schemas.microsoft.com/office/drawing/2014/main" id="{8AAFB83A-7D7F-BB32-1950-9172BD4D4DDE}"/>
                </a:ext>
              </a:extLst>
            </p:cNvPr>
            <p:cNvSpPr txBox="1"/>
            <p:nvPr/>
          </p:nvSpPr>
          <p:spPr>
            <a:xfrm>
              <a:off x="4197846" y="1978829"/>
              <a:ext cx="1195777" cy="307777"/>
            </a:xfrm>
            <a:prstGeom prst="rect">
              <a:avLst/>
            </a:prstGeom>
            <a:noFill/>
          </p:spPr>
          <p:txBody>
            <a:bodyPr wrap="none" rtlCol="0">
              <a:spAutoFit/>
            </a:bodyPr>
            <a:lstStyle/>
            <a:p>
              <a:r>
                <a:rPr lang="en-US" altLang="zh-CN" sz="1400">
                  <a:latin typeface="Bodoni MT" panose="02070603080606020203" pitchFamily="18" charset="0"/>
                </a:rPr>
                <a:t>PoF Network</a:t>
              </a:r>
              <a:endParaRPr lang="zh-CN" altLang="en-US" sz="1400">
                <a:latin typeface="Bodoni MT" panose="02070603080606020203" pitchFamily="18" charset="0"/>
              </a:endParaRPr>
            </a:p>
          </p:txBody>
        </p:sp>
      </p:grpSp>
    </p:spTree>
    <p:extLst>
      <p:ext uri="{BB962C8B-B14F-4D97-AF65-F5344CB8AC3E}">
        <p14:creationId xmlns:p14="http://schemas.microsoft.com/office/powerpoint/2010/main" val="45445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箭头连接符 50">
            <a:extLst>
              <a:ext uri="{FF2B5EF4-FFF2-40B4-BE49-F238E27FC236}">
                <a16:creationId xmlns:a16="http://schemas.microsoft.com/office/drawing/2014/main" id="{34873E78-58D1-7214-A875-74676BE82BB9}"/>
              </a:ext>
            </a:extLst>
          </p:cNvPr>
          <p:cNvCxnSpPr>
            <a:cxnSpLocks/>
            <a:stCxn id="11" idx="3"/>
            <a:endCxn id="58" idx="1"/>
          </p:cNvCxnSpPr>
          <p:nvPr/>
        </p:nvCxnSpPr>
        <p:spPr>
          <a:xfrm flipV="1">
            <a:off x="2471580" y="1134867"/>
            <a:ext cx="1793961" cy="3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10FBF6A4-184C-AAC0-792D-25A84D6CD9CA}"/>
              </a:ext>
            </a:extLst>
          </p:cNvPr>
          <p:cNvSpPr txBox="1"/>
          <p:nvPr/>
        </p:nvSpPr>
        <p:spPr>
          <a:xfrm>
            <a:off x="2635170" y="846123"/>
            <a:ext cx="1441420"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a:latin typeface="Times New Roman" panose="02020603050405020304" pitchFamily="18" charset="0"/>
                <a:ea typeface="宋体" panose="02010600030101010101" pitchFamily="2" charset="-122"/>
                <a:cs typeface="Times New Roman" panose="02020603050405020304" pitchFamily="18" charset="0"/>
              </a:rPr>
              <a:t>发布待测程序</a:t>
            </a:r>
          </a:p>
        </p:txBody>
      </p:sp>
      <p:sp>
        <p:nvSpPr>
          <p:cNvPr id="58" name="矩形 57">
            <a:extLst>
              <a:ext uri="{FF2B5EF4-FFF2-40B4-BE49-F238E27FC236}">
                <a16:creationId xmlns:a16="http://schemas.microsoft.com/office/drawing/2014/main" id="{2171E61B-2E12-12CB-57B0-13856FEA61F1}"/>
              </a:ext>
            </a:extLst>
          </p:cNvPr>
          <p:cNvSpPr/>
          <p:nvPr/>
        </p:nvSpPr>
        <p:spPr>
          <a:xfrm>
            <a:off x="4265541" y="686137"/>
            <a:ext cx="1147609" cy="897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待测程序池</a:t>
            </a:r>
            <a:r>
              <a:rPr lang="en-US" altLang="zh-CN" sz="1400">
                <a:solidFill>
                  <a:schemeClr val="tx1"/>
                </a:solidFill>
                <a:latin typeface="宋体" panose="02010600030101010101" pitchFamily="2" charset="-122"/>
                <a:ea typeface="宋体" panose="02010600030101010101" pitchFamily="2" charset="-122"/>
              </a:rPr>
              <a:t>(</a:t>
            </a:r>
            <a:r>
              <a:rPr lang="en-US" altLang="zh-CN" sz="1400">
                <a:solidFill>
                  <a:schemeClr val="tx1"/>
                </a:solidFill>
                <a:latin typeface="Modern No. 20" panose="02070704070505020303" pitchFamily="18" charset="0"/>
                <a:ea typeface="宋体" panose="02010600030101010101" pitchFamily="2" charset="-122"/>
              </a:rPr>
              <a:t>Program Pool</a:t>
            </a:r>
            <a:r>
              <a:rPr lang="en-US" altLang="zh-CN" sz="1400">
                <a:solidFill>
                  <a:schemeClr val="tx1"/>
                </a:solidFill>
                <a:latin typeface="宋体" panose="02010600030101010101" pitchFamily="2" charset="-122"/>
                <a:ea typeface="宋体" panose="02010600030101010101" pitchFamily="2" charset="-122"/>
              </a:rPr>
              <a:t>)</a:t>
            </a:r>
            <a:endParaRPr lang="zh-CN" altLang="en-US" sz="1400">
              <a:solidFill>
                <a:schemeClr val="tx1"/>
              </a:solidFill>
              <a:latin typeface="宋体" panose="02010600030101010101" pitchFamily="2" charset="-122"/>
              <a:ea typeface="宋体" panose="02010600030101010101" pitchFamily="2" charset="-122"/>
            </a:endParaRPr>
          </a:p>
        </p:txBody>
      </p:sp>
      <p:sp>
        <p:nvSpPr>
          <p:cNvPr id="61" name="文本框 60">
            <a:extLst>
              <a:ext uri="{FF2B5EF4-FFF2-40B4-BE49-F238E27FC236}">
                <a16:creationId xmlns:a16="http://schemas.microsoft.com/office/drawing/2014/main" id="{6641D6C5-B986-A3AA-28ED-A52993337E61}"/>
              </a:ext>
            </a:extLst>
          </p:cNvPr>
          <p:cNvSpPr txBox="1"/>
          <p:nvPr/>
        </p:nvSpPr>
        <p:spPr>
          <a:xfrm>
            <a:off x="5487855" y="844771"/>
            <a:ext cx="2513830"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a:latin typeface="Times New Roman" panose="02020603050405020304" pitchFamily="18" charset="0"/>
                <a:ea typeface="宋体" panose="02010600030101010101" pitchFamily="2" charset="-122"/>
                <a:cs typeface="Times New Roman" panose="02020603050405020304" pitchFamily="18" charset="0"/>
              </a:rPr>
              <a:t>获取被测程序，开始</a:t>
            </a:r>
            <a:r>
              <a:rPr lang="en-US" altLang="zh-CN" sz="1400">
                <a:latin typeface="Times New Roman" panose="02020603050405020304" pitchFamily="18" charset="0"/>
                <a:ea typeface="宋体" panose="02010600030101010101" pitchFamily="2" charset="-122"/>
                <a:cs typeface="Times New Roman" panose="02020603050405020304" pitchFamily="18" charset="0"/>
              </a:rPr>
              <a:t>Fuzzing</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7" name="组合 106">
            <a:extLst>
              <a:ext uri="{FF2B5EF4-FFF2-40B4-BE49-F238E27FC236}">
                <a16:creationId xmlns:a16="http://schemas.microsoft.com/office/drawing/2014/main" id="{B4235548-E4E7-47AF-5039-6E58FC55855E}"/>
              </a:ext>
            </a:extLst>
          </p:cNvPr>
          <p:cNvGrpSpPr/>
          <p:nvPr/>
        </p:nvGrpSpPr>
        <p:grpSpPr>
          <a:xfrm>
            <a:off x="4433915" y="2272607"/>
            <a:ext cx="1456677" cy="1382964"/>
            <a:chOff x="4424043" y="1833020"/>
            <a:chExt cx="1703164" cy="1629611"/>
          </a:xfrm>
        </p:grpSpPr>
        <p:pic>
          <p:nvPicPr>
            <p:cNvPr id="62" name="图形 61" descr="计算机 纯色填充">
              <a:extLst>
                <a:ext uri="{FF2B5EF4-FFF2-40B4-BE49-F238E27FC236}">
                  <a16:creationId xmlns:a16="http://schemas.microsoft.com/office/drawing/2014/main" id="{0D0C5763-326F-E452-C432-9F7E0EE192C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9772" y="1833020"/>
              <a:ext cx="361101" cy="361101"/>
            </a:xfrm>
            <a:prstGeom prst="rect">
              <a:avLst/>
            </a:prstGeom>
          </p:spPr>
        </p:pic>
        <p:pic>
          <p:nvPicPr>
            <p:cNvPr id="63" name="图形 62" descr="计算机 纯色填充">
              <a:extLst>
                <a:ext uri="{FF2B5EF4-FFF2-40B4-BE49-F238E27FC236}">
                  <a16:creationId xmlns:a16="http://schemas.microsoft.com/office/drawing/2014/main" id="{E5AA1A46-60E6-A17D-7E65-123DDE4E362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6106" y="2302798"/>
              <a:ext cx="361101" cy="361101"/>
            </a:xfrm>
            <a:prstGeom prst="rect">
              <a:avLst/>
            </a:prstGeom>
          </p:spPr>
        </p:pic>
        <p:pic>
          <p:nvPicPr>
            <p:cNvPr id="64" name="图形 63" descr="计算机 纯色填充">
              <a:extLst>
                <a:ext uri="{FF2B5EF4-FFF2-40B4-BE49-F238E27FC236}">
                  <a16:creationId xmlns:a16="http://schemas.microsoft.com/office/drawing/2014/main" id="{1C82580F-45AB-42DF-9FF7-0069BCB6934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4043" y="2349189"/>
              <a:ext cx="361101" cy="361101"/>
            </a:xfrm>
            <a:prstGeom prst="rect">
              <a:avLst/>
            </a:prstGeom>
          </p:spPr>
        </p:pic>
        <p:pic>
          <p:nvPicPr>
            <p:cNvPr id="65" name="图形 64" descr="计算机 纯色填充">
              <a:extLst>
                <a:ext uri="{FF2B5EF4-FFF2-40B4-BE49-F238E27FC236}">
                  <a16:creationId xmlns:a16="http://schemas.microsoft.com/office/drawing/2014/main" id="{758DEB7C-D4AE-E354-6213-BDE502AF2EB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1593" y="3101530"/>
              <a:ext cx="361101" cy="361101"/>
            </a:xfrm>
            <a:prstGeom prst="rect">
              <a:avLst/>
            </a:prstGeom>
          </p:spPr>
        </p:pic>
        <p:pic>
          <p:nvPicPr>
            <p:cNvPr id="66" name="图形 65" descr="计算机 纯色填充">
              <a:extLst>
                <a:ext uri="{FF2B5EF4-FFF2-40B4-BE49-F238E27FC236}">
                  <a16:creationId xmlns:a16="http://schemas.microsoft.com/office/drawing/2014/main" id="{CD7064C9-5731-EA18-9DBD-670C7EF9613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5149" y="3084087"/>
              <a:ext cx="361101" cy="361101"/>
            </a:xfrm>
            <a:prstGeom prst="rect">
              <a:avLst/>
            </a:prstGeom>
          </p:spPr>
        </p:pic>
        <p:cxnSp>
          <p:nvCxnSpPr>
            <p:cNvPr id="76" name="直接连接符 75">
              <a:extLst>
                <a:ext uri="{FF2B5EF4-FFF2-40B4-BE49-F238E27FC236}">
                  <a16:creationId xmlns:a16="http://schemas.microsoft.com/office/drawing/2014/main" id="{C1CEA5EC-3D93-5B33-CC43-DA9CC48930F5}"/>
                </a:ext>
              </a:extLst>
            </p:cNvPr>
            <p:cNvCxnSpPr>
              <a:cxnSpLocks/>
            </p:cNvCxnSpPr>
            <p:nvPr/>
          </p:nvCxnSpPr>
          <p:spPr>
            <a:xfrm flipH="1">
              <a:off x="4785144" y="2190972"/>
              <a:ext cx="485178" cy="348583"/>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F2EA9224-F270-1C0E-B2F1-ED505E052B86}"/>
                </a:ext>
              </a:extLst>
            </p:cNvPr>
            <p:cNvCxnSpPr>
              <a:cxnSpLocks/>
            </p:cNvCxnSpPr>
            <p:nvPr/>
          </p:nvCxnSpPr>
          <p:spPr>
            <a:xfrm>
              <a:off x="5255740" y="2186081"/>
              <a:ext cx="499761" cy="300417"/>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862153E4-A355-16E7-DF42-528069D1CEC7}"/>
                </a:ext>
              </a:extLst>
            </p:cNvPr>
            <p:cNvCxnSpPr>
              <a:endCxn id="65" idx="0"/>
            </p:cNvCxnSpPr>
            <p:nvPr/>
          </p:nvCxnSpPr>
          <p:spPr>
            <a:xfrm flipH="1">
              <a:off x="4832144" y="2194121"/>
              <a:ext cx="438178" cy="907409"/>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CB936C62-05B8-9E37-7023-3F11E8480A36}"/>
                </a:ext>
              </a:extLst>
            </p:cNvPr>
            <p:cNvCxnSpPr>
              <a:endCxn id="66" idx="0"/>
            </p:cNvCxnSpPr>
            <p:nvPr/>
          </p:nvCxnSpPr>
          <p:spPr>
            <a:xfrm>
              <a:off x="5270322" y="2194121"/>
              <a:ext cx="445378" cy="889966"/>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C5BF6921-AC8F-887E-8553-95AABF96C160}"/>
                </a:ext>
              </a:extLst>
            </p:cNvPr>
            <p:cNvCxnSpPr>
              <a:cxnSpLocks/>
              <a:stCxn id="64" idx="3"/>
              <a:endCxn id="65" idx="0"/>
            </p:cNvCxnSpPr>
            <p:nvPr/>
          </p:nvCxnSpPr>
          <p:spPr>
            <a:xfrm>
              <a:off x="4785144" y="2529740"/>
              <a:ext cx="47000" cy="571790"/>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E2C1014B-64CB-4976-6FEC-126A7C715477}"/>
                </a:ext>
              </a:extLst>
            </p:cNvPr>
            <p:cNvCxnSpPr>
              <a:cxnSpLocks/>
              <a:stCxn id="63" idx="1"/>
            </p:cNvCxnSpPr>
            <p:nvPr/>
          </p:nvCxnSpPr>
          <p:spPr>
            <a:xfrm flipH="1">
              <a:off x="5708500" y="2483349"/>
              <a:ext cx="57606" cy="577553"/>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AE83B59A-3577-CF3F-B0F0-2AD04D22C414}"/>
                </a:ext>
              </a:extLst>
            </p:cNvPr>
            <p:cNvCxnSpPr/>
            <p:nvPr/>
          </p:nvCxnSpPr>
          <p:spPr>
            <a:xfrm flipV="1">
              <a:off x="4832143" y="3084087"/>
              <a:ext cx="883556" cy="17443"/>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7DF7D75C-C221-DFDF-C393-646ADED541A2}"/>
                </a:ext>
              </a:extLst>
            </p:cNvPr>
            <p:cNvCxnSpPr>
              <a:stCxn id="64" idx="3"/>
              <a:endCxn id="63" idx="1"/>
            </p:cNvCxnSpPr>
            <p:nvPr/>
          </p:nvCxnSpPr>
          <p:spPr>
            <a:xfrm flipV="1">
              <a:off x="4785144" y="2483349"/>
              <a:ext cx="980962" cy="46391"/>
            </a:xfrm>
            <a:prstGeom prst="line">
              <a:avLst/>
            </a:prstGeom>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39653BA5-9A50-966C-2426-C45C6C91FA10}"/>
                </a:ext>
              </a:extLst>
            </p:cNvPr>
            <p:cNvCxnSpPr>
              <a:cxnSpLocks/>
            </p:cNvCxnSpPr>
            <p:nvPr/>
          </p:nvCxnSpPr>
          <p:spPr>
            <a:xfrm>
              <a:off x="4785144" y="2529739"/>
              <a:ext cx="930555" cy="554348"/>
            </a:xfrm>
            <a:prstGeom prst="line">
              <a:avLst/>
            </a:prstGeom>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005DBAF0-C3EF-1A05-6D7A-A3BADD3E6874}"/>
                </a:ext>
              </a:extLst>
            </p:cNvPr>
            <p:cNvCxnSpPr/>
            <p:nvPr/>
          </p:nvCxnSpPr>
          <p:spPr>
            <a:xfrm flipH="1">
              <a:off x="4832143" y="2483348"/>
              <a:ext cx="933963" cy="618182"/>
            </a:xfrm>
            <a:prstGeom prst="line">
              <a:avLst/>
            </a:prstGeom>
          </p:spPr>
          <p:style>
            <a:lnRef idx="1">
              <a:schemeClr val="dk1"/>
            </a:lnRef>
            <a:fillRef idx="0">
              <a:schemeClr val="dk1"/>
            </a:fillRef>
            <a:effectRef idx="0">
              <a:schemeClr val="dk1"/>
            </a:effectRef>
            <a:fontRef idx="minor">
              <a:schemeClr val="tx1"/>
            </a:fontRef>
          </p:style>
        </p:cxnSp>
      </p:grpSp>
      <p:sp>
        <p:nvSpPr>
          <p:cNvPr id="110" name="文本框 109">
            <a:extLst>
              <a:ext uri="{FF2B5EF4-FFF2-40B4-BE49-F238E27FC236}">
                <a16:creationId xmlns:a16="http://schemas.microsoft.com/office/drawing/2014/main" id="{0B7DFB6D-7699-193B-CA56-980D09E39B8E}"/>
              </a:ext>
            </a:extLst>
          </p:cNvPr>
          <p:cNvSpPr txBox="1"/>
          <p:nvPr/>
        </p:nvSpPr>
        <p:spPr>
          <a:xfrm>
            <a:off x="6762068" y="3020430"/>
            <a:ext cx="877163"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3(a).</a:t>
            </a:r>
            <a:r>
              <a:rPr lang="zh-CN" altLang="en-US" sz="1400">
                <a:latin typeface="Times New Roman" panose="02020603050405020304" pitchFamily="18" charset="0"/>
                <a:ea typeface="宋体" panose="02010600030101010101" pitchFamily="2" charset="-122"/>
                <a:cs typeface="Times New Roman" panose="02020603050405020304" pitchFamily="18" charset="0"/>
              </a:rPr>
              <a:t>广播</a:t>
            </a:r>
          </a:p>
        </p:txBody>
      </p:sp>
      <p:cxnSp>
        <p:nvCxnSpPr>
          <p:cNvPr id="114" name="直接箭头连接符 113">
            <a:extLst>
              <a:ext uri="{FF2B5EF4-FFF2-40B4-BE49-F238E27FC236}">
                <a16:creationId xmlns:a16="http://schemas.microsoft.com/office/drawing/2014/main" id="{5A76EEF5-7E9F-173C-6F4F-7DD26EB29250}"/>
              </a:ext>
            </a:extLst>
          </p:cNvPr>
          <p:cNvCxnSpPr>
            <a:cxnSpLocks/>
            <a:stCxn id="48" idx="2"/>
            <a:endCxn id="57" idx="0"/>
          </p:cNvCxnSpPr>
          <p:nvPr/>
        </p:nvCxnSpPr>
        <p:spPr>
          <a:xfrm flipH="1">
            <a:off x="5187069" y="4045189"/>
            <a:ext cx="1" cy="551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流程图: 文档 134">
            <a:extLst>
              <a:ext uri="{FF2B5EF4-FFF2-40B4-BE49-F238E27FC236}">
                <a16:creationId xmlns:a16="http://schemas.microsoft.com/office/drawing/2014/main" id="{4E00C3F3-7AE3-2DC9-4E82-BEC9B2791292}"/>
              </a:ext>
            </a:extLst>
          </p:cNvPr>
          <p:cNvSpPr/>
          <p:nvPr/>
        </p:nvSpPr>
        <p:spPr>
          <a:xfrm>
            <a:off x="1626255" y="2760008"/>
            <a:ext cx="673100" cy="96520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漏洞排名</a:t>
            </a:r>
          </a:p>
        </p:txBody>
      </p:sp>
      <p:cxnSp>
        <p:nvCxnSpPr>
          <p:cNvPr id="139" name="直接箭头连接符 138">
            <a:extLst>
              <a:ext uri="{FF2B5EF4-FFF2-40B4-BE49-F238E27FC236}">
                <a16:creationId xmlns:a16="http://schemas.microsoft.com/office/drawing/2014/main" id="{3572D291-FC1D-91B1-7384-09CBED539139}"/>
              </a:ext>
            </a:extLst>
          </p:cNvPr>
          <p:cNvCxnSpPr>
            <a:cxnSpLocks/>
            <a:endCxn id="135" idx="3"/>
          </p:cNvCxnSpPr>
          <p:nvPr/>
        </p:nvCxnSpPr>
        <p:spPr>
          <a:xfrm flipH="1">
            <a:off x="2299355" y="3223822"/>
            <a:ext cx="1737667" cy="18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2" name="文本框 141">
            <a:extLst>
              <a:ext uri="{FF2B5EF4-FFF2-40B4-BE49-F238E27FC236}">
                <a16:creationId xmlns:a16="http://schemas.microsoft.com/office/drawing/2014/main" id="{7237C039-2B17-3A7C-F6AD-DBC43691C803}"/>
              </a:ext>
            </a:extLst>
          </p:cNvPr>
          <p:cNvSpPr txBox="1"/>
          <p:nvPr/>
        </p:nvSpPr>
        <p:spPr>
          <a:xfrm>
            <a:off x="2721316" y="2929424"/>
            <a:ext cx="931665"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4(b). </a:t>
            </a:r>
            <a:r>
              <a:rPr lang="zh-CN" altLang="en-US" sz="1400">
                <a:latin typeface="宋体" panose="02010600030101010101" pitchFamily="2" charset="-122"/>
                <a:ea typeface="宋体" panose="02010600030101010101" pitchFamily="2" charset="-122"/>
                <a:cs typeface="Times New Roman" panose="02020603050405020304" pitchFamily="18" charset="0"/>
              </a:rPr>
              <a:t>生成</a:t>
            </a:r>
            <a:endParaRPr lang="zh-CN" altLang="en-US" sz="1400">
              <a:latin typeface="宋体" panose="02010600030101010101" pitchFamily="2" charset="-122"/>
              <a:ea typeface="宋体" panose="02010600030101010101" pitchFamily="2" charset="-122"/>
            </a:endParaRPr>
          </a:p>
        </p:txBody>
      </p:sp>
      <p:cxnSp>
        <p:nvCxnSpPr>
          <p:cNvPr id="145" name="直接箭头连接符 144">
            <a:extLst>
              <a:ext uri="{FF2B5EF4-FFF2-40B4-BE49-F238E27FC236}">
                <a16:creationId xmlns:a16="http://schemas.microsoft.com/office/drawing/2014/main" id="{0C0E1142-C424-3FD1-C784-B961F4A8E6D0}"/>
              </a:ext>
            </a:extLst>
          </p:cNvPr>
          <p:cNvCxnSpPr>
            <a:cxnSpLocks/>
            <a:stCxn id="135" idx="0"/>
            <a:endCxn id="11" idx="2"/>
          </p:cNvCxnSpPr>
          <p:nvPr/>
        </p:nvCxnSpPr>
        <p:spPr>
          <a:xfrm flipV="1">
            <a:off x="1962805" y="1753752"/>
            <a:ext cx="1" cy="100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8" name="文本框 147">
            <a:extLst>
              <a:ext uri="{FF2B5EF4-FFF2-40B4-BE49-F238E27FC236}">
                <a16:creationId xmlns:a16="http://schemas.microsoft.com/office/drawing/2014/main" id="{C812D836-4EE6-D3E6-FE0A-26C80DD66C15}"/>
              </a:ext>
            </a:extLst>
          </p:cNvPr>
          <p:cNvSpPr txBox="1"/>
          <p:nvPr/>
        </p:nvSpPr>
        <p:spPr>
          <a:xfrm>
            <a:off x="969581" y="2139840"/>
            <a:ext cx="1074057" cy="523220"/>
          </a:xfrm>
          <a:prstGeom prst="rect">
            <a:avLst/>
          </a:prstGeom>
          <a:noFill/>
        </p:spPr>
        <p:txBody>
          <a:bodyPr wrap="squar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5.</a:t>
            </a:r>
            <a:r>
              <a:rPr lang="zh-CN" altLang="en-US" sz="1400">
                <a:latin typeface="Times New Roman" panose="02020603050405020304" pitchFamily="18" charset="0"/>
                <a:ea typeface="宋体" panose="02010600030101010101" pitchFamily="2" charset="-122"/>
                <a:cs typeface="Times New Roman" panose="02020603050405020304" pitchFamily="18" charset="0"/>
              </a:rPr>
              <a:t>根据</a:t>
            </a:r>
            <a:r>
              <a:rPr lang="zh-CN" altLang="en-US" sz="1400">
                <a:latin typeface="宋体" panose="02010600030101010101" pitchFamily="2" charset="-122"/>
                <a:ea typeface="宋体" panose="02010600030101010101" pitchFamily="2" charset="-122"/>
              </a:rPr>
              <a:t>排名分发奖励</a:t>
            </a:r>
          </a:p>
        </p:txBody>
      </p:sp>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id="{EF36F545-0D63-37E2-89C0-09FB78D96102}"/>
                  </a:ext>
                </a:extLst>
              </p:cNvPr>
              <p:cNvSpPr txBox="1"/>
              <p:nvPr/>
            </p:nvSpPr>
            <p:spPr>
              <a:xfrm>
                <a:off x="9783006" y="3197998"/>
                <a:ext cx="1625096" cy="307777"/>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00"/>
                          </a:solidFill>
                          <a:latin typeface="Cambria Math" panose="02040503050406030204" pitchFamily="18" charset="0"/>
                        </a:rPr>
                        <m:t>𝑆𝑖𝑔𝑛</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𝐻</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𝑆𝑘𝑒𝑛𝑐𝑙𝑎𝑣𝑒</m:t>
                      </m:r>
                      <m:r>
                        <a:rPr lang="en-US" altLang="zh-CN" sz="1400" b="0" i="1" smtClean="0">
                          <a:solidFill>
                            <a:srgbClr val="000000"/>
                          </a:solidFill>
                          <a:latin typeface="Cambria Math" panose="02040503050406030204" pitchFamily="18" charset="0"/>
                        </a:rPr>
                        <m:t>)</m:t>
                      </m:r>
                    </m:oMath>
                  </m:oMathPara>
                </a14:m>
                <a:endParaRPr lang="en-US" altLang="zh-CN" sz="1400">
                  <a:solidFill>
                    <a:srgbClr val="000000"/>
                  </a:solidFill>
                  <a:latin typeface="Bell MT" panose="02020503060305020303" pitchFamily="18" charset="0"/>
                </a:endParaRPr>
              </a:p>
            </p:txBody>
          </p:sp>
        </mc:Choice>
        <mc:Fallback xmlns="">
          <p:sp>
            <p:nvSpPr>
              <p:cNvPr id="168" name="文本框 167">
                <a:extLst>
                  <a:ext uri="{FF2B5EF4-FFF2-40B4-BE49-F238E27FC236}">
                    <a16:creationId xmlns:a16="http://schemas.microsoft.com/office/drawing/2014/main" id="{EF36F545-0D63-37E2-89C0-09FB78D96102}"/>
                  </a:ext>
                </a:extLst>
              </p:cNvPr>
              <p:cNvSpPr txBox="1">
                <a:spLocks noRot="1" noChangeAspect="1" noMove="1" noResize="1" noEditPoints="1" noAdjustHandles="1" noChangeArrowheads="1" noChangeShapeType="1" noTextEdit="1"/>
              </p:cNvSpPr>
              <p:nvPr/>
            </p:nvSpPr>
            <p:spPr>
              <a:xfrm>
                <a:off x="9783006" y="3197998"/>
                <a:ext cx="1625096" cy="307777"/>
              </a:xfrm>
              <a:prstGeom prst="rect">
                <a:avLst/>
              </a:prstGeom>
              <a:blipFill>
                <a:blip r:embed="rId4"/>
                <a:stretch>
                  <a:fillRect b="-5769"/>
                </a:stretch>
              </a:blipFill>
              <a:ln>
                <a:solidFill>
                  <a:schemeClr val="tx1"/>
                </a:solidFill>
              </a:ln>
            </p:spPr>
            <p:txBody>
              <a:bodyPr/>
              <a:lstStyle/>
              <a:p>
                <a:r>
                  <a:rPr lang="zh-CN" altLang="en-US">
                    <a:noFill/>
                  </a:rPr>
                  <a:t> </a:t>
                </a:r>
              </a:p>
            </p:txBody>
          </p:sp>
        </mc:Fallback>
      </mc:AlternateContent>
      <p:cxnSp>
        <p:nvCxnSpPr>
          <p:cNvPr id="204" name="直接箭头连接符 203">
            <a:extLst>
              <a:ext uri="{FF2B5EF4-FFF2-40B4-BE49-F238E27FC236}">
                <a16:creationId xmlns:a16="http://schemas.microsoft.com/office/drawing/2014/main" id="{132C5FAD-1E9D-7D77-0802-72A3DB648726}"/>
              </a:ext>
            </a:extLst>
          </p:cNvPr>
          <p:cNvCxnSpPr>
            <a:cxnSpLocks/>
            <a:stCxn id="168" idx="1"/>
          </p:cNvCxnSpPr>
          <p:nvPr/>
        </p:nvCxnSpPr>
        <p:spPr>
          <a:xfrm flipH="1" flipV="1">
            <a:off x="6392403" y="3351886"/>
            <a:ext cx="33906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9" name="组合 208">
            <a:extLst>
              <a:ext uri="{FF2B5EF4-FFF2-40B4-BE49-F238E27FC236}">
                <a16:creationId xmlns:a16="http://schemas.microsoft.com/office/drawing/2014/main" id="{5A11E51D-6C03-9C71-5204-F6CB998126EE}"/>
              </a:ext>
            </a:extLst>
          </p:cNvPr>
          <p:cNvGrpSpPr/>
          <p:nvPr/>
        </p:nvGrpSpPr>
        <p:grpSpPr>
          <a:xfrm>
            <a:off x="8211476" y="280948"/>
            <a:ext cx="3432826" cy="2501224"/>
            <a:chOff x="7267621" y="285758"/>
            <a:chExt cx="3432826" cy="2501224"/>
          </a:xfrm>
        </p:grpSpPr>
        <p:grpSp>
          <p:nvGrpSpPr>
            <p:cNvPr id="201" name="组合 200">
              <a:extLst>
                <a:ext uri="{FF2B5EF4-FFF2-40B4-BE49-F238E27FC236}">
                  <a16:creationId xmlns:a16="http://schemas.microsoft.com/office/drawing/2014/main" id="{1B4300E6-1EDB-C015-0261-EE625AF9266E}"/>
                </a:ext>
              </a:extLst>
            </p:cNvPr>
            <p:cNvGrpSpPr/>
            <p:nvPr/>
          </p:nvGrpSpPr>
          <p:grpSpPr>
            <a:xfrm>
              <a:off x="7267621" y="285758"/>
              <a:ext cx="2815946" cy="2501224"/>
              <a:chOff x="7188373" y="634109"/>
              <a:chExt cx="2815946" cy="2501224"/>
            </a:xfrm>
          </p:grpSpPr>
          <p:sp>
            <p:nvSpPr>
              <p:cNvPr id="149" name="矩形 148">
                <a:extLst>
                  <a:ext uri="{FF2B5EF4-FFF2-40B4-BE49-F238E27FC236}">
                    <a16:creationId xmlns:a16="http://schemas.microsoft.com/office/drawing/2014/main" id="{0AFF4EA3-E344-845E-4C59-32BB38F1E00C}"/>
                  </a:ext>
                </a:extLst>
              </p:cNvPr>
              <p:cNvSpPr/>
              <p:nvPr/>
            </p:nvSpPr>
            <p:spPr>
              <a:xfrm>
                <a:off x="8010693" y="937361"/>
                <a:ext cx="1940019" cy="219797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矩形 158">
                <a:extLst>
                  <a:ext uri="{FF2B5EF4-FFF2-40B4-BE49-F238E27FC236}">
                    <a16:creationId xmlns:a16="http://schemas.microsoft.com/office/drawing/2014/main" id="{5B6FD20B-EDBA-2489-6A53-66F08826D478}"/>
                  </a:ext>
                </a:extLst>
              </p:cNvPr>
              <p:cNvSpPr/>
              <p:nvPr/>
            </p:nvSpPr>
            <p:spPr>
              <a:xfrm>
                <a:off x="8172131" y="1347207"/>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Fuzzing paths</a:t>
                </a:r>
                <a:endParaRPr lang="zh-CN" altLang="en-US" sz="1100" i="1">
                  <a:solidFill>
                    <a:schemeClr val="tx1"/>
                  </a:solidFill>
                  <a:latin typeface="Bell MT" panose="02020503060305020303" pitchFamily="18" charset="0"/>
                </a:endParaRPr>
              </a:p>
            </p:txBody>
          </p:sp>
          <p:sp>
            <p:nvSpPr>
              <p:cNvPr id="163" name="矩形 162">
                <a:extLst>
                  <a:ext uri="{FF2B5EF4-FFF2-40B4-BE49-F238E27FC236}">
                    <a16:creationId xmlns:a16="http://schemas.microsoft.com/office/drawing/2014/main" id="{E02CA90F-3116-05C3-197E-73D9979C18A8}"/>
                  </a:ext>
                </a:extLst>
              </p:cNvPr>
              <p:cNvSpPr/>
              <p:nvPr/>
            </p:nvSpPr>
            <p:spPr>
              <a:xfrm>
                <a:off x="8172132" y="1611174"/>
                <a:ext cx="980959" cy="2285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Transactions</a:t>
                </a:r>
              </a:p>
            </p:txBody>
          </p:sp>
          <p:sp>
            <p:nvSpPr>
              <p:cNvPr id="164" name="矩形 163">
                <a:extLst>
                  <a:ext uri="{FF2B5EF4-FFF2-40B4-BE49-F238E27FC236}">
                    <a16:creationId xmlns:a16="http://schemas.microsoft.com/office/drawing/2014/main" id="{B58FCD72-2F33-0827-18AC-4CD71D7E035E}"/>
                  </a:ext>
                </a:extLst>
              </p:cNvPr>
              <p:cNvSpPr/>
              <p:nvPr/>
            </p:nvSpPr>
            <p:spPr>
              <a:xfrm>
                <a:off x="8172132" y="1879357"/>
                <a:ext cx="980959"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Nonce</a:t>
                </a:r>
                <a:endParaRPr lang="zh-CN" altLang="en-US" sz="1200" i="1">
                  <a:solidFill>
                    <a:schemeClr val="tx1"/>
                  </a:solidFill>
                  <a:latin typeface="Bell MT" panose="02020503060305020303" pitchFamily="18" charset="0"/>
                </a:endParaRPr>
              </a:p>
            </p:txBody>
          </p:sp>
          <p:sp>
            <p:nvSpPr>
              <p:cNvPr id="169" name="文本框 168">
                <a:extLst>
                  <a:ext uri="{FF2B5EF4-FFF2-40B4-BE49-F238E27FC236}">
                    <a16:creationId xmlns:a16="http://schemas.microsoft.com/office/drawing/2014/main" id="{765CE622-CADE-8D2E-0639-A848F0BDDC49}"/>
                  </a:ext>
                </a:extLst>
              </p:cNvPr>
              <p:cNvSpPr txBox="1"/>
              <p:nvPr/>
            </p:nvSpPr>
            <p:spPr>
              <a:xfrm>
                <a:off x="8172132" y="2143550"/>
                <a:ext cx="980959" cy="276999"/>
              </a:xfrm>
              <a:prstGeom prst="rect">
                <a:avLst/>
              </a:prstGeom>
              <a:solidFill>
                <a:schemeClr val="bg1"/>
              </a:solidFill>
              <a:ln>
                <a:solidFill>
                  <a:schemeClr val="tx1"/>
                </a:solidFill>
              </a:ln>
            </p:spPr>
            <p:txBody>
              <a:bodyPr wrap="square" rtlCol="0">
                <a:spAutoFit/>
              </a:bodyPr>
              <a:lstStyle/>
              <a:p>
                <a:pPr algn="ctr"/>
                <a:r>
                  <a:rPr lang="en-US" altLang="zh-CN" sz="1200" i="1">
                    <a:latin typeface="Bell MT" panose="02020503060305020303" pitchFamily="18" charset="0"/>
                  </a:rPr>
                  <a:t>payload</a:t>
                </a:r>
                <a:endParaRPr lang="zh-CN" altLang="en-US" sz="1200" i="1">
                  <a:latin typeface="Bell MT" panose="02020503060305020303" pitchFamily="18" charset="0"/>
                </a:endParaRPr>
              </a:p>
            </p:txBody>
          </p:sp>
          <p:sp>
            <p:nvSpPr>
              <p:cNvPr id="170" name="矩形 169">
                <a:extLst>
                  <a:ext uri="{FF2B5EF4-FFF2-40B4-BE49-F238E27FC236}">
                    <a16:creationId xmlns:a16="http://schemas.microsoft.com/office/drawing/2014/main" id="{EB616CF5-08BF-5F57-53C0-08568A086D70}"/>
                  </a:ext>
                </a:extLst>
              </p:cNvPr>
              <p:cNvSpPr/>
              <p:nvPr/>
            </p:nvSpPr>
            <p:spPr>
              <a:xfrm>
                <a:off x="8124725" y="1024119"/>
                <a:ext cx="1089125" cy="20196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31EF158D-382B-8C2F-A867-AE65CFDB4A06}"/>
                      </a:ext>
                    </a:extLst>
                  </p:cNvPr>
                  <p:cNvSpPr txBox="1"/>
                  <p:nvPr/>
                </p:nvSpPr>
                <p:spPr>
                  <a:xfrm>
                    <a:off x="9404131" y="1864510"/>
                    <a:ext cx="60018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𝐻</m:t>
                          </m:r>
                          <m:r>
                            <a:rPr lang="en-US" altLang="zh-CN" sz="1600" b="0" i="1" smtClean="0">
                              <a:solidFill>
                                <a:schemeClr val="tx1"/>
                              </a:solidFill>
                              <a:latin typeface="Cambria Math" panose="02040503050406030204" pitchFamily="18" charset="0"/>
                            </a:rPr>
                            <m:t>(·)</m:t>
                          </m:r>
                        </m:oMath>
                      </m:oMathPara>
                    </a14:m>
                    <a:endParaRPr lang="zh-CN" altLang="en-US" sz="1600">
                      <a:solidFill>
                        <a:schemeClr val="tx1"/>
                      </a:solidFill>
                    </a:endParaRPr>
                  </a:p>
                </p:txBody>
              </p:sp>
            </mc:Choice>
            <mc:Fallback xmlns="">
              <p:sp>
                <p:nvSpPr>
                  <p:cNvPr id="171" name="文本框 170">
                    <a:extLst>
                      <a:ext uri="{FF2B5EF4-FFF2-40B4-BE49-F238E27FC236}">
                        <a16:creationId xmlns:a16="http://schemas.microsoft.com/office/drawing/2014/main" id="{31EF158D-382B-8C2F-A867-AE65CFDB4A06}"/>
                      </a:ext>
                    </a:extLst>
                  </p:cNvPr>
                  <p:cNvSpPr txBox="1">
                    <a:spLocks noRot="1" noChangeAspect="1" noMove="1" noResize="1" noEditPoints="1" noAdjustHandles="1" noChangeArrowheads="1" noChangeShapeType="1" noTextEdit="1"/>
                  </p:cNvSpPr>
                  <p:nvPr/>
                </p:nvSpPr>
                <p:spPr>
                  <a:xfrm>
                    <a:off x="9404131" y="1864510"/>
                    <a:ext cx="600188" cy="338554"/>
                  </a:xfrm>
                  <a:prstGeom prst="rect">
                    <a:avLst/>
                  </a:prstGeom>
                  <a:blipFill>
                    <a:blip r:embed="rId5"/>
                    <a:stretch>
                      <a:fillRect b="-10909"/>
                    </a:stretch>
                  </a:blipFill>
                </p:spPr>
                <p:txBody>
                  <a:bodyPr/>
                  <a:lstStyle/>
                  <a:p>
                    <a:r>
                      <a:rPr lang="zh-CN" altLang="en-US">
                        <a:noFill/>
                      </a:rPr>
                      <a:t> </a:t>
                    </a:r>
                  </a:p>
                </p:txBody>
              </p:sp>
            </mc:Fallback>
          </mc:AlternateContent>
          <p:cxnSp>
            <p:nvCxnSpPr>
              <p:cNvPr id="173" name="直接箭头连接符 172">
                <a:extLst>
                  <a:ext uri="{FF2B5EF4-FFF2-40B4-BE49-F238E27FC236}">
                    <a16:creationId xmlns:a16="http://schemas.microsoft.com/office/drawing/2014/main" id="{6A674F8E-30EB-64C1-F2A2-270175081612}"/>
                  </a:ext>
                </a:extLst>
              </p:cNvPr>
              <p:cNvCxnSpPr>
                <a:cxnSpLocks/>
                <a:stCxn id="170" idx="3"/>
                <a:endCxn id="171" idx="1"/>
              </p:cNvCxnSpPr>
              <p:nvPr/>
            </p:nvCxnSpPr>
            <p:spPr>
              <a:xfrm flipV="1">
                <a:off x="9213850" y="2033787"/>
                <a:ext cx="190281" cy="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7" name="矩形 186">
                <a:extLst>
                  <a:ext uri="{FF2B5EF4-FFF2-40B4-BE49-F238E27FC236}">
                    <a16:creationId xmlns:a16="http://schemas.microsoft.com/office/drawing/2014/main" id="{2975C06A-3E25-0FD7-E064-FA07A9A270C9}"/>
                  </a:ext>
                </a:extLst>
              </p:cNvPr>
              <p:cNvSpPr/>
              <p:nvPr/>
            </p:nvSpPr>
            <p:spPr>
              <a:xfrm>
                <a:off x="8172131" y="1072997"/>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prev_Hash </a:t>
                </a:r>
                <a:endParaRPr lang="zh-CN" altLang="en-US" sz="1100" i="1">
                  <a:solidFill>
                    <a:schemeClr val="tx1"/>
                  </a:solidFill>
                  <a:latin typeface="Bell MT" panose="02020503060305020303" pitchFamily="18" charset="0"/>
                </a:endParaRPr>
              </a:p>
            </p:txBody>
          </p:sp>
          <p:sp>
            <p:nvSpPr>
              <p:cNvPr id="188" name="文本框 187">
                <a:extLst>
                  <a:ext uri="{FF2B5EF4-FFF2-40B4-BE49-F238E27FC236}">
                    <a16:creationId xmlns:a16="http://schemas.microsoft.com/office/drawing/2014/main" id="{8824463E-EDD1-B730-6F91-81165F75C20B}"/>
                  </a:ext>
                </a:extLst>
              </p:cNvPr>
              <p:cNvSpPr txBox="1"/>
              <p:nvPr/>
            </p:nvSpPr>
            <p:spPr>
              <a:xfrm>
                <a:off x="7188373" y="634109"/>
                <a:ext cx="1656770" cy="307777"/>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矿工（</a:t>
                </a:r>
                <a:r>
                  <a:rPr lang="en-US" altLang="zh-CN" sz="1400">
                    <a:latin typeface="Modern No. 20" panose="02070704070505020303" pitchFamily="18" charset="0"/>
                    <a:ea typeface="宋体" panose="02010600030101010101" pitchFamily="2" charset="-122"/>
                  </a:rPr>
                  <a:t>Miners</a:t>
                </a:r>
                <a:r>
                  <a:rPr lang="zh-CN" altLang="en-US" sz="1400">
                    <a:latin typeface="Modern No. 20" panose="02070704070505020303" pitchFamily="18" charset="0"/>
                    <a:ea typeface="宋体" panose="02010600030101010101" pitchFamily="2" charset="-122"/>
                  </a:rPr>
                  <a:t>）</a:t>
                </a:r>
              </a:p>
            </p:txBody>
          </p:sp>
          <p:sp>
            <p:nvSpPr>
              <p:cNvPr id="195" name="矩形 194">
                <a:extLst>
                  <a:ext uri="{FF2B5EF4-FFF2-40B4-BE49-F238E27FC236}">
                    <a16:creationId xmlns:a16="http://schemas.microsoft.com/office/drawing/2014/main" id="{EFB2D466-E05A-88E8-3B2A-F982BF225606}"/>
                  </a:ext>
                </a:extLst>
              </p:cNvPr>
              <p:cNvSpPr/>
              <p:nvPr/>
            </p:nvSpPr>
            <p:spPr>
              <a:xfrm>
                <a:off x="8172131" y="2474021"/>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is_crash</a:t>
                </a:r>
                <a:endParaRPr lang="zh-CN" altLang="en-US" sz="1100" i="1">
                  <a:solidFill>
                    <a:schemeClr val="tx1"/>
                  </a:solidFill>
                  <a:latin typeface="Bell MT" panose="02020503060305020303" pitchFamily="18" charset="0"/>
                </a:endParaRPr>
              </a:p>
            </p:txBody>
          </p:sp>
          <p:sp>
            <p:nvSpPr>
              <p:cNvPr id="196" name="矩形 195">
                <a:extLst>
                  <a:ext uri="{FF2B5EF4-FFF2-40B4-BE49-F238E27FC236}">
                    <a16:creationId xmlns:a16="http://schemas.microsoft.com/office/drawing/2014/main" id="{EAACB1BD-58FA-493B-C83B-0DC2CA5043E2}"/>
                  </a:ext>
                </a:extLst>
              </p:cNvPr>
              <p:cNvSpPr/>
              <p:nvPr/>
            </p:nvSpPr>
            <p:spPr>
              <a:xfrm>
                <a:off x="8172131" y="2749309"/>
                <a:ext cx="980960"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timestamp</a:t>
                </a:r>
                <a:endParaRPr lang="zh-CN" altLang="en-US" sz="1100" i="1">
                  <a:solidFill>
                    <a:schemeClr val="tx1"/>
                  </a:solidFill>
                  <a:latin typeface="Bell MT" panose="02020503060305020303" pitchFamily="18" charset="0"/>
                </a:endParaRPr>
              </a:p>
            </p:txBody>
          </p:sp>
        </p:grpSp>
        <p:sp>
          <p:nvSpPr>
            <p:cNvPr id="208" name="文本框 207">
              <a:extLst>
                <a:ext uri="{FF2B5EF4-FFF2-40B4-BE49-F238E27FC236}">
                  <a16:creationId xmlns:a16="http://schemas.microsoft.com/office/drawing/2014/main" id="{80ED4FAE-8771-FBB0-43FA-9815112677B9}"/>
                </a:ext>
              </a:extLst>
            </p:cNvPr>
            <p:cNvSpPr txBox="1"/>
            <p:nvPr/>
          </p:nvSpPr>
          <p:spPr>
            <a:xfrm>
              <a:off x="10253015" y="1346340"/>
              <a:ext cx="447432" cy="369332"/>
            </a:xfrm>
            <a:prstGeom prst="rect">
              <a:avLst/>
            </a:prstGeom>
            <a:noFill/>
          </p:spPr>
          <p:txBody>
            <a:bodyPr wrap="square" rtlCol="0">
              <a:spAutoFit/>
            </a:bodyPr>
            <a:lstStyle/>
            <a:p>
              <a:r>
                <a:rPr lang="en-US" altLang="zh-CN"/>
                <a:t>…</a:t>
              </a:r>
              <a:endParaRPr lang="zh-CN" altLang="en-US"/>
            </a:p>
          </p:txBody>
        </p:sp>
      </p:grpSp>
      <p:cxnSp>
        <p:nvCxnSpPr>
          <p:cNvPr id="212" name="直接箭头连接符 211">
            <a:extLst>
              <a:ext uri="{FF2B5EF4-FFF2-40B4-BE49-F238E27FC236}">
                <a16:creationId xmlns:a16="http://schemas.microsoft.com/office/drawing/2014/main" id="{4BA98C6A-7EDC-222D-D111-14CA0D0FFFD4}"/>
              </a:ext>
            </a:extLst>
          </p:cNvPr>
          <p:cNvCxnSpPr/>
          <p:nvPr/>
        </p:nvCxnSpPr>
        <p:spPr>
          <a:xfrm>
            <a:off x="10727328" y="1826878"/>
            <a:ext cx="0" cy="1347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 name="连接符: 肘形 214">
            <a:extLst>
              <a:ext uri="{FF2B5EF4-FFF2-40B4-BE49-F238E27FC236}">
                <a16:creationId xmlns:a16="http://schemas.microsoft.com/office/drawing/2014/main" id="{6D12AE9B-274E-2A95-670D-960693E8A24E}"/>
              </a:ext>
            </a:extLst>
          </p:cNvPr>
          <p:cNvCxnSpPr>
            <a:cxnSpLocks/>
            <a:stCxn id="169" idx="1"/>
          </p:cNvCxnSpPr>
          <p:nvPr/>
        </p:nvCxnSpPr>
        <p:spPr>
          <a:xfrm rot="10800000" flipV="1">
            <a:off x="6392403" y="1928888"/>
            <a:ext cx="2802832" cy="82046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9" name="文本框 218">
            <a:extLst>
              <a:ext uri="{FF2B5EF4-FFF2-40B4-BE49-F238E27FC236}">
                <a16:creationId xmlns:a16="http://schemas.microsoft.com/office/drawing/2014/main" id="{C22CB19F-946A-BDE0-8548-4B095346E046}"/>
              </a:ext>
            </a:extLst>
          </p:cNvPr>
          <p:cNvSpPr txBox="1"/>
          <p:nvPr/>
        </p:nvSpPr>
        <p:spPr>
          <a:xfrm>
            <a:off x="6651647" y="2424230"/>
            <a:ext cx="1299986" cy="307777"/>
          </a:xfrm>
          <a:prstGeom prst="rect">
            <a:avLst/>
          </a:prstGeom>
          <a:noFill/>
        </p:spPr>
        <p:txBody>
          <a:bodyPr wrap="squar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3(b).</a:t>
            </a:r>
            <a:r>
              <a:rPr lang="zh-CN" altLang="en-US" sz="1400">
                <a:latin typeface="Times New Roman" panose="02020603050405020304" pitchFamily="18" charset="0"/>
                <a:ea typeface="宋体" panose="02010600030101010101" pitchFamily="2" charset="-122"/>
                <a:cs typeface="Times New Roman" panose="02020603050405020304" pitchFamily="18" charset="0"/>
              </a:rPr>
              <a:t>广播</a:t>
            </a:r>
          </a:p>
        </p:txBody>
      </p:sp>
      <p:grpSp>
        <p:nvGrpSpPr>
          <p:cNvPr id="7" name="组合 6">
            <a:extLst>
              <a:ext uri="{FF2B5EF4-FFF2-40B4-BE49-F238E27FC236}">
                <a16:creationId xmlns:a16="http://schemas.microsoft.com/office/drawing/2014/main" id="{922F20CB-F6F3-A45F-2542-D6C3B6958F7A}"/>
              </a:ext>
            </a:extLst>
          </p:cNvPr>
          <p:cNvGrpSpPr/>
          <p:nvPr/>
        </p:nvGrpSpPr>
        <p:grpSpPr>
          <a:xfrm>
            <a:off x="3267301" y="5341017"/>
            <a:ext cx="3563628" cy="842420"/>
            <a:chOff x="1471672" y="5401187"/>
            <a:chExt cx="3563628" cy="842420"/>
          </a:xfrm>
        </p:grpSpPr>
        <p:grpSp>
          <p:nvGrpSpPr>
            <p:cNvPr id="45" name="组合 44">
              <a:extLst>
                <a:ext uri="{FF2B5EF4-FFF2-40B4-BE49-F238E27FC236}">
                  <a16:creationId xmlns:a16="http://schemas.microsoft.com/office/drawing/2014/main" id="{941D8B68-E671-B9ED-0667-C1E960260A15}"/>
                </a:ext>
              </a:extLst>
            </p:cNvPr>
            <p:cNvGrpSpPr/>
            <p:nvPr/>
          </p:nvGrpSpPr>
          <p:grpSpPr>
            <a:xfrm>
              <a:off x="1471672" y="5401187"/>
              <a:ext cx="3563628" cy="842420"/>
              <a:chOff x="1046513" y="1477011"/>
              <a:chExt cx="6570905" cy="2573235"/>
            </a:xfrm>
          </p:grpSpPr>
          <p:sp>
            <p:nvSpPr>
              <p:cNvPr id="5" name="文本框 4">
                <a:extLst>
                  <a:ext uri="{FF2B5EF4-FFF2-40B4-BE49-F238E27FC236}">
                    <a16:creationId xmlns:a16="http://schemas.microsoft.com/office/drawing/2014/main" id="{89BA8E61-93FA-4F72-D5BB-3BEFBCBE1012}"/>
                  </a:ext>
                </a:extLst>
              </p:cNvPr>
              <p:cNvSpPr txBox="1"/>
              <p:nvPr/>
            </p:nvSpPr>
            <p:spPr>
              <a:xfrm>
                <a:off x="1209842" y="1601995"/>
                <a:ext cx="2205241" cy="94012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区块链</a:t>
                </a:r>
              </a:p>
            </p:txBody>
          </p:sp>
          <p:sp>
            <p:nvSpPr>
              <p:cNvPr id="16" name="矩形: 圆角 15">
                <a:extLst>
                  <a:ext uri="{FF2B5EF4-FFF2-40B4-BE49-F238E27FC236}">
                    <a16:creationId xmlns:a16="http://schemas.microsoft.com/office/drawing/2014/main" id="{F9464E18-C5D4-D13D-06CF-DDF63A085745}"/>
                  </a:ext>
                </a:extLst>
              </p:cNvPr>
              <p:cNvSpPr/>
              <p:nvPr/>
            </p:nvSpPr>
            <p:spPr>
              <a:xfrm>
                <a:off x="1046513" y="1477011"/>
                <a:ext cx="6570905" cy="2573235"/>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prstDash val="sysDash"/>
                  </a:ln>
                  <a:highlight>
                    <a:srgbClr val="FFFF00"/>
                  </a:highlight>
                </a:endParaRPr>
              </a:p>
            </p:txBody>
          </p:sp>
          <p:sp>
            <p:nvSpPr>
              <p:cNvPr id="6" name="矩形 5">
                <a:extLst>
                  <a:ext uri="{FF2B5EF4-FFF2-40B4-BE49-F238E27FC236}">
                    <a16:creationId xmlns:a16="http://schemas.microsoft.com/office/drawing/2014/main" id="{D4121CD0-8421-9B31-31FA-C3404D41EA06}"/>
                  </a:ext>
                </a:extLst>
              </p:cNvPr>
              <p:cNvSpPr/>
              <p:nvPr/>
            </p:nvSpPr>
            <p:spPr>
              <a:xfrm>
                <a:off x="1397687" y="2797403"/>
                <a:ext cx="1297961" cy="80875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0</a:t>
                </a:r>
                <a:endParaRPr lang="zh-CN" altLang="en-US" sz="1400">
                  <a:solidFill>
                    <a:schemeClr val="tx1"/>
                  </a:solidFill>
                  <a:latin typeface="Modern No. 20" panose="02070704070505020303" pitchFamily="18" charset="0"/>
                </a:endParaRPr>
              </a:p>
            </p:txBody>
          </p:sp>
          <p:sp>
            <p:nvSpPr>
              <p:cNvPr id="42" name="箭头: 右 41">
                <a:extLst>
                  <a:ext uri="{FF2B5EF4-FFF2-40B4-BE49-F238E27FC236}">
                    <a16:creationId xmlns:a16="http://schemas.microsoft.com/office/drawing/2014/main" id="{76B5EE58-D881-CD41-06C6-C6F74E5FA4AC}"/>
                  </a:ext>
                </a:extLst>
              </p:cNvPr>
              <p:cNvSpPr/>
              <p:nvPr/>
            </p:nvSpPr>
            <p:spPr>
              <a:xfrm>
                <a:off x="2722044" y="3079814"/>
                <a:ext cx="292642" cy="2810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43" name="文本框 42">
                <a:extLst>
                  <a:ext uri="{FF2B5EF4-FFF2-40B4-BE49-F238E27FC236}">
                    <a16:creationId xmlns:a16="http://schemas.microsoft.com/office/drawing/2014/main" id="{3A2CC7E2-24DF-173A-2446-FA4A0B9B1A90}"/>
                  </a:ext>
                </a:extLst>
              </p:cNvPr>
              <p:cNvSpPr txBox="1"/>
              <p:nvPr/>
            </p:nvSpPr>
            <p:spPr>
              <a:xfrm>
                <a:off x="2981424" y="2488008"/>
                <a:ext cx="633122" cy="1128152"/>
              </a:xfrm>
              <a:prstGeom prst="rect">
                <a:avLst/>
              </a:prstGeom>
              <a:noFill/>
            </p:spPr>
            <p:txBody>
              <a:bodyPr wrap="none" rtlCol="0">
                <a:spAutoFit/>
              </a:bodyPr>
              <a:lstStyle/>
              <a:p>
                <a:r>
                  <a:rPr lang="en-US" altLang="zh-CN"/>
                  <a:t>…</a:t>
                </a:r>
                <a:endParaRPr lang="zh-CN" altLang="en-US"/>
              </a:p>
            </p:txBody>
          </p:sp>
          <p:sp>
            <p:nvSpPr>
              <p:cNvPr id="44" name="箭头: 右 43">
                <a:extLst>
                  <a:ext uri="{FF2B5EF4-FFF2-40B4-BE49-F238E27FC236}">
                    <a16:creationId xmlns:a16="http://schemas.microsoft.com/office/drawing/2014/main" id="{956956CE-3EEA-EB35-BE59-42216A69981C}"/>
                  </a:ext>
                </a:extLst>
              </p:cNvPr>
              <p:cNvSpPr/>
              <p:nvPr/>
            </p:nvSpPr>
            <p:spPr>
              <a:xfrm>
                <a:off x="3614546" y="3061242"/>
                <a:ext cx="292642" cy="2810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grpSp>
        <p:sp>
          <p:nvSpPr>
            <p:cNvPr id="2" name="矩形 1">
              <a:extLst>
                <a:ext uri="{FF2B5EF4-FFF2-40B4-BE49-F238E27FC236}">
                  <a16:creationId xmlns:a16="http://schemas.microsoft.com/office/drawing/2014/main" id="{91579640-9D09-DB08-55C4-DA544E58D28E}"/>
                </a:ext>
              </a:extLst>
            </p:cNvPr>
            <p:cNvSpPr/>
            <p:nvPr/>
          </p:nvSpPr>
          <p:spPr>
            <a:xfrm>
              <a:off x="3039235" y="5833454"/>
              <a:ext cx="738860" cy="26476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a:t>
              </a:r>
              <a:endParaRPr lang="zh-CN" altLang="en-US" sz="1400">
                <a:solidFill>
                  <a:schemeClr val="tx1"/>
                </a:solidFill>
                <a:latin typeface="Modern No. 20" panose="02070704070505020303" pitchFamily="18" charset="0"/>
              </a:endParaRPr>
            </a:p>
          </p:txBody>
        </p:sp>
        <p:sp>
          <p:nvSpPr>
            <p:cNvPr id="3" name="箭头: 右 2">
              <a:extLst>
                <a:ext uri="{FF2B5EF4-FFF2-40B4-BE49-F238E27FC236}">
                  <a16:creationId xmlns:a16="http://schemas.microsoft.com/office/drawing/2014/main" id="{0E30E642-C83B-E79B-59D0-29C319765C26}"/>
                </a:ext>
              </a:extLst>
            </p:cNvPr>
            <p:cNvSpPr/>
            <p:nvPr/>
          </p:nvSpPr>
          <p:spPr>
            <a:xfrm>
              <a:off x="3789135" y="5920829"/>
              <a:ext cx="158710" cy="920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4" name="矩形 3">
              <a:extLst>
                <a:ext uri="{FF2B5EF4-FFF2-40B4-BE49-F238E27FC236}">
                  <a16:creationId xmlns:a16="http://schemas.microsoft.com/office/drawing/2014/main" id="{55D67CA8-E1BB-2466-C3D5-965485323B14}"/>
                </a:ext>
              </a:extLst>
            </p:cNvPr>
            <p:cNvSpPr/>
            <p:nvPr/>
          </p:nvSpPr>
          <p:spPr>
            <a:xfrm>
              <a:off x="3985154" y="5833452"/>
              <a:ext cx="901806" cy="264767"/>
            </a:xfrm>
            <a:prstGeom prst="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N+1</a:t>
              </a:r>
              <a:endParaRPr lang="zh-CN" altLang="en-US" sz="1400">
                <a:solidFill>
                  <a:schemeClr val="tx1"/>
                </a:solidFill>
                <a:latin typeface="Modern No. 20" panose="02070704070505020303" pitchFamily="18" charset="0"/>
              </a:endParaRPr>
            </a:p>
          </p:txBody>
        </p:sp>
      </p:grpSp>
      <p:sp>
        <p:nvSpPr>
          <p:cNvPr id="10" name="文本框 9">
            <a:extLst>
              <a:ext uri="{FF2B5EF4-FFF2-40B4-BE49-F238E27FC236}">
                <a16:creationId xmlns:a16="http://schemas.microsoft.com/office/drawing/2014/main" id="{9AFE7FCA-BCAA-8A37-EE50-CF964B0BC21A}"/>
              </a:ext>
            </a:extLst>
          </p:cNvPr>
          <p:cNvSpPr txBox="1"/>
          <p:nvPr/>
        </p:nvSpPr>
        <p:spPr>
          <a:xfrm>
            <a:off x="10309619" y="686137"/>
            <a:ext cx="683200" cy="276999"/>
          </a:xfrm>
          <a:prstGeom prst="rect">
            <a:avLst/>
          </a:prstGeom>
          <a:noFill/>
        </p:spPr>
        <p:txBody>
          <a:bodyPr wrap="none" rtlCol="0">
            <a:spAutoFit/>
          </a:bodyPr>
          <a:lstStyle/>
          <a:p>
            <a:r>
              <a:rPr lang="en-US" altLang="zh-CN" sz="1200">
                <a:latin typeface="Modern No. 20" panose="02070704070505020303" pitchFamily="18" charset="0"/>
                <a:ea typeface="宋体" panose="02010600030101010101" pitchFamily="2" charset="-122"/>
                <a:cs typeface="Times New Roman" panose="02020603050405020304" pitchFamily="18" charset="0"/>
              </a:rPr>
              <a:t>Miner</a:t>
            </a:r>
            <a:r>
              <a:rPr lang="en-US" altLang="zh-CN" sz="1200">
                <a:latin typeface="Times New Roman" panose="02020603050405020304" pitchFamily="18" charset="0"/>
                <a:ea typeface="+mj-ea"/>
                <a:cs typeface="Times New Roman" panose="02020603050405020304" pitchFamily="18" charset="0"/>
              </a:rPr>
              <a:t> </a:t>
            </a:r>
            <a:r>
              <a:rPr lang="en-US" altLang="zh-CN" sz="1200" i="1">
                <a:latin typeface="Bell MT" panose="02020503060305020303" pitchFamily="18" charset="0"/>
              </a:rPr>
              <a:t>x</a:t>
            </a:r>
            <a:endParaRPr lang="zh-CN" altLang="en-US" sz="1200" i="1">
              <a:latin typeface="Bell MT" panose="02020503060305020303" pitchFamily="18" charset="0"/>
            </a:endParaRPr>
          </a:p>
        </p:txBody>
      </p:sp>
      <p:sp>
        <p:nvSpPr>
          <p:cNvPr id="21" name="矩形: 圆角 20">
            <a:extLst>
              <a:ext uri="{FF2B5EF4-FFF2-40B4-BE49-F238E27FC236}">
                <a16:creationId xmlns:a16="http://schemas.microsoft.com/office/drawing/2014/main" id="{9AB95904-2822-D875-CE9B-238D99D3A7E1}"/>
              </a:ext>
            </a:extLst>
          </p:cNvPr>
          <p:cNvSpPr/>
          <p:nvPr/>
        </p:nvSpPr>
        <p:spPr>
          <a:xfrm>
            <a:off x="8051736" y="209293"/>
            <a:ext cx="3633020" cy="2672804"/>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9084636-288A-3317-26E6-6FEF36D51682}"/>
              </a:ext>
            </a:extLst>
          </p:cNvPr>
          <p:cNvSpPr txBox="1"/>
          <p:nvPr/>
        </p:nvSpPr>
        <p:spPr>
          <a:xfrm>
            <a:off x="8381540" y="1327713"/>
            <a:ext cx="447432" cy="369332"/>
          </a:xfrm>
          <a:prstGeom prst="rect">
            <a:avLst/>
          </a:prstGeom>
          <a:noFill/>
        </p:spPr>
        <p:txBody>
          <a:bodyPr wrap="square" rtlCol="0">
            <a:spAutoFit/>
          </a:bodyPr>
          <a:lstStyle/>
          <a:p>
            <a:r>
              <a:rPr lang="en-US" altLang="zh-CN"/>
              <a:t>…</a:t>
            </a:r>
            <a:endParaRPr lang="zh-CN" altLang="en-US"/>
          </a:p>
        </p:txBody>
      </p:sp>
      <p:grpSp>
        <p:nvGrpSpPr>
          <p:cNvPr id="25" name="组合 24">
            <a:extLst>
              <a:ext uri="{FF2B5EF4-FFF2-40B4-BE49-F238E27FC236}">
                <a16:creationId xmlns:a16="http://schemas.microsoft.com/office/drawing/2014/main" id="{15241A28-3229-68F6-BA15-559A2502C21D}"/>
              </a:ext>
            </a:extLst>
          </p:cNvPr>
          <p:cNvGrpSpPr/>
          <p:nvPr/>
        </p:nvGrpSpPr>
        <p:grpSpPr>
          <a:xfrm>
            <a:off x="1421631" y="523724"/>
            <a:ext cx="1082348" cy="1230028"/>
            <a:chOff x="1450124" y="812580"/>
            <a:chExt cx="1082348" cy="1230028"/>
          </a:xfrm>
        </p:grpSpPr>
        <p:grpSp>
          <p:nvGrpSpPr>
            <p:cNvPr id="13" name="组合 12">
              <a:extLst>
                <a:ext uri="{FF2B5EF4-FFF2-40B4-BE49-F238E27FC236}">
                  <a16:creationId xmlns:a16="http://schemas.microsoft.com/office/drawing/2014/main" id="{2E9A3252-BD31-FDE2-3D64-64D19E3745CE}"/>
                </a:ext>
              </a:extLst>
            </p:cNvPr>
            <p:cNvGrpSpPr/>
            <p:nvPr/>
          </p:nvGrpSpPr>
          <p:grpSpPr>
            <a:xfrm>
              <a:off x="1450124" y="812580"/>
              <a:ext cx="1082348" cy="1230028"/>
              <a:chOff x="1034688" y="719835"/>
              <a:chExt cx="1072772" cy="1091311"/>
            </a:xfrm>
          </p:grpSpPr>
          <p:sp>
            <p:nvSpPr>
              <p:cNvPr id="11" name="矩形: 圆角 10">
                <a:extLst>
                  <a:ext uri="{FF2B5EF4-FFF2-40B4-BE49-F238E27FC236}">
                    <a16:creationId xmlns:a16="http://schemas.microsoft.com/office/drawing/2014/main" id="{55A9B3E7-F7F3-C939-FA1E-A6144F7A1453}"/>
                  </a:ext>
                </a:extLst>
              </p:cNvPr>
              <p:cNvSpPr/>
              <p:nvPr/>
            </p:nvSpPr>
            <p:spPr>
              <a:xfrm>
                <a:off x="1066801" y="719835"/>
                <a:ext cx="1008546" cy="1091311"/>
              </a:xfrm>
              <a:prstGeom prst="roundRect">
                <a:avLst/>
              </a:prstGeom>
              <a:noFill/>
              <a:ln>
                <a:prstDash val="sysDash"/>
                <a:extLst>
                  <a:ext uri="{C807C97D-BFC1-408E-A445-0C87EB9F89A2}">
                    <ask:lineSketchStyleProps xmlns:ask="http://schemas.microsoft.com/office/drawing/2018/sketchyshapes" sd="981765707">
                      <a:custGeom>
                        <a:avLst/>
                        <a:gdLst>
                          <a:gd name="connsiteX0" fmla="*/ 0 w 1353915"/>
                          <a:gd name="connsiteY0" fmla="*/ 160135 h 960790"/>
                          <a:gd name="connsiteX1" fmla="*/ 160135 w 1353915"/>
                          <a:gd name="connsiteY1" fmla="*/ 0 h 960790"/>
                          <a:gd name="connsiteX2" fmla="*/ 1193780 w 1353915"/>
                          <a:gd name="connsiteY2" fmla="*/ 0 h 960790"/>
                          <a:gd name="connsiteX3" fmla="*/ 1353915 w 1353915"/>
                          <a:gd name="connsiteY3" fmla="*/ 160135 h 960790"/>
                          <a:gd name="connsiteX4" fmla="*/ 1353915 w 1353915"/>
                          <a:gd name="connsiteY4" fmla="*/ 800655 h 960790"/>
                          <a:gd name="connsiteX5" fmla="*/ 1193780 w 1353915"/>
                          <a:gd name="connsiteY5" fmla="*/ 960790 h 960790"/>
                          <a:gd name="connsiteX6" fmla="*/ 160135 w 1353915"/>
                          <a:gd name="connsiteY6" fmla="*/ 960790 h 960790"/>
                          <a:gd name="connsiteX7" fmla="*/ 0 w 1353915"/>
                          <a:gd name="connsiteY7" fmla="*/ 800655 h 960790"/>
                          <a:gd name="connsiteX8" fmla="*/ 0 w 1353915"/>
                          <a:gd name="connsiteY8" fmla="*/ 160135 h 96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3915" h="960790" extrusionOk="0">
                            <a:moveTo>
                              <a:pt x="0" y="160135"/>
                            </a:moveTo>
                            <a:cubicBezTo>
                              <a:pt x="-7719" y="85237"/>
                              <a:pt x="62671" y="-3726"/>
                              <a:pt x="160135" y="0"/>
                            </a:cubicBezTo>
                            <a:cubicBezTo>
                              <a:pt x="596380" y="68338"/>
                              <a:pt x="873236" y="-69033"/>
                              <a:pt x="1193780" y="0"/>
                            </a:cubicBezTo>
                            <a:cubicBezTo>
                              <a:pt x="1267173" y="5029"/>
                              <a:pt x="1352469" y="73405"/>
                              <a:pt x="1353915" y="160135"/>
                            </a:cubicBezTo>
                            <a:cubicBezTo>
                              <a:pt x="1402035" y="467189"/>
                              <a:pt x="1407354" y="597166"/>
                              <a:pt x="1353915" y="800655"/>
                            </a:cubicBezTo>
                            <a:cubicBezTo>
                              <a:pt x="1362747" y="880701"/>
                              <a:pt x="1298589" y="961870"/>
                              <a:pt x="1193780" y="960790"/>
                            </a:cubicBezTo>
                            <a:cubicBezTo>
                              <a:pt x="1052711" y="915406"/>
                              <a:pt x="308533" y="1047523"/>
                              <a:pt x="160135" y="960790"/>
                            </a:cubicBezTo>
                            <a:cubicBezTo>
                              <a:pt x="84428" y="962637"/>
                              <a:pt x="-11101" y="884029"/>
                              <a:pt x="0" y="800655"/>
                            </a:cubicBezTo>
                            <a:cubicBezTo>
                              <a:pt x="11235" y="578822"/>
                              <a:pt x="-18660" y="390983"/>
                              <a:pt x="0" y="16013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1AE66F1-703D-A5D9-3A56-14A808D07D8C}"/>
                  </a:ext>
                </a:extLst>
              </p:cNvPr>
              <p:cNvSpPr txBox="1"/>
              <p:nvPr/>
            </p:nvSpPr>
            <p:spPr>
              <a:xfrm>
                <a:off x="1034688" y="750568"/>
                <a:ext cx="1072772" cy="273067"/>
              </a:xfrm>
              <a:prstGeom prst="rect">
                <a:avLst/>
              </a:prstGeom>
              <a:noFill/>
            </p:spPr>
            <p:txBody>
              <a:bodyPr wrap="none" rtlCol="0">
                <a:spAutoFit/>
              </a:bodyPr>
              <a:lstStyle/>
              <a:p>
                <a:r>
                  <a:rPr lang="zh-CN" altLang="en-US" sz="1400">
                    <a:latin typeface="Modern No. 20" panose="02070704070505020303" pitchFamily="18" charset="0"/>
                    <a:ea typeface="宋体" panose="02010600030101010101" pitchFamily="2" charset="-122"/>
                  </a:rPr>
                  <a:t>程序提供方</a:t>
                </a:r>
                <a:endParaRPr lang="en-US" altLang="zh-CN" sz="1400">
                  <a:latin typeface="Modern No. 20" panose="02070704070505020303" pitchFamily="18" charset="0"/>
                  <a:ea typeface="宋体" panose="02010600030101010101" pitchFamily="2" charset="-122"/>
                </a:endParaRPr>
              </a:p>
            </p:txBody>
          </p:sp>
        </p:grpSp>
        <p:sp>
          <p:nvSpPr>
            <p:cNvPr id="23" name="矩形 22">
              <a:extLst>
                <a:ext uri="{FF2B5EF4-FFF2-40B4-BE49-F238E27FC236}">
                  <a16:creationId xmlns:a16="http://schemas.microsoft.com/office/drawing/2014/main" id="{19651789-69AB-B852-650C-A5DCC460DFFF}"/>
                </a:ext>
              </a:extLst>
            </p:cNvPr>
            <p:cNvSpPr/>
            <p:nvPr/>
          </p:nvSpPr>
          <p:spPr>
            <a:xfrm>
              <a:off x="1577485" y="1183548"/>
              <a:ext cx="812350" cy="7401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a:solidFill>
                    <a:schemeClr val="tx1"/>
                  </a:solidFill>
                  <a:latin typeface="Modern No. 20" panose="02070704070505020303" pitchFamily="18" charset="0"/>
                </a:rPr>
                <a:t>Google</a:t>
              </a:r>
            </a:p>
            <a:p>
              <a:r>
                <a:rPr lang="en-US" altLang="zh-CN" sz="1200">
                  <a:solidFill>
                    <a:schemeClr val="tx1"/>
                  </a:solidFill>
                  <a:latin typeface="Modern No. 20" panose="02070704070505020303" pitchFamily="18" charset="0"/>
                </a:rPr>
                <a:t>Microsoft</a:t>
              </a:r>
            </a:p>
            <a:p>
              <a:r>
                <a:rPr lang="en-US" altLang="zh-CN" sz="1200">
                  <a:solidFill>
                    <a:schemeClr val="tx1"/>
                  </a:solidFill>
                  <a:latin typeface="Modern No. 20" panose="02070704070505020303" pitchFamily="18" charset="0"/>
                </a:rPr>
                <a:t>Apple</a:t>
              </a:r>
            </a:p>
            <a:p>
              <a:r>
                <a:rPr lang="en-US" altLang="zh-CN" sz="1200">
                  <a:solidFill>
                    <a:schemeClr val="tx1"/>
                  </a:solidFill>
                  <a:latin typeface="Modern No. 20" panose="02070704070505020303" pitchFamily="18" charset="0"/>
                </a:rPr>
                <a:t>…</a:t>
              </a:r>
              <a:endParaRPr lang="zh-CN" altLang="en-US" sz="1200">
                <a:solidFill>
                  <a:schemeClr val="tx1"/>
                </a:solidFill>
                <a:latin typeface="Modern No. 20" panose="02070704070505020303" pitchFamily="18" charset="0"/>
              </a:endParaRPr>
            </a:p>
          </p:txBody>
        </p:sp>
      </p:grpSp>
      <p:sp>
        <p:nvSpPr>
          <p:cNvPr id="48" name="矩形: 圆角 47">
            <a:extLst>
              <a:ext uri="{FF2B5EF4-FFF2-40B4-BE49-F238E27FC236}">
                <a16:creationId xmlns:a16="http://schemas.microsoft.com/office/drawing/2014/main" id="{58004604-D652-17E5-2F3C-1047DD6DC083}"/>
              </a:ext>
            </a:extLst>
          </p:cNvPr>
          <p:cNvSpPr/>
          <p:nvPr/>
        </p:nvSpPr>
        <p:spPr>
          <a:xfrm>
            <a:off x="4063593" y="1923810"/>
            <a:ext cx="2246953" cy="212137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7B068786-295D-146E-E127-8290EEF169E4}"/>
              </a:ext>
            </a:extLst>
          </p:cNvPr>
          <p:cNvSpPr txBox="1"/>
          <p:nvPr/>
        </p:nvSpPr>
        <p:spPr>
          <a:xfrm rot="16200000">
            <a:off x="5338717" y="2454731"/>
            <a:ext cx="430887" cy="2698756"/>
          </a:xfrm>
          <a:prstGeom prst="rect">
            <a:avLst/>
          </a:prstGeom>
          <a:noFill/>
        </p:spPr>
        <p:txBody>
          <a:bodyPr vert="eaVert" wrap="square" rtlCol="0">
            <a:spAutoFit/>
          </a:bodyPr>
          <a:lstStyle/>
          <a:p>
            <a:r>
              <a:rPr lang="en-US" altLang="zh-CN" sz="1600">
                <a:latin typeface="Bodoni MT" panose="02070603080606020203" pitchFamily="18" charset="0"/>
              </a:rPr>
              <a:t>v</a:t>
            </a:r>
            <a:r>
              <a:rPr lang="en-US" altLang="zh-CN" sz="1400">
                <a:latin typeface="Modern No. 20" panose="02070704070505020303" pitchFamily="18" charset="0"/>
                <a:ea typeface="宋体" panose="02010600030101010101" pitchFamily="2" charset="-122"/>
              </a:rPr>
              <a:t>alidation and evaluation</a:t>
            </a:r>
            <a:endParaRPr lang="zh-CN" altLang="en-US" sz="1400">
              <a:latin typeface="Modern No. 20" panose="02070704070505020303" pitchFamily="18" charset="0"/>
              <a:ea typeface="宋体" panose="02010600030101010101" pitchFamily="2" charset="-122"/>
            </a:endParaRPr>
          </a:p>
        </p:txBody>
      </p:sp>
      <p:sp>
        <p:nvSpPr>
          <p:cNvPr id="57" name="矩形 56">
            <a:extLst>
              <a:ext uri="{FF2B5EF4-FFF2-40B4-BE49-F238E27FC236}">
                <a16:creationId xmlns:a16="http://schemas.microsoft.com/office/drawing/2014/main" id="{63A55363-83A8-D8A2-7948-7BE044ADD4CC}"/>
              </a:ext>
            </a:extLst>
          </p:cNvPr>
          <p:cNvSpPr/>
          <p:nvPr/>
        </p:nvSpPr>
        <p:spPr>
          <a:xfrm>
            <a:off x="4771782" y="4596939"/>
            <a:ext cx="830573" cy="3402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Bodoni MT" panose="02070603080606020203" pitchFamily="18" charset="0"/>
              </a:rPr>
              <a:t>Winner</a:t>
            </a:r>
            <a:endParaRPr lang="zh-CN" altLang="en-US">
              <a:solidFill>
                <a:schemeClr val="tx1"/>
              </a:solidFill>
              <a:latin typeface="Bodoni MT" panose="02070603080606020203" pitchFamily="18" charset="0"/>
            </a:endParaRPr>
          </a:p>
        </p:txBody>
      </p:sp>
      <p:cxnSp>
        <p:nvCxnSpPr>
          <p:cNvPr id="72" name="连接符: 肘形 71">
            <a:extLst>
              <a:ext uri="{FF2B5EF4-FFF2-40B4-BE49-F238E27FC236}">
                <a16:creationId xmlns:a16="http://schemas.microsoft.com/office/drawing/2014/main" id="{B317A66B-8B5F-470A-7B3C-93520369EC27}"/>
              </a:ext>
            </a:extLst>
          </p:cNvPr>
          <p:cNvCxnSpPr>
            <a:stCxn id="57" idx="2"/>
            <a:endCxn id="4" idx="0"/>
          </p:cNvCxnSpPr>
          <p:nvPr/>
        </p:nvCxnSpPr>
        <p:spPr>
          <a:xfrm rot="16200000" flipH="1">
            <a:off x="5291314" y="4832909"/>
            <a:ext cx="836127" cy="1044617"/>
          </a:xfrm>
          <a:prstGeom prst="bentConnector3">
            <a:avLst>
              <a:gd name="adj1" fmla="val 28735"/>
            </a:avLst>
          </a:prstGeom>
          <a:ln>
            <a:tailEnd type="triangle"/>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F3E8196E-D47F-BCD3-10BC-19DA5B6286B2}"/>
              </a:ext>
            </a:extLst>
          </p:cNvPr>
          <p:cNvSpPr txBox="1"/>
          <p:nvPr/>
        </p:nvSpPr>
        <p:spPr>
          <a:xfrm>
            <a:off x="5173953" y="4159175"/>
            <a:ext cx="922047"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4(a). </a:t>
            </a:r>
            <a:r>
              <a:rPr lang="zh-CN" altLang="en-US" sz="1400">
                <a:latin typeface="宋体" panose="02010600030101010101" pitchFamily="2" charset="-122"/>
                <a:ea typeface="宋体" panose="02010600030101010101" pitchFamily="2" charset="-122"/>
                <a:cs typeface="Times New Roman" panose="02020603050405020304" pitchFamily="18" charset="0"/>
              </a:rPr>
              <a:t>产生</a:t>
            </a:r>
            <a:endParaRPr lang="zh-CN" altLang="en-US" sz="1400">
              <a:latin typeface="宋体" panose="02010600030101010101" pitchFamily="2" charset="-122"/>
              <a:ea typeface="宋体" panose="02010600030101010101" pitchFamily="2" charset="-122"/>
            </a:endParaRPr>
          </a:p>
        </p:txBody>
      </p:sp>
      <p:cxnSp>
        <p:nvCxnSpPr>
          <p:cNvPr id="102" name="直接箭头连接符 101">
            <a:extLst>
              <a:ext uri="{FF2B5EF4-FFF2-40B4-BE49-F238E27FC236}">
                <a16:creationId xmlns:a16="http://schemas.microsoft.com/office/drawing/2014/main" id="{804F443E-32EB-2AF1-A73B-E8C2E86A5417}"/>
              </a:ext>
            </a:extLst>
          </p:cNvPr>
          <p:cNvCxnSpPr>
            <a:cxnSpLocks/>
            <a:stCxn id="58" idx="3"/>
          </p:cNvCxnSpPr>
          <p:nvPr/>
        </p:nvCxnSpPr>
        <p:spPr>
          <a:xfrm flipV="1">
            <a:off x="5413150" y="1132832"/>
            <a:ext cx="2638586" cy="2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文本框 111">
            <a:extLst>
              <a:ext uri="{FF2B5EF4-FFF2-40B4-BE49-F238E27FC236}">
                <a16:creationId xmlns:a16="http://schemas.microsoft.com/office/drawing/2014/main" id="{8AAFB83A-7D7F-BB32-1950-9172BD4D4DDE}"/>
              </a:ext>
            </a:extLst>
          </p:cNvPr>
          <p:cNvSpPr txBox="1"/>
          <p:nvPr/>
        </p:nvSpPr>
        <p:spPr>
          <a:xfrm>
            <a:off x="4197846" y="1978829"/>
            <a:ext cx="1195777" cy="307777"/>
          </a:xfrm>
          <a:prstGeom prst="rect">
            <a:avLst/>
          </a:prstGeom>
          <a:noFill/>
        </p:spPr>
        <p:txBody>
          <a:bodyPr wrap="none" rtlCol="0">
            <a:spAutoFit/>
          </a:bodyPr>
          <a:lstStyle/>
          <a:p>
            <a:r>
              <a:rPr lang="en-US" altLang="zh-CN" sz="1400">
                <a:latin typeface="Bodoni MT" panose="02070603080606020203" pitchFamily="18" charset="0"/>
              </a:rPr>
              <a:t>PoF Network</a:t>
            </a:r>
            <a:endParaRPr lang="zh-CN" altLang="en-US" sz="1400">
              <a:latin typeface="Bodoni MT" panose="02070603080606020203" pitchFamily="18" charset="0"/>
            </a:endParaRPr>
          </a:p>
        </p:txBody>
      </p:sp>
    </p:spTree>
    <p:extLst>
      <p:ext uri="{BB962C8B-B14F-4D97-AF65-F5344CB8AC3E}">
        <p14:creationId xmlns:p14="http://schemas.microsoft.com/office/powerpoint/2010/main" val="129427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947BD-A8A6-9372-BB23-1DE40096A0B1}"/>
              </a:ext>
            </a:extLst>
          </p:cNvPr>
          <p:cNvSpPr txBox="1"/>
          <p:nvPr/>
        </p:nvSpPr>
        <p:spPr>
          <a:xfrm>
            <a:off x="466757" y="359902"/>
            <a:ext cx="2666114" cy="461665"/>
          </a:xfrm>
          <a:prstGeom prst="rect">
            <a:avLst/>
          </a:prstGeom>
          <a:noFill/>
        </p:spPr>
        <p:txBody>
          <a:bodyPr wrap="none" rtlCol="0">
            <a:spAutoFit/>
          </a:bodyPr>
          <a:lstStyle/>
          <a:p>
            <a:r>
              <a:rPr lang="zh-CN" altLang="en-US" sz="2400" b="1"/>
              <a:t>系统功能模块设计</a:t>
            </a:r>
          </a:p>
        </p:txBody>
      </p:sp>
      <p:sp>
        <p:nvSpPr>
          <p:cNvPr id="4" name="文本框 3">
            <a:extLst>
              <a:ext uri="{FF2B5EF4-FFF2-40B4-BE49-F238E27FC236}">
                <a16:creationId xmlns:a16="http://schemas.microsoft.com/office/drawing/2014/main" id="{6A1B8021-9C63-CC23-ECEF-16E3A1ACA2B6}"/>
              </a:ext>
            </a:extLst>
          </p:cNvPr>
          <p:cNvSpPr txBox="1"/>
          <p:nvPr/>
        </p:nvSpPr>
        <p:spPr>
          <a:xfrm>
            <a:off x="819150" y="904631"/>
            <a:ext cx="10909300" cy="47436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待测程序发布模块</a:t>
            </a:r>
            <a:endParaRPr lang="en-US" altLang="zh-CN"/>
          </a:p>
          <a:p>
            <a:pPr marL="742950" lvl="1" indent="-285750">
              <a:lnSpc>
                <a:spcPct val="150000"/>
              </a:lnSpc>
              <a:buFont typeface="Arial" panose="020B0604020202020204" pitchFamily="34" charset="0"/>
              <a:buChar char="•"/>
            </a:pPr>
            <a:r>
              <a:rPr lang="zh-CN" altLang="en-US" sz="1600">
                <a:latin typeface="宋体" panose="02010600030101010101" pitchFamily="2" charset="-122"/>
                <a:ea typeface="宋体" panose="02010600030101010101" pitchFamily="2" charset="-122"/>
              </a:rPr>
              <a:t>程序提供方（需要查找自家漏洞的科技公司、开源软件等）发布待测试的程序源码、</a:t>
            </a:r>
            <a:r>
              <a:rPr lang="en-US" altLang="zh-CN" sz="1600">
                <a:latin typeface="宋体" panose="02010600030101010101" pitchFamily="2" charset="-122"/>
                <a:ea typeface="宋体" panose="02010600030101010101" pitchFamily="2" charset="-122"/>
              </a:rPr>
              <a:t>AFL</a:t>
            </a:r>
            <a:r>
              <a:rPr lang="zh-CN" altLang="en-US" sz="1600">
                <a:latin typeface="宋体" panose="02010600030101010101" pitchFamily="2" charset="-122"/>
                <a:ea typeface="宋体" panose="02010600030101010101" pitchFamily="2" charset="-122"/>
              </a:rPr>
              <a:t>配置、覆盖率目标等</a:t>
            </a:r>
            <a:endParaRPr lang="en-US" altLang="zh-CN" sz="160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a:t>模糊测试模块</a:t>
            </a:r>
            <a:endParaRPr lang="en-US" altLang="zh-CN"/>
          </a:p>
          <a:p>
            <a:pPr marL="742950" lvl="1" indent="-285750">
              <a:lnSpc>
                <a:spcPct val="150000"/>
              </a:lnSpc>
              <a:buFont typeface="Arial" panose="020B0604020202020204" pitchFamily="34" charset="0"/>
              <a:buChar char="•"/>
            </a:pPr>
            <a:r>
              <a:rPr lang="zh-CN" altLang="en-US" sz="1600">
                <a:latin typeface="宋体" panose="02010600030101010101" pitchFamily="2" charset="-122"/>
                <a:ea typeface="宋体" panose="02010600030101010101" pitchFamily="2" charset="-122"/>
              </a:rPr>
              <a:t>矿工获取任务，开始</a:t>
            </a:r>
            <a:r>
              <a:rPr lang="en-US" altLang="zh-CN" sz="1600">
                <a:latin typeface="Times New Roman" panose="02020603050405020304" pitchFamily="18" charset="0"/>
                <a:ea typeface="宋体" panose="02010600030101010101" pitchFamily="2" charset="-122"/>
                <a:cs typeface="Times New Roman" panose="02020603050405020304" pitchFamily="18" charset="0"/>
              </a:rPr>
              <a:t>Fuzzing</a:t>
            </a:r>
            <a:r>
              <a:rPr lang="zh-CN" altLang="en-US" sz="1600">
                <a:latin typeface="Times New Roman" panose="02020603050405020304" pitchFamily="18" charset="0"/>
                <a:ea typeface="宋体" panose="02010600030101010101" pitchFamily="2" charset="-122"/>
                <a:cs typeface="Times New Roman" panose="02020603050405020304" pitchFamily="18" charset="0"/>
              </a:rPr>
              <a:t>，生成执行窗口中的用例、路径、覆盖率</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a:t>消息发送接收模块</a:t>
            </a:r>
            <a:endParaRPr lang="en-US" altLang="zh-CN"/>
          </a:p>
          <a:p>
            <a:pPr marL="742950" lvl="1" indent="-285750">
              <a:lnSpc>
                <a:spcPct val="150000"/>
              </a:lnSpc>
              <a:buFont typeface="Arial" panose="020B0604020202020204" pitchFamily="34" charset="0"/>
              <a:buChar char="•"/>
            </a:pPr>
            <a:r>
              <a:rPr lang="zh-CN" altLang="en-US" sz="1600">
                <a:latin typeface="宋体" panose="02010600030101010101" pitchFamily="2" charset="-122"/>
                <a:ea typeface="宋体" panose="02010600030101010101" pitchFamily="2" charset="-122"/>
              </a:rPr>
              <a:t>每次执行窗口结束后，矿工们广播自己生成的              ，发现漏洞的矿工提交</a:t>
            </a:r>
            <a:r>
              <a:rPr lang="en-US" altLang="zh-CN" sz="1600">
                <a:latin typeface="Times New Roman" panose="02020603050405020304" pitchFamily="18" charset="0"/>
                <a:ea typeface="宋体" panose="02010600030101010101" pitchFamily="2" charset="-122"/>
                <a:cs typeface="Times New Roman" panose="02020603050405020304" pitchFamily="18" charset="0"/>
              </a:rPr>
              <a:t>payload</a:t>
            </a:r>
            <a:r>
              <a:rPr lang="zh-CN" altLang="en-US"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a:t>工作量和漏洞验证模块</a:t>
            </a:r>
            <a:endParaRPr lang="en-US" altLang="zh-CN"/>
          </a:p>
          <a:p>
            <a:pPr marL="742950" lvl="1" indent="-285750">
              <a:lnSpc>
                <a:spcPct val="150000"/>
              </a:lnSpc>
              <a:buFont typeface="Arial" panose="020B0604020202020204" pitchFamily="34" charset="0"/>
              <a:buChar char="•"/>
            </a:pPr>
            <a:r>
              <a:rPr lang="zh-CN" altLang="en-US" sz="1600">
                <a:latin typeface="Times New Roman" panose="02020603050405020304" pitchFamily="18" charset="0"/>
                <a:ea typeface="宋体" panose="02010600030101010101" pitchFamily="2" charset="-122"/>
                <a:cs typeface="Times New Roman" panose="02020603050405020304" pitchFamily="18" charset="0"/>
              </a:rPr>
              <a:t>其他节点</a:t>
            </a:r>
            <a:r>
              <a:rPr lang="zh-CN" altLang="en-US" sz="1600">
                <a:latin typeface="宋体" panose="02010600030101010101" pitchFamily="2" charset="-122"/>
                <a:ea typeface="宋体" panose="02010600030101010101" pitchFamily="2" charset="-122"/>
              </a:rPr>
              <a:t>验证工作量和漏洞，对记账权归属者达成共识</a:t>
            </a:r>
            <a:endParaRPr lang="en-US" altLang="zh-CN"/>
          </a:p>
          <a:p>
            <a:pPr marL="285750" indent="-285750">
              <a:lnSpc>
                <a:spcPct val="150000"/>
              </a:lnSpc>
              <a:buFont typeface="Arial" panose="020B0604020202020204" pitchFamily="34" charset="0"/>
              <a:buChar char="•"/>
            </a:pPr>
            <a:r>
              <a:rPr lang="zh-CN" altLang="en-US"/>
              <a:t>区块生成和同步模块</a:t>
            </a:r>
            <a:endParaRPr lang="en-US" altLang="zh-CN"/>
          </a:p>
          <a:p>
            <a:pPr marL="742950" lvl="1" indent="-285750">
              <a:lnSpc>
                <a:spcPct val="150000"/>
              </a:lnSpc>
              <a:buFont typeface="Arial" panose="020B0604020202020204" pitchFamily="34" charset="0"/>
              <a:buChar char="•"/>
            </a:pPr>
            <a:r>
              <a:rPr lang="zh-CN" altLang="en-US" sz="1600">
                <a:latin typeface="宋体" panose="02010600030101010101" pitchFamily="2" charset="-122"/>
                <a:ea typeface="宋体" panose="02010600030101010101" pitchFamily="2" charset="-122"/>
              </a:rPr>
              <a:t>第一个落在区间内的矿工可以获得记账权，由该</a:t>
            </a:r>
            <a:r>
              <a:rPr lang="en-US" altLang="zh-CN" sz="1600">
                <a:latin typeface="宋体" panose="02010600030101010101" pitchFamily="2" charset="-122"/>
                <a:ea typeface="宋体" panose="02010600030101010101" pitchFamily="2" charset="-122"/>
              </a:rPr>
              <a:t>winner</a:t>
            </a:r>
            <a:r>
              <a:rPr lang="zh-CN" altLang="en-US" sz="1600">
                <a:latin typeface="宋体" panose="02010600030101010101" pitchFamily="2" charset="-122"/>
                <a:ea typeface="宋体" panose="02010600030101010101" pitchFamily="2" charset="-122"/>
              </a:rPr>
              <a:t>生成新区块，其他人同步新区块，同时动态调整该区间</a:t>
            </a:r>
            <a:endParaRPr lang="en-US" altLang="zh-CN" sz="160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a:t>奖励发放模块</a:t>
            </a:r>
            <a:endParaRPr lang="en-US" altLang="zh-CN"/>
          </a:p>
          <a:p>
            <a:pPr marL="742950" lvl="1" indent="-285750">
              <a:lnSpc>
                <a:spcPct val="150000"/>
              </a:lnSpc>
              <a:buFont typeface="Arial" panose="020B0604020202020204" pitchFamily="34" charset="0"/>
              <a:buChar char="•"/>
            </a:pPr>
            <a:r>
              <a:rPr lang="zh-CN" altLang="en-US" sz="1600">
                <a:latin typeface="宋体" panose="02010600030101010101" pitchFamily="2" charset="-122"/>
                <a:ea typeface="宋体" panose="02010600030101010101" pitchFamily="2" charset="-122"/>
              </a:rPr>
              <a:t>定义模糊测试难度，实现基于博弈论的奖惩机制（基本奖励</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漏洞奖励）</a:t>
            </a:r>
            <a:endParaRPr lang="en-US" altLang="zh-CN" sz="160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0E87911-F0BA-0647-F6B7-632BADEB7BB3}"/>
                  </a:ext>
                </a:extLst>
              </p:cNvPr>
              <p:cNvSpPr txBox="1"/>
              <p:nvPr/>
            </p:nvSpPr>
            <p:spPr>
              <a:xfrm>
                <a:off x="5607050" y="2983011"/>
                <a:ext cx="1625096" cy="307777"/>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00"/>
                          </a:solidFill>
                          <a:latin typeface="Cambria Math" panose="02040503050406030204" pitchFamily="18" charset="0"/>
                        </a:rPr>
                        <m:t>𝑆𝑖𝑔𝑛</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𝐻</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𝑆𝑘𝑒𝑛𝑐𝑙𝑎𝑣𝑒</m:t>
                      </m:r>
                      <m:r>
                        <a:rPr lang="en-US" altLang="zh-CN" sz="1400" b="0" i="1" smtClean="0">
                          <a:solidFill>
                            <a:srgbClr val="000000"/>
                          </a:solidFill>
                          <a:latin typeface="Cambria Math" panose="02040503050406030204" pitchFamily="18" charset="0"/>
                        </a:rPr>
                        <m:t>)</m:t>
                      </m:r>
                    </m:oMath>
                  </m:oMathPara>
                </a14:m>
                <a:endParaRPr lang="en-US" altLang="zh-CN" sz="1400">
                  <a:solidFill>
                    <a:srgbClr val="000000"/>
                  </a:solidFill>
                  <a:latin typeface="Bell MT" panose="02020503060305020303" pitchFamily="18" charset="0"/>
                </a:endParaRPr>
              </a:p>
            </p:txBody>
          </p:sp>
        </mc:Choice>
        <mc:Fallback xmlns="">
          <p:sp>
            <p:nvSpPr>
              <p:cNvPr id="5" name="文本框 4">
                <a:extLst>
                  <a:ext uri="{FF2B5EF4-FFF2-40B4-BE49-F238E27FC236}">
                    <a16:creationId xmlns:a16="http://schemas.microsoft.com/office/drawing/2014/main" id="{C0E87911-F0BA-0647-F6B7-632BADEB7BB3}"/>
                  </a:ext>
                </a:extLst>
              </p:cNvPr>
              <p:cNvSpPr txBox="1">
                <a:spLocks noRot="1" noChangeAspect="1" noMove="1" noResize="1" noEditPoints="1" noAdjustHandles="1" noChangeArrowheads="1" noChangeShapeType="1" noTextEdit="1"/>
              </p:cNvSpPr>
              <p:nvPr/>
            </p:nvSpPr>
            <p:spPr>
              <a:xfrm>
                <a:off x="5607050" y="2983011"/>
                <a:ext cx="1625096" cy="307777"/>
              </a:xfrm>
              <a:prstGeom prst="rect">
                <a:avLst/>
              </a:prstGeom>
              <a:blipFill>
                <a:blip r:embed="rId2"/>
                <a:stretch>
                  <a:fillRect b="-588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39924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a:extLst>
              <a:ext uri="{FF2B5EF4-FFF2-40B4-BE49-F238E27FC236}">
                <a16:creationId xmlns:a16="http://schemas.microsoft.com/office/drawing/2014/main" id="{69A4A874-FA32-273C-0D5C-CF7B5D00C50B}"/>
              </a:ext>
            </a:extLst>
          </p:cNvPr>
          <p:cNvSpPr txBox="1"/>
          <p:nvPr/>
        </p:nvSpPr>
        <p:spPr>
          <a:xfrm>
            <a:off x="392378" y="113575"/>
            <a:ext cx="2785763" cy="461665"/>
          </a:xfrm>
          <a:prstGeom prst="rect">
            <a:avLst/>
          </a:prstGeom>
          <a:noFill/>
        </p:spPr>
        <p:txBody>
          <a:bodyPr wrap="none" rtlCol="0">
            <a:spAutoFit/>
          </a:bodyPr>
          <a:lstStyle/>
          <a:p>
            <a:r>
              <a:rPr lang="en-US" altLang="zh-CN" sz="2400" b="1">
                <a:latin typeface="+mj-ea"/>
                <a:ea typeface="+mj-ea"/>
              </a:rPr>
              <a:t>Proof-of-Fuzzing</a:t>
            </a:r>
            <a:endParaRPr lang="zh-CN" altLang="en-US" sz="2400" b="1">
              <a:latin typeface="+mj-ea"/>
              <a:ea typeface="+mj-ea"/>
            </a:endParaRPr>
          </a:p>
        </p:txBody>
      </p:sp>
      <p:grpSp>
        <p:nvGrpSpPr>
          <p:cNvPr id="17" name="组合 16">
            <a:extLst>
              <a:ext uri="{FF2B5EF4-FFF2-40B4-BE49-F238E27FC236}">
                <a16:creationId xmlns:a16="http://schemas.microsoft.com/office/drawing/2014/main" id="{579C00AB-7413-6B9A-C613-CDA47633CCD7}"/>
              </a:ext>
            </a:extLst>
          </p:cNvPr>
          <p:cNvGrpSpPr/>
          <p:nvPr/>
        </p:nvGrpSpPr>
        <p:grpSpPr>
          <a:xfrm>
            <a:off x="1277680" y="919181"/>
            <a:ext cx="10069294" cy="5227724"/>
            <a:chOff x="1257801" y="919181"/>
            <a:chExt cx="10069294" cy="5227724"/>
          </a:xfrm>
        </p:grpSpPr>
        <p:sp>
          <p:nvSpPr>
            <p:cNvPr id="3" name="矩形 2">
              <a:extLst>
                <a:ext uri="{FF2B5EF4-FFF2-40B4-BE49-F238E27FC236}">
                  <a16:creationId xmlns:a16="http://schemas.microsoft.com/office/drawing/2014/main" id="{03D42AF1-7147-A16A-695D-92C60B38BB11}"/>
                </a:ext>
              </a:extLst>
            </p:cNvPr>
            <p:cNvSpPr/>
            <p:nvPr/>
          </p:nvSpPr>
          <p:spPr>
            <a:xfrm>
              <a:off x="1829096" y="1846898"/>
              <a:ext cx="1553034" cy="1582102"/>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endParaRPr>
            </a:p>
          </p:txBody>
        </p:sp>
        <p:sp>
          <p:nvSpPr>
            <p:cNvPr id="4" name="文本框 3">
              <a:extLst>
                <a:ext uri="{FF2B5EF4-FFF2-40B4-BE49-F238E27FC236}">
                  <a16:creationId xmlns:a16="http://schemas.microsoft.com/office/drawing/2014/main" id="{DA53CA06-3274-5610-F86E-A70D6920186E}"/>
                </a:ext>
              </a:extLst>
            </p:cNvPr>
            <p:cNvSpPr txBox="1"/>
            <p:nvPr/>
          </p:nvSpPr>
          <p:spPr>
            <a:xfrm>
              <a:off x="2117937" y="1824623"/>
              <a:ext cx="899605" cy="369332"/>
            </a:xfrm>
            <a:prstGeom prst="rect">
              <a:avLst/>
            </a:prstGeom>
            <a:noFill/>
          </p:spPr>
          <p:txBody>
            <a:bodyPr wrap="none" rtlCol="0">
              <a:spAutoFit/>
            </a:bodyPr>
            <a:lstStyle/>
            <a:p>
              <a:r>
                <a:rPr lang="en-US" altLang="zh-CN" b="1">
                  <a:latin typeface="Modern No. 20" panose="02070704070505020303" pitchFamily="18" charset="0"/>
                  <a:ea typeface="华文楷体" panose="02010600040101010101" pitchFamily="2" charset="-122"/>
                </a:rPr>
                <a:t>block N</a:t>
              </a:r>
              <a:endParaRPr lang="zh-CN" altLang="en-US" b="1">
                <a:latin typeface="Modern No. 20" panose="02070704070505020303" pitchFamily="18" charset="0"/>
                <a:ea typeface="华文楷体" panose="02010600040101010101" pitchFamily="2" charset="-122"/>
              </a:endParaRPr>
            </a:p>
          </p:txBody>
        </p:sp>
        <p:sp>
          <p:nvSpPr>
            <p:cNvPr id="5" name="矩形 4">
              <a:extLst>
                <a:ext uri="{FF2B5EF4-FFF2-40B4-BE49-F238E27FC236}">
                  <a16:creationId xmlns:a16="http://schemas.microsoft.com/office/drawing/2014/main" id="{40DA31B2-1288-AE1E-7C13-2299A29EECFD}"/>
                </a:ext>
              </a:extLst>
            </p:cNvPr>
            <p:cNvSpPr/>
            <p:nvPr/>
          </p:nvSpPr>
          <p:spPr>
            <a:xfrm>
              <a:off x="1999525" y="2171680"/>
              <a:ext cx="1212176" cy="7105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Modern No. 20" panose="02070704070505020303" pitchFamily="18" charset="0"/>
                </a:rPr>
                <a:t>List of Transactions</a:t>
              </a:r>
              <a:endParaRPr lang="zh-CN" altLang="en-US" sz="1400" i="1">
                <a:solidFill>
                  <a:schemeClr val="tx1"/>
                </a:solidFill>
                <a:latin typeface="Modern No. 20" panose="02070704070505020303" pitchFamily="18" charset="0"/>
              </a:endParaRPr>
            </a:p>
          </p:txBody>
        </p:sp>
        <p:sp>
          <p:nvSpPr>
            <p:cNvPr id="6" name="矩形 5">
              <a:extLst>
                <a:ext uri="{FF2B5EF4-FFF2-40B4-BE49-F238E27FC236}">
                  <a16:creationId xmlns:a16="http://schemas.microsoft.com/office/drawing/2014/main" id="{F51DD612-7880-7DAB-4573-938EE61F3188}"/>
                </a:ext>
              </a:extLst>
            </p:cNvPr>
            <p:cNvSpPr/>
            <p:nvPr/>
          </p:nvSpPr>
          <p:spPr>
            <a:xfrm>
              <a:off x="1999525" y="2990595"/>
              <a:ext cx="1212176" cy="3300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tx1"/>
                  </a:solidFill>
                  <a:latin typeface="+mj-ea"/>
                  <a:ea typeface="+mj-ea"/>
                </a:rPr>
                <a:t>#</a:t>
              </a:r>
              <a:r>
                <a:rPr lang="en-US" altLang="zh-CN">
                  <a:solidFill>
                    <a:schemeClr val="tx1"/>
                  </a:solidFill>
                  <a:latin typeface="Modern No. 20" panose="02070704070505020303" pitchFamily="18" charset="0"/>
                </a:rPr>
                <a:t>  </a:t>
              </a:r>
              <a:r>
                <a:rPr lang="en-US" altLang="zh-CN" sz="1400">
                  <a:solidFill>
                    <a:schemeClr val="tx1"/>
                  </a:solidFill>
                  <a:latin typeface="Modern No. 20" panose="02070704070505020303" pitchFamily="18" charset="0"/>
                </a:rPr>
                <a:t>Hash N</a:t>
              </a:r>
              <a:endParaRPr lang="zh-CN" altLang="en-US">
                <a:solidFill>
                  <a:schemeClr val="tx1"/>
                </a:solidFill>
                <a:latin typeface="Modern No. 20" panose="02070704070505020303" pitchFamily="18" charset="0"/>
              </a:endParaRPr>
            </a:p>
          </p:txBody>
        </p:sp>
        <p:grpSp>
          <p:nvGrpSpPr>
            <p:cNvPr id="9" name="组合 8">
              <a:extLst>
                <a:ext uri="{FF2B5EF4-FFF2-40B4-BE49-F238E27FC236}">
                  <a16:creationId xmlns:a16="http://schemas.microsoft.com/office/drawing/2014/main" id="{F0B1B606-40FB-FB69-4A9C-9B9173588D9F}"/>
                </a:ext>
              </a:extLst>
            </p:cNvPr>
            <p:cNvGrpSpPr/>
            <p:nvPr/>
          </p:nvGrpSpPr>
          <p:grpSpPr>
            <a:xfrm>
              <a:off x="3978374" y="1584816"/>
              <a:ext cx="1756443" cy="775252"/>
              <a:chOff x="4150977" y="2332383"/>
              <a:chExt cx="1756443" cy="775252"/>
            </a:xfrm>
          </p:grpSpPr>
          <p:sp>
            <p:nvSpPr>
              <p:cNvPr id="7" name="椭圆 6">
                <a:extLst>
                  <a:ext uri="{FF2B5EF4-FFF2-40B4-BE49-F238E27FC236}">
                    <a16:creationId xmlns:a16="http://schemas.microsoft.com/office/drawing/2014/main" id="{4CA312F3-50E3-63D3-729E-BB82D4F7C620}"/>
                  </a:ext>
                </a:extLst>
              </p:cNvPr>
              <p:cNvSpPr/>
              <p:nvPr/>
            </p:nvSpPr>
            <p:spPr>
              <a:xfrm>
                <a:off x="4214191" y="2332383"/>
                <a:ext cx="1630018" cy="77525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A90DE84-85AC-30DC-61DA-28EBC26C8534}"/>
                  </a:ext>
                </a:extLst>
              </p:cNvPr>
              <p:cNvSpPr txBox="1"/>
              <p:nvPr/>
            </p:nvSpPr>
            <p:spPr>
              <a:xfrm>
                <a:off x="4150977" y="2502314"/>
                <a:ext cx="1756443" cy="461665"/>
              </a:xfrm>
              <a:prstGeom prst="rect">
                <a:avLst/>
              </a:prstGeom>
              <a:noFill/>
            </p:spPr>
            <p:txBody>
              <a:bodyPr wrap="square" rtlCol="0">
                <a:spAutoFit/>
              </a:bodyPr>
              <a:lstStyle/>
              <a:p>
                <a:pPr algn="ctr"/>
                <a:r>
                  <a:rPr lang="en-US" altLang="zh-CN" sz="1200" i="1">
                    <a:latin typeface="Bell MT" panose="02020503060305020303" pitchFamily="18" charset="0"/>
                  </a:rPr>
                  <a:t>Pool of Unconfirmed</a:t>
                </a:r>
              </a:p>
              <a:p>
                <a:pPr algn="ctr"/>
                <a:r>
                  <a:rPr lang="en-US" altLang="zh-CN" sz="1200" i="1">
                    <a:latin typeface="Bell MT" panose="02020503060305020303" pitchFamily="18" charset="0"/>
                  </a:rPr>
                  <a:t>Transactions</a:t>
                </a:r>
                <a:endParaRPr lang="zh-CN" altLang="en-US" sz="1200" i="1">
                  <a:latin typeface="Bell MT" panose="02020503060305020303" pitchFamily="18" charset="0"/>
                </a:endParaRPr>
              </a:p>
            </p:txBody>
          </p:sp>
        </p:grpSp>
        <p:grpSp>
          <p:nvGrpSpPr>
            <p:cNvPr id="49" name="组合 48">
              <a:extLst>
                <a:ext uri="{FF2B5EF4-FFF2-40B4-BE49-F238E27FC236}">
                  <a16:creationId xmlns:a16="http://schemas.microsoft.com/office/drawing/2014/main" id="{7A64AC47-03C5-F520-6DA3-133069467A20}"/>
                </a:ext>
              </a:extLst>
            </p:cNvPr>
            <p:cNvGrpSpPr/>
            <p:nvPr/>
          </p:nvGrpSpPr>
          <p:grpSpPr>
            <a:xfrm>
              <a:off x="6658174" y="3059393"/>
              <a:ext cx="776519" cy="345105"/>
              <a:chOff x="6096000" y="2378765"/>
              <a:chExt cx="947530" cy="444571"/>
            </a:xfrm>
          </p:grpSpPr>
          <p:sp>
            <p:nvSpPr>
              <p:cNvPr id="10" name="矩形 9">
                <a:extLst>
                  <a:ext uri="{FF2B5EF4-FFF2-40B4-BE49-F238E27FC236}">
                    <a16:creationId xmlns:a16="http://schemas.microsoft.com/office/drawing/2014/main" id="{2646DA0D-1B57-15B6-71B4-FA34B8E3BF06}"/>
                  </a:ext>
                </a:extLst>
              </p:cNvPr>
              <p:cNvSpPr/>
              <p:nvPr/>
            </p:nvSpPr>
            <p:spPr>
              <a:xfrm>
                <a:off x="6096000" y="2378765"/>
                <a:ext cx="947530" cy="4445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80D955F-5ED5-E299-D62F-75CE37EF2466}"/>
                  </a:ext>
                </a:extLst>
              </p:cNvPr>
              <p:cNvSpPr txBox="1"/>
              <p:nvPr/>
            </p:nvSpPr>
            <p:spPr>
              <a:xfrm>
                <a:off x="6176287" y="2393604"/>
                <a:ext cx="606255" cy="307777"/>
              </a:xfrm>
              <a:prstGeom prst="rect">
                <a:avLst/>
              </a:prstGeom>
              <a:noFill/>
            </p:spPr>
            <p:txBody>
              <a:bodyPr wrap="none" rtlCol="0">
                <a:spAutoFit/>
              </a:bodyPr>
              <a:lstStyle/>
              <a:p>
                <a:r>
                  <a:rPr lang="en-US" altLang="zh-CN" sz="1400" i="1">
                    <a:latin typeface="Bell MT" panose="02020503060305020303" pitchFamily="18" charset="0"/>
                  </a:rPr>
                  <a:t>Nonce</a:t>
                </a:r>
                <a:endParaRPr lang="zh-CN" altLang="en-US" i="1">
                  <a:latin typeface="Bell MT" panose="02020503060305020303" pitchFamily="18" charset="0"/>
                </a:endParaRPr>
              </a:p>
            </p:txBody>
          </p:sp>
        </p:grpSp>
        <p:grpSp>
          <p:nvGrpSpPr>
            <p:cNvPr id="15" name="组合 14">
              <a:extLst>
                <a:ext uri="{FF2B5EF4-FFF2-40B4-BE49-F238E27FC236}">
                  <a16:creationId xmlns:a16="http://schemas.microsoft.com/office/drawing/2014/main" id="{AAD5088B-F7F7-A0A3-90DE-56D4861C8066}"/>
                </a:ext>
              </a:extLst>
            </p:cNvPr>
            <p:cNvGrpSpPr/>
            <p:nvPr/>
          </p:nvGrpSpPr>
          <p:grpSpPr>
            <a:xfrm>
              <a:off x="8144537" y="2054701"/>
              <a:ext cx="1568744" cy="1164750"/>
              <a:chOff x="7630724" y="2048227"/>
              <a:chExt cx="1044992" cy="1470224"/>
            </a:xfrm>
          </p:grpSpPr>
          <p:sp>
            <p:nvSpPr>
              <p:cNvPr id="12" name="流程图: 文档 11">
                <a:extLst>
                  <a:ext uri="{FF2B5EF4-FFF2-40B4-BE49-F238E27FC236}">
                    <a16:creationId xmlns:a16="http://schemas.microsoft.com/office/drawing/2014/main" id="{CDA9338F-C78A-5B2D-D8AF-B3211683A5A6}"/>
                  </a:ext>
                </a:extLst>
              </p:cNvPr>
              <p:cNvSpPr/>
              <p:nvPr/>
            </p:nvSpPr>
            <p:spPr>
              <a:xfrm>
                <a:off x="7676119" y="2048227"/>
                <a:ext cx="972586" cy="1470224"/>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C89A19D-9E98-FE07-0D2C-B6E32EFF5A1F}"/>
                  </a:ext>
                </a:extLst>
              </p:cNvPr>
              <p:cNvSpPr txBox="1"/>
              <p:nvPr/>
            </p:nvSpPr>
            <p:spPr>
              <a:xfrm>
                <a:off x="7630724" y="2056978"/>
                <a:ext cx="1044992" cy="1204337"/>
              </a:xfrm>
              <a:prstGeom prst="rect">
                <a:avLst/>
              </a:prstGeom>
              <a:noFill/>
            </p:spPr>
            <p:txBody>
              <a:bodyPr wrap="square" rtlCol="0">
                <a:spAutoFit/>
              </a:bodyPr>
              <a:lstStyle/>
              <a:p>
                <a:r>
                  <a:rPr lang="en-US" altLang="zh-CN" sz="1400" i="1">
                    <a:latin typeface="Bell MT" panose="02020503060305020303" pitchFamily="18" charset="0"/>
                  </a:rPr>
                  <a:t>Execution Window</a:t>
                </a:r>
              </a:p>
              <a:p>
                <a:r>
                  <a:rPr lang="en-US" altLang="zh-CN" sz="1400" i="1">
                    <a:latin typeface="Bell MT" panose="02020503060305020303" pitchFamily="18" charset="0"/>
                  </a:rPr>
                  <a:t> case 1 : path 1</a:t>
                </a:r>
              </a:p>
              <a:p>
                <a:r>
                  <a:rPr lang="en-US" altLang="zh-CN" sz="1400" i="1">
                    <a:latin typeface="Bell MT" panose="02020503060305020303" pitchFamily="18" charset="0"/>
                  </a:rPr>
                  <a:t> …</a:t>
                </a:r>
              </a:p>
              <a:p>
                <a:r>
                  <a:rPr lang="en-US" altLang="zh-CN" sz="1400" i="1">
                    <a:latin typeface="Bell MT" panose="02020503060305020303" pitchFamily="18" charset="0"/>
                  </a:rPr>
                  <a:t> case n : path n</a:t>
                </a:r>
              </a:p>
            </p:txBody>
          </p:sp>
        </p:grpSp>
        <p:pic>
          <p:nvPicPr>
            <p:cNvPr id="21" name="图形 20" descr="计算机 纯色填充">
              <a:extLst>
                <a:ext uri="{FF2B5EF4-FFF2-40B4-BE49-F238E27FC236}">
                  <a16:creationId xmlns:a16="http://schemas.microsoft.com/office/drawing/2014/main" id="{CB4D90A3-FE2B-31D1-18E9-13AC73A2AA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3792" y="919181"/>
              <a:ext cx="665635" cy="665635"/>
            </a:xfrm>
            <a:prstGeom prst="rect">
              <a:avLst/>
            </a:prstGeom>
          </p:spPr>
        </p:pic>
        <p:sp>
          <p:nvSpPr>
            <p:cNvPr id="28" name="矩形 27">
              <a:extLst>
                <a:ext uri="{FF2B5EF4-FFF2-40B4-BE49-F238E27FC236}">
                  <a16:creationId xmlns:a16="http://schemas.microsoft.com/office/drawing/2014/main" id="{12B1EFC9-C8A0-9376-BEF2-5D180EF3777A}"/>
                </a:ext>
              </a:extLst>
            </p:cNvPr>
            <p:cNvSpPr/>
            <p:nvPr/>
          </p:nvSpPr>
          <p:spPr>
            <a:xfrm>
              <a:off x="6696177" y="4909551"/>
              <a:ext cx="695739" cy="4505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i="1">
                  <a:solidFill>
                    <a:schemeClr val="tx1"/>
                  </a:solidFill>
                  <a:latin typeface="Bell MT" panose="02020503060305020303" pitchFamily="18" charset="0"/>
                </a:rPr>
                <a:t>h</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a:t>
              </a:r>
              <a:endParaRPr lang="zh-CN" altLang="en-US">
                <a:solidFill>
                  <a:schemeClr val="tx1"/>
                </a:solidFill>
                <a:latin typeface="Bell MT" panose="02020503060305020303" pitchFamily="18" charset="0"/>
              </a:endParaRPr>
            </a:p>
          </p:txBody>
        </p:sp>
        <p:sp>
          <p:nvSpPr>
            <p:cNvPr id="29" name="矩形 28">
              <a:extLst>
                <a:ext uri="{FF2B5EF4-FFF2-40B4-BE49-F238E27FC236}">
                  <a16:creationId xmlns:a16="http://schemas.microsoft.com/office/drawing/2014/main" id="{67EF2907-6042-EFDC-0FDF-5384244DF647}"/>
                </a:ext>
              </a:extLst>
            </p:cNvPr>
            <p:cNvSpPr/>
            <p:nvPr/>
          </p:nvSpPr>
          <p:spPr>
            <a:xfrm>
              <a:off x="6341680" y="5749340"/>
              <a:ext cx="1404731" cy="3975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mj-ea"/>
                  <a:ea typeface="+mj-ea"/>
                </a:rPr>
                <a:t># </a:t>
              </a:r>
              <a:r>
                <a:rPr lang="en-US" altLang="zh-CN">
                  <a:solidFill>
                    <a:schemeClr val="tx1"/>
                  </a:solidFill>
                  <a:latin typeface="Modern No. 20" panose="02070704070505020303" pitchFamily="18" charset="0"/>
                </a:rPr>
                <a:t>Hash N+1</a:t>
              </a:r>
              <a:endParaRPr lang="zh-CN" altLang="en-US">
                <a:solidFill>
                  <a:schemeClr val="tx1"/>
                </a:solidFill>
                <a:latin typeface="Modern No. 20" panose="02070704070505020303" pitchFamily="18" charset="0"/>
              </a:endParaRPr>
            </a:p>
          </p:txBody>
        </p:sp>
        <p:sp>
          <p:nvSpPr>
            <p:cNvPr id="32" name="箭头: 下 31">
              <a:extLst>
                <a:ext uri="{FF2B5EF4-FFF2-40B4-BE49-F238E27FC236}">
                  <a16:creationId xmlns:a16="http://schemas.microsoft.com/office/drawing/2014/main" id="{675E6C43-37B5-9AA6-74E9-004AA6DEC847}"/>
                </a:ext>
              </a:extLst>
            </p:cNvPr>
            <p:cNvSpPr/>
            <p:nvPr/>
          </p:nvSpPr>
          <p:spPr>
            <a:xfrm>
              <a:off x="8760532" y="1519521"/>
              <a:ext cx="192157" cy="4704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0FD4D88D-C747-8180-E6C3-809C2D0D2EAE}"/>
                </a:ext>
              </a:extLst>
            </p:cNvPr>
            <p:cNvSpPr/>
            <p:nvPr/>
          </p:nvSpPr>
          <p:spPr>
            <a:xfrm>
              <a:off x="1631335" y="2478192"/>
              <a:ext cx="307850" cy="2457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B2019E1-3B60-34AE-E5AE-45BA9FAE3E21}"/>
                </a:ext>
              </a:extLst>
            </p:cNvPr>
            <p:cNvSpPr txBox="1"/>
            <p:nvPr/>
          </p:nvSpPr>
          <p:spPr>
            <a:xfrm>
              <a:off x="1257801" y="2342308"/>
              <a:ext cx="343364" cy="369332"/>
            </a:xfrm>
            <a:prstGeom prst="rect">
              <a:avLst/>
            </a:prstGeom>
            <a:noFill/>
          </p:spPr>
          <p:txBody>
            <a:bodyPr wrap="none" rtlCol="0">
              <a:spAutoFit/>
            </a:bodyPr>
            <a:lstStyle/>
            <a:p>
              <a:r>
                <a:rPr lang="en-US" altLang="zh-CN"/>
                <a:t>…</a:t>
              </a:r>
              <a:endParaRPr lang="zh-CN" altLang="en-US"/>
            </a:p>
          </p:txBody>
        </p:sp>
        <p:sp>
          <p:nvSpPr>
            <p:cNvPr id="42" name="矩形 41">
              <a:extLst>
                <a:ext uri="{FF2B5EF4-FFF2-40B4-BE49-F238E27FC236}">
                  <a16:creationId xmlns:a16="http://schemas.microsoft.com/office/drawing/2014/main" id="{64E8D162-69BB-95D5-D955-C5CC0B68E19B}"/>
                </a:ext>
              </a:extLst>
            </p:cNvPr>
            <p:cNvSpPr/>
            <p:nvPr/>
          </p:nvSpPr>
          <p:spPr>
            <a:xfrm>
              <a:off x="4016848" y="3065985"/>
              <a:ext cx="1667534" cy="349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Bell MT" panose="02020503060305020303" pitchFamily="18" charset="0"/>
                </a:rPr>
                <a:t>List of Transactions</a:t>
              </a:r>
              <a:endParaRPr lang="zh-CN" altLang="en-US" sz="1400" i="1">
                <a:solidFill>
                  <a:schemeClr val="tx1"/>
                </a:solidFill>
                <a:latin typeface="Bell MT" panose="02020503060305020303" pitchFamily="18" charset="0"/>
              </a:endParaRPr>
            </a:p>
          </p:txBody>
        </p:sp>
        <p:cxnSp>
          <p:nvCxnSpPr>
            <p:cNvPr id="44" name="直接箭头连接符 43">
              <a:extLst>
                <a:ext uri="{FF2B5EF4-FFF2-40B4-BE49-F238E27FC236}">
                  <a16:creationId xmlns:a16="http://schemas.microsoft.com/office/drawing/2014/main" id="{23F59E02-51C4-5C31-332C-DA0F5E75CA24}"/>
                </a:ext>
              </a:extLst>
            </p:cNvPr>
            <p:cNvCxnSpPr>
              <a:stCxn id="7" idx="4"/>
              <a:endCxn id="42" idx="0"/>
            </p:cNvCxnSpPr>
            <p:nvPr/>
          </p:nvCxnSpPr>
          <p:spPr>
            <a:xfrm flipH="1">
              <a:off x="4850615" y="2360068"/>
              <a:ext cx="5982" cy="705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矩形 49">
              <a:extLst>
                <a:ext uri="{FF2B5EF4-FFF2-40B4-BE49-F238E27FC236}">
                  <a16:creationId xmlns:a16="http://schemas.microsoft.com/office/drawing/2014/main" id="{61A86E01-D466-5D0D-EE39-667EA87AFF6E}"/>
                </a:ext>
              </a:extLst>
            </p:cNvPr>
            <p:cNvSpPr/>
            <p:nvPr/>
          </p:nvSpPr>
          <p:spPr>
            <a:xfrm>
              <a:off x="6311033" y="1793654"/>
              <a:ext cx="1466031" cy="52321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Random Number Generator</a:t>
              </a:r>
              <a:endParaRPr lang="zh-CN" altLang="en-US" sz="2000" i="1"/>
            </a:p>
          </p:txBody>
        </p:sp>
        <p:cxnSp>
          <p:nvCxnSpPr>
            <p:cNvPr id="54" name="直接箭头连接符 53">
              <a:extLst>
                <a:ext uri="{FF2B5EF4-FFF2-40B4-BE49-F238E27FC236}">
                  <a16:creationId xmlns:a16="http://schemas.microsoft.com/office/drawing/2014/main" id="{13C11B25-11BA-3633-B731-EAE7FA0C15B6}"/>
                </a:ext>
              </a:extLst>
            </p:cNvPr>
            <p:cNvCxnSpPr>
              <a:stCxn id="50" idx="2"/>
            </p:cNvCxnSpPr>
            <p:nvPr/>
          </p:nvCxnSpPr>
          <p:spPr>
            <a:xfrm flipH="1">
              <a:off x="7044047" y="2316873"/>
              <a:ext cx="2" cy="730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矩形 58">
              <a:extLst>
                <a:ext uri="{FF2B5EF4-FFF2-40B4-BE49-F238E27FC236}">
                  <a16:creationId xmlns:a16="http://schemas.microsoft.com/office/drawing/2014/main" id="{3668D1E6-9B14-A131-9095-D3DBB6875624}"/>
                </a:ext>
              </a:extLst>
            </p:cNvPr>
            <p:cNvSpPr/>
            <p:nvPr/>
          </p:nvSpPr>
          <p:spPr>
            <a:xfrm>
              <a:off x="10247595" y="3045457"/>
              <a:ext cx="1079500" cy="3479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Bell MT" panose="02020503060305020303" pitchFamily="18" charset="0"/>
                </a:rPr>
                <a:t>Timestamp</a:t>
              </a:r>
              <a:endParaRPr lang="zh-CN" altLang="en-US" sz="1400" i="1">
                <a:solidFill>
                  <a:schemeClr val="tx1"/>
                </a:solidFill>
                <a:latin typeface="Bell MT" panose="02020503060305020303" pitchFamily="18" charset="0"/>
              </a:endParaRPr>
            </a:p>
          </p:txBody>
        </p:sp>
        <p:cxnSp>
          <p:nvCxnSpPr>
            <p:cNvPr id="61" name="直接箭头连接符 60">
              <a:extLst>
                <a:ext uri="{FF2B5EF4-FFF2-40B4-BE49-F238E27FC236}">
                  <a16:creationId xmlns:a16="http://schemas.microsoft.com/office/drawing/2014/main" id="{AFCBC716-3A33-77E3-8BC4-495AFD5E1AD3}"/>
                </a:ext>
              </a:extLst>
            </p:cNvPr>
            <p:cNvCxnSpPr>
              <a:stCxn id="28" idx="2"/>
              <a:endCxn id="29" idx="0"/>
            </p:cNvCxnSpPr>
            <p:nvPr/>
          </p:nvCxnSpPr>
          <p:spPr>
            <a:xfrm flipH="1">
              <a:off x="7044046" y="5360125"/>
              <a:ext cx="1" cy="389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矩形 107">
              <a:extLst>
                <a:ext uri="{FF2B5EF4-FFF2-40B4-BE49-F238E27FC236}">
                  <a16:creationId xmlns:a16="http://schemas.microsoft.com/office/drawing/2014/main" id="{BF98C34B-2DE4-74BF-B47A-09AFDBF4FA60}"/>
                </a:ext>
              </a:extLst>
            </p:cNvPr>
            <p:cNvSpPr/>
            <p:nvPr/>
          </p:nvSpPr>
          <p:spPr>
            <a:xfrm>
              <a:off x="7984580" y="3498319"/>
              <a:ext cx="1936217" cy="4215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Bodoni MT" panose="02070603080606020203" pitchFamily="18" charset="0"/>
                </a:rPr>
                <a:t>list[(</a:t>
              </a:r>
              <a:r>
                <a:rPr lang="en-US" altLang="zh-CN" sz="1400" i="1">
                  <a:solidFill>
                    <a:schemeClr val="tx1"/>
                  </a:solidFill>
                  <a:latin typeface="Bell MT" panose="02020503060305020303" pitchFamily="18" charset="0"/>
                </a:rPr>
                <a:t>path,payload,iscrash</a:t>
              </a:r>
              <a:r>
                <a:rPr lang="en-US" altLang="zh-CN" sz="1400">
                  <a:solidFill>
                    <a:schemeClr val="tx1"/>
                  </a:solidFill>
                  <a:latin typeface="Bodoni MT" panose="02070603080606020203" pitchFamily="18" charset="0"/>
                </a:rPr>
                <a:t>)]</a:t>
              </a:r>
            </a:p>
          </p:txBody>
        </p:sp>
        <p:cxnSp>
          <p:nvCxnSpPr>
            <p:cNvPr id="110" name="直接箭头连接符 109">
              <a:extLst>
                <a:ext uri="{FF2B5EF4-FFF2-40B4-BE49-F238E27FC236}">
                  <a16:creationId xmlns:a16="http://schemas.microsoft.com/office/drawing/2014/main" id="{4229A13B-B047-F014-7594-891A2ACC20F2}"/>
                </a:ext>
              </a:extLst>
            </p:cNvPr>
            <p:cNvCxnSpPr>
              <a:cxnSpLocks/>
              <a:stCxn id="12" idx="2"/>
              <a:endCxn id="108" idx="0"/>
            </p:cNvCxnSpPr>
            <p:nvPr/>
          </p:nvCxnSpPr>
          <p:spPr>
            <a:xfrm>
              <a:off x="8942708" y="3142448"/>
              <a:ext cx="9981" cy="35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直接箭头连接符 113">
              <a:extLst>
                <a:ext uri="{FF2B5EF4-FFF2-40B4-BE49-F238E27FC236}">
                  <a16:creationId xmlns:a16="http://schemas.microsoft.com/office/drawing/2014/main" id="{5127499C-118B-57C8-C33A-1B752B0FE19F}"/>
                </a:ext>
              </a:extLst>
            </p:cNvPr>
            <p:cNvCxnSpPr>
              <a:stCxn id="10" idx="2"/>
              <a:endCxn id="28" idx="0"/>
            </p:cNvCxnSpPr>
            <p:nvPr/>
          </p:nvCxnSpPr>
          <p:spPr>
            <a:xfrm flipH="1">
              <a:off x="7044047" y="3404498"/>
              <a:ext cx="2387" cy="1505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连接符: 肘形 115">
              <a:extLst>
                <a:ext uri="{FF2B5EF4-FFF2-40B4-BE49-F238E27FC236}">
                  <a16:creationId xmlns:a16="http://schemas.microsoft.com/office/drawing/2014/main" id="{09DF1886-9C46-23CC-2AFE-514999AAAE2F}"/>
                </a:ext>
              </a:extLst>
            </p:cNvPr>
            <p:cNvCxnSpPr>
              <a:cxnSpLocks/>
              <a:stCxn id="42" idx="2"/>
            </p:cNvCxnSpPr>
            <p:nvPr/>
          </p:nvCxnSpPr>
          <p:spPr>
            <a:xfrm rot="16200000" flipH="1">
              <a:off x="5561676" y="2704174"/>
              <a:ext cx="674164" cy="2096287"/>
            </a:xfrm>
            <a:prstGeom prst="bentConnector2">
              <a:avLst/>
            </a:prstGeom>
          </p:spPr>
          <p:style>
            <a:lnRef idx="1">
              <a:schemeClr val="dk1"/>
            </a:lnRef>
            <a:fillRef idx="0">
              <a:schemeClr val="dk1"/>
            </a:fillRef>
            <a:effectRef idx="0">
              <a:schemeClr val="dk1"/>
            </a:effectRef>
            <a:fontRef idx="minor">
              <a:schemeClr val="tx1"/>
            </a:fontRef>
          </p:style>
        </p:cxnSp>
        <p:cxnSp>
          <p:nvCxnSpPr>
            <p:cNvPr id="118" name="直接箭头连接符 117">
              <a:extLst>
                <a:ext uri="{FF2B5EF4-FFF2-40B4-BE49-F238E27FC236}">
                  <a16:creationId xmlns:a16="http://schemas.microsoft.com/office/drawing/2014/main" id="{B5EAC3EE-C6BA-1C68-2390-8682FAF8CBF2}"/>
                </a:ext>
              </a:extLst>
            </p:cNvPr>
            <p:cNvCxnSpPr/>
            <p:nvPr/>
          </p:nvCxnSpPr>
          <p:spPr>
            <a:xfrm>
              <a:off x="6946900" y="4089400"/>
              <a:ext cx="0" cy="820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连接符: 肘形 121">
              <a:extLst>
                <a:ext uri="{FF2B5EF4-FFF2-40B4-BE49-F238E27FC236}">
                  <a16:creationId xmlns:a16="http://schemas.microsoft.com/office/drawing/2014/main" id="{225A8591-6073-208D-882B-12506F2F8491}"/>
                </a:ext>
              </a:extLst>
            </p:cNvPr>
            <p:cNvCxnSpPr>
              <a:cxnSpLocks/>
              <a:stCxn id="6" idx="2"/>
            </p:cNvCxnSpPr>
            <p:nvPr/>
          </p:nvCxnSpPr>
          <p:spPr>
            <a:xfrm rot="16200000" flipH="1">
              <a:off x="4293468" y="1632819"/>
              <a:ext cx="832226" cy="4207936"/>
            </a:xfrm>
            <a:prstGeom prst="bentConnector2">
              <a:avLst/>
            </a:prstGeom>
          </p:spPr>
          <p:style>
            <a:lnRef idx="1">
              <a:schemeClr val="dk1"/>
            </a:lnRef>
            <a:fillRef idx="0">
              <a:schemeClr val="dk1"/>
            </a:fillRef>
            <a:effectRef idx="0">
              <a:schemeClr val="dk1"/>
            </a:effectRef>
            <a:fontRef idx="minor">
              <a:schemeClr val="tx1"/>
            </a:fontRef>
          </p:style>
        </p:cxnSp>
        <p:cxnSp>
          <p:nvCxnSpPr>
            <p:cNvPr id="124" name="直接箭头连接符 123">
              <a:extLst>
                <a:ext uri="{FF2B5EF4-FFF2-40B4-BE49-F238E27FC236}">
                  <a16:creationId xmlns:a16="http://schemas.microsoft.com/office/drawing/2014/main" id="{D2A51924-9FA9-43A9-412D-F6204BA24939}"/>
                </a:ext>
              </a:extLst>
            </p:cNvPr>
            <p:cNvCxnSpPr/>
            <p:nvPr/>
          </p:nvCxnSpPr>
          <p:spPr>
            <a:xfrm>
              <a:off x="6813550" y="4152900"/>
              <a:ext cx="0" cy="756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连接符: 肘形 126">
              <a:extLst>
                <a:ext uri="{FF2B5EF4-FFF2-40B4-BE49-F238E27FC236}">
                  <a16:creationId xmlns:a16="http://schemas.microsoft.com/office/drawing/2014/main" id="{9B384AB0-F695-5C40-336F-2A784AC26089}"/>
                </a:ext>
              </a:extLst>
            </p:cNvPr>
            <p:cNvCxnSpPr>
              <a:cxnSpLocks/>
              <a:stCxn id="108" idx="2"/>
            </p:cNvCxnSpPr>
            <p:nvPr/>
          </p:nvCxnSpPr>
          <p:spPr>
            <a:xfrm rot="5400000">
              <a:off x="7796102" y="3301177"/>
              <a:ext cx="537884" cy="1775290"/>
            </a:xfrm>
            <a:prstGeom prst="bentConnector2">
              <a:avLst/>
            </a:prstGeom>
          </p:spPr>
          <p:style>
            <a:lnRef idx="1">
              <a:schemeClr val="dk1"/>
            </a:lnRef>
            <a:fillRef idx="0">
              <a:schemeClr val="dk1"/>
            </a:fillRef>
            <a:effectRef idx="0">
              <a:schemeClr val="dk1"/>
            </a:effectRef>
            <a:fontRef idx="minor">
              <a:schemeClr val="tx1"/>
            </a:fontRef>
          </p:style>
        </p:cxnSp>
        <p:cxnSp>
          <p:nvCxnSpPr>
            <p:cNvPr id="129" name="直接箭头连接符 128">
              <a:extLst>
                <a:ext uri="{FF2B5EF4-FFF2-40B4-BE49-F238E27FC236}">
                  <a16:creationId xmlns:a16="http://schemas.microsoft.com/office/drawing/2014/main" id="{97A363BD-DED0-B235-457D-D656DA698CAB}"/>
                </a:ext>
              </a:extLst>
            </p:cNvPr>
            <p:cNvCxnSpPr>
              <a:cxnSpLocks/>
            </p:cNvCxnSpPr>
            <p:nvPr/>
          </p:nvCxnSpPr>
          <p:spPr>
            <a:xfrm>
              <a:off x="7167881" y="4457764"/>
              <a:ext cx="0" cy="451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连接符: 肘形 130">
              <a:extLst>
                <a:ext uri="{FF2B5EF4-FFF2-40B4-BE49-F238E27FC236}">
                  <a16:creationId xmlns:a16="http://schemas.microsoft.com/office/drawing/2014/main" id="{60DB3871-BB89-8C6D-A2CC-98A28AA29770}"/>
                </a:ext>
              </a:extLst>
            </p:cNvPr>
            <p:cNvCxnSpPr>
              <a:cxnSpLocks/>
              <a:stCxn id="59" idx="2"/>
            </p:cNvCxnSpPr>
            <p:nvPr/>
          </p:nvCxnSpPr>
          <p:spPr>
            <a:xfrm rot="5400000">
              <a:off x="8452385" y="2217992"/>
              <a:ext cx="1159508" cy="3510413"/>
            </a:xfrm>
            <a:prstGeom prst="bentConnector2">
              <a:avLst/>
            </a:prstGeom>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1A9CBCB6-5A2B-7DBD-D727-8278473AE38F}"/>
                </a:ext>
              </a:extLst>
            </p:cNvPr>
            <p:cNvCxnSpPr/>
            <p:nvPr/>
          </p:nvCxnSpPr>
          <p:spPr>
            <a:xfrm>
              <a:off x="7277100" y="4552950"/>
              <a:ext cx="0" cy="356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7586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61AAA7-F27C-9FE6-28F7-875DA19D6BB4}"/>
              </a:ext>
            </a:extLst>
          </p:cNvPr>
          <p:cNvSpPr txBox="1"/>
          <p:nvPr/>
        </p:nvSpPr>
        <p:spPr>
          <a:xfrm>
            <a:off x="3048000" y="2551837"/>
            <a:ext cx="6096000" cy="1754326"/>
          </a:xfrm>
          <a:prstGeom prst="rect">
            <a:avLst/>
          </a:prstGeom>
          <a:noFill/>
        </p:spPr>
        <p:txBody>
          <a:bodyPr wrap="square">
            <a:spAutoFit/>
          </a:bodyPr>
          <a:lstStyle/>
          <a:p>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将边存储在共享内存（</a:t>
            </a:r>
            <a:r>
              <a:rPr lang="en-US" altLang="zh-CN" sz="1800" kern="100">
                <a:effectLst/>
                <a:latin typeface="Times New Roman" panose="02020603050405020304" pitchFamily="18" charset="0"/>
                <a:ea typeface="宋体" panose="02010600030101010101" pitchFamily="2" charset="-122"/>
              </a:rPr>
              <a:t>Fuzzer</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和被测程序间共享）中，每次执行被测程序都会在共享内存中记录命中的边，如果它是一条新的边或者出现次数与其他测试用例相比发生了较大变化（数量按桶分类），则</a:t>
            </a:r>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就认为它是</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有趣的用例</a:t>
            </a:r>
            <a:r>
              <a:rPr lang="en-US" altLang="zh-CN" sz="1800" kern="100">
                <a:effectLst/>
                <a:latin typeface="Times New Roman" panose="02020603050405020304" pitchFamily="18" charset="0"/>
                <a:ea typeface="宋体" panose="02010600030101010101" pitchFamily="2" charset="-122"/>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，并将它添加到队列中等待变异。也就是说，能够使得代码覆盖率提升的用例会获得更多关注度。</a:t>
            </a:r>
            <a:endParaRPr lang="zh-CN" altLang="en-US"/>
          </a:p>
        </p:txBody>
      </p:sp>
      <p:sp>
        <p:nvSpPr>
          <p:cNvPr id="147" name="文本框 146">
            <a:extLst>
              <a:ext uri="{FF2B5EF4-FFF2-40B4-BE49-F238E27FC236}">
                <a16:creationId xmlns:a16="http://schemas.microsoft.com/office/drawing/2014/main" id="{B433EE9A-535F-476B-A5E3-CEC63C16580C}"/>
              </a:ext>
            </a:extLst>
          </p:cNvPr>
          <p:cNvSpPr txBox="1"/>
          <p:nvPr/>
        </p:nvSpPr>
        <p:spPr>
          <a:xfrm>
            <a:off x="268030" y="209293"/>
            <a:ext cx="2031325" cy="461665"/>
          </a:xfrm>
          <a:prstGeom prst="rect">
            <a:avLst/>
          </a:prstGeom>
          <a:noFill/>
        </p:spPr>
        <p:txBody>
          <a:bodyPr wrap="none" rtlCol="0">
            <a:spAutoFit/>
          </a:bodyPr>
          <a:lstStyle/>
          <a:p>
            <a:r>
              <a:rPr lang="zh-CN" altLang="en-US" sz="2400" b="1"/>
              <a:t>系统全局概览</a:t>
            </a:r>
          </a:p>
        </p:txBody>
      </p:sp>
      <p:sp>
        <p:nvSpPr>
          <p:cNvPr id="4" name="文本框 3">
            <a:extLst>
              <a:ext uri="{FF2B5EF4-FFF2-40B4-BE49-F238E27FC236}">
                <a16:creationId xmlns:a16="http://schemas.microsoft.com/office/drawing/2014/main" id="{E3FEAD7B-6578-91D3-16B7-4C8244F3EB6A}"/>
              </a:ext>
            </a:extLst>
          </p:cNvPr>
          <p:cNvSpPr txBox="1"/>
          <p:nvPr/>
        </p:nvSpPr>
        <p:spPr>
          <a:xfrm>
            <a:off x="2968487" y="4637109"/>
            <a:ext cx="6096000" cy="923330"/>
          </a:xfrm>
          <a:prstGeom prst="rect">
            <a:avLst/>
          </a:prstGeom>
          <a:noFill/>
        </p:spPr>
        <p:txBody>
          <a:bodyPr wrap="square">
            <a:spAutoFit/>
          </a:bodyPr>
          <a:lstStyle/>
          <a:p>
            <a:r>
              <a:rPr lang="zh-CN" altLang="zh-CN" sz="1800" kern="100">
                <a:solidFill>
                  <a:srgbClr val="FF0000"/>
                </a:solidFill>
                <a:effectLst/>
                <a:ea typeface="宋体" panose="02010600030101010101" pitchFamily="2" charset="-122"/>
                <a:cs typeface="Times New Roman" panose="02020603050405020304" pitchFamily="18" charset="0"/>
              </a:rPr>
              <a:t>由因特尔颁发的证书，在里面的代码会被签名，这个签名所有人都可以验证，那么拿到这个签名就代表执行了这段不可更改的代码。如果绕过该代码就拿不到这个签名。</a:t>
            </a:r>
            <a:endParaRPr lang="zh-CN" altLang="en-US"/>
          </a:p>
        </p:txBody>
      </p:sp>
    </p:spTree>
    <p:extLst>
      <p:ext uri="{BB962C8B-B14F-4D97-AF65-F5344CB8AC3E}">
        <p14:creationId xmlns:p14="http://schemas.microsoft.com/office/powerpoint/2010/main" val="151650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文本框 146">
            <a:extLst>
              <a:ext uri="{FF2B5EF4-FFF2-40B4-BE49-F238E27FC236}">
                <a16:creationId xmlns:a16="http://schemas.microsoft.com/office/drawing/2014/main" id="{B433EE9A-535F-476B-A5E3-CEC63C16580C}"/>
              </a:ext>
            </a:extLst>
          </p:cNvPr>
          <p:cNvSpPr txBox="1"/>
          <p:nvPr/>
        </p:nvSpPr>
        <p:spPr>
          <a:xfrm>
            <a:off x="268030" y="209293"/>
            <a:ext cx="2031325" cy="461665"/>
          </a:xfrm>
          <a:prstGeom prst="rect">
            <a:avLst/>
          </a:prstGeom>
          <a:noFill/>
        </p:spPr>
        <p:txBody>
          <a:bodyPr wrap="none" rtlCol="0">
            <a:spAutoFit/>
          </a:bodyPr>
          <a:lstStyle/>
          <a:p>
            <a:r>
              <a:rPr lang="zh-CN" altLang="en-US" sz="2400" b="1"/>
              <a:t>系统全局概览</a:t>
            </a:r>
          </a:p>
        </p:txBody>
      </p:sp>
      <p:grpSp>
        <p:nvGrpSpPr>
          <p:cNvPr id="136" name="组合 135">
            <a:extLst>
              <a:ext uri="{FF2B5EF4-FFF2-40B4-BE49-F238E27FC236}">
                <a16:creationId xmlns:a16="http://schemas.microsoft.com/office/drawing/2014/main" id="{7B7967FA-726A-B042-13CE-72FDDB0ACBF0}"/>
              </a:ext>
            </a:extLst>
          </p:cNvPr>
          <p:cNvGrpSpPr/>
          <p:nvPr/>
        </p:nvGrpSpPr>
        <p:grpSpPr>
          <a:xfrm>
            <a:off x="1533075" y="801125"/>
            <a:ext cx="8741533" cy="5255749"/>
            <a:chOff x="201231" y="852942"/>
            <a:chExt cx="8741533" cy="5255749"/>
          </a:xfrm>
        </p:grpSpPr>
        <p:grpSp>
          <p:nvGrpSpPr>
            <p:cNvPr id="137" name="组合 136">
              <a:extLst>
                <a:ext uri="{FF2B5EF4-FFF2-40B4-BE49-F238E27FC236}">
                  <a16:creationId xmlns:a16="http://schemas.microsoft.com/office/drawing/2014/main" id="{988C47D6-3DD5-9468-00F9-8120B69EB248}"/>
                </a:ext>
              </a:extLst>
            </p:cNvPr>
            <p:cNvGrpSpPr/>
            <p:nvPr/>
          </p:nvGrpSpPr>
          <p:grpSpPr>
            <a:xfrm>
              <a:off x="201231" y="852942"/>
              <a:ext cx="8741533" cy="5255749"/>
              <a:chOff x="969581" y="209293"/>
              <a:chExt cx="10867611" cy="5974144"/>
            </a:xfrm>
          </p:grpSpPr>
          <p:cxnSp>
            <p:nvCxnSpPr>
              <p:cNvPr id="139" name="直接箭头连接符 138">
                <a:extLst>
                  <a:ext uri="{FF2B5EF4-FFF2-40B4-BE49-F238E27FC236}">
                    <a16:creationId xmlns:a16="http://schemas.microsoft.com/office/drawing/2014/main" id="{2EC77DF5-2E72-3E16-8DEF-A0328945BCEB}"/>
                  </a:ext>
                </a:extLst>
              </p:cNvPr>
              <p:cNvCxnSpPr>
                <a:cxnSpLocks/>
                <a:stCxn id="169" idx="3"/>
                <a:endCxn id="141" idx="1"/>
              </p:cNvCxnSpPr>
              <p:nvPr/>
            </p:nvCxnSpPr>
            <p:spPr>
              <a:xfrm flipV="1">
                <a:off x="2593914" y="1315446"/>
                <a:ext cx="1630507" cy="13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文本框 139">
                <a:extLst>
                  <a:ext uri="{FF2B5EF4-FFF2-40B4-BE49-F238E27FC236}">
                    <a16:creationId xmlns:a16="http://schemas.microsoft.com/office/drawing/2014/main" id="{A895400F-C501-20D2-6B4F-F3751C184F73}"/>
                  </a:ext>
                </a:extLst>
              </p:cNvPr>
              <p:cNvSpPr txBox="1"/>
              <p:nvPr/>
            </p:nvSpPr>
            <p:spPr>
              <a:xfrm>
                <a:off x="2921819" y="958810"/>
                <a:ext cx="843386" cy="349846"/>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a:latin typeface="Times New Roman" panose="02020603050405020304" pitchFamily="18" charset="0"/>
                    <a:ea typeface="宋体" panose="02010600030101010101" pitchFamily="2" charset="-122"/>
                    <a:cs typeface="Times New Roman" panose="02020603050405020304" pitchFamily="18" charset="0"/>
                  </a:rPr>
                  <a:t>发布</a:t>
                </a:r>
              </a:p>
            </p:txBody>
          </p:sp>
          <p:sp>
            <p:nvSpPr>
              <p:cNvPr id="141" name="矩形 140">
                <a:extLst>
                  <a:ext uri="{FF2B5EF4-FFF2-40B4-BE49-F238E27FC236}">
                    <a16:creationId xmlns:a16="http://schemas.microsoft.com/office/drawing/2014/main" id="{92A969DF-13FB-7366-9D74-2A3B90ECFA54}"/>
                  </a:ext>
                </a:extLst>
              </p:cNvPr>
              <p:cNvSpPr/>
              <p:nvPr/>
            </p:nvSpPr>
            <p:spPr>
              <a:xfrm>
                <a:off x="4224422" y="1098091"/>
                <a:ext cx="1147609" cy="4347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待测程序</a:t>
                </a:r>
                <a:r>
                  <a:rPr lang="en-US" altLang="zh-CN" sz="1400">
                    <a:solidFill>
                      <a:schemeClr val="tx1"/>
                    </a:solidFill>
                    <a:latin typeface="宋体" panose="02010600030101010101" pitchFamily="2" charset="-122"/>
                    <a:ea typeface="宋体" panose="02010600030101010101" pitchFamily="2" charset="-122"/>
                  </a:rPr>
                  <a:t>(</a:t>
                </a:r>
                <a:r>
                  <a:rPr lang="en-US" altLang="zh-CN" sz="1400">
                    <a:solidFill>
                      <a:schemeClr val="tx1"/>
                    </a:solidFill>
                    <a:latin typeface="Modern No. 20" panose="02070704070505020303" pitchFamily="18" charset="0"/>
                    <a:ea typeface="宋体" panose="02010600030101010101" pitchFamily="2" charset="-122"/>
                  </a:rPr>
                  <a:t>P</a:t>
                </a:r>
                <a:r>
                  <a:rPr lang="en-US" altLang="zh-CN" sz="1400">
                    <a:solidFill>
                      <a:schemeClr val="tx1"/>
                    </a:solidFill>
                    <a:latin typeface="宋体" panose="02010600030101010101" pitchFamily="2" charset="-122"/>
                    <a:ea typeface="宋体" panose="02010600030101010101" pitchFamily="2" charset="-122"/>
                  </a:rPr>
                  <a:t>)</a:t>
                </a:r>
                <a:endParaRPr lang="zh-CN" altLang="en-US" sz="1400">
                  <a:solidFill>
                    <a:schemeClr val="tx1"/>
                  </a:solidFill>
                  <a:latin typeface="宋体" panose="02010600030101010101" pitchFamily="2" charset="-122"/>
                  <a:ea typeface="宋体" panose="02010600030101010101" pitchFamily="2" charset="-122"/>
                </a:endParaRPr>
              </a:p>
            </p:txBody>
          </p:sp>
          <p:sp>
            <p:nvSpPr>
              <p:cNvPr id="142" name="文本框 141">
                <a:extLst>
                  <a:ext uri="{FF2B5EF4-FFF2-40B4-BE49-F238E27FC236}">
                    <a16:creationId xmlns:a16="http://schemas.microsoft.com/office/drawing/2014/main" id="{34EA9F31-B133-5468-BD05-320810F2DF30}"/>
                  </a:ext>
                </a:extLst>
              </p:cNvPr>
              <p:cNvSpPr txBox="1"/>
              <p:nvPr/>
            </p:nvSpPr>
            <p:spPr>
              <a:xfrm>
                <a:off x="5807563" y="713919"/>
                <a:ext cx="1959397" cy="594738"/>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a:latin typeface="Times New Roman" panose="02020603050405020304" pitchFamily="18" charset="0"/>
                    <a:ea typeface="宋体" panose="02010600030101010101" pitchFamily="2" charset="-122"/>
                    <a:cs typeface="Times New Roman" panose="02020603050405020304" pitchFamily="18" charset="0"/>
                  </a:rPr>
                  <a:t>获取被测程序，</a:t>
                </a:r>
                <a:endParaRPr lang="en-US" altLang="zh-CN" sz="1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400">
                    <a:latin typeface="Times New Roman" panose="02020603050405020304" pitchFamily="18" charset="0"/>
                    <a:ea typeface="宋体" panose="02010600030101010101" pitchFamily="2" charset="-122"/>
                    <a:cs typeface="Times New Roman" panose="02020603050405020304" pitchFamily="18" charset="0"/>
                  </a:rPr>
                  <a:t>开始</a:t>
                </a:r>
                <a:r>
                  <a:rPr lang="en-US" altLang="zh-CN" sz="1400">
                    <a:latin typeface="Times New Roman" panose="02020603050405020304" pitchFamily="18" charset="0"/>
                    <a:ea typeface="宋体" panose="02010600030101010101" pitchFamily="2" charset="-122"/>
                    <a:cs typeface="Times New Roman" panose="02020603050405020304" pitchFamily="18" charset="0"/>
                  </a:rPr>
                  <a:t>Fuzzing</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3" name="组合 142">
                <a:extLst>
                  <a:ext uri="{FF2B5EF4-FFF2-40B4-BE49-F238E27FC236}">
                    <a16:creationId xmlns:a16="http://schemas.microsoft.com/office/drawing/2014/main" id="{B54A74D9-C64C-2236-7B9D-0D12CEED3543}"/>
                  </a:ext>
                </a:extLst>
              </p:cNvPr>
              <p:cNvGrpSpPr/>
              <p:nvPr/>
            </p:nvGrpSpPr>
            <p:grpSpPr>
              <a:xfrm>
                <a:off x="4433915" y="2272607"/>
                <a:ext cx="1456677" cy="1382964"/>
                <a:chOff x="4424043" y="1833020"/>
                <a:chExt cx="1703164" cy="1629611"/>
              </a:xfrm>
            </p:grpSpPr>
            <p:pic>
              <p:nvPicPr>
                <p:cNvPr id="192" name="图形 191" descr="计算机 纯色填充">
                  <a:extLst>
                    <a:ext uri="{FF2B5EF4-FFF2-40B4-BE49-F238E27FC236}">
                      <a16:creationId xmlns:a16="http://schemas.microsoft.com/office/drawing/2014/main" id="{D1BBB0A5-2845-B600-A93E-32C736960D1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9772" y="1833020"/>
                  <a:ext cx="361101" cy="361101"/>
                </a:xfrm>
                <a:prstGeom prst="rect">
                  <a:avLst/>
                </a:prstGeom>
              </p:spPr>
            </p:pic>
            <p:pic>
              <p:nvPicPr>
                <p:cNvPr id="193" name="图形 192" descr="计算机 纯色填充">
                  <a:extLst>
                    <a:ext uri="{FF2B5EF4-FFF2-40B4-BE49-F238E27FC236}">
                      <a16:creationId xmlns:a16="http://schemas.microsoft.com/office/drawing/2014/main" id="{6F5B416F-14ED-CA60-F174-A1406685DC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6106" y="2302798"/>
                  <a:ext cx="361101" cy="361101"/>
                </a:xfrm>
                <a:prstGeom prst="rect">
                  <a:avLst/>
                </a:prstGeom>
              </p:spPr>
            </p:pic>
            <p:pic>
              <p:nvPicPr>
                <p:cNvPr id="194" name="图形 193" descr="计算机 纯色填充">
                  <a:extLst>
                    <a:ext uri="{FF2B5EF4-FFF2-40B4-BE49-F238E27FC236}">
                      <a16:creationId xmlns:a16="http://schemas.microsoft.com/office/drawing/2014/main" id="{8BC1EE93-77C1-AD2A-6E66-63BE085EADB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4043" y="2349189"/>
                  <a:ext cx="361101" cy="361101"/>
                </a:xfrm>
                <a:prstGeom prst="rect">
                  <a:avLst/>
                </a:prstGeom>
              </p:spPr>
            </p:pic>
            <p:pic>
              <p:nvPicPr>
                <p:cNvPr id="195" name="图形 194" descr="计算机 纯色填充">
                  <a:extLst>
                    <a:ext uri="{FF2B5EF4-FFF2-40B4-BE49-F238E27FC236}">
                      <a16:creationId xmlns:a16="http://schemas.microsoft.com/office/drawing/2014/main" id="{07255C76-8F19-13FB-0037-BA842DFB73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1593" y="3101530"/>
                  <a:ext cx="361101" cy="361101"/>
                </a:xfrm>
                <a:prstGeom prst="rect">
                  <a:avLst/>
                </a:prstGeom>
              </p:spPr>
            </p:pic>
            <p:pic>
              <p:nvPicPr>
                <p:cNvPr id="196" name="图形 195" descr="计算机 纯色填充">
                  <a:extLst>
                    <a:ext uri="{FF2B5EF4-FFF2-40B4-BE49-F238E27FC236}">
                      <a16:creationId xmlns:a16="http://schemas.microsoft.com/office/drawing/2014/main" id="{745EF71B-8662-5818-5B75-1232B991F4E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5149" y="3084087"/>
                  <a:ext cx="361101" cy="361101"/>
                </a:xfrm>
                <a:prstGeom prst="rect">
                  <a:avLst/>
                </a:prstGeom>
              </p:spPr>
            </p:pic>
            <p:cxnSp>
              <p:nvCxnSpPr>
                <p:cNvPr id="197" name="直接连接符 196">
                  <a:extLst>
                    <a:ext uri="{FF2B5EF4-FFF2-40B4-BE49-F238E27FC236}">
                      <a16:creationId xmlns:a16="http://schemas.microsoft.com/office/drawing/2014/main" id="{1D49152E-C050-1802-6275-798AC45A447F}"/>
                    </a:ext>
                  </a:extLst>
                </p:cNvPr>
                <p:cNvCxnSpPr>
                  <a:cxnSpLocks/>
                </p:cNvCxnSpPr>
                <p:nvPr/>
              </p:nvCxnSpPr>
              <p:spPr>
                <a:xfrm flipH="1">
                  <a:off x="4785144" y="2190972"/>
                  <a:ext cx="485178" cy="348583"/>
                </a:xfrm>
                <a:prstGeom prst="line">
                  <a:avLst/>
                </a:prstGeom>
              </p:spPr>
              <p:style>
                <a:lnRef idx="1">
                  <a:schemeClr val="dk1"/>
                </a:lnRef>
                <a:fillRef idx="0">
                  <a:schemeClr val="dk1"/>
                </a:fillRef>
                <a:effectRef idx="0">
                  <a:schemeClr val="dk1"/>
                </a:effectRef>
                <a:fontRef idx="minor">
                  <a:schemeClr val="tx1"/>
                </a:fontRef>
              </p:style>
            </p:cxnSp>
            <p:cxnSp>
              <p:nvCxnSpPr>
                <p:cNvPr id="198" name="直接连接符 197">
                  <a:extLst>
                    <a:ext uri="{FF2B5EF4-FFF2-40B4-BE49-F238E27FC236}">
                      <a16:creationId xmlns:a16="http://schemas.microsoft.com/office/drawing/2014/main" id="{B9F3B0B3-118D-3FAE-6657-16B1DAA73BDD}"/>
                    </a:ext>
                  </a:extLst>
                </p:cNvPr>
                <p:cNvCxnSpPr>
                  <a:cxnSpLocks/>
                </p:cNvCxnSpPr>
                <p:nvPr/>
              </p:nvCxnSpPr>
              <p:spPr>
                <a:xfrm>
                  <a:off x="5255740" y="2186081"/>
                  <a:ext cx="499761" cy="300417"/>
                </a:xfrm>
                <a:prstGeom prst="line">
                  <a:avLst/>
                </a:prstGeom>
              </p:spPr>
              <p:style>
                <a:lnRef idx="1">
                  <a:schemeClr val="dk1"/>
                </a:lnRef>
                <a:fillRef idx="0">
                  <a:schemeClr val="dk1"/>
                </a:fillRef>
                <a:effectRef idx="0">
                  <a:schemeClr val="dk1"/>
                </a:effectRef>
                <a:fontRef idx="minor">
                  <a:schemeClr val="tx1"/>
                </a:fontRef>
              </p:style>
            </p:cxnSp>
            <p:cxnSp>
              <p:nvCxnSpPr>
                <p:cNvPr id="199" name="直接连接符 198">
                  <a:extLst>
                    <a:ext uri="{FF2B5EF4-FFF2-40B4-BE49-F238E27FC236}">
                      <a16:creationId xmlns:a16="http://schemas.microsoft.com/office/drawing/2014/main" id="{548CBEEE-03F7-319E-1694-7FDF3D5E4D96}"/>
                    </a:ext>
                  </a:extLst>
                </p:cNvPr>
                <p:cNvCxnSpPr>
                  <a:endCxn id="195" idx="0"/>
                </p:cNvCxnSpPr>
                <p:nvPr/>
              </p:nvCxnSpPr>
              <p:spPr>
                <a:xfrm flipH="1">
                  <a:off x="4832144" y="2194121"/>
                  <a:ext cx="438178" cy="907409"/>
                </a:xfrm>
                <a:prstGeom prst="line">
                  <a:avLst/>
                </a:prstGeom>
              </p:spPr>
              <p:style>
                <a:lnRef idx="1">
                  <a:schemeClr val="dk1"/>
                </a:lnRef>
                <a:fillRef idx="0">
                  <a:schemeClr val="dk1"/>
                </a:fillRef>
                <a:effectRef idx="0">
                  <a:schemeClr val="dk1"/>
                </a:effectRef>
                <a:fontRef idx="minor">
                  <a:schemeClr val="tx1"/>
                </a:fontRef>
              </p:style>
            </p:cxnSp>
            <p:cxnSp>
              <p:nvCxnSpPr>
                <p:cNvPr id="200" name="直接连接符 199">
                  <a:extLst>
                    <a:ext uri="{FF2B5EF4-FFF2-40B4-BE49-F238E27FC236}">
                      <a16:creationId xmlns:a16="http://schemas.microsoft.com/office/drawing/2014/main" id="{FB161722-056A-BB23-D9A8-C4E0932B5CC5}"/>
                    </a:ext>
                  </a:extLst>
                </p:cNvPr>
                <p:cNvCxnSpPr>
                  <a:endCxn id="196" idx="0"/>
                </p:cNvCxnSpPr>
                <p:nvPr/>
              </p:nvCxnSpPr>
              <p:spPr>
                <a:xfrm>
                  <a:off x="5270322" y="2194121"/>
                  <a:ext cx="445378" cy="889966"/>
                </a:xfrm>
                <a:prstGeom prst="line">
                  <a:avLst/>
                </a:prstGeom>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5082BAAA-6B36-831A-9CD2-6CE73AEF3F73}"/>
                    </a:ext>
                  </a:extLst>
                </p:cNvPr>
                <p:cNvCxnSpPr>
                  <a:cxnSpLocks/>
                  <a:stCxn id="194" idx="3"/>
                  <a:endCxn id="195" idx="0"/>
                </p:cNvCxnSpPr>
                <p:nvPr/>
              </p:nvCxnSpPr>
              <p:spPr>
                <a:xfrm>
                  <a:off x="4785144" y="2529740"/>
                  <a:ext cx="47000" cy="571790"/>
                </a:xfrm>
                <a:prstGeom prst="line">
                  <a:avLst/>
                </a:prstGeom>
              </p:spPr>
              <p:style>
                <a:lnRef idx="1">
                  <a:schemeClr val="dk1"/>
                </a:lnRef>
                <a:fillRef idx="0">
                  <a:schemeClr val="dk1"/>
                </a:fillRef>
                <a:effectRef idx="0">
                  <a:schemeClr val="dk1"/>
                </a:effectRef>
                <a:fontRef idx="minor">
                  <a:schemeClr val="tx1"/>
                </a:fontRef>
              </p:style>
            </p:cxnSp>
            <p:cxnSp>
              <p:nvCxnSpPr>
                <p:cNvPr id="202" name="直接连接符 201">
                  <a:extLst>
                    <a:ext uri="{FF2B5EF4-FFF2-40B4-BE49-F238E27FC236}">
                      <a16:creationId xmlns:a16="http://schemas.microsoft.com/office/drawing/2014/main" id="{35218A4E-2DF5-6616-CEBA-33FE8AE7620A}"/>
                    </a:ext>
                  </a:extLst>
                </p:cNvPr>
                <p:cNvCxnSpPr>
                  <a:cxnSpLocks/>
                  <a:stCxn id="193" idx="1"/>
                </p:cNvCxnSpPr>
                <p:nvPr/>
              </p:nvCxnSpPr>
              <p:spPr>
                <a:xfrm flipH="1">
                  <a:off x="5708500" y="2483349"/>
                  <a:ext cx="57606" cy="577553"/>
                </a:xfrm>
                <a:prstGeom prst="line">
                  <a:avLst/>
                </a:prstGeom>
              </p:spPr>
              <p:style>
                <a:lnRef idx="1">
                  <a:schemeClr val="dk1"/>
                </a:lnRef>
                <a:fillRef idx="0">
                  <a:schemeClr val="dk1"/>
                </a:fillRef>
                <a:effectRef idx="0">
                  <a:schemeClr val="dk1"/>
                </a:effectRef>
                <a:fontRef idx="minor">
                  <a:schemeClr val="tx1"/>
                </a:fontRef>
              </p:style>
            </p:cxnSp>
            <p:cxnSp>
              <p:nvCxnSpPr>
                <p:cNvPr id="203" name="直接连接符 202">
                  <a:extLst>
                    <a:ext uri="{FF2B5EF4-FFF2-40B4-BE49-F238E27FC236}">
                      <a16:creationId xmlns:a16="http://schemas.microsoft.com/office/drawing/2014/main" id="{2583859A-A4F0-5976-CE91-72C919360BE2}"/>
                    </a:ext>
                  </a:extLst>
                </p:cNvPr>
                <p:cNvCxnSpPr/>
                <p:nvPr/>
              </p:nvCxnSpPr>
              <p:spPr>
                <a:xfrm flipV="1">
                  <a:off x="4832143" y="3084087"/>
                  <a:ext cx="883556" cy="17443"/>
                </a:xfrm>
                <a:prstGeom prst="line">
                  <a:avLst/>
                </a:prstGeom>
              </p:spPr>
              <p:style>
                <a:lnRef idx="1">
                  <a:schemeClr val="dk1"/>
                </a:lnRef>
                <a:fillRef idx="0">
                  <a:schemeClr val="dk1"/>
                </a:fillRef>
                <a:effectRef idx="0">
                  <a:schemeClr val="dk1"/>
                </a:effectRef>
                <a:fontRef idx="minor">
                  <a:schemeClr val="tx1"/>
                </a:fontRef>
              </p:style>
            </p:cxnSp>
            <p:cxnSp>
              <p:nvCxnSpPr>
                <p:cNvPr id="204" name="直接连接符 203">
                  <a:extLst>
                    <a:ext uri="{FF2B5EF4-FFF2-40B4-BE49-F238E27FC236}">
                      <a16:creationId xmlns:a16="http://schemas.microsoft.com/office/drawing/2014/main" id="{18B30F7E-1A14-090E-6353-349F526CC962}"/>
                    </a:ext>
                  </a:extLst>
                </p:cNvPr>
                <p:cNvCxnSpPr>
                  <a:stCxn id="194" idx="3"/>
                  <a:endCxn id="193" idx="1"/>
                </p:cNvCxnSpPr>
                <p:nvPr/>
              </p:nvCxnSpPr>
              <p:spPr>
                <a:xfrm flipV="1">
                  <a:off x="4785144" y="2483349"/>
                  <a:ext cx="980962" cy="46391"/>
                </a:xfrm>
                <a:prstGeom prst="line">
                  <a:avLst/>
                </a:prstGeom>
              </p:spPr>
              <p:style>
                <a:lnRef idx="1">
                  <a:schemeClr val="dk1"/>
                </a:lnRef>
                <a:fillRef idx="0">
                  <a:schemeClr val="dk1"/>
                </a:fillRef>
                <a:effectRef idx="0">
                  <a:schemeClr val="dk1"/>
                </a:effectRef>
                <a:fontRef idx="minor">
                  <a:schemeClr val="tx1"/>
                </a:fontRef>
              </p:style>
            </p:cxnSp>
            <p:cxnSp>
              <p:nvCxnSpPr>
                <p:cNvPr id="205" name="直接连接符 204">
                  <a:extLst>
                    <a:ext uri="{FF2B5EF4-FFF2-40B4-BE49-F238E27FC236}">
                      <a16:creationId xmlns:a16="http://schemas.microsoft.com/office/drawing/2014/main" id="{7226E13F-2277-32A8-F036-30BC4AD25B94}"/>
                    </a:ext>
                  </a:extLst>
                </p:cNvPr>
                <p:cNvCxnSpPr>
                  <a:cxnSpLocks/>
                </p:cNvCxnSpPr>
                <p:nvPr/>
              </p:nvCxnSpPr>
              <p:spPr>
                <a:xfrm>
                  <a:off x="4785144" y="2529739"/>
                  <a:ext cx="930555" cy="554348"/>
                </a:xfrm>
                <a:prstGeom prst="line">
                  <a:avLst/>
                </a:prstGeom>
              </p:spPr>
              <p:style>
                <a:lnRef idx="1">
                  <a:schemeClr val="dk1"/>
                </a:lnRef>
                <a:fillRef idx="0">
                  <a:schemeClr val="dk1"/>
                </a:fillRef>
                <a:effectRef idx="0">
                  <a:schemeClr val="dk1"/>
                </a:effectRef>
                <a:fontRef idx="minor">
                  <a:schemeClr val="tx1"/>
                </a:fontRef>
              </p:style>
            </p:cxnSp>
            <p:cxnSp>
              <p:nvCxnSpPr>
                <p:cNvPr id="206" name="直接连接符 205">
                  <a:extLst>
                    <a:ext uri="{FF2B5EF4-FFF2-40B4-BE49-F238E27FC236}">
                      <a16:creationId xmlns:a16="http://schemas.microsoft.com/office/drawing/2014/main" id="{5978939F-11ED-0733-222A-AD8411ACB04A}"/>
                    </a:ext>
                  </a:extLst>
                </p:cNvPr>
                <p:cNvCxnSpPr/>
                <p:nvPr/>
              </p:nvCxnSpPr>
              <p:spPr>
                <a:xfrm flipH="1">
                  <a:off x="4832143" y="2483348"/>
                  <a:ext cx="933963" cy="618182"/>
                </a:xfrm>
                <a:prstGeom prst="line">
                  <a:avLst/>
                </a:prstGeom>
              </p:spPr>
              <p:style>
                <a:lnRef idx="1">
                  <a:schemeClr val="dk1"/>
                </a:lnRef>
                <a:fillRef idx="0">
                  <a:schemeClr val="dk1"/>
                </a:fillRef>
                <a:effectRef idx="0">
                  <a:schemeClr val="dk1"/>
                </a:effectRef>
                <a:fontRef idx="minor">
                  <a:schemeClr val="tx1"/>
                </a:fontRef>
              </p:style>
            </p:cxnSp>
          </p:grpSp>
          <p:sp>
            <p:nvSpPr>
              <p:cNvPr id="144" name="文本框 143">
                <a:extLst>
                  <a:ext uri="{FF2B5EF4-FFF2-40B4-BE49-F238E27FC236}">
                    <a16:creationId xmlns:a16="http://schemas.microsoft.com/office/drawing/2014/main" id="{72A46A35-F886-E203-1E37-6BDCB8CC9BB3}"/>
                  </a:ext>
                </a:extLst>
              </p:cNvPr>
              <p:cNvSpPr txBox="1"/>
              <p:nvPr/>
            </p:nvSpPr>
            <p:spPr>
              <a:xfrm>
                <a:off x="6762069" y="3020430"/>
                <a:ext cx="843386" cy="349846"/>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a:latin typeface="Times New Roman" panose="02020603050405020304" pitchFamily="18" charset="0"/>
                    <a:ea typeface="宋体" panose="02010600030101010101" pitchFamily="2" charset="-122"/>
                    <a:cs typeface="Times New Roman" panose="02020603050405020304" pitchFamily="18" charset="0"/>
                  </a:rPr>
                  <a:t>广播</a:t>
                </a:r>
              </a:p>
            </p:txBody>
          </p:sp>
          <p:cxnSp>
            <p:nvCxnSpPr>
              <p:cNvPr id="145" name="直接箭头连接符 144">
                <a:extLst>
                  <a:ext uri="{FF2B5EF4-FFF2-40B4-BE49-F238E27FC236}">
                    <a16:creationId xmlns:a16="http://schemas.microsoft.com/office/drawing/2014/main" id="{06C45826-8304-C6AF-4FFA-4CB71A8CC14D}"/>
                  </a:ext>
                </a:extLst>
              </p:cNvPr>
              <p:cNvCxnSpPr>
                <a:cxnSpLocks/>
                <a:stCxn id="160" idx="2"/>
                <a:endCxn id="162" idx="0"/>
              </p:cNvCxnSpPr>
              <p:nvPr/>
            </p:nvCxnSpPr>
            <p:spPr>
              <a:xfrm flipH="1">
                <a:off x="5207432" y="4045189"/>
                <a:ext cx="1" cy="551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流程图: 文档 145">
                <a:extLst>
                  <a:ext uri="{FF2B5EF4-FFF2-40B4-BE49-F238E27FC236}">
                    <a16:creationId xmlns:a16="http://schemas.microsoft.com/office/drawing/2014/main" id="{B548F10E-FCBF-8873-33E1-03FA33776AB2}"/>
                  </a:ext>
                </a:extLst>
              </p:cNvPr>
              <p:cNvSpPr/>
              <p:nvPr/>
            </p:nvSpPr>
            <p:spPr>
              <a:xfrm>
                <a:off x="1626255" y="2760008"/>
                <a:ext cx="673100" cy="96520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漏洞排名</a:t>
                </a:r>
              </a:p>
            </p:txBody>
          </p:sp>
          <p:cxnSp>
            <p:nvCxnSpPr>
              <p:cNvPr id="148" name="直接箭头连接符 147">
                <a:extLst>
                  <a:ext uri="{FF2B5EF4-FFF2-40B4-BE49-F238E27FC236}">
                    <a16:creationId xmlns:a16="http://schemas.microsoft.com/office/drawing/2014/main" id="{57CF9400-9904-427F-3AC3-1DFD4EDCBCD2}"/>
                  </a:ext>
                </a:extLst>
              </p:cNvPr>
              <p:cNvCxnSpPr>
                <a:cxnSpLocks/>
                <a:endCxn id="146" idx="3"/>
              </p:cNvCxnSpPr>
              <p:nvPr/>
            </p:nvCxnSpPr>
            <p:spPr>
              <a:xfrm flipH="1">
                <a:off x="2299356" y="3237201"/>
                <a:ext cx="1568331" cy="5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9" name="文本框 148">
                <a:extLst>
                  <a:ext uri="{FF2B5EF4-FFF2-40B4-BE49-F238E27FC236}">
                    <a16:creationId xmlns:a16="http://schemas.microsoft.com/office/drawing/2014/main" id="{7C9C959E-CB99-338D-6BF1-C7FFA2743176}"/>
                  </a:ext>
                </a:extLst>
              </p:cNvPr>
              <p:cNvSpPr txBox="1"/>
              <p:nvPr/>
            </p:nvSpPr>
            <p:spPr>
              <a:xfrm>
                <a:off x="2721316" y="2929424"/>
                <a:ext cx="931665"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4(b). </a:t>
                </a:r>
                <a:r>
                  <a:rPr lang="zh-CN" altLang="en-US" sz="1400">
                    <a:latin typeface="宋体" panose="02010600030101010101" pitchFamily="2" charset="-122"/>
                    <a:ea typeface="宋体" panose="02010600030101010101" pitchFamily="2" charset="-122"/>
                    <a:cs typeface="Times New Roman" panose="02020603050405020304" pitchFamily="18" charset="0"/>
                  </a:rPr>
                  <a:t>生成</a:t>
                </a:r>
                <a:endParaRPr lang="zh-CN" altLang="en-US" sz="1400">
                  <a:latin typeface="宋体" panose="02010600030101010101" pitchFamily="2" charset="-122"/>
                  <a:ea typeface="宋体" panose="02010600030101010101" pitchFamily="2" charset="-122"/>
                </a:endParaRPr>
              </a:p>
            </p:txBody>
          </p:sp>
          <p:cxnSp>
            <p:nvCxnSpPr>
              <p:cNvPr id="150" name="直接箭头连接符 149">
                <a:extLst>
                  <a:ext uri="{FF2B5EF4-FFF2-40B4-BE49-F238E27FC236}">
                    <a16:creationId xmlns:a16="http://schemas.microsoft.com/office/drawing/2014/main" id="{DF225570-660C-B262-2B57-05F75EF68424}"/>
                  </a:ext>
                </a:extLst>
              </p:cNvPr>
              <p:cNvCxnSpPr>
                <a:cxnSpLocks/>
                <a:stCxn id="146" idx="0"/>
                <a:endCxn id="169" idx="2"/>
              </p:cNvCxnSpPr>
              <p:nvPr/>
            </p:nvCxnSpPr>
            <p:spPr>
              <a:xfrm flipV="1">
                <a:off x="1962806" y="2074357"/>
                <a:ext cx="7006" cy="685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文本框 150">
                <a:extLst>
                  <a:ext uri="{FF2B5EF4-FFF2-40B4-BE49-F238E27FC236}">
                    <a16:creationId xmlns:a16="http://schemas.microsoft.com/office/drawing/2014/main" id="{1426FE65-51B9-0824-D0FE-2A01BC491C26}"/>
                  </a:ext>
                </a:extLst>
              </p:cNvPr>
              <p:cNvSpPr txBox="1"/>
              <p:nvPr/>
            </p:nvSpPr>
            <p:spPr>
              <a:xfrm>
                <a:off x="969581" y="2139840"/>
                <a:ext cx="1074057" cy="523220"/>
              </a:xfrm>
              <a:prstGeom prst="rect">
                <a:avLst/>
              </a:prstGeom>
              <a:noFill/>
            </p:spPr>
            <p:txBody>
              <a:bodyPr wrap="squar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5.</a:t>
                </a:r>
                <a:r>
                  <a:rPr lang="zh-CN" altLang="en-US" sz="1400">
                    <a:latin typeface="Times New Roman" panose="02020603050405020304" pitchFamily="18" charset="0"/>
                    <a:ea typeface="宋体" panose="02010600030101010101" pitchFamily="2" charset="-122"/>
                    <a:cs typeface="Times New Roman" panose="02020603050405020304" pitchFamily="18" charset="0"/>
                  </a:rPr>
                  <a:t>根据</a:t>
                </a:r>
                <a:r>
                  <a:rPr lang="zh-CN" altLang="en-US" sz="1400">
                    <a:latin typeface="宋体" panose="02010600030101010101" pitchFamily="2" charset="-122"/>
                    <a:ea typeface="宋体" panose="02010600030101010101" pitchFamily="2" charset="-122"/>
                  </a:rPr>
                  <a:t>排名分发奖励</a:t>
                </a:r>
              </a:p>
            </p:txBody>
          </p:sp>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118EB2F8-3CA4-BB25-D6D7-38D6B9B52C0C}"/>
                      </a:ext>
                    </a:extLst>
                  </p:cNvPr>
                  <p:cNvSpPr txBox="1"/>
                  <p:nvPr/>
                </p:nvSpPr>
                <p:spPr>
                  <a:xfrm>
                    <a:off x="9529587" y="3387020"/>
                    <a:ext cx="1878516" cy="349846"/>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00"/>
                              </a:solidFill>
                              <a:latin typeface="Cambria Math" panose="02040503050406030204" pitchFamily="18" charset="0"/>
                            </a:rPr>
                            <m:t>𝑆𝑖𝑔𝑛</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𝐻</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𝑆𝑘𝑒𝑛𝑐𝑙𝑎𝑣𝑒</m:t>
                          </m:r>
                          <m:r>
                            <a:rPr lang="en-US" altLang="zh-CN" sz="1400" b="0" i="1" smtClean="0">
                              <a:solidFill>
                                <a:srgbClr val="000000"/>
                              </a:solidFill>
                              <a:latin typeface="Cambria Math" panose="02040503050406030204" pitchFamily="18" charset="0"/>
                            </a:rPr>
                            <m:t>)</m:t>
                          </m:r>
                        </m:oMath>
                      </m:oMathPara>
                    </a14:m>
                    <a:endParaRPr lang="en-US" altLang="zh-CN" sz="1400">
                      <a:solidFill>
                        <a:srgbClr val="000000"/>
                      </a:solidFill>
                      <a:latin typeface="Bell MT" panose="02020503060305020303" pitchFamily="18" charset="0"/>
                    </a:endParaRPr>
                  </a:p>
                </p:txBody>
              </p:sp>
            </mc:Choice>
            <mc:Fallback xmlns="">
              <p:sp>
                <p:nvSpPr>
                  <p:cNvPr id="152" name="文本框 151">
                    <a:extLst>
                      <a:ext uri="{FF2B5EF4-FFF2-40B4-BE49-F238E27FC236}">
                        <a16:creationId xmlns:a16="http://schemas.microsoft.com/office/drawing/2014/main" id="{118EB2F8-3CA4-BB25-D6D7-38D6B9B52C0C}"/>
                      </a:ext>
                    </a:extLst>
                  </p:cNvPr>
                  <p:cNvSpPr txBox="1">
                    <a:spLocks noRot="1" noChangeAspect="1" noMove="1" noResize="1" noEditPoints="1" noAdjustHandles="1" noChangeArrowheads="1" noChangeShapeType="1" noTextEdit="1"/>
                  </p:cNvSpPr>
                  <p:nvPr/>
                </p:nvSpPr>
                <p:spPr>
                  <a:xfrm>
                    <a:off x="9529587" y="3387020"/>
                    <a:ext cx="1878516" cy="349846"/>
                  </a:xfrm>
                  <a:prstGeom prst="rect">
                    <a:avLst/>
                  </a:prstGeom>
                  <a:blipFill>
                    <a:blip r:embed="rId4"/>
                    <a:stretch>
                      <a:fillRect b="-3774"/>
                    </a:stretch>
                  </a:blipFill>
                  <a:ln>
                    <a:solidFill>
                      <a:schemeClr val="tx1"/>
                    </a:solidFill>
                  </a:ln>
                </p:spPr>
                <p:txBody>
                  <a:bodyPr/>
                  <a:lstStyle/>
                  <a:p>
                    <a:r>
                      <a:rPr lang="zh-CN" altLang="en-US">
                        <a:noFill/>
                      </a:rPr>
                      <a:t> </a:t>
                    </a:r>
                  </a:p>
                </p:txBody>
              </p:sp>
            </mc:Fallback>
          </mc:AlternateContent>
          <p:grpSp>
            <p:nvGrpSpPr>
              <p:cNvPr id="153" name="组合 152">
                <a:extLst>
                  <a:ext uri="{FF2B5EF4-FFF2-40B4-BE49-F238E27FC236}">
                    <a16:creationId xmlns:a16="http://schemas.microsoft.com/office/drawing/2014/main" id="{0F7514FC-BC1A-40AE-F9A3-C5081D30259B}"/>
                  </a:ext>
                </a:extLst>
              </p:cNvPr>
              <p:cNvGrpSpPr/>
              <p:nvPr/>
            </p:nvGrpSpPr>
            <p:grpSpPr>
              <a:xfrm>
                <a:off x="8211475" y="229769"/>
                <a:ext cx="3625717" cy="2381646"/>
                <a:chOff x="7267620" y="234579"/>
                <a:chExt cx="3625717" cy="2381646"/>
              </a:xfrm>
            </p:grpSpPr>
            <p:grpSp>
              <p:nvGrpSpPr>
                <p:cNvPr id="181" name="组合 180">
                  <a:extLst>
                    <a:ext uri="{FF2B5EF4-FFF2-40B4-BE49-F238E27FC236}">
                      <a16:creationId xmlns:a16="http://schemas.microsoft.com/office/drawing/2014/main" id="{5C8D63F6-2357-8CDF-2B01-96FBB7CA0715}"/>
                    </a:ext>
                  </a:extLst>
                </p:cNvPr>
                <p:cNvGrpSpPr/>
                <p:nvPr/>
              </p:nvGrpSpPr>
              <p:grpSpPr>
                <a:xfrm>
                  <a:off x="7267620" y="234579"/>
                  <a:ext cx="3196628" cy="2381646"/>
                  <a:chOff x="7188372" y="582930"/>
                  <a:chExt cx="3196628" cy="2381646"/>
                </a:xfrm>
              </p:grpSpPr>
              <p:sp>
                <p:nvSpPr>
                  <p:cNvPr id="183" name="矩形 182">
                    <a:extLst>
                      <a:ext uri="{FF2B5EF4-FFF2-40B4-BE49-F238E27FC236}">
                        <a16:creationId xmlns:a16="http://schemas.microsoft.com/office/drawing/2014/main" id="{0D8BFBD5-FEC2-A91E-ED9B-7A48B697E733}"/>
                      </a:ext>
                    </a:extLst>
                  </p:cNvPr>
                  <p:cNvSpPr/>
                  <p:nvPr/>
                </p:nvSpPr>
                <p:spPr>
                  <a:xfrm>
                    <a:off x="8002827" y="1032887"/>
                    <a:ext cx="2306692" cy="193168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矩形 183">
                    <a:extLst>
                      <a:ext uri="{FF2B5EF4-FFF2-40B4-BE49-F238E27FC236}">
                        <a16:creationId xmlns:a16="http://schemas.microsoft.com/office/drawing/2014/main" id="{C0F12252-E9A6-7C94-4D70-292161A0CC2C}"/>
                      </a:ext>
                    </a:extLst>
                  </p:cNvPr>
                  <p:cNvSpPr/>
                  <p:nvPr/>
                </p:nvSpPr>
                <p:spPr>
                  <a:xfrm>
                    <a:off x="8147283" y="1691172"/>
                    <a:ext cx="1165828" cy="2204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Transactions</a:t>
                    </a:r>
                  </a:p>
                </p:txBody>
              </p:sp>
              <p:sp>
                <p:nvSpPr>
                  <p:cNvPr id="185" name="矩形 184">
                    <a:extLst>
                      <a:ext uri="{FF2B5EF4-FFF2-40B4-BE49-F238E27FC236}">
                        <a16:creationId xmlns:a16="http://schemas.microsoft.com/office/drawing/2014/main" id="{08E14095-816D-CF5A-E35E-F64016B5B516}"/>
                      </a:ext>
                    </a:extLst>
                  </p:cNvPr>
                  <p:cNvSpPr/>
                  <p:nvPr/>
                </p:nvSpPr>
                <p:spPr>
                  <a:xfrm>
                    <a:off x="8163799" y="1967215"/>
                    <a:ext cx="980959"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Nonce</a:t>
                    </a:r>
                    <a:endParaRPr lang="zh-CN" altLang="en-US" sz="1200" i="1">
                      <a:solidFill>
                        <a:schemeClr val="tx1"/>
                      </a:solidFill>
                      <a:latin typeface="Bell MT" panose="02020503060305020303" pitchFamily="18" charset="0"/>
                    </a:endParaRPr>
                  </a:p>
                </p:txBody>
              </p:sp>
              <p:sp>
                <p:nvSpPr>
                  <p:cNvPr id="186" name="矩形 185">
                    <a:extLst>
                      <a:ext uri="{FF2B5EF4-FFF2-40B4-BE49-F238E27FC236}">
                        <a16:creationId xmlns:a16="http://schemas.microsoft.com/office/drawing/2014/main" id="{2BC0C719-4333-DF62-6351-4A7A2AC6C7AA}"/>
                      </a:ext>
                    </a:extLst>
                  </p:cNvPr>
                  <p:cNvSpPr/>
                  <p:nvPr/>
                </p:nvSpPr>
                <p:spPr>
                  <a:xfrm>
                    <a:off x="8088294" y="1324068"/>
                    <a:ext cx="1279404" cy="15578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7" name="文本框 186">
                        <a:extLst>
                          <a:ext uri="{FF2B5EF4-FFF2-40B4-BE49-F238E27FC236}">
                            <a16:creationId xmlns:a16="http://schemas.microsoft.com/office/drawing/2014/main" id="{F22C4827-5E2D-1E37-5C45-E3A1C4D98CC1}"/>
                          </a:ext>
                        </a:extLst>
                      </p:cNvPr>
                      <p:cNvSpPr txBox="1"/>
                      <p:nvPr/>
                    </p:nvSpPr>
                    <p:spPr>
                      <a:xfrm>
                        <a:off x="9615364" y="1899803"/>
                        <a:ext cx="769636" cy="384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𝐻</m:t>
                              </m:r>
                              <m:r>
                                <a:rPr lang="en-US" altLang="zh-CN" sz="1600" b="0" i="1" smtClean="0">
                                  <a:solidFill>
                                    <a:schemeClr val="tx1"/>
                                  </a:solidFill>
                                  <a:latin typeface="Cambria Math" panose="02040503050406030204" pitchFamily="18" charset="0"/>
                                </a:rPr>
                                <m:t>(·)</m:t>
                              </m:r>
                            </m:oMath>
                          </m:oMathPara>
                        </a14:m>
                        <a:endParaRPr lang="zh-CN" altLang="en-US" sz="1600">
                          <a:solidFill>
                            <a:schemeClr val="tx1"/>
                          </a:solidFill>
                        </a:endParaRPr>
                      </a:p>
                    </p:txBody>
                  </p:sp>
                </mc:Choice>
                <mc:Fallback xmlns="">
                  <p:sp>
                    <p:nvSpPr>
                      <p:cNvPr id="187" name="文本框 186">
                        <a:extLst>
                          <a:ext uri="{FF2B5EF4-FFF2-40B4-BE49-F238E27FC236}">
                            <a16:creationId xmlns:a16="http://schemas.microsoft.com/office/drawing/2014/main" id="{F22C4827-5E2D-1E37-5C45-E3A1C4D98CC1}"/>
                          </a:ext>
                        </a:extLst>
                      </p:cNvPr>
                      <p:cNvSpPr txBox="1">
                        <a:spLocks noRot="1" noChangeAspect="1" noMove="1" noResize="1" noEditPoints="1" noAdjustHandles="1" noChangeArrowheads="1" noChangeShapeType="1" noTextEdit="1"/>
                      </p:cNvSpPr>
                      <p:nvPr/>
                    </p:nvSpPr>
                    <p:spPr>
                      <a:xfrm>
                        <a:off x="9615364" y="1899803"/>
                        <a:ext cx="769636" cy="384830"/>
                      </a:xfrm>
                      <a:prstGeom prst="rect">
                        <a:avLst/>
                      </a:prstGeom>
                      <a:blipFill>
                        <a:blip r:embed="rId5"/>
                        <a:stretch>
                          <a:fillRect b="-8929"/>
                        </a:stretch>
                      </a:blipFill>
                    </p:spPr>
                    <p:txBody>
                      <a:bodyPr/>
                      <a:lstStyle/>
                      <a:p>
                        <a:r>
                          <a:rPr lang="zh-CN" altLang="en-US">
                            <a:noFill/>
                          </a:rPr>
                          <a:t> </a:t>
                        </a:r>
                      </a:p>
                    </p:txBody>
                  </p:sp>
                </mc:Fallback>
              </mc:AlternateContent>
              <p:cxnSp>
                <p:nvCxnSpPr>
                  <p:cNvPr id="188" name="直接箭头连接符 187">
                    <a:extLst>
                      <a:ext uri="{FF2B5EF4-FFF2-40B4-BE49-F238E27FC236}">
                        <a16:creationId xmlns:a16="http://schemas.microsoft.com/office/drawing/2014/main" id="{AE034145-C0F3-C308-870B-B0F50E65A0B2}"/>
                      </a:ext>
                    </a:extLst>
                  </p:cNvPr>
                  <p:cNvCxnSpPr>
                    <a:cxnSpLocks/>
                    <a:stCxn id="186" idx="3"/>
                    <a:endCxn id="187" idx="1"/>
                  </p:cNvCxnSpPr>
                  <p:nvPr/>
                </p:nvCxnSpPr>
                <p:spPr>
                  <a:xfrm flipV="1">
                    <a:off x="9367698" y="2092218"/>
                    <a:ext cx="247666" cy="10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9" name="矩形 188">
                    <a:extLst>
                      <a:ext uri="{FF2B5EF4-FFF2-40B4-BE49-F238E27FC236}">
                        <a16:creationId xmlns:a16="http://schemas.microsoft.com/office/drawing/2014/main" id="{72BCE07B-AC51-5713-9079-3AC50B8C26E8}"/>
                      </a:ext>
                    </a:extLst>
                  </p:cNvPr>
                  <p:cNvSpPr/>
                  <p:nvPr/>
                </p:nvSpPr>
                <p:spPr>
                  <a:xfrm>
                    <a:off x="8172131" y="1399358"/>
                    <a:ext cx="980961"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prev_Hash </a:t>
                    </a:r>
                    <a:endParaRPr lang="zh-CN" altLang="en-US" sz="1100" i="1">
                      <a:solidFill>
                        <a:schemeClr val="tx1"/>
                      </a:solidFill>
                      <a:latin typeface="Bell MT" panose="02020503060305020303" pitchFamily="18" charset="0"/>
                    </a:endParaRPr>
                  </a:p>
                </p:txBody>
              </p:sp>
              <p:sp>
                <p:nvSpPr>
                  <p:cNvPr id="190" name="文本框 189">
                    <a:extLst>
                      <a:ext uri="{FF2B5EF4-FFF2-40B4-BE49-F238E27FC236}">
                        <a16:creationId xmlns:a16="http://schemas.microsoft.com/office/drawing/2014/main" id="{AE231049-89B5-DBE7-29F1-543CB14B8C5F}"/>
                      </a:ext>
                    </a:extLst>
                  </p:cNvPr>
                  <p:cNvSpPr txBox="1"/>
                  <p:nvPr/>
                </p:nvSpPr>
                <p:spPr>
                  <a:xfrm>
                    <a:off x="7188372" y="582930"/>
                    <a:ext cx="1656770" cy="30777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矿工（</a:t>
                    </a:r>
                    <a:r>
                      <a:rPr lang="en-US" altLang="zh-CN" sz="1400">
                        <a:latin typeface="Modern No. 20" panose="02070704070505020303" pitchFamily="18" charset="0"/>
                        <a:ea typeface="宋体" panose="02010600030101010101" pitchFamily="2" charset="-122"/>
                      </a:rPr>
                      <a:t>Miners</a:t>
                    </a:r>
                    <a:r>
                      <a:rPr lang="zh-CN" altLang="en-US" sz="1400">
                        <a:latin typeface="Modern No. 20" panose="02070704070505020303" pitchFamily="18" charset="0"/>
                        <a:ea typeface="宋体" panose="02010600030101010101" pitchFamily="2" charset="-122"/>
                      </a:rPr>
                      <a:t>）</a:t>
                    </a:r>
                  </a:p>
                </p:txBody>
              </p:sp>
              <p:sp>
                <p:nvSpPr>
                  <p:cNvPr id="191" name="矩形 190">
                    <a:extLst>
                      <a:ext uri="{FF2B5EF4-FFF2-40B4-BE49-F238E27FC236}">
                        <a16:creationId xmlns:a16="http://schemas.microsoft.com/office/drawing/2014/main" id="{98905111-62E7-CAC0-9D0F-205ABC2F2214}"/>
                      </a:ext>
                    </a:extLst>
                  </p:cNvPr>
                  <p:cNvSpPr/>
                  <p:nvPr/>
                </p:nvSpPr>
                <p:spPr>
                  <a:xfrm>
                    <a:off x="8172131" y="2271269"/>
                    <a:ext cx="980961"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timestamp</a:t>
                    </a:r>
                    <a:endParaRPr lang="zh-CN" altLang="en-US" sz="1100" i="1">
                      <a:solidFill>
                        <a:schemeClr val="tx1"/>
                      </a:solidFill>
                      <a:latin typeface="Bell MT" panose="02020503060305020303" pitchFamily="18" charset="0"/>
                    </a:endParaRPr>
                  </a:p>
                </p:txBody>
              </p:sp>
            </p:grpSp>
            <p:sp>
              <p:nvSpPr>
                <p:cNvPr id="182" name="文本框 181">
                  <a:extLst>
                    <a:ext uri="{FF2B5EF4-FFF2-40B4-BE49-F238E27FC236}">
                      <a16:creationId xmlns:a16="http://schemas.microsoft.com/office/drawing/2014/main" id="{6A42F8A1-2BF0-9E04-DC49-CB389D869AFE}"/>
                    </a:ext>
                  </a:extLst>
                </p:cNvPr>
                <p:cNvSpPr txBox="1"/>
                <p:nvPr/>
              </p:nvSpPr>
              <p:spPr>
                <a:xfrm>
                  <a:off x="10445905" y="1381989"/>
                  <a:ext cx="447432" cy="369332"/>
                </a:xfrm>
                <a:prstGeom prst="rect">
                  <a:avLst/>
                </a:prstGeom>
                <a:noFill/>
              </p:spPr>
              <p:txBody>
                <a:bodyPr wrap="square" rtlCol="0">
                  <a:spAutoFit/>
                </a:bodyPr>
                <a:lstStyle/>
                <a:p>
                  <a:r>
                    <a:rPr lang="en-US" altLang="zh-CN"/>
                    <a:t>…</a:t>
                  </a:r>
                  <a:endParaRPr lang="zh-CN" altLang="en-US"/>
                </a:p>
              </p:txBody>
            </p:sp>
          </p:grpSp>
          <p:cxnSp>
            <p:nvCxnSpPr>
              <p:cNvPr id="154" name="直接箭头连接符 153">
                <a:extLst>
                  <a:ext uri="{FF2B5EF4-FFF2-40B4-BE49-F238E27FC236}">
                    <a16:creationId xmlns:a16="http://schemas.microsoft.com/office/drawing/2014/main" id="{8C5A0233-4E2D-94F6-6B15-241CE1DBC23E}"/>
                  </a:ext>
                </a:extLst>
              </p:cNvPr>
              <p:cNvCxnSpPr>
                <a:cxnSpLocks/>
              </p:cNvCxnSpPr>
              <p:nvPr/>
            </p:nvCxnSpPr>
            <p:spPr>
              <a:xfrm>
                <a:off x="10974828" y="1864946"/>
                <a:ext cx="0" cy="1484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5" name="组合 154">
                <a:extLst>
                  <a:ext uri="{FF2B5EF4-FFF2-40B4-BE49-F238E27FC236}">
                    <a16:creationId xmlns:a16="http://schemas.microsoft.com/office/drawing/2014/main" id="{8563FD42-6402-6D45-06C6-0F8E61AB8987}"/>
                  </a:ext>
                </a:extLst>
              </p:cNvPr>
              <p:cNvGrpSpPr/>
              <p:nvPr/>
            </p:nvGrpSpPr>
            <p:grpSpPr>
              <a:xfrm>
                <a:off x="2961423" y="5341017"/>
                <a:ext cx="4397191" cy="842420"/>
                <a:chOff x="1165794" y="5401187"/>
                <a:chExt cx="4397191" cy="842420"/>
              </a:xfrm>
            </p:grpSpPr>
            <p:grpSp>
              <p:nvGrpSpPr>
                <p:cNvPr id="171" name="组合 170">
                  <a:extLst>
                    <a:ext uri="{FF2B5EF4-FFF2-40B4-BE49-F238E27FC236}">
                      <a16:creationId xmlns:a16="http://schemas.microsoft.com/office/drawing/2014/main" id="{973AC08F-D258-93A0-ADBD-063FB114827E}"/>
                    </a:ext>
                  </a:extLst>
                </p:cNvPr>
                <p:cNvGrpSpPr/>
                <p:nvPr/>
              </p:nvGrpSpPr>
              <p:grpSpPr>
                <a:xfrm>
                  <a:off x="1165794" y="5401187"/>
                  <a:ext cx="4397191" cy="842420"/>
                  <a:chOff x="482510" y="1477011"/>
                  <a:chExt cx="8107897" cy="2573235"/>
                </a:xfrm>
              </p:grpSpPr>
              <p:sp>
                <p:nvSpPr>
                  <p:cNvPr id="175" name="文本框 174">
                    <a:extLst>
                      <a:ext uri="{FF2B5EF4-FFF2-40B4-BE49-F238E27FC236}">
                        <a16:creationId xmlns:a16="http://schemas.microsoft.com/office/drawing/2014/main" id="{717BA176-2551-7778-AD59-928B5ECA02C7}"/>
                      </a:ext>
                    </a:extLst>
                  </p:cNvPr>
                  <p:cNvSpPr txBox="1"/>
                  <p:nvPr/>
                </p:nvSpPr>
                <p:spPr>
                  <a:xfrm>
                    <a:off x="1209842" y="1601995"/>
                    <a:ext cx="2205241" cy="94012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区块链</a:t>
                    </a:r>
                  </a:p>
                </p:txBody>
              </p:sp>
              <p:sp>
                <p:nvSpPr>
                  <p:cNvPr id="176" name="矩形: 圆角 175">
                    <a:extLst>
                      <a:ext uri="{FF2B5EF4-FFF2-40B4-BE49-F238E27FC236}">
                        <a16:creationId xmlns:a16="http://schemas.microsoft.com/office/drawing/2014/main" id="{93401AA6-AA99-077C-DEEC-33934032CD00}"/>
                      </a:ext>
                    </a:extLst>
                  </p:cNvPr>
                  <p:cNvSpPr/>
                  <p:nvPr/>
                </p:nvSpPr>
                <p:spPr>
                  <a:xfrm>
                    <a:off x="482510" y="1477011"/>
                    <a:ext cx="8107897" cy="2573235"/>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prstDash val="sysDash"/>
                      </a:ln>
                      <a:highlight>
                        <a:srgbClr val="FFFF00"/>
                      </a:highlight>
                    </a:endParaRPr>
                  </a:p>
                </p:txBody>
              </p:sp>
              <p:sp>
                <p:nvSpPr>
                  <p:cNvPr id="177" name="矩形 176">
                    <a:extLst>
                      <a:ext uri="{FF2B5EF4-FFF2-40B4-BE49-F238E27FC236}">
                        <a16:creationId xmlns:a16="http://schemas.microsoft.com/office/drawing/2014/main" id="{CDC6EED7-418D-E934-0FE3-4A6ABB0596AB}"/>
                      </a:ext>
                    </a:extLst>
                  </p:cNvPr>
                  <p:cNvSpPr/>
                  <p:nvPr/>
                </p:nvSpPr>
                <p:spPr>
                  <a:xfrm>
                    <a:off x="1037147" y="2797405"/>
                    <a:ext cx="1658500" cy="79735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0</a:t>
                    </a:r>
                    <a:endParaRPr lang="zh-CN" altLang="en-US" sz="1400">
                      <a:solidFill>
                        <a:schemeClr val="tx1"/>
                      </a:solidFill>
                      <a:latin typeface="Modern No. 20" panose="02070704070505020303" pitchFamily="18" charset="0"/>
                    </a:endParaRPr>
                  </a:p>
                </p:txBody>
              </p:sp>
              <p:sp>
                <p:nvSpPr>
                  <p:cNvPr id="178" name="箭头: 右 177">
                    <a:extLst>
                      <a:ext uri="{FF2B5EF4-FFF2-40B4-BE49-F238E27FC236}">
                        <a16:creationId xmlns:a16="http://schemas.microsoft.com/office/drawing/2014/main" id="{05DFB723-774E-9733-2012-3E7E6BA9F4D4}"/>
                      </a:ext>
                    </a:extLst>
                  </p:cNvPr>
                  <p:cNvSpPr/>
                  <p:nvPr/>
                </p:nvSpPr>
                <p:spPr>
                  <a:xfrm>
                    <a:off x="2722044" y="3079814"/>
                    <a:ext cx="292642" cy="281067"/>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179" name="文本框 178">
                    <a:extLst>
                      <a:ext uri="{FF2B5EF4-FFF2-40B4-BE49-F238E27FC236}">
                        <a16:creationId xmlns:a16="http://schemas.microsoft.com/office/drawing/2014/main" id="{91076199-92A8-7EDF-B13D-4E61E07C5624}"/>
                      </a:ext>
                    </a:extLst>
                  </p:cNvPr>
                  <p:cNvSpPr txBox="1"/>
                  <p:nvPr/>
                </p:nvSpPr>
                <p:spPr>
                  <a:xfrm>
                    <a:off x="2933722" y="2388298"/>
                    <a:ext cx="633122" cy="1128151"/>
                  </a:xfrm>
                  <a:prstGeom prst="rect">
                    <a:avLst/>
                  </a:prstGeom>
                  <a:noFill/>
                </p:spPr>
                <p:txBody>
                  <a:bodyPr wrap="none" rtlCol="0">
                    <a:spAutoFit/>
                  </a:bodyPr>
                  <a:lstStyle/>
                  <a:p>
                    <a:r>
                      <a:rPr lang="en-US" altLang="zh-CN"/>
                      <a:t>…</a:t>
                    </a:r>
                    <a:endParaRPr lang="zh-CN" altLang="en-US"/>
                  </a:p>
                </p:txBody>
              </p:sp>
              <p:sp>
                <p:nvSpPr>
                  <p:cNvPr id="180" name="箭头: 右 179">
                    <a:extLst>
                      <a:ext uri="{FF2B5EF4-FFF2-40B4-BE49-F238E27FC236}">
                        <a16:creationId xmlns:a16="http://schemas.microsoft.com/office/drawing/2014/main" id="{2D854A0A-7E3B-67E6-3BA4-45110770333B}"/>
                      </a:ext>
                    </a:extLst>
                  </p:cNvPr>
                  <p:cNvSpPr/>
                  <p:nvPr/>
                </p:nvSpPr>
                <p:spPr>
                  <a:xfrm>
                    <a:off x="3716059" y="3061243"/>
                    <a:ext cx="292643" cy="281066"/>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grpSp>
            <p:sp>
              <p:nvSpPr>
                <p:cNvPr id="172" name="矩形 171">
                  <a:extLst>
                    <a:ext uri="{FF2B5EF4-FFF2-40B4-BE49-F238E27FC236}">
                      <a16:creationId xmlns:a16="http://schemas.microsoft.com/office/drawing/2014/main" id="{236E162D-0069-C0BF-FE2B-80492589FAD1}"/>
                    </a:ext>
                  </a:extLst>
                </p:cNvPr>
                <p:cNvSpPr/>
                <p:nvPr/>
              </p:nvSpPr>
              <p:spPr>
                <a:xfrm>
                  <a:off x="3100023" y="5835236"/>
                  <a:ext cx="936972" cy="2354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a:t>
                  </a:r>
                  <a:endParaRPr lang="zh-CN" altLang="en-US" sz="1400">
                    <a:solidFill>
                      <a:schemeClr val="tx1"/>
                    </a:solidFill>
                    <a:latin typeface="Modern No. 20" panose="02070704070505020303" pitchFamily="18" charset="0"/>
                  </a:endParaRPr>
                </a:p>
              </p:txBody>
            </p:sp>
            <p:sp>
              <p:nvSpPr>
                <p:cNvPr id="173" name="箭头: 右 172">
                  <a:extLst>
                    <a:ext uri="{FF2B5EF4-FFF2-40B4-BE49-F238E27FC236}">
                      <a16:creationId xmlns:a16="http://schemas.microsoft.com/office/drawing/2014/main" id="{516A64D5-0127-D520-1FE8-D675AC4D850A}"/>
                    </a:ext>
                  </a:extLst>
                </p:cNvPr>
                <p:cNvSpPr/>
                <p:nvPr/>
              </p:nvSpPr>
              <p:spPr>
                <a:xfrm>
                  <a:off x="4054983" y="5919829"/>
                  <a:ext cx="158710" cy="92015"/>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174" name="矩形 173">
                  <a:extLst>
                    <a:ext uri="{FF2B5EF4-FFF2-40B4-BE49-F238E27FC236}">
                      <a16:creationId xmlns:a16="http://schemas.microsoft.com/office/drawing/2014/main" id="{57A4D62B-9A4F-DFAF-DF58-43B414E67F84}"/>
                    </a:ext>
                  </a:extLst>
                </p:cNvPr>
                <p:cNvSpPr/>
                <p:nvPr/>
              </p:nvSpPr>
              <p:spPr>
                <a:xfrm>
                  <a:off x="4229396" y="5834472"/>
                  <a:ext cx="1154615" cy="260017"/>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N+1</a:t>
                  </a:r>
                  <a:endParaRPr lang="zh-CN" altLang="en-US" sz="1400">
                    <a:solidFill>
                      <a:schemeClr val="tx1"/>
                    </a:solidFill>
                    <a:latin typeface="Modern No. 20" panose="02070704070505020303" pitchFamily="18" charset="0"/>
                  </a:endParaRPr>
                </a:p>
              </p:txBody>
            </p:sp>
          </p:grpSp>
          <p:sp>
            <p:nvSpPr>
              <p:cNvPr id="156" name="文本框 155">
                <a:extLst>
                  <a:ext uri="{FF2B5EF4-FFF2-40B4-BE49-F238E27FC236}">
                    <a16:creationId xmlns:a16="http://schemas.microsoft.com/office/drawing/2014/main" id="{BC30839A-A5C7-1103-222B-9FF6F60A969B}"/>
                  </a:ext>
                </a:extLst>
              </p:cNvPr>
              <p:cNvSpPr txBox="1"/>
              <p:nvPr/>
            </p:nvSpPr>
            <p:spPr>
              <a:xfrm>
                <a:off x="9067898" y="664447"/>
                <a:ext cx="683200" cy="276999"/>
              </a:xfrm>
              <a:prstGeom prst="rect">
                <a:avLst/>
              </a:prstGeom>
              <a:noFill/>
            </p:spPr>
            <p:txBody>
              <a:bodyPr wrap="none" rtlCol="0">
                <a:spAutoFit/>
              </a:bodyPr>
              <a:lstStyle/>
              <a:p>
                <a:r>
                  <a:rPr lang="en-US" altLang="zh-CN" sz="1200">
                    <a:latin typeface="Modern No. 20" panose="02070704070505020303" pitchFamily="18" charset="0"/>
                    <a:ea typeface="宋体" panose="02010600030101010101" pitchFamily="2" charset="-122"/>
                    <a:cs typeface="Times New Roman" panose="02020603050405020304" pitchFamily="18" charset="0"/>
                  </a:rPr>
                  <a:t>Miner</a:t>
                </a:r>
                <a:r>
                  <a:rPr lang="en-US" altLang="zh-CN" sz="1200">
                    <a:latin typeface="Times New Roman" panose="02020603050405020304" pitchFamily="18" charset="0"/>
                    <a:ea typeface="+mj-ea"/>
                    <a:cs typeface="Times New Roman" panose="02020603050405020304" pitchFamily="18" charset="0"/>
                  </a:rPr>
                  <a:t> </a:t>
                </a:r>
                <a:r>
                  <a:rPr lang="en-US" altLang="zh-CN" sz="1200" i="1">
                    <a:latin typeface="Bell MT" panose="02020503060305020303" pitchFamily="18" charset="0"/>
                  </a:rPr>
                  <a:t>x</a:t>
                </a:r>
                <a:endParaRPr lang="zh-CN" altLang="en-US" sz="1200" i="1">
                  <a:latin typeface="Bell MT" panose="02020503060305020303" pitchFamily="18" charset="0"/>
                </a:endParaRPr>
              </a:p>
            </p:txBody>
          </p:sp>
          <p:sp>
            <p:nvSpPr>
              <p:cNvPr id="157" name="矩形: 圆角 156">
                <a:extLst>
                  <a:ext uri="{FF2B5EF4-FFF2-40B4-BE49-F238E27FC236}">
                    <a16:creationId xmlns:a16="http://schemas.microsoft.com/office/drawing/2014/main" id="{8BCAC9DC-F326-4DC0-4C15-A6F73A4ADCA9}"/>
                  </a:ext>
                </a:extLst>
              </p:cNvPr>
              <p:cNvSpPr/>
              <p:nvPr/>
            </p:nvSpPr>
            <p:spPr>
              <a:xfrm>
                <a:off x="8051734" y="209293"/>
                <a:ext cx="3785458" cy="261150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a:extLst>
                  <a:ext uri="{FF2B5EF4-FFF2-40B4-BE49-F238E27FC236}">
                    <a16:creationId xmlns:a16="http://schemas.microsoft.com/office/drawing/2014/main" id="{0EBBECF2-470F-C00D-A3F9-12AA8207F1EB}"/>
                  </a:ext>
                </a:extLst>
              </p:cNvPr>
              <p:cNvSpPr txBox="1"/>
              <p:nvPr/>
            </p:nvSpPr>
            <p:spPr>
              <a:xfrm>
                <a:off x="8381540" y="1327713"/>
                <a:ext cx="447432" cy="369332"/>
              </a:xfrm>
              <a:prstGeom prst="rect">
                <a:avLst/>
              </a:prstGeom>
              <a:noFill/>
            </p:spPr>
            <p:txBody>
              <a:bodyPr wrap="square" rtlCol="0">
                <a:spAutoFit/>
              </a:bodyPr>
              <a:lstStyle/>
              <a:p>
                <a:r>
                  <a:rPr lang="en-US" altLang="zh-CN"/>
                  <a:t>…</a:t>
                </a:r>
                <a:endParaRPr lang="zh-CN" altLang="en-US"/>
              </a:p>
            </p:txBody>
          </p:sp>
          <p:grpSp>
            <p:nvGrpSpPr>
              <p:cNvPr id="159" name="组合 158">
                <a:extLst>
                  <a:ext uri="{FF2B5EF4-FFF2-40B4-BE49-F238E27FC236}">
                    <a16:creationId xmlns:a16="http://schemas.microsoft.com/office/drawing/2014/main" id="{53FE49E4-EFB6-C066-E018-E7B95B77C5C0}"/>
                  </a:ext>
                </a:extLst>
              </p:cNvPr>
              <p:cNvGrpSpPr/>
              <p:nvPr/>
            </p:nvGrpSpPr>
            <p:grpSpPr>
              <a:xfrm>
                <a:off x="1345708" y="584200"/>
                <a:ext cx="1248206" cy="1490158"/>
                <a:chOff x="1377458" y="552450"/>
                <a:chExt cx="1248206" cy="1490158"/>
              </a:xfrm>
            </p:grpSpPr>
            <p:grpSp>
              <p:nvGrpSpPr>
                <p:cNvPr id="167" name="组合 166">
                  <a:extLst>
                    <a:ext uri="{FF2B5EF4-FFF2-40B4-BE49-F238E27FC236}">
                      <a16:creationId xmlns:a16="http://schemas.microsoft.com/office/drawing/2014/main" id="{9117D090-8E34-176F-DB58-5AC61F2C8A13}"/>
                    </a:ext>
                  </a:extLst>
                </p:cNvPr>
                <p:cNvGrpSpPr/>
                <p:nvPr/>
              </p:nvGrpSpPr>
              <p:grpSpPr>
                <a:xfrm>
                  <a:off x="1377458" y="552450"/>
                  <a:ext cx="1248206" cy="1490158"/>
                  <a:chOff x="962665" y="489041"/>
                  <a:chExt cx="1237162" cy="1322105"/>
                </a:xfrm>
              </p:grpSpPr>
              <p:sp>
                <p:nvSpPr>
                  <p:cNvPr id="169" name="矩形: 圆角 168">
                    <a:extLst>
                      <a:ext uri="{FF2B5EF4-FFF2-40B4-BE49-F238E27FC236}">
                        <a16:creationId xmlns:a16="http://schemas.microsoft.com/office/drawing/2014/main" id="{4D633C84-BFE8-EBCC-C3B8-B5F5C767182B}"/>
                      </a:ext>
                    </a:extLst>
                  </p:cNvPr>
                  <p:cNvSpPr/>
                  <p:nvPr/>
                </p:nvSpPr>
                <p:spPr>
                  <a:xfrm>
                    <a:off x="962665" y="489041"/>
                    <a:ext cx="1237162" cy="1322105"/>
                  </a:xfrm>
                  <a:prstGeom prst="roundRect">
                    <a:avLst/>
                  </a:prstGeom>
                  <a:noFill/>
                  <a:ln>
                    <a:prstDash val="sysDash"/>
                    <a:extLst>
                      <a:ext uri="{C807C97D-BFC1-408E-A445-0C87EB9F89A2}">
                        <ask:lineSketchStyleProps xmlns:ask="http://schemas.microsoft.com/office/drawing/2018/sketchyshapes" sd="981765707">
                          <a:custGeom>
                            <a:avLst/>
                            <a:gdLst>
                              <a:gd name="connsiteX0" fmla="*/ 0 w 1353915"/>
                              <a:gd name="connsiteY0" fmla="*/ 160135 h 960790"/>
                              <a:gd name="connsiteX1" fmla="*/ 160135 w 1353915"/>
                              <a:gd name="connsiteY1" fmla="*/ 0 h 960790"/>
                              <a:gd name="connsiteX2" fmla="*/ 1193780 w 1353915"/>
                              <a:gd name="connsiteY2" fmla="*/ 0 h 960790"/>
                              <a:gd name="connsiteX3" fmla="*/ 1353915 w 1353915"/>
                              <a:gd name="connsiteY3" fmla="*/ 160135 h 960790"/>
                              <a:gd name="connsiteX4" fmla="*/ 1353915 w 1353915"/>
                              <a:gd name="connsiteY4" fmla="*/ 800655 h 960790"/>
                              <a:gd name="connsiteX5" fmla="*/ 1193780 w 1353915"/>
                              <a:gd name="connsiteY5" fmla="*/ 960790 h 960790"/>
                              <a:gd name="connsiteX6" fmla="*/ 160135 w 1353915"/>
                              <a:gd name="connsiteY6" fmla="*/ 960790 h 960790"/>
                              <a:gd name="connsiteX7" fmla="*/ 0 w 1353915"/>
                              <a:gd name="connsiteY7" fmla="*/ 800655 h 960790"/>
                              <a:gd name="connsiteX8" fmla="*/ 0 w 1353915"/>
                              <a:gd name="connsiteY8" fmla="*/ 160135 h 96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3915" h="960790" extrusionOk="0">
                                <a:moveTo>
                                  <a:pt x="0" y="160135"/>
                                </a:moveTo>
                                <a:cubicBezTo>
                                  <a:pt x="-7719" y="85237"/>
                                  <a:pt x="62671" y="-3726"/>
                                  <a:pt x="160135" y="0"/>
                                </a:cubicBezTo>
                                <a:cubicBezTo>
                                  <a:pt x="596380" y="68338"/>
                                  <a:pt x="873236" y="-69033"/>
                                  <a:pt x="1193780" y="0"/>
                                </a:cubicBezTo>
                                <a:cubicBezTo>
                                  <a:pt x="1267173" y="5029"/>
                                  <a:pt x="1352469" y="73405"/>
                                  <a:pt x="1353915" y="160135"/>
                                </a:cubicBezTo>
                                <a:cubicBezTo>
                                  <a:pt x="1402035" y="467189"/>
                                  <a:pt x="1407354" y="597166"/>
                                  <a:pt x="1353915" y="800655"/>
                                </a:cubicBezTo>
                                <a:cubicBezTo>
                                  <a:pt x="1362747" y="880701"/>
                                  <a:pt x="1298589" y="961870"/>
                                  <a:pt x="1193780" y="960790"/>
                                </a:cubicBezTo>
                                <a:cubicBezTo>
                                  <a:pt x="1052711" y="915406"/>
                                  <a:pt x="308533" y="1047523"/>
                                  <a:pt x="160135" y="960790"/>
                                </a:cubicBezTo>
                                <a:cubicBezTo>
                                  <a:pt x="84428" y="962637"/>
                                  <a:pt x="-11101" y="884029"/>
                                  <a:pt x="0" y="800655"/>
                                </a:cubicBezTo>
                                <a:cubicBezTo>
                                  <a:pt x="11235" y="578822"/>
                                  <a:pt x="-18660" y="390983"/>
                                  <a:pt x="0" y="16013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文本框 169">
                    <a:extLst>
                      <a:ext uri="{FF2B5EF4-FFF2-40B4-BE49-F238E27FC236}">
                        <a16:creationId xmlns:a16="http://schemas.microsoft.com/office/drawing/2014/main" id="{AD41C453-17DA-9466-5A6D-FD4C45CFFCAA}"/>
                      </a:ext>
                    </a:extLst>
                  </p:cNvPr>
                  <p:cNvSpPr txBox="1"/>
                  <p:nvPr/>
                </p:nvSpPr>
                <p:spPr>
                  <a:xfrm>
                    <a:off x="962665" y="573793"/>
                    <a:ext cx="1072772" cy="273067"/>
                  </a:xfrm>
                  <a:prstGeom prst="rect">
                    <a:avLst/>
                  </a:prstGeom>
                  <a:noFill/>
                </p:spPr>
                <p:txBody>
                  <a:bodyPr wrap="none" rtlCol="0">
                    <a:spAutoFit/>
                  </a:bodyPr>
                  <a:lstStyle/>
                  <a:p>
                    <a:r>
                      <a:rPr lang="zh-CN" altLang="en-US" sz="1400">
                        <a:latin typeface="Modern No. 20" panose="02070704070505020303" pitchFamily="18" charset="0"/>
                        <a:ea typeface="宋体" panose="02010600030101010101" pitchFamily="2" charset="-122"/>
                      </a:rPr>
                      <a:t>程序提供方</a:t>
                    </a:r>
                    <a:endParaRPr lang="en-US" altLang="zh-CN" sz="1400">
                      <a:latin typeface="Modern No. 20" panose="02070704070505020303" pitchFamily="18" charset="0"/>
                      <a:ea typeface="宋体" panose="02010600030101010101" pitchFamily="2" charset="-122"/>
                    </a:endParaRPr>
                  </a:p>
                </p:txBody>
              </p:sp>
            </p:grpSp>
            <p:sp>
              <p:nvSpPr>
                <p:cNvPr id="168" name="矩形 167">
                  <a:extLst>
                    <a:ext uri="{FF2B5EF4-FFF2-40B4-BE49-F238E27FC236}">
                      <a16:creationId xmlns:a16="http://schemas.microsoft.com/office/drawing/2014/main" id="{83BF5853-32E7-A6C8-32B1-BC221BC4F39B}"/>
                    </a:ext>
                  </a:extLst>
                </p:cNvPr>
                <p:cNvSpPr/>
                <p:nvPr/>
              </p:nvSpPr>
              <p:spPr>
                <a:xfrm>
                  <a:off x="1478054" y="1021234"/>
                  <a:ext cx="1074943" cy="9024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a:solidFill>
                        <a:schemeClr val="tx1"/>
                      </a:solidFill>
                      <a:latin typeface="Modern No. 20" panose="02070704070505020303" pitchFamily="18" charset="0"/>
                    </a:rPr>
                    <a:t>Google</a:t>
                  </a:r>
                </a:p>
                <a:p>
                  <a:r>
                    <a:rPr lang="en-US" altLang="zh-CN" sz="1200">
                      <a:solidFill>
                        <a:schemeClr val="tx1"/>
                      </a:solidFill>
                      <a:latin typeface="Modern No. 20" panose="02070704070505020303" pitchFamily="18" charset="0"/>
                    </a:rPr>
                    <a:t>Microsoft</a:t>
                  </a:r>
                </a:p>
                <a:p>
                  <a:r>
                    <a:rPr lang="en-US" altLang="zh-CN" sz="1200">
                      <a:solidFill>
                        <a:schemeClr val="tx1"/>
                      </a:solidFill>
                      <a:latin typeface="Modern No. 20" panose="02070704070505020303" pitchFamily="18" charset="0"/>
                    </a:rPr>
                    <a:t>Apple</a:t>
                  </a:r>
                </a:p>
                <a:p>
                  <a:r>
                    <a:rPr lang="en-US" altLang="zh-CN" sz="1200">
                      <a:solidFill>
                        <a:schemeClr val="tx1"/>
                      </a:solidFill>
                      <a:latin typeface="Modern No. 20" panose="02070704070505020303" pitchFamily="18" charset="0"/>
                    </a:rPr>
                    <a:t>…</a:t>
                  </a:r>
                  <a:endParaRPr lang="zh-CN" altLang="en-US" sz="1200">
                    <a:solidFill>
                      <a:schemeClr val="tx1"/>
                    </a:solidFill>
                    <a:latin typeface="Modern No. 20" panose="02070704070505020303" pitchFamily="18" charset="0"/>
                  </a:endParaRPr>
                </a:p>
              </p:txBody>
            </p:sp>
          </p:grpSp>
          <p:sp>
            <p:nvSpPr>
              <p:cNvPr id="160" name="矩形: 圆角 159">
                <a:extLst>
                  <a:ext uri="{FF2B5EF4-FFF2-40B4-BE49-F238E27FC236}">
                    <a16:creationId xmlns:a16="http://schemas.microsoft.com/office/drawing/2014/main" id="{C4644D6C-937E-1327-42C9-A80794F72ED4}"/>
                  </a:ext>
                </a:extLst>
              </p:cNvPr>
              <p:cNvSpPr/>
              <p:nvPr/>
            </p:nvSpPr>
            <p:spPr>
              <a:xfrm>
                <a:off x="3910843" y="1923810"/>
                <a:ext cx="2593180" cy="212137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160">
                <a:extLst>
                  <a:ext uri="{FF2B5EF4-FFF2-40B4-BE49-F238E27FC236}">
                    <a16:creationId xmlns:a16="http://schemas.microsoft.com/office/drawing/2014/main" id="{9BB8F8E8-679F-83F4-9965-67E05E3710DA}"/>
                  </a:ext>
                </a:extLst>
              </p:cNvPr>
              <p:cNvSpPr txBox="1"/>
              <p:nvPr/>
            </p:nvSpPr>
            <p:spPr>
              <a:xfrm rot="16200000">
                <a:off x="5143518" y="2461498"/>
                <a:ext cx="430888" cy="2698756"/>
              </a:xfrm>
              <a:prstGeom prst="rect">
                <a:avLst/>
              </a:prstGeom>
              <a:noFill/>
            </p:spPr>
            <p:txBody>
              <a:bodyPr vert="eaVert" wrap="square" rtlCol="0">
                <a:spAutoFit/>
              </a:bodyPr>
              <a:lstStyle/>
              <a:p>
                <a:r>
                  <a:rPr lang="en-US" altLang="zh-CN" sz="1600">
                    <a:latin typeface="Bodoni MT" panose="02070603080606020203" pitchFamily="18" charset="0"/>
                  </a:rPr>
                  <a:t>v</a:t>
                </a:r>
                <a:r>
                  <a:rPr lang="en-US" altLang="zh-CN" sz="1400">
                    <a:latin typeface="Modern No. 20" panose="02070704070505020303" pitchFamily="18" charset="0"/>
                    <a:ea typeface="宋体" panose="02010600030101010101" pitchFamily="2" charset="-122"/>
                  </a:rPr>
                  <a:t>alidation and evaluation</a:t>
                </a:r>
                <a:endParaRPr lang="zh-CN" altLang="en-US" sz="1400">
                  <a:latin typeface="Modern No. 20" panose="02070704070505020303" pitchFamily="18" charset="0"/>
                  <a:ea typeface="宋体" panose="02010600030101010101" pitchFamily="2" charset="-122"/>
                </a:endParaRPr>
              </a:p>
            </p:txBody>
          </p:sp>
          <p:sp>
            <p:nvSpPr>
              <p:cNvPr id="162" name="矩形 161">
                <a:extLst>
                  <a:ext uri="{FF2B5EF4-FFF2-40B4-BE49-F238E27FC236}">
                    <a16:creationId xmlns:a16="http://schemas.microsoft.com/office/drawing/2014/main" id="{8E2E19B7-280A-F000-9E1D-06702401BCA8}"/>
                  </a:ext>
                </a:extLst>
              </p:cNvPr>
              <p:cNvSpPr/>
              <p:nvPr/>
            </p:nvSpPr>
            <p:spPr>
              <a:xfrm>
                <a:off x="4690920" y="4596938"/>
                <a:ext cx="1033025" cy="3402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Bodoni MT" panose="02070603080606020203" pitchFamily="18" charset="0"/>
                  </a:rPr>
                  <a:t>Winner</a:t>
                </a:r>
                <a:endParaRPr lang="zh-CN" altLang="en-US">
                  <a:solidFill>
                    <a:schemeClr val="tx1"/>
                  </a:solidFill>
                  <a:latin typeface="Bodoni MT" panose="02070603080606020203" pitchFamily="18" charset="0"/>
                </a:endParaRPr>
              </a:p>
            </p:txBody>
          </p:sp>
          <p:cxnSp>
            <p:nvCxnSpPr>
              <p:cNvPr id="163" name="连接符: 肘形 162">
                <a:extLst>
                  <a:ext uri="{FF2B5EF4-FFF2-40B4-BE49-F238E27FC236}">
                    <a16:creationId xmlns:a16="http://schemas.microsoft.com/office/drawing/2014/main" id="{640184E6-84A3-8789-A428-562F97022ACC}"/>
                  </a:ext>
                </a:extLst>
              </p:cNvPr>
              <p:cNvCxnSpPr>
                <a:cxnSpLocks/>
                <a:stCxn id="162" idx="2"/>
                <a:endCxn id="174" idx="0"/>
              </p:cNvCxnSpPr>
              <p:nvPr/>
            </p:nvCxnSpPr>
            <p:spPr>
              <a:xfrm rot="16200000" flipH="1">
                <a:off x="5486309" y="4658278"/>
                <a:ext cx="837148" cy="1394900"/>
              </a:xfrm>
              <a:prstGeom prst="bentConnector3">
                <a:avLst>
                  <a:gd name="adj1" fmla="val 30169"/>
                </a:avLst>
              </a:prstGeom>
              <a:ln>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C3728ECC-0385-3B3C-05D3-E9F4EDE31042}"/>
                  </a:ext>
                </a:extLst>
              </p:cNvPr>
              <p:cNvSpPr txBox="1"/>
              <p:nvPr/>
            </p:nvSpPr>
            <p:spPr>
              <a:xfrm>
                <a:off x="5173953" y="4159175"/>
                <a:ext cx="922047"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4(a). </a:t>
                </a:r>
                <a:r>
                  <a:rPr lang="zh-CN" altLang="en-US" sz="1400">
                    <a:latin typeface="宋体" panose="02010600030101010101" pitchFamily="2" charset="-122"/>
                    <a:ea typeface="宋体" panose="02010600030101010101" pitchFamily="2" charset="-122"/>
                    <a:cs typeface="Times New Roman" panose="02020603050405020304" pitchFamily="18" charset="0"/>
                  </a:rPr>
                  <a:t>产生</a:t>
                </a:r>
                <a:endParaRPr lang="zh-CN" altLang="en-US" sz="1400">
                  <a:latin typeface="宋体" panose="02010600030101010101" pitchFamily="2" charset="-122"/>
                  <a:ea typeface="宋体" panose="02010600030101010101" pitchFamily="2" charset="-122"/>
                </a:endParaRPr>
              </a:p>
            </p:txBody>
          </p:sp>
          <p:cxnSp>
            <p:nvCxnSpPr>
              <p:cNvPr id="165" name="直接箭头连接符 164">
                <a:extLst>
                  <a:ext uri="{FF2B5EF4-FFF2-40B4-BE49-F238E27FC236}">
                    <a16:creationId xmlns:a16="http://schemas.microsoft.com/office/drawing/2014/main" id="{A2FE4984-0340-CF6D-5E72-6060D3494128}"/>
                  </a:ext>
                </a:extLst>
              </p:cNvPr>
              <p:cNvCxnSpPr>
                <a:cxnSpLocks/>
                <a:stCxn id="141" idx="3"/>
              </p:cNvCxnSpPr>
              <p:nvPr/>
            </p:nvCxnSpPr>
            <p:spPr>
              <a:xfrm flipV="1">
                <a:off x="5372030" y="1311741"/>
                <a:ext cx="2638586" cy="3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6" name="文本框 165">
                <a:extLst>
                  <a:ext uri="{FF2B5EF4-FFF2-40B4-BE49-F238E27FC236}">
                    <a16:creationId xmlns:a16="http://schemas.microsoft.com/office/drawing/2014/main" id="{3DBBA291-C0C4-8333-6B77-8B1BB301F443}"/>
                  </a:ext>
                </a:extLst>
              </p:cNvPr>
              <p:cNvSpPr txBox="1"/>
              <p:nvPr/>
            </p:nvSpPr>
            <p:spPr>
              <a:xfrm>
                <a:off x="4197846" y="1978829"/>
                <a:ext cx="1195777" cy="307777"/>
              </a:xfrm>
              <a:prstGeom prst="rect">
                <a:avLst/>
              </a:prstGeom>
              <a:noFill/>
            </p:spPr>
            <p:txBody>
              <a:bodyPr wrap="none" rtlCol="0">
                <a:spAutoFit/>
              </a:bodyPr>
              <a:lstStyle/>
              <a:p>
                <a:r>
                  <a:rPr lang="en-US" altLang="zh-CN" sz="1400">
                    <a:latin typeface="Bodoni MT" panose="02070603080606020203" pitchFamily="18" charset="0"/>
                  </a:rPr>
                  <a:t>PoF Network</a:t>
                </a:r>
                <a:endParaRPr lang="zh-CN" altLang="en-US" sz="1400">
                  <a:latin typeface="Bodoni MT" panose="02070603080606020203" pitchFamily="18" charset="0"/>
                </a:endParaRPr>
              </a:p>
            </p:txBody>
          </p:sp>
        </p:grpSp>
        <p:sp>
          <p:nvSpPr>
            <p:cNvPr id="138" name="矩形 137">
              <a:extLst>
                <a:ext uri="{FF2B5EF4-FFF2-40B4-BE49-F238E27FC236}">
                  <a16:creationId xmlns:a16="http://schemas.microsoft.com/office/drawing/2014/main" id="{3A645E2A-74AD-E291-FA7C-8B181F861D25}"/>
                </a:ext>
              </a:extLst>
            </p:cNvPr>
            <p:cNvSpPr/>
            <p:nvPr/>
          </p:nvSpPr>
          <p:spPr>
            <a:xfrm>
              <a:off x="6817664" y="2636788"/>
              <a:ext cx="789051" cy="2001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case_info</a:t>
              </a:r>
              <a:endParaRPr lang="zh-CN" altLang="en-US" sz="1100" i="1">
                <a:solidFill>
                  <a:schemeClr val="tx1"/>
                </a:solidFill>
                <a:latin typeface="Bell MT" panose="02020503060305020303" pitchFamily="18" charset="0"/>
              </a:endParaRPr>
            </a:p>
          </p:txBody>
        </p:sp>
      </p:grpSp>
    </p:spTree>
    <p:extLst>
      <p:ext uri="{BB962C8B-B14F-4D97-AF65-F5344CB8AC3E}">
        <p14:creationId xmlns:p14="http://schemas.microsoft.com/office/powerpoint/2010/main" val="203312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文本框 146">
            <a:extLst>
              <a:ext uri="{FF2B5EF4-FFF2-40B4-BE49-F238E27FC236}">
                <a16:creationId xmlns:a16="http://schemas.microsoft.com/office/drawing/2014/main" id="{B433EE9A-535F-476B-A5E3-CEC63C16580C}"/>
              </a:ext>
            </a:extLst>
          </p:cNvPr>
          <p:cNvSpPr txBox="1"/>
          <p:nvPr/>
        </p:nvSpPr>
        <p:spPr>
          <a:xfrm>
            <a:off x="268030" y="209293"/>
            <a:ext cx="2031325" cy="461665"/>
          </a:xfrm>
          <a:prstGeom prst="rect">
            <a:avLst/>
          </a:prstGeom>
          <a:noFill/>
        </p:spPr>
        <p:txBody>
          <a:bodyPr wrap="none" rtlCol="0">
            <a:spAutoFit/>
          </a:bodyPr>
          <a:lstStyle/>
          <a:p>
            <a:r>
              <a:rPr lang="zh-CN" altLang="en-US" sz="2400" b="1"/>
              <a:t>系统全局概览</a:t>
            </a:r>
          </a:p>
        </p:txBody>
      </p:sp>
      <p:grpSp>
        <p:nvGrpSpPr>
          <p:cNvPr id="139" name="组合 138">
            <a:extLst>
              <a:ext uri="{FF2B5EF4-FFF2-40B4-BE49-F238E27FC236}">
                <a16:creationId xmlns:a16="http://schemas.microsoft.com/office/drawing/2014/main" id="{F7675742-C80F-5E29-C7F3-C42FB59BC900}"/>
              </a:ext>
            </a:extLst>
          </p:cNvPr>
          <p:cNvGrpSpPr/>
          <p:nvPr/>
        </p:nvGrpSpPr>
        <p:grpSpPr>
          <a:xfrm>
            <a:off x="1728170" y="1088399"/>
            <a:ext cx="8735659" cy="4849187"/>
            <a:chOff x="109280" y="690834"/>
            <a:chExt cx="8735659" cy="4849187"/>
          </a:xfrm>
        </p:grpSpPr>
        <p:grpSp>
          <p:nvGrpSpPr>
            <p:cNvPr id="140" name="组合 139">
              <a:extLst>
                <a:ext uri="{FF2B5EF4-FFF2-40B4-BE49-F238E27FC236}">
                  <a16:creationId xmlns:a16="http://schemas.microsoft.com/office/drawing/2014/main" id="{A046A9B8-E054-0AEA-4FA1-5E47F568EDFD}"/>
                </a:ext>
              </a:extLst>
            </p:cNvPr>
            <p:cNvGrpSpPr/>
            <p:nvPr/>
          </p:nvGrpSpPr>
          <p:grpSpPr>
            <a:xfrm>
              <a:off x="109280" y="690834"/>
              <a:ext cx="8735659" cy="4849187"/>
              <a:chOff x="1257801" y="497165"/>
              <a:chExt cx="10285394" cy="5540903"/>
            </a:xfrm>
          </p:grpSpPr>
          <p:sp>
            <p:nvSpPr>
              <p:cNvPr id="145" name="矩形 144">
                <a:extLst>
                  <a:ext uri="{FF2B5EF4-FFF2-40B4-BE49-F238E27FC236}">
                    <a16:creationId xmlns:a16="http://schemas.microsoft.com/office/drawing/2014/main" id="{20E41529-0EB2-B743-EFB1-AA67EEF11E4E}"/>
                  </a:ext>
                </a:extLst>
              </p:cNvPr>
              <p:cNvSpPr/>
              <p:nvPr/>
            </p:nvSpPr>
            <p:spPr>
              <a:xfrm>
                <a:off x="1829096" y="1846898"/>
                <a:ext cx="1553034" cy="1582102"/>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endParaRPr>
              </a:p>
            </p:txBody>
          </p:sp>
          <p:sp>
            <p:nvSpPr>
              <p:cNvPr id="146" name="文本框 145">
                <a:extLst>
                  <a:ext uri="{FF2B5EF4-FFF2-40B4-BE49-F238E27FC236}">
                    <a16:creationId xmlns:a16="http://schemas.microsoft.com/office/drawing/2014/main" id="{3109E791-C713-37D7-2BCD-4A097264DC40}"/>
                  </a:ext>
                </a:extLst>
              </p:cNvPr>
              <p:cNvSpPr txBox="1"/>
              <p:nvPr/>
            </p:nvSpPr>
            <p:spPr>
              <a:xfrm>
                <a:off x="2117937" y="1824623"/>
                <a:ext cx="899605" cy="369332"/>
              </a:xfrm>
              <a:prstGeom prst="rect">
                <a:avLst/>
              </a:prstGeom>
              <a:noFill/>
            </p:spPr>
            <p:txBody>
              <a:bodyPr wrap="none" rtlCol="0">
                <a:spAutoFit/>
              </a:bodyPr>
              <a:lstStyle/>
              <a:p>
                <a:r>
                  <a:rPr lang="en-US" altLang="zh-CN" b="1">
                    <a:latin typeface="Modern No. 20" panose="02070704070505020303" pitchFamily="18" charset="0"/>
                    <a:ea typeface="华文楷体" panose="02010600040101010101" pitchFamily="2" charset="-122"/>
                  </a:rPr>
                  <a:t>block N</a:t>
                </a:r>
                <a:endParaRPr lang="zh-CN" altLang="en-US" b="1">
                  <a:latin typeface="Modern No. 20" panose="02070704070505020303" pitchFamily="18" charset="0"/>
                  <a:ea typeface="华文楷体" panose="02010600040101010101" pitchFamily="2" charset="-122"/>
                </a:endParaRPr>
              </a:p>
            </p:txBody>
          </p:sp>
          <p:sp>
            <p:nvSpPr>
              <p:cNvPr id="148" name="矩形 147">
                <a:extLst>
                  <a:ext uri="{FF2B5EF4-FFF2-40B4-BE49-F238E27FC236}">
                    <a16:creationId xmlns:a16="http://schemas.microsoft.com/office/drawing/2014/main" id="{6C9708D4-77CB-D713-CF55-28345F25963A}"/>
                  </a:ext>
                </a:extLst>
              </p:cNvPr>
              <p:cNvSpPr/>
              <p:nvPr/>
            </p:nvSpPr>
            <p:spPr>
              <a:xfrm>
                <a:off x="1961116" y="2216230"/>
                <a:ext cx="1309049" cy="5755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Modern No. 20" panose="02070704070505020303" pitchFamily="18" charset="0"/>
                  </a:rPr>
                  <a:t>List of Transactions</a:t>
                </a:r>
                <a:endParaRPr lang="zh-CN" altLang="en-US" sz="1400" i="1">
                  <a:solidFill>
                    <a:schemeClr val="tx1"/>
                  </a:solidFill>
                  <a:latin typeface="Modern No. 20" panose="02070704070505020303" pitchFamily="18" charset="0"/>
                </a:endParaRPr>
              </a:p>
            </p:txBody>
          </p:sp>
          <mc:AlternateContent xmlns:mc="http://schemas.openxmlformats.org/markup-compatibility/2006" xmlns:a14="http://schemas.microsoft.com/office/drawing/2010/main">
            <mc:Choice Requires="a14">
              <p:sp>
                <p:nvSpPr>
                  <p:cNvPr id="149" name="矩形 148">
                    <a:extLst>
                      <a:ext uri="{FF2B5EF4-FFF2-40B4-BE49-F238E27FC236}">
                        <a16:creationId xmlns:a16="http://schemas.microsoft.com/office/drawing/2014/main" id="{E53E8AF9-A950-8A89-1526-766609798F05}"/>
                      </a:ext>
                    </a:extLst>
                  </p:cNvPr>
                  <p:cNvSpPr/>
                  <p:nvPr/>
                </p:nvSpPr>
                <p:spPr>
                  <a:xfrm>
                    <a:off x="1898871" y="2917059"/>
                    <a:ext cx="1438697" cy="3247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𝑆𝑖𝑔𝑛</m:t>
                          </m:r>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𝐻</m:t>
                          </m:r>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1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1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𝑠𝑘</m:t>
                              </m:r>
                            </m:e>
                            <m:sub>
                              <m:r>
                                <a:rPr lang="en-US" altLang="zh-CN" sz="11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𝑒𝑛𝑐𝑙𝑎𝑣𝑒</m:t>
                              </m:r>
                            </m:sub>
                          </m:sSub>
                          <m:r>
                            <a:rPr lang="en-US" altLang="zh-CN" sz="11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m:oMathPara>
                    </a14:m>
                    <a:endParaRPr lang="zh-CN" altLang="en-US" sz="1100"/>
                  </a:p>
                </p:txBody>
              </p:sp>
            </mc:Choice>
            <mc:Fallback xmlns="">
              <p:sp>
                <p:nvSpPr>
                  <p:cNvPr id="149" name="矩形 148">
                    <a:extLst>
                      <a:ext uri="{FF2B5EF4-FFF2-40B4-BE49-F238E27FC236}">
                        <a16:creationId xmlns:a16="http://schemas.microsoft.com/office/drawing/2014/main" id="{E53E8AF9-A950-8A89-1526-766609798F05}"/>
                      </a:ext>
                    </a:extLst>
                  </p:cNvPr>
                  <p:cNvSpPr>
                    <a:spLocks noRot="1" noChangeAspect="1" noMove="1" noResize="1" noEditPoints="1" noAdjustHandles="1" noChangeArrowheads="1" noChangeShapeType="1" noTextEdit="1"/>
                  </p:cNvSpPr>
                  <p:nvPr/>
                </p:nvSpPr>
                <p:spPr>
                  <a:xfrm>
                    <a:off x="1898871" y="2917059"/>
                    <a:ext cx="1438697" cy="324707"/>
                  </a:xfrm>
                  <a:prstGeom prst="rect">
                    <a:avLst/>
                  </a:prstGeom>
                  <a:blipFill>
                    <a:blip r:embed="rId2"/>
                    <a:stretch>
                      <a:fillRect r="-2970"/>
                    </a:stretch>
                  </a:blipFill>
                </p:spPr>
                <p:txBody>
                  <a:bodyPr/>
                  <a:lstStyle/>
                  <a:p>
                    <a:r>
                      <a:rPr lang="zh-CN" altLang="en-US">
                        <a:noFill/>
                      </a:rPr>
                      <a:t> </a:t>
                    </a:r>
                  </a:p>
                </p:txBody>
              </p:sp>
            </mc:Fallback>
          </mc:AlternateContent>
          <p:grpSp>
            <p:nvGrpSpPr>
              <p:cNvPr id="150" name="组合 149">
                <a:extLst>
                  <a:ext uri="{FF2B5EF4-FFF2-40B4-BE49-F238E27FC236}">
                    <a16:creationId xmlns:a16="http://schemas.microsoft.com/office/drawing/2014/main" id="{EE98EA8B-78DA-5D8E-EDE1-5E1517A05AA7}"/>
                  </a:ext>
                </a:extLst>
              </p:cNvPr>
              <p:cNvGrpSpPr/>
              <p:nvPr/>
            </p:nvGrpSpPr>
            <p:grpSpPr>
              <a:xfrm>
                <a:off x="3978374" y="1584816"/>
                <a:ext cx="1756443" cy="775252"/>
                <a:chOff x="4150977" y="2332383"/>
                <a:chExt cx="1756443" cy="775252"/>
              </a:xfrm>
            </p:grpSpPr>
            <p:sp>
              <p:nvSpPr>
                <p:cNvPr id="179" name="椭圆 178">
                  <a:extLst>
                    <a:ext uri="{FF2B5EF4-FFF2-40B4-BE49-F238E27FC236}">
                      <a16:creationId xmlns:a16="http://schemas.microsoft.com/office/drawing/2014/main" id="{A9EDDC83-0001-CA80-893A-667137CBBFB9}"/>
                    </a:ext>
                  </a:extLst>
                </p:cNvPr>
                <p:cNvSpPr/>
                <p:nvPr/>
              </p:nvSpPr>
              <p:spPr>
                <a:xfrm>
                  <a:off x="4214191" y="2332383"/>
                  <a:ext cx="1630018" cy="77525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D44C6EE-7DE2-E7AE-D125-8975DEE2FA0D}"/>
                    </a:ext>
                  </a:extLst>
                </p:cNvPr>
                <p:cNvSpPr txBox="1"/>
                <p:nvPr/>
              </p:nvSpPr>
              <p:spPr>
                <a:xfrm>
                  <a:off x="4150977" y="2502314"/>
                  <a:ext cx="1756443" cy="461665"/>
                </a:xfrm>
                <a:prstGeom prst="rect">
                  <a:avLst/>
                </a:prstGeom>
                <a:noFill/>
              </p:spPr>
              <p:txBody>
                <a:bodyPr wrap="square" rtlCol="0">
                  <a:spAutoFit/>
                </a:bodyPr>
                <a:lstStyle/>
                <a:p>
                  <a:pPr algn="ctr"/>
                  <a:r>
                    <a:rPr lang="en-US" altLang="zh-CN" sz="1200" i="1">
                      <a:latin typeface="Bell MT" panose="02020503060305020303" pitchFamily="18" charset="0"/>
                    </a:rPr>
                    <a:t>Pool of Unconfirmed</a:t>
                  </a:r>
                </a:p>
                <a:p>
                  <a:pPr algn="ctr"/>
                  <a:r>
                    <a:rPr lang="en-US" altLang="zh-CN" sz="1200" i="1">
                      <a:latin typeface="Bell MT" panose="02020503060305020303" pitchFamily="18" charset="0"/>
                    </a:rPr>
                    <a:t>Transactions</a:t>
                  </a:r>
                  <a:endParaRPr lang="zh-CN" altLang="en-US" sz="1200" i="1">
                    <a:latin typeface="Bell MT" panose="02020503060305020303" pitchFamily="18" charset="0"/>
                  </a:endParaRPr>
                </a:p>
              </p:txBody>
            </p:sp>
          </p:grpSp>
          <p:grpSp>
            <p:nvGrpSpPr>
              <p:cNvPr id="151" name="组合 150">
                <a:extLst>
                  <a:ext uri="{FF2B5EF4-FFF2-40B4-BE49-F238E27FC236}">
                    <a16:creationId xmlns:a16="http://schemas.microsoft.com/office/drawing/2014/main" id="{E15501EA-5C5A-A20B-30EB-1E49112D6222}"/>
                  </a:ext>
                </a:extLst>
              </p:cNvPr>
              <p:cNvGrpSpPr/>
              <p:nvPr/>
            </p:nvGrpSpPr>
            <p:grpSpPr>
              <a:xfrm>
                <a:off x="6658174" y="3059393"/>
                <a:ext cx="776519" cy="345105"/>
                <a:chOff x="6096000" y="2378765"/>
                <a:chExt cx="947530" cy="444571"/>
              </a:xfrm>
            </p:grpSpPr>
            <p:sp>
              <p:nvSpPr>
                <p:cNvPr id="177" name="矩形 176">
                  <a:extLst>
                    <a:ext uri="{FF2B5EF4-FFF2-40B4-BE49-F238E27FC236}">
                      <a16:creationId xmlns:a16="http://schemas.microsoft.com/office/drawing/2014/main" id="{E2B6FFED-438A-4B13-FD55-A4CA376199D0}"/>
                    </a:ext>
                  </a:extLst>
                </p:cNvPr>
                <p:cNvSpPr/>
                <p:nvPr/>
              </p:nvSpPr>
              <p:spPr>
                <a:xfrm>
                  <a:off x="6096000" y="2378765"/>
                  <a:ext cx="947530" cy="4445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文本框 177">
                  <a:extLst>
                    <a:ext uri="{FF2B5EF4-FFF2-40B4-BE49-F238E27FC236}">
                      <a16:creationId xmlns:a16="http://schemas.microsoft.com/office/drawing/2014/main" id="{5D1AF2AE-3D97-0A6D-7D7D-2EF2244A13D4}"/>
                    </a:ext>
                  </a:extLst>
                </p:cNvPr>
                <p:cNvSpPr txBox="1"/>
                <p:nvPr/>
              </p:nvSpPr>
              <p:spPr>
                <a:xfrm>
                  <a:off x="6118707" y="2384280"/>
                  <a:ext cx="606255" cy="307777"/>
                </a:xfrm>
                <a:prstGeom prst="rect">
                  <a:avLst/>
                </a:prstGeom>
                <a:noFill/>
              </p:spPr>
              <p:txBody>
                <a:bodyPr wrap="none" rtlCol="0">
                  <a:spAutoFit/>
                </a:bodyPr>
                <a:lstStyle/>
                <a:p>
                  <a:r>
                    <a:rPr lang="en-US" altLang="zh-CN" sz="1400" i="1">
                      <a:latin typeface="Bell MT" panose="02020503060305020303" pitchFamily="18" charset="0"/>
                    </a:rPr>
                    <a:t>Nonce</a:t>
                  </a:r>
                  <a:endParaRPr lang="zh-CN" altLang="en-US" i="1">
                    <a:latin typeface="Bell MT" panose="02020503060305020303" pitchFamily="18" charset="0"/>
                  </a:endParaRPr>
                </a:p>
              </p:txBody>
            </p:sp>
          </p:grpSp>
          <p:grpSp>
            <p:nvGrpSpPr>
              <p:cNvPr id="152" name="组合 151">
                <a:extLst>
                  <a:ext uri="{FF2B5EF4-FFF2-40B4-BE49-F238E27FC236}">
                    <a16:creationId xmlns:a16="http://schemas.microsoft.com/office/drawing/2014/main" id="{B67BB077-D43D-7135-32B6-3C06063BCDD9}"/>
                  </a:ext>
                </a:extLst>
              </p:cNvPr>
              <p:cNvGrpSpPr/>
              <p:nvPr/>
            </p:nvGrpSpPr>
            <p:grpSpPr>
              <a:xfrm>
                <a:off x="8139104" y="1745703"/>
                <a:ext cx="2108491" cy="1299751"/>
                <a:chOff x="7627103" y="1658189"/>
                <a:chExt cx="1404535" cy="1640630"/>
              </a:xfrm>
            </p:grpSpPr>
            <p:sp>
              <p:nvSpPr>
                <p:cNvPr id="175" name="流程图: 文档 174">
                  <a:extLst>
                    <a:ext uri="{FF2B5EF4-FFF2-40B4-BE49-F238E27FC236}">
                      <a16:creationId xmlns:a16="http://schemas.microsoft.com/office/drawing/2014/main" id="{7FBB2D46-84EC-667A-2CB1-951EC2CD419C}"/>
                    </a:ext>
                  </a:extLst>
                </p:cNvPr>
                <p:cNvSpPr/>
                <p:nvPr/>
              </p:nvSpPr>
              <p:spPr>
                <a:xfrm>
                  <a:off x="7682766" y="1658189"/>
                  <a:ext cx="1085806" cy="164063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文本框 175">
                  <a:extLst>
                    <a:ext uri="{FF2B5EF4-FFF2-40B4-BE49-F238E27FC236}">
                      <a16:creationId xmlns:a16="http://schemas.microsoft.com/office/drawing/2014/main" id="{FE8E0196-76B2-9EAE-7B0E-9F267B96713D}"/>
                    </a:ext>
                  </a:extLst>
                </p:cNvPr>
                <p:cNvSpPr txBox="1"/>
                <p:nvPr/>
              </p:nvSpPr>
              <p:spPr>
                <a:xfrm>
                  <a:off x="7627103" y="1664352"/>
                  <a:ext cx="1404535" cy="1376130"/>
                </a:xfrm>
                <a:prstGeom prst="rect">
                  <a:avLst/>
                </a:prstGeom>
                <a:noFill/>
              </p:spPr>
              <p:txBody>
                <a:bodyPr wrap="square" rtlCol="0">
                  <a:spAutoFit/>
                </a:bodyPr>
                <a:lstStyle/>
                <a:p>
                  <a:r>
                    <a:rPr lang="en-US" altLang="zh-CN" sz="1400" i="1">
                      <a:latin typeface="Bell MT" panose="02020503060305020303" pitchFamily="18" charset="0"/>
                    </a:rPr>
                    <a:t>Execution Window</a:t>
                  </a:r>
                </a:p>
                <a:p>
                  <a:r>
                    <a:rPr lang="en-US" altLang="zh-CN" sz="1400" i="1">
                      <a:latin typeface="Bell MT" panose="02020503060305020303" pitchFamily="18" charset="0"/>
                    </a:rPr>
                    <a:t> case 1 : path 1</a:t>
                  </a:r>
                </a:p>
                <a:p>
                  <a:r>
                    <a:rPr lang="en-US" altLang="zh-CN" sz="1400" i="1">
                      <a:latin typeface="Bell MT" panose="02020503060305020303" pitchFamily="18" charset="0"/>
                    </a:rPr>
                    <a:t> …</a:t>
                  </a:r>
                </a:p>
                <a:p>
                  <a:r>
                    <a:rPr lang="en-US" altLang="zh-CN" sz="1400" i="1">
                      <a:latin typeface="Bell MT" panose="02020503060305020303" pitchFamily="18" charset="0"/>
                    </a:rPr>
                    <a:t> case n : path n</a:t>
                  </a:r>
                </a:p>
              </p:txBody>
            </p:sp>
          </p:grpSp>
          <p:pic>
            <p:nvPicPr>
              <p:cNvPr id="153" name="图形 152" descr="计算机 纯色填充">
                <a:extLst>
                  <a:ext uri="{FF2B5EF4-FFF2-40B4-BE49-F238E27FC236}">
                    <a16:creationId xmlns:a16="http://schemas.microsoft.com/office/drawing/2014/main" id="{EDD038B1-C4AA-F156-4492-DF1A7AA1BC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78854" y="497165"/>
                <a:ext cx="665636" cy="665635"/>
              </a:xfrm>
              <a:prstGeom prst="rect">
                <a:avLst/>
              </a:prstGeom>
            </p:spPr>
          </p:pic>
          <p:sp>
            <p:nvSpPr>
              <p:cNvPr id="154" name="矩形 153">
                <a:extLst>
                  <a:ext uri="{FF2B5EF4-FFF2-40B4-BE49-F238E27FC236}">
                    <a16:creationId xmlns:a16="http://schemas.microsoft.com/office/drawing/2014/main" id="{30170C8C-CCF7-482B-4AD3-96ABE0B63229}"/>
                  </a:ext>
                </a:extLst>
              </p:cNvPr>
              <p:cNvSpPr/>
              <p:nvPr/>
            </p:nvSpPr>
            <p:spPr>
              <a:xfrm>
                <a:off x="6696178" y="4902295"/>
                <a:ext cx="695739" cy="4505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i="1">
                    <a:solidFill>
                      <a:schemeClr val="tx1"/>
                    </a:solidFill>
                    <a:latin typeface="Bell MT" panose="02020503060305020303" pitchFamily="18" charset="0"/>
                  </a:rPr>
                  <a:t>h</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a:t>
                </a:r>
                <a:endParaRPr lang="zh-CN" altLang="en-US">
                  <a:solidFill>
                    <a:schemeClr val="tx1"/>
                  </a:solidFill>
                  <a:latin typeface="Bell MT" panose="02020503060305020303" pitchFamily="18" charset="0"/>
                </a:endParaRPr>
              </a:p>
            </p:txBody>
          </p:sp>
          <p:sp>
            <p:nvSpPr>
              <p:cNvPr id="155" name="矩形 154">
                <a:extLst>
                  <a:ext uri="{FF2B5EF4-FFF2-40B4-BE49-F238E27FC236}">
                    <a16:creationId xmlns:a16="http://schemas.microsoft.com/office/drawing/2014/main" id="{0AA110BD-E1F6-50F0-0B30-BD7327917E45}"/>
                  </a:ext>
                </a:extLst>
              </p:cNvPr>
              <p:cNvSpPr/>
              <p:nvPr/>
            </p:nvSpPr>
            <p:spPr>
              <a:xfrm>
                <a:off x="6266173" y="5640503"/>
                <a:ext cx="1554438" cy="3975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mj-ea"/>
                    <a:ea typeface="+mj-ea"/>
                  </a:rPr>
                  <a:t># </a:t>
                </a:r>
                <a:r>
                  <a:rPr lang="en-US" altLang="zh-CN">
                    <a:solidFill>
                      <a:schemeClr val="tx1"/>
                    </a:solidFill>
                    <a:latin typeface="Modern No. 20" panose="02070704070505020303" pitchFamily="18" charset="0"/>
                  </a:rPr>
                  <a:t>Hash N+1</a:t>
                </a:r>
                <a:endParaRPr lang="zh-CN" altLang="en-US">
                  <a:solidFill>
                    <a:schemeClr val="tx1"/>
                  </a:solidFill>
                  <a:latin typeface="Modern No. 20" panose="02070704070505020303" pitchFamily="18" charset="0"/>
                </a:endParaRPr>
              </a:p>
            </p:txBody>
          </p:sp>
          <p:sp>
            <p:nvSpPr>
              <p:cNvPr id="156" name="箭头: 下 155">
                <a:extLst>
                  <a:ext uri="{FF2B5EF4-FFF2-40B4-BE49-F238E27FC236}">
                    <a16:creationId xmlns:a16="http://schemas.microsoft.com/office/drawing/2014/main" id="{AAB86818-B861-32AC-8AF2-AE24C476898B}"/>
                  </a:ext>
                </a:extLst>
              </p:cNvPr>
              <p:cNvSpPr/>
              <p:nvPr/>
            </p:nvSpPr>
            <p:spPr>
              <a:xfrm>
                <a:off x="8899102" y="1133643"/>
                <a:ext cx="192157" cy="470452"/>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箭头: 右 156">
                <a:extLst>
                  <a:ext uri="{FF2B5EF4-FFF2-40B4-BE49-F238E27FC236}">
                    <a16:creationId xmlns:a16="http://schemas.microsoft.com/office/drawing/2014/main" id="{524834FC-80DC-9DD5-DACB-7AAE02A7FE7C}"/>
                  </a:ext>
                </a:extLst>
              </p:cNvPr>
              <p:cNvSpPr/>
              <p:nvPr/>
            </p:nvSpPr>
            <p:spPr>
              <a:xfrm>
                <a:off x="1631335" y="2478192"/>
                <a:ext cx="307850" cy="24571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a:extLst>
                  <a:ext uri="{FF2B5EF4-FFF2-40B4-BE49-F238E27FC236}">
                    <a16:creationId xmlns:a16="http://schemas.microsoft.com/office/drawing/2014/main" id="{EE71F746-BED8-B9BC-A88F-5AE29BE09823}"/>
                  </a:ext>
                </a:extLst>
              </p:cNvPr>
              <p:cNvSpPr txBox="1"/>
              <p:nvPr/>
            </p:nvSpPr>
            <p:spPr>
              <a:xfrm>
                <a:off x="1257801" y="2342308"/>
                <a:ext cx="343364" cy="369332"/>
              </a:xfrm>
              <a:prstGeom prst="rect">
                <a:avLst/>
              </a:prstGeom>
              <a:noFill/>
            </p:spPr>
            <p:txBody>
              <a:bodyPr wrap="none" rtlCol="0">
                <a:spAutoFit/>
              </a:bodyPr>
              <a:lstStyle/>
              <a:p>
                <a:r>
                  <a:rPr lang="en-US" altLang="zh-CN"/>
                  <a:t>…</a:t>
                </a:r>
                <a:endParaRPr lang="zh-CN" altLang="en-US"/>
              </a:p>
            </p:txBody>
          </p:sp>
          <p:sp>
            <p:nvSpPr>
              <p:cNvPr id="159" name="矩形 158">
                <a:extLst>
                  <a:ext uri="{FF2B5EF4-FFF2-40B4-BE49-F238E27FC236}">
                    <a16:creationId xmlns:a16="http://schemas.microsoft.com/office/drawing/2014/main" id="{1E39F355-00AF-3AF5-CD79-36FBB9C943B1}"/>
                  </a:ext>
                </a:extLst>
              </p:cNvPr>
              <p:cNvSpPr/>
              <p:nvPr/>
            </p:nvSpPr>
            <p:spPr>
              <a:xfrm>
                <a:off x="4016849" y="2882270"/>
                <a:ext cx="1654758" cy="5329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Bell MT" panose="02020503060305020303" pitchFamily="18" charset="0"/>
                  </a:rPr>
                  <a:t>List of Transactions</a:t>
                </a:r>
                <a:endParaRPr lang="zh-CN" altLang="en-US" sz="1400" i="1">
                  <a:solidFill>
                    <a:schemeClr val="tx1"/>
                  </a:solidFill>
                  <a:latin typeface="Bell MT" panose="02020503060305020303" pitchFamily="18" charset="0"/>
                </a:endParaRPr>
              </a:p>
            </p:txBody>
          </p:sp>
          <p:cxnSp>
            <p:nvCxnSpPr>
              <p:cNvPr id="160" name="直接箭头连接符 159">
                <a:extLst>
                  <a:ext uri="{FF2B5EF4-FFF2-40B4-BE49-F238E27FC236}">
                    <a16:creationId xmlns:a16="http://schemas.microsoft.com/office/drawing/2014/main" id="{B196B289-9687-4046-853B-9081FB7F3F5D}"/>
                  </a:ext>
                </a:extLst>
              </p:cNvPr>
              <p:cNvCxnSpPr>
                <a:cxnSpLocks/>
                <a:stCxn id="179" idx="4"/>
                <a:endCxn id="159" idx="0"/>
              </p:cNvCxnSpPr>
              <p:nvPr/>
            </p:nvCxnSpPr>
            <p:spPr>
              <a:xfrm flipH="1">
                <a:off x="4844228" y="2360068"/>
                <a:ext cx="12369" cy="522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1" name="矩形 160">
                <a:extLst>
                  <a:ext uri="{FF2B5EF4-FFF2-40B4-BE49-F238E27FC236}">
                    <a16:creationId xmlns:a16="http://schemas.microsoft.com/office/drawing/2014/main" id="{147150B2-E2F7-EC29-D270-F19AC7B52DEB}"/>
                  </a:ext>
                </a:extLst>
              </p:cNvPr>
              <p:cNvSpPr/>
              <p:nvPr/>
            </p:nvSpPr>
            <p:spPr>
              <a:xfrm>
                <a:off x="6311033" y="1793654"/>
                <a:ext cx="1466031" cy="5232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Random Number Generator</a:t>
                </a:r>
                <a:endParaRPr lang="zh-CN" altLang="en-US" sz="2000" i="1"/>
              </a:p>
            </p:txBody>
          </p:sp>
          <p:cxnSp>
            <p:nvCxnSpPr>
              <p:cNvPr id="162" name="直接箭头连接符 161">
                <a:extLst>
                  <a:ext uri="{FF2B5EF4-FFF2-40B4-BE49-F238E27FC236}">
                    <a16:creationId xmlns:a16="http://schemas.microsoft.com/office/drawing/2014/main" id="{3E2A301C-1301-9D78-22BF-2A97BB4A1771}"/>
                  </a:ext>
                </a:extLst>
              </p:cNvPr>
              <p:cNvCxnSpPr>
                <a:stCxn id="161" idx="2"/>
              </p:cNvCxnSpPr>
              <p:nvPr/>
            </p:nvCxnSpPr>
            <p:spPr>
              <a:xfrm flipH="1">
                <a:off x="7044047" y="2316873"/>
                <a:ext cx="2" cy="730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3" name="矩形 162">
                <a:extLst>
                  <a:ext uri="{FF2B5EF4-FFF2-40B4-BE49-F238E27FC236}">
                    <a16:creationId xmlns:a16="http://schemas.microsoft.com/office/drawing/2014/main" id="{ED9B3646-6267-2CA4-BDB8-904B6F92F6C5}"/>
                  </a:ext>
                </a:extLst>
              </p:cNvPr>
              <p:cNvSpPr/>
              <p:nvPr/>
            </p:nvSpPr>
            <p:spPr>
              <a:xfrm>
                <a:off x="10247595" y="3045457"/>
                <a:ext cx="1295600" cy="3479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Bell MT" panose="02020503060305020303" pitchFamily="18" charset="0"/>
                  </a:rPr>
                  <a:t>Timestamp</a:t>
                </a:r>
                <a:endParaRPr lang="zh-CN" altLang="en-US" sz="1400" i="1">
                  <a:solidFill>
                    <a:schemeClr val="tx1"/>
                  </a:solidFill>
                  <a:latin typeface="Bell MT" panose="02020503060305020303" pitchFamily="18" charset="0"/>
                </a:endParaRPr>
              </a:p>
            </p:txBody>
          </p:sp>
          <p:cxnSp>
            <p:nvCxnSpPr>
              <p:cNvPr id="164" name="直接箭头连接符 163">
                <a:extLst>
                  <a:ext uri="{FF2B5EF4-FFF2-40B4-BE49-F238E27FC236}">
                    <a16:creationId xmlns:a16="http://schemas.microsoft.com/office/drawing/2014/main" id="{6AED3889-ECAC-3280-B512-517E81CCC7E1}"/>
                  </a:ext>
                </a:extLst>
              </p:cNvPr>
              <p:cNvCxnSpPr>
                <a:cxnSpLocks/>
                <a:stCxn id="154" idx="2"/>
                <a:endCxn id="155" idx="0"/>
              </p:cNvCxnSpPr>
              <p:nvPr/>
            </p:nvCxnSpPr>
            <p:spPr>
              <a:xfrm flipH="1">
                <a:off x="7043393" y="5352869"/>
                <a:ext cx="655" cy="287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143FDAEF-EDFD-B6D3-F0B9-E442CFED21C2}"/>
                  </a:ext>
                </a:extLst>
              </p:cNvPr>
              <p:cNvSpPr/>
              <p:nvPr/>
            </p:nvSpPr>
            <p:spPr>
              <a:xfrm>
                <a:off x="8073661" y="3375340"/>
                <a:ext cx="1947214" cy="5420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Bodoni MT" panose="02070603080606020203" pitchFamily="18" charset="0"/>
                  </a:rPr>
                  <a:t>list[(</a:t>
                </a:r>
                <a:r>
                  <a:rPr lang="en-US" altLang="zh-CN" sz="1400" i="1">
                    <a:solidFill>
                      <a:schemeClr val="tx1"/>
                    </a:solidFill>
                    <a:latin typeface="Bell MT" panose="02020503060305020303" pitchFamily="18" charset="0"/>
                  </a:rPr>
                  <a:t>path,payload,</a:t>
                </a:r>
              </a:p>
              <a:p>
                <a:pPr algn="ctr"/>
                <a:r>
                  <a:rPr lang="en-US" altLang="zh-CN" sz="1400" i="1">
                    <a:solidFill>
                      <a:schemeClr val="tx1"/>
                    </a:solidFill>
                    <a:latin typeface="Bell MT" panose="02020503060305020303" pitchFamily="18" charset="0"/>
                  </a:rPr>
                  <a:t>iscrash</a:t>
                </a:r>
                <a:r>
                  <a:rPr lang="en-US" altLang="zh-CN" sz="1400">
                    <a:solidFill>
                      <a:schemeClr val="tx1"/>
                    </a:solidFill>
                    <a:latin typeface="Bodoni MT" panose="02070603080606020203" pitchFamily="18" charset="0"/>
                  </a:rPr>
                  <a:t>)]</a:t>
                </a:r>
              </a:p>
            </p:txBody>
          </p:sp>
          <p:cxnSp>
            <p:nvCxnSpPr>
              <p:cNvPr id="166" name="直接箭头连接符 165">
                <a:extLst>
                  <a:ext uri="{FF2B5EF4-FFF2-40B4-BE49-F238E27FC236}">
                    <a16:creationId xmlns:a16="http://schemas.microsoft.com/office/drawing/2014/main" id="{31FE65F4-5BC8-7741-20A3-EB4ADE3E7072}"/>
                  </a:ext>
                </a:extLst>
              </p:cNvPr>
              <p:cNvCxnSpPr>
                <a:cxnSpLocks/>
                <a:stCxn id="175" idx="2"/>
                <a:endCxn id="165" idx="0"/>
              </p:cNvCxnSpPr>
              <p:nvPr/>
            </p:nvCxnSpPr>
            <p:spPr>
              <a:xfrm>
                <a:off x="9037674" y="2959527"/>
                <a:ext cx="9595" cy="415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直接箭头连接符 166">
                <a:extLst>
                  <a:ext uri="{FF2B5EF4-FFF2-40B4-BE49-F238E27FC236}">
                    <a16:creationId xmlns:a16="http://schemas.microsoft.com/office/drawing/2014/main" id="{ABF5A0AE-F3E7-68EF-6AA6-C08E214AEA1C}"/>
                  </a:ext>
                </a:extLst>
              </p:cNvPr>
              <p:cNvCxnSpPr>
                <a:stCxn id="177" idx="2"/>
                <a:endCxn id="154" idx="0"/>
              </p:cNvCxnSpPr>
              <p:nvPr/>
            </p:nvCxnSpPr>
            <p:spPr>
              <a:xfrm flipH="1">
                <a:off x="7044047" y="3404499"/>
                <a:ext cx="2387" cy="1497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连接符: 肘形 167">
                <a:extLst>
                  <a:ext uri="{FF2B5EF4-FFF2-40B4-BE49-F238E27FC236}">
                    <a16:creationId xmlns:a16="http://schemas.microsoft.com/office/drawing/2014/main" id="{1A542E2E-BDEF-E39F-9B93-13A3A2FAB54F}"/>
                  </a:ext>
                </a:extLst>
              </p:cNvPr>
              <p:cNvCxnSpPr>
                <a:cxnSpLocks/>
                <a:stCxn id="159" idx="2"/>
              </p:cNvCxnSpPr>
              <p:nvPr/>
            </p:nvCxnSpPr>
            <p:spPr>
              <a:xfrm rot="16200000" flipH="1">
                <a:off x="5558485" y="2700981"/>
                <a:ext cx="674159" cy="2102673"/>
              </a:xfrm>
              <a:prstGeom prst="bentConnector2">
                <a:avLst/>
              </a:prstGeom>
            </p:spPr>
            <p:style>
              <a:lnRef idx="1">
                <a:schemeClr val="dk1"/>
              </a:lnRef>
              <a:fillRef idx="0">
                <a:schemeClr val="dk1"/>
              </a:fillRef>
              <a:effectRef idx="0">
                <a:schemeClr val="dk1"/>
              </a:effectRef>
              <a:fontRef idx="minor">
                <a:schemeClr val="tx1"/>
              </a:fontRef>
            </p:style>
          </p:cxnSp>
          <p:cxnSp>
            <p:nvCxnSpPr>
              <p:cNvPr id="169" name="直接箭头连接符 168">
                <a:extLst>
                  <a:ext uri="{FF2B5EF4-FFF2-40B4-BE49-F238E27FC236}">
                    <a16:creationId xmlns:a16="http://schemas.microsoft.com/office/drawing/2014/main" id="{DEA0D686-5056-F7FE-13CF-F104A3C1DA8E}"/>
                  </a:ext>
                </a:extLst>
              </p:cNvPr>
              <p:cNvCxnSpPr/>
              <p:nvPr/>
            </p:nvCxnSpPr>
            <p:spPr>
              <a:xfrm>
                <a:off x="6946900" y="4089400"/>
                <a:ext cx="0" cy="820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接箭头连接符 169">
                <a:extLst>
                  <a:ext uri="{FF2B5EF4-FFF2-40B4-BE49-F238E27FC236}">
                    <a16:creationId xmlns:a16="http://schemas.microsoft.com/office/drawing/2014/main" id="{B8594254-CBDE-521F-1AE9-10BE45B160C0}"/>
                  </a:ext>
                </a:extLst>
              </p:cNvPr>
              <p:cNvCxnSpPr>
                <a:cxnSpLocks/>
              </p:cNvCxnSpPr>
              <p:nvPr/>
            </p:nvCxnSpPr>
            <p:spPr>
              <a:xfrm>
                <a:off x="6813551" y="4552948"/>
                <a:ext cx="0" cy="356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连接符: 肘形 170">
                <a:extLst>
                  <a:ext uri="{FF2B5EF4-FFF2-40B4-BE49-F238E27FC236}">
                    <a16:creationId xmlns:a16="http://schemas.microsoft.com/office/drawing/2014/main" id="{0050FF42-27AB-154C-9DB1-4C47683199D6}"/>
                  </a:ext>
                </a:extLst>
              </p:cNvPr>
              <p:cNvCxnSpPr>
                <a:cxnSpLocks/>
                <a:stCxn id="165" idx="2"/>
              </p:cNvCxnSpPr>
              <p:nvPr/>
            </p:nvCxnSpPr>
            <p:spPr>
              <a:xfrm rot="5400000">
                <a:off x="7909000" y="3196517"/>
                <a:ext cx="417421" cy="1859119"/>
              </a:xfrm>
              <a:prstGeom prst="bentConnector2">
                <a:avLst/>
              </a:prstGeom>
            </p:spPr>
            <p:style>
              <a:lnRef idx="1">
                <a:schemeClr val="dk1"/>
              </a:lnRef>
              <a:fillRef idx="0">
                <a:schemeClr val="dk1"/>
              </a:fillRef>
              <a:effectRef idx="0">
                <a:schemeClr val="dk1"/>
              </a:effectRef>
              <a:fontRef idx="minor">
                <a:schemeClr val="tx1"/>
              </a:fontRef>
            </p:style>
          </p:cxnSp>
          <p:cxnSp>
            <p:nvCxnSpPr>
              <p:cNvPr id="172" name="直接箭头连接符 171">
                <a:extLst>
                  <a:ext uri="{FF2B5EF4-FFF2-40B4-BE49-F238E27FC236}">
                    <a16:creationId xmlns:a16="http://schemas.microsoft.com/office/drawing/2014/main" id="{B80FCEDA-36E1-6731-198B-B90002922248}"/>
                  </a:ext>
                </a:extLst>
              </p:cNvPr>
              <p:cNvCxnSpPr>
                <a:cxnSpLocks/>
              </p:cNvCxnSpPr>
              <p:nvPr/>
            </p:nvCxnSpPr>
            <p:spPr>
              <a:xfrm>
                <a:off x="7167881" y="4334786"/>
                <a:ext cx="0" cy="574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连接符: 肘形 172">
                <a:extLst>
                  <a:ext uri="{FF2B5EF4-FFF2-40B4-BE49-F238E27FC236}">
                    <a16:creationId xmlns:a16="http://schemas.microsoft.com/office/drawing/2014/main" id="{8EA56FAB-9807-AB3E-0CA3-CB7E7F6D2A30}"/>
                  </a:ext>
                </a:extLst>
              </p:cNvPr>
              <p:cNvCxnSpPr>
                <a:cxnSpLocks/>
                <a:stCxn id="163" idx="2"/>
              </p:cNvCxnSpPr>
              <p:nvPr/>
            </p:nvCxnSpPr>
            <p:spPr>
              <a:xfrm rot="5400000">
                <a:off x="8506411" y="2163969"/>
                <a:ext cx="1159507" cy="3618461"/>
              </a:xfrm>
              <a:prstGeom prst="bentConnector2">
                <a:avLst/>
              </a:prstGeom>
            </p:spPr>
            <p:style>
              <a:lnRef idx="1">
                <a:schemeClr val="dk1"/>
              </a:lnRef>
              <a:fillRef idx="0">
                <a:schemeClr val="dk1"/>
              </a:fillRef>
              <a:effectRef idx="0">
                <a:schemeClr val="dk1"/>
              </a:effectRef>
              <a:fontRef idx="minor">
                <a:schemeClr val="tx1"/>
              </a:fontRef>
            </p:style>
          </p:cxnSp>
          <p:cxnSp>
            <p:nvCxnSpPr>
              <p:cNvPr id="174" name="直接箭头连接符 173">
                <a:extLst>
                  <a:ext uri="{FF2B5EF4-FFF2-40B4-BE49-F238E27FC236}">
                    <a16:creationId xmlns:a16="http://schemas.microsoft.com/office/drawing/2014/main" id="{1EC36708-8ADD-89A8-905A-6532A19C2A86}"/>
                  </a:ext>
                </a:extLst>
              </p:cNvPr>
              <p:cNvCxnSpPr/>
              <p:nvPr/>
            </p:nvCxnSpPr>
            <p:spPr>
              <a:xfrm>
                <a:off x="7277100" y="4552950"/>
                <a:ext cx="0" cy="356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1" name="组合 140">
              <a:extLst>
                <a:ext uri="{FF2B5EF4-FFF2-40B4-BE49-F238E27FC236}">
                  <a16:creationId xmlns:a16="http://schemas.microsoft.com/office/drawing/2014/main" id="{E311A384-A9C4-7656-C4D4-EFA7493CD2BF}"/>
                </a:ext>
              </a:extLst>
            </p:cNvPr>
            <p:cNvGrpSpPr/>
            <p:nvPr/>
          </p:nvGrpSpPr>
          <p:grpSpPr>
            <a:xfrm>
              <a:off x="669854" y="3256664"/>
              <a:ext cx="4158072" cy="983637"/>
              <a:chOff x="669854" y="3256664"/>
              <a:chExt cx="4158072" cy="983637"/>
            </a:xfrm>
          </p:grpSpPr>
          <p:sp>
            <p:nvSpPr>
              <p:cNvPr id="142" name="矩形 141">
                <a:extLst>
                  <a:ext uri="{FF2B5EF4-FFF2-40B4-BE49-F238E27FC236}">
                    <a16:creationId xmlns:a16="http://schemas.microsoft.com/office/drawing/2014/main" id="{36008C88-6B5A-806E-1366-51A3FEAD36C4}"/>
                  </a:ext>
                </a:extLst>
              </p:cNvPr>
              <p:cNvSpPr/>
              <p:nvPr/>
            </p:nvSpPr>
            <p:spPr>
              <a:xfrm>
                <a:off x="669854" y="3586011"/>
                <a:ext cx="116905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mj-ea"/>
                    <a:ea typeface="+mj-ea"/>
                  </a:rPr>
                  <a:t>#</a:t>
                </a:r>
                <a:r>
                  <a:rPr lang="en-US" altLang="zh-CN" b="1">
                    <a:solidFill>
                      <a:schemeClr val="tx1"/>
                    </a:solidFill>
                    <a:latin typeface="Modern No. 20" panose="02070704070505020303" pitchFamily="18" charset="0"/>
                  </a:rPr>
                  <a:t> Hash N</a:t>
                </a:r>
                <a:endParaRPr lang="zh-CN" altLang="en-US" b="1">
                  <a:solidFill>
                    <a:schemeClr val="tx1"/>
                  </a:solidFill>
                  <a:latin typeface="Modern No. 20" panose="02070704070505020303" pitchFamily="18" charset="0"/>
                </a:endParaRPr>
              </a:p>
            </p:txBody>
          </p:sp>
          <p:cxnSp>
            <p:nvCxnSpPr>
              <p:cNvPr id="143" name="直接箭头连接符 142">
                <a:extLst>
                  <a:ext uri="{FF2B5EF4-FFF2-40B4-BE49-F238E27FC236}">
                    <a16:creationId xmlns:a16="http://schemas.microsoft.com/office/drawing/2014/main" id="{4E236420-7783-7A6E-9B11-18CE760483A2}"/>
                  </a:ext>
                </a:extLst>
              </p:cNvPr>
              <p:cNvCxnSpPr>
                <a:stCxn id="145" idx="2"/>
                <a:endCxn id="142" idx="0"/>
              </p:cNvCxnSpPr>
              <p:nvPr/>
            </p:nvCxnSpPr>
            <p:spPr>
              <a:xfrm>
                <a:off x="1254013" y="3256664"/>
                <a:ext cx="370" cy="329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连接符: 肘形 143">
                <a:extLst>
                  <a:ext uri="{FF2B5EF4-FFF2-40B4-BE49-F238E27FC236}">
                    <a16:creationId xmlns:a16="http://schemas.microsoft.com/office/drawing/2014/main" id="{3F1FE9F9-3548-33C4-22E7-FF4D14CB8B53}"/>
                  </a:ext>
                </a:extLst>
              </p:cNvPr>
              <p:cNvCxnSpPr>
                <a:stCxn id="142" idx="2"/>
              </p:cNvCxnSpPr>
              <p:nvPr/>
            </p:nvCxnSpPr>
            <p:spPr>
              <a:xfrm rot="16200000" flipH="1">
                <a:off x="2898675" y="2311050"/>
                <a:ext cx="284959" cy="3573543"/>
              </a:xfrm>
              <a:prstGeom prst="bentConnector2">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48875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文本框 146">
            <a:extLst>
              <a:ext uri="{FF2B5EF4-FFF2-40B4-BE49-F238E27FC236}">
                <a16:creationId xmlns:a16="http://schemas.microsoft.com/office/drawing/2014/main" id="{B433EE9A-535F-476B-A5E3-CEC63C16580C}"/>
              </a:ext>
            </a:extLst>
          </p:cNvPr>
          <p:cNvSpPr txBox="1"/>
          <p:nvPr/>
        </p:nvSpPr>
        <p:spPr>
          <a:xfrm>
            <a:off x="268030" y="209293"/>
            <a:ext cx="2031325" cy="461665"/>
          </a:xfrm>
          <a:prstGeom prst="rect">
            <a:avLst/>
          </a:prstGeom>
          <a:noFill/>
        </p:spPr>
        <p:txBody>
          <a:bodyPr wrap="none" rtlCol="0">
            <a:spAutoFit/>
          </a:bodyPr>
          <a:lstStyle/>
          <a:p>
            <a:r>
              <a:rPr lang="zh-CN" altLang="en-US" sz="2400" b="1"/>
              <a:t>系统全局概览</a:t>
            </a:r>
          </a:p>
        </p:txBody>
      </p:sp>
      <p:grpSp>
        <p:nvGrpSpPr>
          <p:cNvPr id="213" name="组合 212">
            <a:extLst>
              <a:ext uri="{FF2B5EF4-FFF2-40B4-BE49-F238E27FC236}">
                <a16:creationId xmlns:a16="http://schemas.microsoft.com/office/drawing/2014/main" id="{B237D6A0-811B-0A52-AF05-A8D6D0A15478}"/>
              </a:ext>
            </a:extLst>
          </p:cNvPr>
          <p:cNvGrpSpPr/>
          <p:nvPr/>
        </p:nvGrpSpPr>
        <p:grpSpPr>
          <a:xfrm>
            <a:off x="1374048" y="965586"/>
            <a:ext cx="8741533" cy="5255749"/>
            <a:chOff x="201231" y="852942"/>
            <a:chExt cx="8741533" cy="5255749"/>
          </a:xfrm>
        </p:grpSpPr>
        <p:sp>
          <p:nvSpPr>
            <p:cNvPr id="214" name="文本框 213">
              <a:extLst>
                <a:ext uri="{FF2B5EF4-FFF2-40B4-BE49-F238E27FC236}">
                  <a16:creationId xmlns:a16="http://schemas.microsoft.com/office/drawing/2014/main" id="{8B126EBF-8838-5641-ABA2-9A108E75E94E}"/>
                </a:ext>
              </a:extLst>
            </p:cNvPr>
            <p:cNvSpPr txBox="1"/>
            <p:nvPr/>
          </p:nvSpPr>
          <p:spPr>
            <a:xfrm>
              <a:off x="7333966" y="4347039"/>
              <a:ext cx="1016293" cy="307777"/>
            </a:xfrm>
            <a:prstGeom prst="rect">
              <a:avLst/>
            </a:prstGeom>
            <a:noFill/>
            <a:ln>
              <a:solidFill>
                <a:schemeClr val="tx1"/>
              </a:solidFill>
            </a:ln>
          </p:spPr>
          <p:txBody>
            <a:bodyPr wrap="square">
              <a:spAutoFit/>
            </a:bodyPr>
            <a:lstStyle/>
            <a:p>
              <a:pPr/>
              <a:r>
                <a:rPr lang="en-US" altLang="zh-CN" sz="1400">
                  <a:solidFill>
                    <a:srgbClr val="000000"/>
                  </a:solidFill>
                  <a:latin typeface="Modern No. 20" panose="02070704070505020303" pitchFamily="18" charset="0"/>
                </a:rPr>
                <a:t>block* N+1</a:t>
              </a:r>
            </a:p>
          </p:txBody>
        </p:sp>
        <p:grpSp>
          <p:nvGrpSpPr>
            <p:cNvPr id="215" name="组合 214">
              <a:extLst>
                <a:ext uri="{FF2B5EF4-FFF2-40B4-BE49-F238E27FC236}">
                  <a16:creationId xmlns:a16="http://schemas.microsoft.com/office/drawing/2014/main" id="{CAE49F85-FCA4-E90F-1F07-77D737847FAB}"/>
                </a:ext>
              </a:extLst>
            </p:cNvPr>
            <p:cNvGrpSpPr/>
            <p:nvPr/>
          </p:nvGrpSpPr>
          <p:grpSpPr>
            <a:xfrm>
              <a:off x="201231" y="852942"/>
              <a:ext cx="8741533" cy="5255749"/>
              <a:chOff x="201231" y="852942"/>
              <a:chExt cx="8741533" cy="5255749"/>
            </a:xfrm>
          </p:grpSpPr>
          <p:cxnSp>
            <p:nvCxnSpPr>
              <p:cNvPr id="216" name="直接箭头连接符 215">
                <a:extLst>
                  <a:ext uri="{FF2B5EF4-FFF2-40B4-BE49-F238E27FC236}">
                    <a16:creationId xmlns:a16="http://schemas.microsoft.com/office/drawing/2014/main" id="{A11953B9-C2F0-EC2B-B723-D85676F533BF}"/>
                  </a:ext>
                </a:extLst>
              </p:cNvPr>
              <p:cNvCxnSpPr>
                <a:stCxn id="234" idx="2"/>
                <a:endCxn id="214" idx="0"/>
              </p:cNvCxnSpPr>
              <p:nvPr/>
            </p:nvCxnSpPr>
            <p:spPr>
              <a:xfrm>
                <a:off x="7842113" y="3956322"/>
                <a:ext cx="0" cy="390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7" name="组合 216">
                <a:extLst>
                  <a:ext uri="{FF2B5EF4-FFF2-40B4-BE49-F238E27FC236}">
                    <a16:creationId xmlns:a16="http://schemas.microsoft.com/office/drawing/2014/main" id="{C2F4BB87-CD54-BD3A-F767-284AF4F08D56}"/>
                  </a:ext>
                </a:extLst>
              </p:cNvPr>
              <p:cNvGrpSpPr/>
              <p:nvPr/>
            </p:nvGrpSpPr>
            <p:grpSpPr>
              <a:xfrm>
                <a:off x="201231" y="852942"/>
                <a:ext cx="8741533" cy="5255749"/>
                <a:chOff x="201231" y="852942"/>
                <a:chExt cx="8741533" cy="5255749"/>
              </a:xfrm>
            </p:grpSpPr>
            <p:cxnSp>
              <p:nvCxnSpPr>
                <p:cNvPr id="218" name="连接符: 肘形 217">
                  <a:extLst>
                    <a:ext uri="{FF2B5EF4-FFF2-40B4-BE49-F238E27FC236}">
                      <a16:creationId xmlns:a16="http://schemas.microsoft.com/office/drawing/2014/main" id="{FE0EF99C-417C-7768-4866-A8B210D13C8F}"/>
                    </a:ext>
                  </a:extLst>
                </p:cNvPr>
                <p:cNvCxnSpPr>
                  <a:stCxn id="214" idx="1"/>
                </p:cNvCxnSpPr>
                <p:nvPr/>
              </p:nvCxnSpPr>
              <p:spPr>
                <a:xfrm rot="10800000">
                  <a:off x="4652946" y="3633816"/>
                  <a:ext cx="2681020" cy="8671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nvGrpSpPr>
                <p:cNvPr id="219" name="组合 218">
                  <a:extLst>
                    <a:ext uri="{FF2B5EF4-FFF2-40B4-BE49-F238E27FC236}">
                      <a16:creationId xmlns:a16="http://schemas.microsoft.com/office/drawing/2014/main" id="{1DB7BB5B-E5E8-F7EF-4EE2-DEA77D20A380}"/>
                    </a:ext>
                  </a:extLst>
                </p:cNvPr>
                <p:cNvGrpSpPr/>
                <p:nvPr/>
              </p:nvGrpSpPr>
              <p:grpSpPr>
                <a:xfrm>
                  <a:off x="201231" y="852942"/>
                  <a:ext cx="8741533" cy="5255749"/>
                  <a:chOff x="201231" y="852942"/>
                  <a:chExt cx="8741533" cy="5255749"/>
                </a:xfrm>
              </p:grpSpPr>
              <p:grpSp>
                <p:nvGrpSpPr>
                  <p:cNvPr id="220" name="组合 219">
                    <a:extLst>
                      <a:ext uri="{FF2B5EF4-FFF2-40B4-BE49-F238E27FC236}">
                        <a16:creationId xmlns:a16="http://schemas.microsoft.com/office/drawing/2014/main" id="{AD866454-6FE5-EA34-691C-9A1AC4858809}"/>
                      </a:ext>
                    </a:extLst>
                  </p:cNvPr>
                  <p:cNvGrpSpPr/>
                  <p:nvPr/>
                </p:nvGrpSpPr>
                <p:grpSpPr>
                  <a:xfrm>
                    <a:off x="201231" y="852942"/>
                    <a:ext cx="8741533" cy="5255749"/>
                    <a:chOff x="969581" y="209293"/>
                    <a:chExt cx="10867611" cy="5974144"/>
                  </a:xfrm>
                </p:grpSpPr>
                <p:cxnSp>
                  <p:nvCxnSpPr>
                    <p:cNvPr id="222" name="直接箭头连接符 221">
                      <a:extLst>
                        <a:ext uri="{FF2B5EF4-FFF2-40B4-BE49-F238E27FC236}">
                          <a16:creationId xmlns:a16="http://schemas.microsoft.com/office/drawing/2014/main" id="{85858CFA-F617-1511-F148-7DB06FD7C42C}"/>
                        </a:ext>
                      </a:extLst>
                    </p:cNvPr>
                    <p:cNvCxnSpPr>
                      <a:cxnSpLocks/>
                      <a:stCxn id="251" idx="3"/>
                      <a:endCxn id="224" idx="1"/>
                    </p:cNvCxnSpPr>
                    <p:nvPr/>
                  </p:nvCxnSpPr>
                  <p:spPr>
                    <a:xfrm flipV="1">
                      <a:off x="2593914" y="1315446"/>
                      <a:ext cx="1630507" cy="13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3" name="文本框 222">
                      <a:extLst>
                        <a:ext uri="{FF2B5EF4-FFF2-40B4-BE49-F238E27FC236}">
                          <a16:creationId xmlns:a16="http://schemas.microsoft.com/office/drawing/2014/main" id="{B027240F-3997-B435-03BB-994A0C7515AC}"/>
                        </a:ext>
                      </a:extLst>
                    </p:cNvPr>
                    <p:cNvSpPr txBox="1"/>
                    <p:nvPr/>
                  </p:nvSpPr>
                  <p:spPr>
                    <a:xfrm>
                      <a:off x="2921819" y="958810"/>
                      <a:ext cx="843386" cy="349846"/>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a:latin typeface="Times New Roman" panose="02020603050405020304" pitchFamily="18" charset="0"/>
                          <a:ea typeface="宋体" panose="02010600030101010101" pitchFamily="2" charset="-122"/>
                          <a:cs typeface="Times New Roman" panose="02020603050405020304" pitchFamily="18" charset="0"/>
                        </a:rPr>
                        <a:t>发布</a:t>
                      </a:r>
                    </a:p>
                  </p:txBody>
                </p:sp>
                <p:sp>
                  <p:nvSpPr>
                    <p:cNvPr id="224" name="矩形 223">
                      <a:extLst>
                        <a:ext uri="{FF2B5EF4-FFF2-40B4-BE49-F238E27FC236}">
                          <a16:creationId xmlns:a16="http://schemas.microsoft.com/office/drawing/2014/main" id="{931F6CEC-CDF3-F815-542B-297382DB54BC}"/>
                        </a:ext>
                      </a:extLst>
                    </p:cNvPr>
                    <p:cNvSpPr/>
                    <p:nvPr/>
                  </p:nvSpPr>
                  <p:spPr>
                    <a:xfrm>
                      <a:off x="4224422" y="1098091"/>
                      <a:ext cx="1147609" cy="4347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待测程序</a:t>
                      </a:r>
                      <a:r>
                        <a:rPr lang="en-US" altLang="zh-CN" sz="1400">
                          <a:solidFill>
                            <a:schemeClr val="tx1"/>
                          </a:solidFill>
                          <a:latin typeface="宋体" panose="02010600030101010101" pitchFamily="2" charset="-122"/>
                          <a:ea typeface="宋体" panose="02010600030101010101" pitchFamily="2" charset="-122"/>
                        </a:rPr>
                        <a:t>(</a:t>
                      </a:r>
                      <a:r>
                        <a:rPr lang="en-US" altLang="zh-CN" sz="1400">
                          <a:solidFill>
                            <a:schemeClr val="tx1"/>
                          </a:solidFill>
                          <a:latin typeface="Modern No. 20" panose="02070704070505020303" pitchFamily="18" charset="0"/>
                          <a:ea typeface="宋体" panose="02010600030101010101" pitchFamily="2" charset="-122"/>
                        </a:rPr>
                        <a:t>P</a:t>
                      </a:r>
                      <a:r>
                        <a:rPr lang="en-US" altLang="zh-CN" sz="1400">
                          <a:solidFill>
                            <a:schemeClr val="tx1"/>
                          </a:solidFill>
                          <a:latin typeface="宋体" panose="02010600030101010101" pitchFamily="2" charset="-122"/>
                          <a:ea typeface="宋体" panose="02010600030101010101" pitchFamily="2" charset="-122"/>
                        </a:rPr>
                        <a:t>)</a:t>
                      </a:r>
                      <a:endParaRPr lang="zh-CN" altLang="en-US" sz="1400">
                        <a:solidFill>
                          <a:schemeClr val="tx1"/>
                        </a:solidFill>
                        <a:latin typeface="宋体" panose="02010600030101010101" pitchFamily="2" charset="-122"/>
                        <a:ea typeface="宋体" panose="02010600030101010101" pitchFamily="2" charset="-122"/>
                      </a:endParaRPr>
                    </a:p>
                  </p:txBody>
                </p:sp>
                <p:sp>
                  <p:nvSpPr>
                    <p:cNvPr id="225" name="文本框 224">
                      <a:extLst>
                        <a:ext uri="{FF2B5EF4-FFF2-40B4-BE49-F238E27FC236}">
                          <a16:creationId xmlns:a16="http://schemas.microsoft.com/office/drawing/2014/main" id="{C6FEE527-6E6C-733E-DD3E-1905E9BBDD42}"/>
                        </a:ext>
                      </a:extLst>
                    </p:cNvPr>
                    <p:cNvSpPr txBox="1"/>
                    <p:nvPr/>
                  </p:nvSpPr>
                  <p:spPr>
                    <a:xfrm>
                      <a:off x="5807563" y="713919"/>
                      <a:ext cx="1959397" cy="594738"/>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a:latin typeface="Times New Roman" panose="02020603050405020304" pitchFamily="18" charset="0"/>
                          <a:ea typeface="宋体" panose="02010600030101010101" pitchFamily="2" charset="-122"/>
                          <a:cs typeface="Times New Roman" panose="02020603050405020304" pitchFamily="18" charset="0"/>
                        </a:rPr>
                        <a:t>获取被测程序，</a:t>
                      </a:r>
                      <a:endParaRPr lang="en-US" altLang="zh-CN" sz="1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400">
                          <a:latin typeface="Times New Roman" panose="02020603050405020304" pitchFamily="18" charset="0"/>
                          <a:ea typeface="宋体" panose="02010600030101010101" pitchFamily="2" charset="-122"/>
                          <a:cs typeface="Times New Roman" panose="02020603050405020304" pitchFamily="18" charset="0"/>
                        </a:rPr>
                        <a:t>开始</a:t>
                      </a:r>
                      <a:r>
                        <a:rPr lang="en-US" altLang="zh-CN" sz="1400">
                          <a:latin typeface="Times New Roman" panose="02020603050405020304" pitchFamily="18" charset="0"/>
                          <a:ea typeface="宋体" panose="02010600030101010101" pitchFamily="2" charset="-122"/>
                          <a:cs typeface="Times New Roman" panose="02020603050405020304" pitchFamily="18" charset="0"/>
                        </a:rPr>
                        <a:t>Fuzzing</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26" name="组合 225">
                      <a:extLst>
                        <a:ext uri="{FF2B5EF4-FFF2-40B4-BE49-F238E27FC236}">
                          <a16:creationId xmlns:a16="http://schemas.microsoft.com/office/drawing/2014/main" id="{7EF1653F-F7D4-9802-B64E-837BB819F728}"/>
                        </a:ext>
                      </a:extLst>
                    </p:cNvPr>
                    <p:cNvGrpSpPr/>
                    <p:nvPr/>
                  </p:nvGrpSpPr>
                  <p:grpSpPr>
                    <a:xfrm>
                      <a:off x="4433915" y="2272607"/>
                      <a:ext cx="1456677" cy="1382964"/>
                      <a:chOff x="4424043" y="1833020"/>
                      <a:chExt cx="1703164" cy="1629611"/>
                    </a:xfrm>
                  </p:grpSpPr>
                  <p:pic>
                    <p:nvPicPr>
                      <p:cNvPr id="274" name="图形 273" descr="计算机 纯色填充">
                        <a:extLst>
                          <a:ext uri="{FF2B5EF4-FFF2-40B4-BE49-F238E27FC236}">
                            <a16:creationId xmlns:a16="http://schemas.microsoft.com/office/drawing/2014/main" id="{4FA850A6-F153-D173-8286-CFE2CEA5851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9772" y="1833020"/>
                        <a:ext cx="361101" cy="361101"/>
                      </a:xfrm>
                      <a:prstGeom prst="rect">
                        <a:avLst/>
                      </a:prstGeom>
                    </p:spPr>
                  </p:pic>
                  <p:pic>
                    <p:nvPicPr>
                      <p:cNvPr id="275" name="图形 274" descr="计算机 纯色填充">
                        <a:extLst>
                          <a:ext uri="{FF2B5EF4-FFF2-40B4-BE49-F238E27FC236}">
                            <a16:creationId xmlns:a16="http://schemas.microsoft.com/office/drawing/2014/main" id="{3BAF5194-9121-9730-0DEF-4F50BBD149C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6106" y="2302798"/>
                        <a:ext cx="361101" cy="361101"/>
                      </a:xfrm>
                      <a:prstGeom prst="rect">
                        <a:avLst/>
                      </a:prstGeom>
                    </p:spPr>
                  </p:pic>
                  <p:pic>
                    <p:nvPicPr>
                      <p:cNvPr id="276" name="图形 275" descr="计算机 纯色填充">
                        <a:extLst>
                          <a:ext uri="{FF2B5EF4-FFF2-40B4-BE49-F238E27FC236}">
                            <a16:creationId xmlns:a16="http://schemas.microsoft.com/office/drawing/2014/main" id="{909CC8BE-937E-9C69-5D51-82D963FAA5E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4043" y="2349189"/>
                        <a:ext cx="361101" cy="361101"/>
                      </a:xfrm>
                      <a:prstGeom prst="rect">
                        <a:avLst/>
                      </a:prstGeom>
                    </p:spPr>
                  </p:pic>
                  <p:pic>
                    <p:nvPicPr>
                      <p:cNvPr id="277" name="图形 276" descr="计算机 纯色填充">
                        <a:extLst>
                          <a:ext uri="{FF2B5EF4-FFF2-40B4-BE49-F238E27FC236}">
                            <a16:creationId xmlns:a16="http://schemas.microsoft.com/office/drawing/2014/main" id="{24C476B6-C16F-9CF4-4600-4D412BD673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1593" y="3101530"/>
                        <a:ext cx="361101" cy="361101"/>
                      </a:xfrm>
                      <a:prstGeom prst="rect">
                        <a:avLst/>
                      </a:prstGeom>
                    </p:spPr>
                  </p:pic>
                  <p:pic>
                    <p:nvPicPr>
                      <p:cNvPr id="278" name="图形 277" descr="计算机 纯色填充">
                        <a:extLst>
                          <a:ext uri="{FF2B5EF4-FFF2-40B4-BE49-F238E27FC236}">
                            <a16:creationId xmlns:a16="http://schemas.microsoft.com/office/drawing/2014/main" id="{7CE6556B-253D-69EB-E05D-1F779FD7A6A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5149" y="3084087"/>
                        <a:ext cx="361101" cy="361101"/>
                      </a:xfrm>
                      <a:prstGeom prst="rect">
                        <a:avLst/>
                      </a:prstGeom>
                    </p:spPr>
                  </p:pic>
                  <p:cxnSp>
                    <p:nvCxnSpPr>
                      <p:cNvPr id="279" name="直接连接符 278">
                        <a:extLst>
                          <a:ext uri="{FF2B5EF4-FFF2-40B4-BE49-F238E27FC236}">
                            <a16:creationId xmlns:a16="http://schemas.microsoft.com/office/drawing/2014/main" id="{9B520CBA-485D-A1F7-BB0E-C6EB71342F8E}"/>
                          </a:ext>
                        </a:extLst>
                      </p:cNvPr>
                      <p:cNvCxnSpPr>
                        <a:cxnSpLocks/>
                      </p:cNvCxnSpPr>
                      <p:nvPr/>
                    </p:nvCxnSpPr>
                    <p:spPr>
                      <a:xfrm flipH="1">
                        <a:off x="4785144" y="2190972"/>
                        <a:ext cx="485178" cy="348583"/>
                      </a:xfrm>
                      <a:prstGeom prst="line">
                        <a:avLst/>
                      </a:prstGeom>
                    </p:spPr>
                    <p:style>
                      <a:lnRef idx="1">
                        <a:schemeClr val="dk1"/>
                      </a:lnRef>
                      <a:fillRef idx="0">
                        <a:schemeClr val="dk1"/>
                      </a:fillRef>
                      <a:effectRef idx="0">
                        <a:schemeClr val="dk1"/>
                      </a:effectRef>
                      <a:fontRef idx="minor">
                        <a:schemeClr val="tx1"/>
                      </a:fontRef>
                    </p:style>
                  </p:cxnSp>
                  <p:cxnSp>
                    <p:nvCxnSpPr>
                      <p:cNvPr id="280" name="直接连接符 279">
                        <a:extLst>
                          <a:ext uri="{FF2B5EF4-FFF2-40B4-BE49-F238E27FC236}">
                            <a16:creationId xmlns:a16="http://schemas.microsoft.com/office/drawing/2014/main" id="{6450BBD1-0107-C02E-1DB7-81DAB32207C1}"/>
                          </a:ext>
                        </a:extLst>
                      </p:cNvPr>
                      <p:cNvCxnSpPr>
                        <a:cxnSpLocks/>
                      </p:cNvCxnSpPr>
                      <p:nvPr/>
                    </p:nvCxnSpPr>
                    <p:spPr>
                      <a:xfrm>
                        <a:off x="5255740" y="2186081"/>
                        <a:ext cx="499761" cy="300417"/>
                      </a:xfrm>
                      <a:prstGeom prst="line">
                        <a:avLst/>
                      </a:prstGeom>
                    </p:spPr>
                    <p:style>
                      <a:lnRef idx="1">
                        <a:schemeClr val="dk1"/>
                      </a:lnRef>
                      <a:fillRef idx="0">
                        <a:schemeClr val="dk1"/>
                      </a:fillRef>
                      <a:effectRef idx="0">
                        <a:schemeClr val="dk1"/>
                      </a:effectRef>
                      <a:fontRef idx="minor">
                        <a:schemeClr val="tx1"/>
                      </a:fontRef>
                    </p:style>
                  </p:cxnSp>
                  <p:cxnSp>
                    <p:nvCxnSpPr>
                      <p:cNvPr id="281" name="直接连接符 280">
                        <a:extLst>
                          <a:ext uri="{FF2B5EF4-FFF2-40B4-BE49-F238E27FC236}">
                            <a16:creationId xmlns:a16="http://schemas.microsoft.com/office/drawing/2014/main" id="{7253B6AB-6EE0-30A6-529A-0E15BD440660}"/>
                          </a:ext>
                        </a:extLst>
                      </p:cNvPr>
                      <p:cNvCxnSpPr>
                        <a:endCxn id="277" idx="0"/>
                      </p:cNvCxnSpPr>
                      <p:nvPr/>
                    </p:nvCxnSpPr>
                    <p:spPr>
                      <a:xfrm flipH="1">
                        <a:off x="4832144" y="2194121"/>
                        <a:ext cx="438178" cy="907409"/>
                      </a:xfrm>
                      <a:prstGeom prst="line">
                        <a:avLst/>
                      </a:prstGeom>
                    </p:spPr>
                    <p:style>
                      <a:lnRef idx="1">
                        <a:schemeClr val="dk1"/>
                      </a:lnRef>
                      <a:fillRef idx="0">
                        <a:schemeClr val="dk1"/>
                      </a:fillRef>
                      <a:effectRef idx="0">
                        <a:schemeClr val="dk1"/>
                      </a:effectRef>
                      <a:fontRef idx="minor">
                        <a:schemeClr val="tx1"/>
                      </a:fontRef>
                    </p:style>
                  </p:cxnSp>
                  <p:cxnSp>
                    <p:nvCxnSpPr>
                      <p:cNvPr id="282" name="直接连接符 281">
                        <a:extLst>
                          <a:ext uri="{FF2B5EF4-FFF2-40B4-BE49-F238E27FC236}">
                            <a16:creationId xmlns:a16="http://schemas.microsoft.com/office/drawing/2014/main" id="{97C3D2BE-6770-DF13-F066-26BC41E3F9BE}"/>
                          </a:ext>
                        </a:extLst>
                      </p:cNvPr>
                      <p:cNvCxnSpPr>
                        <a:endCxn id="278" idx="0"/>
                      </p:cNvCxnSpPr>
                      <p:nvPr/>
                    </p:nvCxnSpPr>
                    <p:spPr>
                      <a:xfrm>
                        <a:off x="5270322" y="2194121"/>
                        <a:ext cx="445378" cy="889966"/>
                      </a:xfrm>
                      <a:prstGeom prst="line">
                        <a:avLst/>
                      </a:prstGeom>
                    </p:spPr>
                    <p:style>
                      <a:lnRef idx="1">
                        <a:schemeClr val="dk1"/>
                      </a:lnRef>
                      <a:fillRef idx="0">
                        <a:schemeClr val="dk1"/>
                      </a:fillRef>
                      <a:effectRef idx="0">
                        <a:schemeClr val="dk1"/>
                      </a:effectRef>
                      <a:fontRef idx="minor">
                        <a:schemeClr val="tx1"/>
                      </a:fontRef>
                    </p:style>
                  </p:cxnSp>
                  <p:cxnSp>
                    <p:nvCxnSpPr>
                      <p:cNvPr id="283" name="直接连接符 282">
                        <a:extLst>
                          <a:ext uri="{FF2B5EF4-FFF2-40B4-BE49-F238E27FC236}">
                            <a16:creationId xmlns:a16="http://schemas.microsoft.com/office/drawing/2014/main" id="{1469A796-DEB5-69BE-02AA-B2BE1200AEB5}"/>
                          </a:ext>
                        </a:extLst>
                      </p:cNvPr>
                      <p:cNvCxnSpPr>
                        <a:cxnSpLocks/>
                        <a:stCxn id="276" idx="3"/>
                        <a:endCxn id="277" idx="0"/>
                      </p:cNvCxnSpPr>
                      <p:nvPr/>
                    </p:nvCxnSpPr>
                    <p:spPr>
                      <a:xfrm>
                        <a:off x="4785144" y="2529740"/>
                        <a:ext cx="47000" cy="571790"/>
                      </a:xfrm>
                      <a:prstGeom prst="line">
                        <a:avLst/>
                      </a:prstGeom>
                    </p:spPr>
                    <p:style>
                      <a:lnRef idx="1">
                        <a:schemeClr val="dk1"/>
                      </a:lnRef>
                      <a:fillRef idx="0">
                        <a:schemeClr val="dk1"/>
                      </a:fillRef>
                      <a:effectRef idx="0">
                        <a:schemeClr val="dk1"/>
                      </a:effectRef>
                      <a:fontRef idx="minor">
                        <a:schemeClr val="tx1"/>
                      </a:fontRef>
                    </p:style>
                  </p:cxnSp>
                  <p:cxnSp>
                    <p:nvCxnSpPr>
                      <p:cNvPr id="284" name="直接连接符 283">
                        <a:extLst>
                          <a:ext uri="{FF2B5EF4-FFF2-40B4-BE49-F238E27FC236}">
                            <a16:creationId xmlns:a16="http://schemas.microsoft.com/office/drawing/2014/main" id="{7937B8F5-EC48-C962-05F2-F183652C84A1}"/>
                          </a:ext>
                        </a:extLst>
                      </p:cNvPr>
                      <p:cNvCxnSpPr>
                        <a:cxnSpLocks/>
                        <a:stCxn id="275" idx="1"/>
                      </p:cNvCxnSpPr>
                      <p:nvPr/>
                    </p:nvCxnSpPr>
                    <p:spPr>
                      <a:xfrm flipH="1">
                        <a:off x="5708500" y="2483349"/>
                        <a:ext cx="57606" cy="577553"/>
                      </a:xfrm>
                      <a:prstGeom prst="line">
                        <a:avLst/>
                      </a:prstGeom>
                    </p:spPr>
                    <p:style>
                      <a:lnRef idx="1">
                        <a:schemeClr val="dk1"/>
                      </a:lnRef>
                      <a:fillRef idx="0">
                        <a:schemeClr val="dk1"/>
                      </a:fillRef>
                      <a:effectRef idx="0">
                        <a:schemeClr val="dk1"/>
                      </a:effectRef>
                      <a:fontRef idx="minor">
                        <a:schemeClr val="tx1"/>
                      </a:fontRef>
                    </p:style>
                  </p:cxnSp>
                  <p:cxnSp>
                    <p:nvCxnSpPr>
                      <p:cNvPr id="285" name="直接连接符 284">
                        <a:extLst>
                          <a:ext uri="{FF2B5EF4-FFF2-40B4-BE49-F238E27FC236}">
                            <a16:creationId xmlns:a16="http://schemas.microsoft.com/office/drawing/2014/main" id="{622CC599-E052-5305-2736-44005E979833}"/>
                          </a:ext>
                        </a:extLst>
                      </p:cNvPr>
                      <p:cNvCxnSpPr/>
                      <p:nvPr/>
                    </p:nvCxnSpPr>
                    <p:spPr>
                      <a:xfrm flipV="1">
                        <a:off x="4832143" y="3084087"/>
                        <a:ext cx="883556" cy="17443"/>
                      </a:xfrm>
                      <a:prstGeom prst="line">
                        <a:avLst/>
                      </a:prstGeom>
                    </p:spPr>
                    <p:style>
                      <a:lnRef idx="1">
                        <a:schemeClr val="dk1"/>
                      </a:lnRef>
                      <a:fillRef idx="0">
                        <a:schemeClr val="dk1"/>
                      </a:fillRef>
                      <a:effectRef idx="0">
                        <a:schemeClr val="dk1"/>
                      </a:effectRef>
                      <a:fontRef idx="minor">
                        <a:schemeClr val="tx1"/>
                      </a:fontRef>
                    </p:style>
                  </p:cxnSp>
                  <p:cxnSp>
                    <p:nvCxnSpPr>
                      <p:cNvPr id="286" name="直接连接符 285">
                        <a:extLst>
                          <a:ext uri="{FF2B5EF4-FFF2-40B4-BE49-F238E27FC236}">
                            <a16:creationId xmlns:a16="http://schemas.microsoft.com/office/drawing/2014/main" id="{C72F3593-FDD8-75B4-C7ED-C0E3ED855FB9}"/>
                          </a:ext>
                        </a:extLst>
                      </p:cNvPr>
                      <p:cNvCxnSpPr>
                        <a:stCxn id="276" idx="3"/>
                        <a:endCxn id="275" idx="1"/>
                      </p:cNvCxnSpPr>
                      <p:nvPr/>
                    </p:nvCxnSpPr>
                    <p:spPr>
                      <a:xfrm flipV="1">
                        <a:off x="4785144" y="2483349"/>
                        <a:ext cx="980962" cy="46391"/>
                      </a:xfrm>
                      <a:prstGeom prst="line">
                        <a:avLst/>
                      </a:prstGeom>
                    </p:spPr>
                    <p:style>
                      <a:lnRef idx="1">
                        <a:schemeClr val="dk1"/>
                      </a:lnRef>
                      <a:fillRef idx="0">
                        <a:schemeClr val="dk1"/>
                      </a:fillRef>
                      <a:effectRef idx="0">
                        <a:schemeClr val="dk1"/>
                      </a:effectRef>
                      <a:fontRef idx="minor">
                        <a:schemeClr val="tx1"/>
                      </a:fontRef>
                    </p:style>
                  </p:cxnSp>
                  <p:cxnSp>
                    <p:nvCxnSpPr>
                      <p:cNvPr id="287" name="直接连接符 286">
                        <a:extLst>
                          <a:ext uri="{FF2B5EF4-FFF2-40B4-BE49-F238E27FC236}">
                            <a16:creationId xmlns:a16="http://schemas.microsoft.com/office/drawing/2014/main" id="{8FEEDA4F-3628-9137-B383-75F5A3171519}"/>
                          </a:ext>
                        </a:extLst>
                      </p:cNvPr>
                      <p:cNvCxnSpPr>
                        <a:cxnSpLocks/>
                      </p:cNvCxnSpPr>
                      <p:nvPr/>
                    </p:nvCxnSpPr>
                    <p:spPr>
                      <a:xfrm>
                        <a:off x="4785144" y="2529739"/>
                        <a:ext cx="930555" cy="554348"/>
                      </a:xfrm>
                      <a:prstGeom prst="line">
                        <a:avLst/>
                      </a:prstGeom>
                    </p:spPr>
                    <p:style>
                      <a:lnRef idx="1">
                        <a:schemeClr val="dk1"/>
                      </a:lnRef>
                      <a:fillRef idx="0">
                        <a:schemeClr val="dk1"/>
                      </a:fillRef>
                      <a:effectRef idx="0">
                        <a:schemeClr val="dk1"/>
                      </a:effectRef>
                      <a:fontRef idx="minor">
                        <a:schemeClr val="tx1"/>
                      </a:fontRef>
                    </p:style>
                  </p:cxnSp>
                  <p:cxnSp>
                    <p:nvCxnSpPr>
                      <p:cNvPr id="288" name="直接连接符 287">
                        <a:extLst>
                          <a:ext uri="{FF2B5EF4-FFF2-40B4-BE49-F238E27FC236}">
                            <a16:creationId xmlns:a16="http://schemas.microsoft.com/office/drawing/2014/main" id="{539F1A33-924B-8955-6AF2-06F35256095C}"/>
                          </a:ext>
                        </a:extLst>
                      </p:cNvPr>
                      <p:cNvCxnSpPr/>
                      <p:nvPr/>
                    </p:nvCxnSpPr>
                    <p:spPr>
                      <a:xfrm flipH="1">
                        <a:off x="4832143" y="2483348"/>
                        <a:ext cx="933963" cy="618182"/>
                      </a:xfrm>
                      <a:prstGeom prst="line">
                        <a:avLst/>
                      </a:prstGeom>
                    </p:spPr>
                    <p:style>
                      <a:lnRef idx="1">
                        <a:schemeClr val="dk1"/>
                      </a:lnRef>
                      <a:fillRef idx="0">
                        <a:schemeClr val="dk1"/>
                      </a:fillRef>
                      <a:effectRef idx="0">
                        <a:schemeClr val="dk1"/>
                      </a:effectRef>
                      <a:fontRef idx="minor">
                        <a:schemeClr val="tx1"/>
                      </a:fontRef>
                    </p:style>
                  </p:cxnSp>
                </p:grpSp>
                <p:sp>
                  <p:nvSpPr>
                    <p:cNvPr id="227" name="文本框 226">
                      <a:extLst>
                        <a:ext uri="{FF2B5EF4-FFF2-40B4-BE49-F238E27FC236}">
                          <a16:creationId xmlns:a16="http://schemas.microsoft.com/office/drawing/2014/main" id="{0E070B42-8C8A-F885-451B-392D5B1871D7}"/>
                        </a:ext>
                      </a:extLst>
                    </p:cNvPr>
                    <p:cNvSpPr txBox="1"/>
                    <p:nvPr/>
                  </p:nvSpPr>
                  <p:spPr>
                    <a:xfrm>
                      <a:off x="6762069" y="3020430"/>
                      <a:ext cx="843386" cy="349846"/>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a:latin typeface="Times New Roman" panose="02020603050405020304" pitchFamily="18" charset="0"/>
                          <a:ea typeface="宋体" panose="02010600030101010101" pitchFamily="2" charset="-122"/>
                          <a:cs typeface="Times New Roman" panose="02020603050405020304" pitchFamily="18" charset="0"/>
                        </a:rPr>
                        <a:t>广播</a:t>
                      </a:r>
                    </a:p>
                  </p:txBody>
                </p:sp>
                <p:cxnSp>
                  <p:nvCxnSpPr>
                    <p:cNvPr id="228" name="直接箭头连接符 227">
                      <a:extLst>
                        <a:ext uri="{FF2B5EF4-FFF2-40B4-BE49-F238E27FC236}">
                          <a16:creationId xmlns:a16="http://schemas.microsoft.com/office/drawing/2014/main" id="{D390CA33-B28A-B8CB-305C-4E9E6BA6E9D9}"/>
                        </a:ext>
                      </a:extLst>
                    </p:cNvPr>
                    <p:cNvCxnSpPr>
                      <a:cxnSpLocks/>
                      <a:stCxn id="242" idx="2"/>
                      <a:endCxn id="244" idx="0"/>
                    </p:cNvCxnSpPr>
                    <p:nvPr/>
                  </p:nvCxnSpPr>
                  <p:spPr>
                    <a:xfrm flipH="1">
                      <a:off x="5207432" y="4045189"/>
                      <a:ext cx="1" cy="551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9" name="流程图: 文档 228">
                      <a:extLst>
                        <a:ext uri="{FF2B5EF4-FFF2-40B4-BE49-F238E27FC236}">
                          <a16:creationId xmlns:a16="http://schemas.microsoft.com/office/drawing/2014/main" id="{FB1DF860-B09B-F5CE-5CEB-29E2EEDCCE95}"/>
                        </a:ext>
                      </a:extLst>
                    </p:cNvPr>
                    <p:cNvSpPr/>
                    <p:nvPr/>
                  </p:nvSpPr>
                  <p:spPr>
                    <a:xfrm>
                      <a:off x="1626255" y="2760008"/>
                      <a:ext cx="673100" cy="96520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漏洞排名</a:t>
                      </a:r>
                    </a:p>
                  </p:txBody>
                </p:sp>
                <p:cxnSp>
                  <p:nvCxnSpPr>
                    <p:cNvPr id="230" name="直接箭头连接符 229">
                      <a:extLst>
                        <a:ext uri="{FF2B5EF4-FFF2-40B4-BE49-F238E27FC236}">
                          <a16:creationId xmlns:a16="http://schemas.microsoft.com/office/drawing/2014/main" id="{71C716C5-CEFD-1D69-7FC3-ACCC14E6F82E}"/>
                        </a:ext>
                      </a:extLst>
                    </p:cNvPr>
                    <p:cNvCxnSpPr>
                      <a:cxnSpLocks/>
                      <a:endCxn id="229" idx="3"/>
                    </p:cNvCxnSpPr>
                    <p:nvPr/>
                  </p:nvCxnSpPr>
                  <p:spPr>
                    <a:xfrm flipH="1">
                      <a:off x="2299356" y="3237201"/>
                      <a:ext cx="1568331" cy="5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1" name="文本框 230">
                      <a:extLst>
                        <a:ext uri="{FF2B5EF4-FFF2-40B4-BE49-F238E27FC236}">
                          <a16:creationId xmlns:a16="http://schemas.microsoft.com/office/drawing/2014/main" id="{B9E1C423-4B90-6543-AD27-F7E875CD5920}"/>
                        </a:ext>
                      </a:extLst>
                    </p:cNvPr>
                    <p:cNvSpPr txBox="1"/>
                    <p:nvPr/>
                  </p:nvSpPr>
                  <p:spPr>
                    <a:xfrm>
                      <a:off x="2721316" y="2929424"/>
                      <a:ext cx="931665"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4(b). </a:t>
                      </a:r>
                      <a:r>
                        <a:rPr lang="zh-CN" altLang="en-US" sz="1400">
                          <a:latin typeface="宋体" panose="02010600030101010101" pitchFamily="2" charset="-122"/>
                          <a:ea typeface="宋体" panose="02010600030101010101" pitchFamily="2" charset="-122"/>
                          <a:cs typeface="Times New Roman" panose="02020603050405020304" pitchFamily="18" charset="0"/>
                        </a:rPr>
                        <a:t>生成</a:t>
                      </a:r>
                      <a:endParaRPr lang="zh-CN" altLang="en-US" sz="1400">
                        <a:latin typeface="宋体" panose="02010600030101010101" pitchFamily="2" charset="-122"/>
                        <a:ea typeface="宋体" panose="02010600030101010101" pitchFamily="2" charset="-122"/>
                      </a:endParaRPr>
                    </a:p>
                  </p:txBody>
                </p:sp>
                <p:cxnSp>
                  <p:nvCxnSpPr>
                    <p:cNvPr id="232" name="直接箭头连接符 231">
                      <a:extLst>
                        <a:ext uri="{FF2B5EF4-FFF2-40B4-BE49-F238E27FC236}">
                          <a16:creationId xmlns:a16="http://schemas.microsoft.com/office/drawing/2014/main" id="{4D6C9EBE-7545-3A87-3EB9-E801F4244ED1}"/>
                        </a:ext>
                      </a:extLst>
                    </p:cNvPr>
                    <p:cNvCxnSpPr>
                      <a:cxnSpLocks/>
                      <a:stCxn id="229" idx="0"/>
                      <a:endCxn id="251" idx="2"/>
                    </p:cNvCxnSpPr>
                    <p:nvPr/>
                  </p:nvCxnSpPr>
                  <p:spPr>
                    <a:xfrm flipV="1">
                      <a:off x="1962806" y="2074357"/>
                      <a:ext cx="7006" cy="685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3" name="文本框 232">
                      <a:extLst>
                        <a:ext uri="{FF2B5EF4-FFF2-40B4-BE49-F238E27FC236}">
                          <a16:creationId xmlns:a16="http://schemas.microsoft.com/office/drawing/2014/main" id="{9FFD8E70-5F29-36EA-B030-426AF04409CC}"/>
                        </a:ext>
                      </a:extLst>
                    </p:cNvPr>
                    <p:cNvSpPr txBox="1"/>
                    <p:nvPr/>
                  </p:nvSpPr>
                  <p:spPr>
                    <a:xfrm>
                      <a:off x="969581" y="2139840"/>
                      <a:ext cx="1074057" cy="523220"/>
                    </a:xfrm>
                    <a:prstGeom prst="rect">
                      <a:avLst/>
                    </a:prstGeom>
                    <a:noFill/>
                  </p:spPr>
                  <p:txBody>
                    <a:bodyPr wrap="squar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5.</a:t>
                      </a:r>
                      <a:r>
                        <a:rPr lang="zh-CN" altLang="en-US" sz="1400">
                          <a:latin typeface="Times New Roman" panose="02020603050405020304" pitchFamily="18" charset="0"/>
                          <a:ea typeface="宋体" panose="02010600030101010101" pitchFamily="2" charset="-122"/>
                          <a:cs typeface="Times New Roman" panose="02020603050405020304" pitchFamily="18" charset="0"/>
                        </a:rPr>
                        <a:t>根据</a:t>
                      </a:r>
                      <a:r>
                        <a:rPr lang="zh-CN" altLang="en-US" sz="1400">
                          <a:latin typeface="宋体" panose="02010600030101010101" pitchFamily="2" charset="-122"/>
                          <a:ea typeface="宋体" panose="02010600030101010101" pitchFamily="2" charset="-122"/>
                        </a:rPr>
                        <a:t>排名分发奖励</a:t>
                      </a:r>
                    </a:p>
                  </p:txBody>
                </p:sp>
                <mc:AlternateContent xmlns:mc="http://schemas.openxmlformats.org/markup-compatibility/2006">
                  <mc:Choice xmlns:a14="http://schemas.microsoft.com/office/drawing/2010/main" Requires="a14">
                    <p:sp>
                      <p:nvSpPr>
                        <p:cNvPr id="234" name="文本框 233">
                          <a:extLst>
                            <a:ext uri="{FF2B5EF4-FFF2-40B4-BE49-F238E27FC236}">
                              <a16:creationId xmlns:a16="http://schemas.microsoft.com/office/drawing/2014/main" id="{2595BC72-4BFE-63FA-62EA-629845473A6A}"/>
                            </a:ext>
                          </a:extLst>
                        </p:cNvPr>
                        <p:cNvSpPr txBox="1"/>
                        <p:nvPr/>
                      </p:nvSpPr>
                      <p:spPr>
                        <a:xfrm>
                          <a:off x="9529587" y="3387020"/>
                          <a:ext cx="1878516" cy="349846"/>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00"/>
                                    </a:solidFill>
                                    <a:latin typeface="Cambria Math" panose="02040503050406030204" pitchFamily="18" charset="0"/>
                                  </a:rPr>
                                  <m:t>𝑆𝑖𝑔𝑛</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𝐻</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𝑆𝑘𝑒𝑛𝑐𝑙𝑎𝑣𝑒</m:t>
                                </m:r>
                                <m:r>
                                  <a:rPr lang="en-US" altLang="zh-CN" sz="1400" b="0" i="1" smtClean="0">
                                    <a:solidFill>
                                      <a:srgbClr val="000000"/>
                                    </a:solidFill>
                                    <a:latin typeface="Cambria Math" panose="02040503050406030204" pitchFamily="18" charset="0"/>
                                  </a:rPr>
                                  <m:t>)</m:t>
                                </m:r>
                              </m:oMath>
                            </m:oMathPara>
                          </a14:m>
                          <a:endParaRPr lang="en-US" altLang="zh-CN" sz="1400">
                            <a:solidFill>
                              <a:srgbClr val="000000"/>
                            </a:solidFill>
                            <a:latin typeface="Bell MT" panose="02020503060305020303" pitchFamily="18" charset="0"/>
                          </a:endParaRPr>
                        </a:p>
                      </p:txBody>
                    </p:sp>
                  </mc:Choice>
                  <mc:Fallback>
                    <p:sp>
                      <p:nvSpPr>
                        <p:cNvPr id="234" name="文本框 233">
                          <a:extLst>
                            <a:ext uri="{FF2B5EF4-FFF2-40B4-BE49-F238E27FC236}">
                              <a16:creationId xmlns:a16="http://schemas.microsoft.com/office/drawing/2014/main" id="{2595BC72-4BFE-63FA-62EA-629845473A6A}"/>
                            </a:ext>
                          </a:extLst>
                        </p:cNvPr>
                        <p:cNvSpPr txBox="1">
                          <a:spLocks noRot="1" noChangeAspect="1" noMove="1" noResize="1" noEditPoints="1" noAdjustHandles="1" noChangeArrowheads="1" noChangeShapeType="1" noTextEdit="1"/>
                        </p:cNvSpPr>
                        <p:nvPr/>
                      </p:nvSpPr>
                      <p:spPr>
                        <a:xfrm>
                          <a:off x="9529587" y="3387020"/>
                          <a:ext cx="1878516" cy="349846"/>
                        </a:xfrm>
                        <a:prstGeom prst="rect">
                          <a:avLst/>
                        </a:prstGeom>
                        <a:blipFill>
                          <a:blip r:embed="rId4"/>
                          <a:stretch>
                            <a:fillRect b="-5769"/>
                          </a:stretch>
                        </a:blipFill>
                        <a:ln>
                          <a:solidFill>
                            <a:schemeClr val="tx1"/>
                          </a:solidFill>
                        </a:ln>
                      </p:spPr>
                      <p:txBody>
                        <a:bodyPr/>
                        <a:lstStyle/>
                        <a:p>
                          <a:r>
                            <a:rPr lang="zh-CN" altLang="en-US">
                              <a:noFill/>
                            </a:rPr>
                            <a:t> </a:t>
                          </a:r>
                        </a:p>
                      </p:txBody>
                    </p:sp>
                  </mc:Fallback>
                </mc:AlternateContent>
                <p:grpSp>
                  <p:nvGrpSpPr>
                    <p:cNvPr id="235" name="组合 234">
                      <a:extLst>
                        <a:ext uri="{FF2B5EF4-FFF2-40B4-BE49-F238E27FC236}">
                          <a16:creationId xmlns:a16="http://schemas.microsoft.com/office/drawing/2014/main" id="{D4BAF19E-F47B-57E0-015E-1F763EE085B2}"/>
                        </a:ext>
                      </a:extLst>
                    </p:cNvPr>
                    <p:cNvGrpSpPr/>
                    <p:nvPr/>
                  </p:nvGrpSpPr>
                  <p:grpSpPr>
                    <a:xfrm>
                      <a:off x="8211475" y="229769"/>
                      <a:ext cx="3625717" cy="2381646"/>
                      <a:chOff x="7267620" y="234579"/>
                      <a:chExt cx="3625717" cy="2381646"/>
                    </a:xfrm>
                  </p:grpSpPr>
                  <p:grpSp>
                    <p:nvGrpSpPr>
                      <p:cNvPr id="263" name="组合 262">
                        <a:extLst>
                          <a:ext uri="{FF2B5EF4-FFF2-40B4-BE49-F238E27FC236}">
                            <a16:creationId xmlns:a16="http://schemas.microsoft.com/office/drawing/2014/main" id="{A08A3F26-D342-E1E5-5F73-59BF8D71A0D4}"/>
                          </a:ext>
                        </a:extLst>
                      </p:cNvPr>
                      <p:cNvGrpSpPr/>
                      <p:nvPr/>
                    </p:nvGrpSpPr>
                    <p:grpSpPr>
                      <a:xfrm>
                        <a:off x="7267620" y="234579"/>
                        <a:ext cx="3196628" cy="2381646"/>
                        <a:chOff x="7188372" y="582930"/>
                        <a:chExt cx="3196628" cy="2381646"/>
                      </a:xfrm>
                    </p:grpSpPr>
                    <p:sp>
                      <p:nvSpPr>
                        <p:cNvPr id="265" name="矩形 264">
                          <a:extLst>
                            <a:ext uri="{FF2B5EF4-FFF2-40B4-BE49-F238E27FC236}">
                              <a16:creationId xmlns:a16="http://schemas.microsoft.com/office/drawing/2014/main" id="{3EF15C4D-0E21-95B4-EDAD-C3D8C1B8E82C}"/>
                            </a:ext>
                          </a:extLst>
                        </p:cNvPr>
                        <p:cNvSpPr/>
                        <p:nvPr/>
                      </p:nvSpPr>
                      <p:spPr>
                        <a:xfrm>
                          <a:off x="8002827" y="1032887"/>
                          <a:ext cx="2306692" cy="193168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6" name="矩形 265">
                          <a:extLst>
                            <a:ext uri="{FF2B5EF4-FFF2-40B4-BE49-F238E27FC236}">
                              <a16:creationId xmlns:a16="http://schemas.microsoft.com/office/drawing/2014/main" id="{C4971000-5DE1-BAFF-2873-FE900BFA0886}"/>
                            </a:ext>
                          </a:extLst>
                        </p:cNvPr>
                        <p:cNvSpPr/>
                        <p:nvPr/>
                      </p:nvSpPr>
                      <p:spPr>
                        <a:xfrm>
                          <a:off x="8147283" y="1691172"/>
                          <a:ext cx="1165828" cy="2204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Transactions</a:t>
                          </a:r>
                        </a:p>
                      </p:txBody>
                    </p:sp>
                    <p:sp>
                      <p:nvSpPr>
                        <p:cNvPr id="267" name="矩形 266">
                          <a:extLst>
                            <a:ext uri="{FF2B5EF4-FFF2-40B4-BE49-F238E27FC236}">
                              <a16:creationId xmlns:a16="http://schemas.microsoft.com/office/drawing/2014/main" id="{B8BCE0F9-E493-3E88-BD0E-9E8239BC4D02}"/>
                            </a:ext>
                          </a:extLst>
                        </p:cNvPr>
                        <p:cNvSpPr/>
                        <p:nvPr/>
                      </p:nvSpPr>
                      <p:spPr>
                        <a:xfrm>
                          <a:off x="8163799" y="1967215"/>
                          <a:ext cx="980959"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Nonce</a:t>
                          </a:r>
                          <a:endParaRPr lang="zh-CN" altLang="en-US" sz="1200" i="1">
                            <a:solidFill>
                              <a:schemeClr val="tx1"/>
                            </a:solidFill>
                            <a:latin typeface="Bell MT" panose="02020503060305020303" pitchFamily="18" charset="0"/>
                          </a:endParaRPr>
                        </a:p>
                      </p:txBody>
                    </p:sp>
                    <p:sp>
                      <p:nvSpPr>
                        <p:cNvPr id="268" name="矩形 267">
                          <a:extLst>
                            <a:ext uri="{FF2B5EF4-FFF2-40B4-BE49-F238E27FC236}">
                              <a16:creationId xmlns:a16="http://schemas.microsoft.com/office/drawing/2014/main" id="{583E5466-1135-9010-1B10-ED51BAB1360E}"/>
                            </a:ext>
                          </a:extLst>
                        </p:cNvPr>
                        <p:cNvSpPr/>
                        <p:nvPr/>
                      </p:nvSpPr>
                      <p:spPr>
                        <a:xfrm>
                          <a:off x="8088294" y="1324068"/>
                          <a:ext cx="1279404" cy="15578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69" name="文本框 268">
                              <a:extLst>
                                <a:ext uri="{FF2B5EF4-FFF2-40B4-BE49-F238E27FC236}">
                                  <a16:creationId xmlns:a16="http://schemas.microsoft.com/office/drawing/2014/main" id="{4EC61EFD-CFE5-3E31-06ED-9AD6ECD87B02}"/>
                                </a:ext>
                              </a:extLst>
                            </p:cNvPr>
                            <p:cNvSpPr txBox="1"/>
                            <p:nvPr/>
                          </p:nvSpPr>
                          <p:spPr>
                            <a:xfrm>
                              <a:off x="9615364" y="1899803"/>
                              <a:ext cx="769636" cy="384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𝐻</m:t>
                                    </m:r>
                                    <m:r>
                                      <a:rPr lang="en-US" altLang="zh-CN" sz="1600" b="0" i="1" smtClean="0">
                                        <a:solidFill>
                                          <a:schemeClr val="tx1"/>
                                        </a:solidFill>
                                        <a:latin typeface="Cambria Math" panose="02040503050406030204" pitchFamily="18" charset="0"/>
                                      </a:rPr>
                                      <m:t>(·)</m:t>
                                    </m:r>
                                  </m:oMath>
                                </m:oMathPara>
                              </a14:m>
                              <a:endParaRPr lang="zh-CN" altLang="en-US" sz="1600">
                                <a:solidFill>
                                  <a:schemeClr val="tx1"/>
                                </a:solidFill>
                              </a:endParaRPr>
                            </a:p>
                          </p:txBody>
                        </p:sp>
                      </mc:Choice>
                      <mc:Fallback>
                        <p:sp>
                          <p:nvSpPr>
                            <p:cNvPr id="269" name="文本框 268">
                              <a:extLst>
                                <a:ext uri="{FF2B5EF4-FFF2-40B4-BE49-F238E27FC236}">
                                  <a16:creationId xmlns:a16="http://schemas.microsoft.com/office/drawing/2014/main" id="{4EC61EFD-CFE5-3E31-06ED-9AD6ECD87B02}"/>
                                </a:ext>
                              </a:extLst>
                            </p:cNvPr>
                            <p:cNvSpPr txBox="1">
                              <a:spLocks noRot="1" noChangeAspect="1" noMove="1" noResize="1" noEditPoints="1" noAdjustHandles="1" noChangeArrowheads="1" noChangeShapeType="1" noTextEdit="1"/>
                            </p:cNvSpPr>
                            <p:nvPr/>
                          </p:nvSpPr>
                          <p:spPr>
                            <a:xfrm>
                              <a:off x="9615364" y="1899803"/>
                              <a:ext cx="769636" cy="384830"/>
                            </a:xfrm>
                            <a:prstGeom prst="rect">
                              <a:avLst/>
                            </a:prstGeom>
                            <a:blipFill>
                              <a:blip r:embed="rId5"/>
                              <a:stretch>
                                <a:fillRect b="-8929"/>
                              </a:stretch>
                            </a:blipFill>
                          </p:spPr>
                          <p:txBody>
                            <a:bodyPr/>
                            <a:lstStyle/>
                            <a:p>
                              <a:r>
                                <a:rPr lang="zh-CN" altLang="en-US">
                                  <a:noFill/>
                                </a:rPr>
                                <a:t> </a:t>
                              </a:r>
                            </a:p>
                          </p:txBody>
                        </p:sp>
                      </mc:Fallback>
                    </mc:AlternateContent>
                    <p:cxnSp>
                      <p:nvCxnSpPr>
                        <p:cNvPr id="270" name="直接箭头连接符 269">
                          <a:extLst>
                            <a:ext uri="{FF2B5EF4-FFF2-40B4-BE49-F238E27FC236}">
                              <a16:creationId xmlns:a16="http://schemas.microsoft.com/office/drawing/2014/main" id="{427B9C8D-9AA5-7E42-BB5A-2FD1AE2B56CA}"/>
                            </a:ext>
                          </a:extLst>
                        </p:cNvPr>
                        <p:cNvCxnSpPr>
                          <a:cxnSpLocks/>
                          <a:stCxn id="268" idx="3"/>
                          <a:endCxn id="269" idx="1"/>
                        </p:cNvCxnSpPr>
                        <p:nvPr/>
                      </p:nvCxnSpPr>
                      <p:spPr>
                        <a:xfrm flipV="1">
                          <a:off x="9367698" y="2092218"/>
                          <a:ext cx="247666" cy="10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1" name="矩形 270">
                          <a:extLst>
                            <a:ext uri="{FF2B5EF4-FFF2-40B4-BE49-F238E27FC236}">
                              <a16:creationId xmlns:a16="http://schemas.microsoft.com/office/drawing/2014/main" id="{37FF3651-4B38-2D78-99B1-E2B1C9F17B46}"/>
                            </a:ext>
                          </a:extLst>
                        </p:cNvPr>
                        <p:cNvSpPr/>
                        <p:nvPr/>
                      </p:nvSpPr>
                      <p:spPr>
                        <a:xfrm>
                          <a:off x="8172131" y="1399358"/>
                          <a:ext cx="980961"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prev_Hash </a:t>
                          </a:r>
                          <a:endParaRPr lang="zh-CN" altLang="en-US" sz="1100" i="1">
                            <a:solidFill>
                              <a:schemeClr val="tx1"/>
                            </a:solidFill>
                            <a:latin typeface="Bell MT" panose="02020503060305020303" pitchFamily="18" charset="0"/>
                          </a:endParaRPr>
                        </a:p>
                      </p:txBody>
                    </p:sp>
                    <p:sp>
                      <p:nvSpPr>
                        <p:cNvPr id="272" name="文本框 271">
                          <a:extLst>
                            <a:ext uri="{FF2B5EF4-FFF2-40B4-BE49-F238E27FC236}">
                              <a16:creationId xmlns:a16="http://schemas.microsoft.com/office/drawing/2014/main" id="{0BABF04F-7A21-2F98-F5CC-D88B5AD8F3A7}"/>
                            </a:ext>
                          </a:extLst>
                        </p:cNvPr>
                        <p:cNvSpPr txBox="1"/>
                        <p:nvPr/>
                      </p:nvSpPr>
                      <p:spPr>
                        <a:xfrm>
                          <a:off x="7188372" y="582930"/>
                          <a:ext cx="1656770" cy="30777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矿工（</a:t>
                          </a:r>
                          <a:r>
                            <a:rPr lang="en-US" altLang="zh-CN" sz="1400">
                              <a:latin typeface="Modern No. 20" panose="02070704070505020303" pitchFamily="18" charset="0"/>
                              <a:ea typeface="宋体" panose="02010600030101010101" pitchFamily="2" charset="-122"/>
                            </a:rPr>
                            <a:t>Miners</a:t>
                          </a:r>
                          <a:r>
                            <a:rPr lang="zh-CN" altLang="en-US" sz="1400">
                              <a:latin typeface="Modern No. 20" panose="02070704070505020303" pitchFamily="18" charset="0"/>
                              <a:ea typeface="宋体" panose="02010600030101010101" pitchFamily="2" charset="-122"/>
                            </a:rPr>
                            <a:t>）</a:t>
                          </a:r>
                        </a:p>
                      </p:txBody>
                    </p:sp>
                    <p:sp>
                      <p:nvSpPr>
                        <p:cNvPr id="273" name="矩形 272">
                          <a:extLst>
                            <a:ext uri="{FF2B5EF4-FFF2-40B4-BE49-F238E27FC236}">
                              <a16:creationId xmlns:a16="http://schemas.microsoft.com/office/drawing/2014/main" id="{E7D7998F-27D9-3F62-3DAD-CD792FAB0DC4}"/>
                            </a:ext>
                          </a:extLst>
                        </p:cNvPr>
                        <p:cNvSpPr/>
                        <p:nvPr/>
                      </p:nvSpPr>
                      <p:spPr>
                        <a:xfrm>
                          <a:off x="8172131" y="2271269"/>
                          <a:ext cx="980961"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timestamp</a:t>
                          </a:r>
                          <a:endParaRPr lang="zh-CN" altLang="en-US" sz="1100" i="1">
                            <a:solidFill>
                              <a:schemeClr val="tx1"/>
                            </a:solidFill>
                            <a:latin typeface="Bell MT" panose="02020503060305020303" pitchFamily="18" charset="0"/>
                          </a:endParaRPr>
                        </a:p>
                      </p:txBody>
                    </p:sp>
                  </p:grpSp>
                  <p:sp>
                    <p:nvSpPr>
                      <p:cNvPr id="264" name="文本框 263">
                        <a:extLst>
                          <a:ext uri="{FF2B5EF4-FFF2-40B4-BE49-F238E27FC236}">
                            <a16:creationId xmlns:a16="http://schemas.microsoft.com/office/drawing/2014/main" id="{A849E3D2-C10C-3898-3614-60DB0853517E}"/>
                          </a:ext>
                        </a:extLst>
                      </p:cNvPr>
                      <p:cNvSpPr txBox="1"/>
                      <p:nvPr/>
                    </p:nvSpPr>
                    <p:spPr>
                      <a:xfrm>
                        <a:off x="10445905" y="1381989"/>
                        <a:ext cx="447432" cy="369332"/>
                      </a:xfrm>
                      <a:prstGeom prst="rect">
                        <a:avLst/>
                      </a:prstGeom>
                      <a:noFill/>
                    </p:spPr>
                    <p:txBody>
                      <a:bodyPr wrap="square" rtlCol="0">
                        <a:spAutoFit/>
                      </a:bodyPr>
                      <a:lstStyle/>
                      <a:p>
                        <a:r>
                          <a:rPr lang="en-US" altLang="zh-CN"/>
                          <a:t>…</a:t>
                        </a:r>
                        <a:endParaRPr lang="zh-CN" altLang="en-US"/>
                      </a:p>
                    </p:txBody>
                  </p:sp>
                </p:grpSp>
                <p:cxnSp>
                  <p:nvCxnSpPr>
                    <p:cNvPr id="236" name="直接箭头连接符 235">
                      <a:extLst>
                        <a:ext uri="{FF2B5EF4-FFF2-40B4-BE49-F238E27FC236}">
                          <a16:creationId xmlns:a16="http://schemas.microsoft.com/office/drawing/2014/main" id="{18982B73-41C5-C275-8EA7-6C09B1F8FCEC}"/>
                        </a:ext>
                      </a:extLst>
                    </p:cNvPr>
                    <p:cNvCxnSpPr>
                      <a:cxnSpLocks/>
                    </p:cNvCxnSpPr>
                    <p:nvPr/>
                  </p:nvCxnSpPr>
                  <p:spPr>
                    <a:xfrm>
                      <a:off x="10974828" y="1864946"/>
                      <a:ext cx="0" cy="1484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7" name="组合 236">
                      <a:extLst>
                        <a:ext uri="{FF2B5EF4-FFF2-40B4-BE49-F238E27FC236}">
                          <a16:creationId xmlns:a16="http://schemas.microsoft.com/office/drawing/2014/main" id="{34AF6A66-8DFC-10F5-229E-868CF2D608FF}"/>
                        </a:ext>
                      </a:extLst>
                    </p:cNvPr>
                    <p:cNvGrpSpPr/>
                    <p:nvPr/>
                  </p:nvGrpSpPr>
                  <p:grpSpPr>
                    <a:xfrm>
                      <a:off x="2961423" y="5341017"/>
                      <a:ext cx="4397191" cy="842420"/>
                      <a:chOff x="1165794" y="5401187"/>
                      <a:chExt cx="4397191" cy="842420"/>
                    </a:xfrm>
                  </p:grpSpPr>
                  <p:grpSp>
                    <p:nvGrpSpPr>
                      <p:cNvPr id="253" name="组合 252">
                        <a:extLst>
                          <a:ext uri="{FF2B5EF4-FFF2-40B4-BE49-F238E27FC236}">
                            <a16:creationId xmlns:a16="http://schemas.microsoft.com/office/drawing/2014/main" id="{15E9609F-28A2-17E2-B45D-8195207460DB}"/>
                          </a:ext>
                        </a:extLst>
                      </p:cNvPr>
                      <p:cNvGrpSpPr/>
                      <p:nvPr/>
                    </p:nvGrpSpPr>
                    <p:grpSpPr>
                      <a:xfrm>
                        <a:off x="1165794" y="5401187"/>
                        <a:ext cx="4397191" cy="842420"/>
                        <a:chOff x="482510" y="1477011"/>
                        <a:chExt cx="8107897" cy="2573235"/>
                      </a:xfrm>
                    </p:grpSpPr>
                    <p:sp>
                      <p:nvSpPr>
                        <p:cNvPr id="257" name="文本框 256">
                          <a:extLst>
                            <a:ext uri="{FF2B5EF4-FFF2-40B4-BE49-F238E27FC236}">
                              <a16:creationId xmlns:a16="http://schemas.microsoft.com/office/drawing/2014/main" id="{308F9CEE-20E1-E92F-9E60-216861FC98F3}"/>
                            </a:ext>
                          </a:extLst>
                        </p:cNvPr>
                        <p:cNvSpPr txBox="1"/>
                        <p:nvPr/>
                      </p:nvSpPr>
                      <p:spPr>
                        <a:xfrm>
                          <a:off x="1209842" y="1601995"/>
                          <a:ext cx="2205241" cy="94012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区块链</a:t>
                          </a:r>
                        </a:p>
                      </p:txBody>
                    </p:sp>
                    <p:sp>
                      <p:nvSpPr>
                        <p:cNvPr id="258" name="矩形: 圆角 257">
                          <a:extLst>
                            <a:ext uri="{FF2B5EF4-FFF2-40B4-BE49-F238E27FC236}">
                              <a16:creationId xmlns:a16="http://schemas.microsoft.com/office/drawing/2014/main" id="{F3C9C6FA-83E9-6106-58C0-CC1259C0FC9D}"/>
                            </a:ext>
                          </a:extLst>
                        </p:cNvPr>
                        <p:cNvSpPr/>
                        <p:nvPr/>
                      </p:nvSpPr>
                      <p:spPr>
                        <a:xfrm>
                          <a:off x="482510" y="1477011"/>
                          <a:ext cx="8107897" cy="2573235"/>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prstDash val="sysDash"/>
                            </a:ln>
                            <a:highlight>
                              <a:srgbClr val="FFFF00"/>
                            </a:highlight>
                          </a:endParaRPr>
                        </a:p>
                      </p:txBody>
                    </p:sp>
                    <p:sp>
                      <p:nvSpPr>
                        <p:cNvPr id="259" name="矩形 258">
                          <a:extLst>
                            <a:ext uri="{FF2B5EF4-FFF2-40B4-BE49-F238E27FC236}">
                              <a16:creationId xmlns:a16="http://schemas.microsoft.com/office/drawing/2014/main" id="{D6E6A22E-B035-6B0F-6C1D-1FDCFF753193}"/>
                            </a:ext>
                          </a:extLst>
                        </p:cNvPr>
                        <p:cNvSpPr/>
                        <p:nvPr/>
                      </p:nvSpPr>
                      <p:spPr>
                        <a:xfrm>
                          <a:off x="1037147" y="2797405"/>
                          <a:ext cx="1658500" cy="79735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0</a:t>
                          </a:r>
                          <a:endParaRPr lang="zh-CN" altLang="en-US" sz="1400">
                            <a:solidFill>
                              <a:schemeClr val="tx1"/>
                            </a:solidFill>
                            <a:latin typeface="Modern No. 20" panose="02070704070505020303" pitchFamily="18" charset="0"/>
                          </a:endParaRPr>
                        </a:p>
                      </p:txBody>
                    </p:sp>
                    <p:sp>
                      <p:nvSpPr>
                        <p:cNvPr id="260" name="箭头: 右 259">
                          <a:extLst>
                            <a:ext uri="{FF2B5EF4-FFF2-40B4-BE49-F238E27FC236}">
                              <a16:creationId xmlns:a16="http://schemas.microsoft.com/office/drawing/2014/main" id="{654CBF9C-2A3A-224F-9191-C0FCBF6F730E}"/>
                            </a:ext>
                          </a:extLst>
                        </p:cNvPr>
                        <p:cNvSpPr/>
                        <p:nvPr/>
                      </p:nvSpPr>
                      <p:spPr>
                        <a:xfrm>
                          <a:off x="2722044" y="3079814"/>
                          <a:ext cx="292642" cy="281067"/>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261" name="文本框 260">
                          <a:extLst>
                            <a:ext uri="{FF2B5EF4-FFF2-40B4-BE49-F238E27FC236}">
                              <a16:creationId xmlns:a16="http://schemas.microsoft.com/office/drawing/2014/main" id="{CB3E4CBE-EABA-55C0-422F-504707EE1669}"/>
                            </a:ext>
                          </a:extLst>
                        </p:cNvPr>
                        <p:cNvSpPr txBox="1"/>
                        <p:nvPr/>
                      </p:nvSpPr>
                      <p:spPr>
                        <a:xfrm>
                          <a:off x="2933722" y="2388298"/>
                          <a:ext cx="633122" cy="1128151"/>
                        </a:xfrm>
                        <a:prstGeom prst="rect">
                          <a:avLst/>
                        </a:prstGeom>
                        <a:noFill/>
                      </p:spPr>
                      <p:txBody>
                        <a:bodyPr wrap="none" rtlCol="0">
                          <a:spAutoFit/>
                        </a:bodyPr>
                        <a:lstStyle/>
                        <a:p>
                          <a:r>
                            <a:rPr lang="en-US" altLang="zh-CN"/>
                            <a:t>…</a:t>
                          </a:r>
                          <a:endParaRPr lang="zh-CN" altLang="en-US"/>
                        </a:p>
                      </p:txBody>
                    </p:sp>
                    <p:sp>
                      <p:nvSpPr>
                        <p:cNvPr id="262" name="箭头: 右 261">
                          <a:extLst>
                            <a:ext uri="{FF2B5EF4-FFF2-40B4-BE49-F238E27FC236}">
                              <a16:creationId xmlns:a16="http://schemas.microsoft.com/office/drawing/2014/main" id="{9EFA9412-64CF-587D-2498-96DBFF394C68}"/>
                            </a:ext>
                          </a:extLst>
                        </p:cNvPr>
                        <p:cNvSpPr/>
                        <p:nvPr/>
                      </p:nvSpPr>
                      <p:spPr>
                        <a:xfrm>
                          <a:off x="3716059" y="3061243"/>
                          <a:ext cx="292643" cy="281066"/>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grpSp>
                  <p:sp>
                    <p:nvSpPr>
                      <p:cNvPr id="254" name="矩形 253">
                        <a:extLst>
                          <a:ext uri="{FF2B5EF4-FFF2-40B4-BE49-F238E27FC236}">
                            <a16:creationId xmlns:a16="http://schemas.microsoft.com/office/drawing/2014/main" id="{4E82D892-2EB9-D6C7-00D8-E18F1CEA4B21}"/>
                          </a:ext>
                        </a:extLst>
                      </p:cNvPr>
                      <p:cNvSpPr/>
                      <p:nvPr/>
                    </p:nvSpPr>
                    <p:spPr>
                      <a:xfrm>
                        <a:off x="3100023" y="5835236"/>
                        <a:ext cx="936972" cy="2354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a:t>
                        </a:r>
                        <a:endParaRPr lang="zh-CN" altLang="en-US" sz="1400">
                          <a:solidFill>
                            <a:schemeClr val="tx1"/>
                          </a:solidFill>
                          <a:latin typeface="Modern No. 20" panose="02070704070505020303" pitchFamily="18" charset="0"/>
                        </a:endParaRPr>
                      </a:p>
                    </p:txBody>
                  </p:sp>
                  <p:sp>
                    <p:nvSpPr>
                      <p:cNvPr id="255" name="箭头: 右 254">
                        <a:extLst>
                          <a:ext uri="{FF2B5EF4-FFF2-40B4-BE49-F238E27FC236}">
                            <a16:creationId xmlns:a16="http://schemas.microsoft.com/office/drawing/2014/main" id="{6604AE2E-76A1-C074-A0C5-998B0C3C2888}"/>
                          </a:ext>
                        </a:extLst>
                      </p:cNvPr>
                      <p:cNvSpPr/>
                      <p:nvPr/>
                    </p:nvSpPr>
                    <p:spPr>
                      <a:xfrm>
                        <a:off x="4054983" y="5919829"/>
                        <a:ext cx="158710" cy="92015"/>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256" name="矩形 255">
                        <a:extLst>
                          <a:ext uri="{FF2B5EF4-FFF2-40B4-BE49-F238E27FC236}">
                            <a16:creationId xmlns:a16="http://schemas.microsoft.com/office/drawing/2014/main" id="{46587611-84F5-860B-1BC2-ED27B986FB85}"/>
                          </a:ext>
                        </a:extLst>
                      </p:cNvPr>
                      <p:cNvSpPr/>
                      <p:nvPr/>
                    </p:nvSpPr>
                    <p:spPr>
                      <a:xfrm>
                        <a:off x="4229396" y="5834472"/>
                        <a:ext cx="1154615" cy="260017"/>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N+1</a:t>
                        </a:r>
                        <a:endParaRPr lang="zh-CN" altLang="en-US" sz="1400">
                          <a:solidFill>
                            <a:schemeClr val="tx1"/>
                          </a:solidFill>
                          <a:latin typeface="Modern No. 20" panose="02070704070505020303" pitchFamily="18" charset="0"/>
                        </a:endParaRPr>
                      </a:p>
                    </p:txBody>
                  </p:sp>
                </p:grpSp>
                <p:sp>
                  <p:nvSpPr>
                    <p:cNvPr id="238" name="文本框 237">
                      <a:extLst>
                        <a:ext uri="{FF2B5EF4-FFF2-40B4-BE49-F238E27FC236}">
                          <a16:creationId xmlns:a16="http://schemas.microsoft.com/office/drawing/2014/main" id="{389B59A2-8F73-BE41-9C02-B4BDD1A360A8}"/>
                        </a:ext>
                      </a:extLst>
                    </p:cNvPr>
                    <p:cNvSpPr txBox="1"/>
                    <p:nvPr/>
                  </p:nvSpPr>
                  <p:spPr>
                    <a:xfrm>
                      <a:off x="9067898" y="664447"/>
                      <a:ext cx="683200" cy="276999"/>
                    </a:xfrm>
                    <a:prstGeom prst="rect">
                      <a:avLst/>
                    </a:prstGeom>
                    <a:noFill/>
                  </p:spPr>
                  <p:txBody>
                    <a:bodyPr wrap="none" rtlCol="0">
                      <a:spAutoFit/>
                    </a:bodyPr>
                    <a:lstStyle/>
                    <a:p>
                      <a:r>
                        <a:rPr lang="en-US" altLang="zh-CN" sz="1200">
                          <a:latin typeface="Modern No. 20" panose="02070704070505020303" pitchFamily="18" charset="0"/>
                          <a:ea typeface="宋体" panose="02010600030101010101" pitchFamily="2" charset="-122"/>
                          <a:cs typeface="Times New Roman" panose="02020603050405020304" pitchFamily="18" charset="0"/>
                        </a:rPr>
                        <a:t>Miner</a:t>
                      </a:r>
                      <a:r>
                        <a:rPr lang="en-US" altLang="zh-CN" sz="1200">
                          <a:latin typeface="Times New Roman" panose="02020603050405020304" pitchFamily="18" charset="0"/>
                          <a:ea typeface="+mj-ea"/>
                          <a:cs typeface="Times New Roman" panose="02020603050405020304" pitchFamily="18" charset="0"/>
                        </a:rPr>
                        <a:t> </a:t>
                      </a:r>
                      <a:r>
                        <a:rPr lang="en-US" altLang="zh-CN" sz="1200" i="1">
                          <a:latin typeface="Bell MT" panose="02020503060305020303" pitchFamily="18" charset="0"/>
                        </a:rPr>
                        <a:t>x</a:t>
                      </a:r>
                      <a:endParaRPr lang="zh-CN" altLang="en-US" sz="1200" i="1">
                        <a:latin typeface="Bell MT" panose="02020503060305020303" pitchFamily="18" charset="0"/>
                      </a:endParaRPr>
                    </a:p>
                  </p:txBody>
                </p:sp>
                <p:sp>
                  <p:nvSpPr>
                    <p:cNvPr id="239" name="矩形: 圆角 238">
                      <a:extLst>
                        <a:ext uri="{FF2B5EF4-FFF2-40B4-BE49-F238E27FC236}">
                          <a16:creationId xmlns:a16="http://schemas.microsoft.com/office/drawing/2014/main" id="{BF8AC416-951D-626E-5CAB-FFB2BC03CE4B}"/>
                        </a:ext>
                      </a:extLst>
                    </p:cNvPr>
                    <p:cNvSpPr/>
                    <p:nvPr/>
                  </p:nvSpPr>
                  <p:spPr>
                    <a:xfrm>
                      <a:off x="8051734" y="209293"/>
                      <a:ext cx="3785458" cy="261150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文本框 239">
                      <a:extLst>
                        <a:ext uri="{FF2B5EF4-FFF2-40B4-BE49-F238E27FC236}">
                          <a16:creationId xmlns:a16="http://schemas.microsoft.com/office/drawing/2014/main" id="{23EF0958-1F50-C5C1-E9F8-960AD10D7361}"/>
                        </a:ext>
                      </a:extLst>
                    </p:cNvPr>
                    <p:cNvSpPr txBox="1"/>
                    <p:nvPr/>
                  </p:nvSpPr>
                  <p:spPr>
                    <a:xfrm>
                      <a:off x="8381540" y="1327713"/>
                      <a:ext cx="447432" cy="369332"/>
                    </a:xfrm>
                    <a:prstGeom prst="rect">
                      <a:avLst/>
                    </a:prstGeom>
                    <a:noFill/>
                  </p:spPr>
                  <p:txBody>
                    <a:bodyPr wrap="square" rtlCol="0">
                      <a:spAutoFit/>
                    </a:bodyPr>
                    <a:lstStyle/>
                    <a:p>
                      <a:r>
                        <a:rPr lang="en-US" altLang="zh-CN"/>
                        <a:t>…</a:t>
                      </a:r>
                      <a:endParaRPr lang="zh-CN" altLang="en-US"/>
                    </a:p>
                  </p:txBody>
                </p:sp>
                <p:grpSp>
                  <p:nvGrpSpPr>
                    <p:cNvPr id="241" name="组合 240">
                      <a:extLst>
                        <a:ext uri="{FF2B5EF4-FFF2-40B4-BE49-F238E27FC236}">
                          <a16:creationId xmlns:a16="http://schemas.microsoft.com/office/drawing/2014/main" id="{FA71E6DC-D50B-3037-B2BF-82A5879F42E1}"/>
                        </a:ext>
                      </a:extLst>
                    </p:cNvPr>
                    <p:cNvGrpSpPr/>
                    <p:nvPr/>
                  </p:nvGrpSpPr>
                  <p:grpSpPr>
                    <a:xfrm>
                      <a:off x="1345708" y="584200"/>
                      <a:ext cx="1248206" cy="1490158"/>
                      <a:chOff x="1377458" y="552450"/>
                      <a:chExt cx="1248206" cy="1490158"/>
                    </a:xfrm>
                  </p:grpSpPr>
                  <p:grpSp>
                    <p:nvGrpSpPr>
                      <p:cNvPr id="249" name="组合 248">
                        <a:extLst>
                          <a:ext uri="{FF2B5EF4-FFF2-40B4-BE49-F238E27FC236}">
                            <a16:creationId xmlns:a16="http://schemas.microsoft.com/office/drawing/2014/main" id="{E3AD30FA-DAE6-D2B6-8952-77DD0FC11B1F}"/>
                          </a:ext>
                        </a:extLst>
                      </p:cNvPr>
                      <p:cNvGrpSpPr/>
                      <p:nvPr/>
                    </p:nvGrpSpPr>
                    <p:grpSpPr>
                      <a:xfrm>
                        <a:off x="1377458" y="552450"/>
                        <a:ext cx="1248206" cy="1490158"/>
                        <a:chOff x="962665" y="489041"/>
                        <a:chExt cx="1237162" cy="1322105"/>
                      </a:xfrm>
                    </p:grpSpPr>
                    <p:sp>
                      <p:nvSpPr>
                        <p:cNvPr id="251" name="矩形: 圆角 250">
                          <a:extLst>
                            <a:ext uri="{FF2B5EF4-FFF2-40B4-BE49-F238E27FC236}">
                              <a16:creationId xmlns:a16="http://schemas.microsoft.com/office/drawing/2014/main" id="{C4B01D2F-9AFF-DB7C-293E-2322A5E7F01C}"/>
                            </a:ext>
                          </a:extLst>
                        </p:cNvPr>
                        <p:cNvSpPr/>
                        <p:nvPr/>
                      </p:nvSpPr>
                      <p:spPr>
                        <a:xfrm>
                          <a:off x="962665" y="489041"/>
                          <a:ext cx="1237162" cy="1322105"/>
                        </a:xfrm>
                        <a:prstGeom prst="roundRect">
                          <a:avLst/>
                        </a:prstGeom>
                        <a:noFill/>
                        <a:ln>
                          <a:prstDash val="sysDash"/>
                          <a:extLst>
                            <a:ext uri="{C807C97D-BFC1-408E-A445-0C87EB9F89A2}">
                              <ask:lineSketchStyleProps xmlns:ask="http://schemas.microsoft.com/office/drawing/2018/sketchyshapes" sd="981765707">
                                <a:custGeom>
                                  <a:avLst/>
                                  <a:gdLst>
                                    <a:gd name="connsiteX0" fmla="*/ 0 w 1353915"/>
                                    <a:gd name="connsiteY0" fmla="*/ 160135 h 960790"/>
                                    <a:gd name="connsiteX1" fmla="*/ 160135 w 1353915"/>
                                    <a:gd name="connsiteY1" fmla="*/ 0 h 960790"/>
                                    <a:gd name="connsiteX2" fmla="*/ 1193780 w 1353915"/>
                                    <a:gd name="connsiteY2" fmla="*/ 0 h 960790"/>
                                    <a:gd name="connsiteX3" fmla="*/ 1353915 w 1353915"/>
                                    <a:gd name="connsiteY3" fmla="*/ 160135 h 960790"/>
                                    <a:gd name="connsiteX4" fmla="*/ 1353915 w 1353915"/>
                                    <a:gd name="connsiteY4" fmla="*/ 800655 h 960790"/>
                                    <a:gd name="connsiteX5" fmla="*/ 1193780 w 1353915"/>
                                    <a:gd name="connsiteY5" fmla="*/ 960790 h 960790"/>
                                    <a:gd name="connsiteX6" fmla="*/ 160135 w 1353915"/>
                                    <a:gd name="connsiteY6" fmla="*/ 960790 h 960790"/>
                                    <a:gd name="connsiteX7" fmla="*/ 0 w 1353915"/>
                                    <a:gd name="connsiteY7" fmla="*/ 800655 h 960790"/>
                                    <a:gd name="connsiteX8" fmla="*/ 0 w 1353915"/>
                                    <a:gd name="connsiteY8" fmla="*/ 160135 h 96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3915" h="960790" extrusionOk="0">
                                      <a:moveTo>
                                        <a:pt x="0" y="160135"/>
                                      </a:moveTo>
                                      <a:cubicBezTo>
                                        <a:pt x="-7719" y="85237"/>
                                        <a:pt x="62671" y="-3726"/>
                                        <a:pt x="160135" y="0"/>
                                      </a:cubicBezTo>
                                      <a:cubicBezTo>
                                        <a:pt x="596380" y="68338"/>
                                        <a:pt x="873236" y="-69033"/>
                                        <a:pt x="1193780" y="0"/>
                                      </a:cubicBezTo>
                                      <a:cubicBezTo>
                                        <a:pt x="1267173" y="5029"/>
                                        <a:pt x="1352469" y="73405"/>
                                        <a:pt x="1353915" y="160135"/>
                                      </a:cubicBezTo>
                                      <a:cubicBezTo>
                                        <a:pt x="1402035" y="467189"/>
                                        <a:pt x="1407354" y="597166"/>
                                        <a:pt x="1353915" y="800655"/>
                                      </a:cubicBezTo>
                                      <a:cubicBezTo>
                                        <a:pt x="1362747" y="880701"/>
                                        <a:pt x="1298589" y="961870"/>
                                        <a:pt x="1193780" y="960790"/>
                                      </a:cubicBezTo>
                                      <a:cubicBezTo>
                                        <a:pt x="1052711" y="915406"/>
                                        <a:pt x="308533" y="1047523"/>
                                        <a:pt x="160135" y="960790"/>
                                      </a:cubicBezTo>
                                      <a:cubicBezTo>
                                        <a:pt x="84428" y="962637"/>
                                        <a:pt x="-11101" y="884029"/>
                                        <a:pt x="0" y="800655"/>
                                      </a:cubicBezTo>
                                      <a:cubicBezTo>
                                        <a:pt x="11235" y="578822"/>
                                        <a:pt x="-18660" y="390983"/>
                                        <a:pt x="0" y="16013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文本框 251">
                          <a:extLst>
                            <a:ext uri="{FF2B5EF4-FFF2-40B4-BE49-F238E27FC236}">
                              <a16:creationId xmlns:a16="http://schemas.microsoft.com/office/drawing/2014/main" id="{504184EC-5634-AAD6-63FB-6971504FFDA5}"/>
                            </a:ext>
                          </a:extLst>
                        </p:cNvPr>
                        <p:cNvSpPr txBox="1"/>
                        <p:nvPr/>
                      </p:nvSpPr>
                      <p:spPr>
                        <a:xfrm>
                          <a:off x="962665" y="573793"/>
                          <a:ext cx="1072772" cy="273067"/>
                        </a:xfrm>
                        <a:prstGeom prst="rect">
                          <a:avLst/>
                        </a:prstGeom>
                        <a:noFill/>
                      </p:spPr>
                      <p:txBody>
                        <a:bodyPr wrap="none" rtlCol="0">
                          <a:spAutoFit/>
                        </a:bodyPr>
                        <a:lstStyle/>
                        <a:p>
                          <a:r>
                            <a:rPr lang="zh-CN" altLang="en-US" sz="1400">
                              <a:latin typeface="Modern No. 20" panose="02070704070505020303" pitchFamily="18" charset="0"/>
                              <a:ea typeface="宋体" panose="02010600030101010101" pitchFamily="2" charset="-122"/>
                            </a:rPr>
                            <a:t>程序提供方</a:t>
                          </a:r>
                          <a:endParaRPr lang="en-US" altLang="zh-CN" sz="1400">
                            <a:latin typeface="Modern No. 20" panose="02070704070505020303" pitchFamily="18" charset="0"/>
                            <a:ea typeface="宋体" panose="02010600030101010101" pitchFamily="2" charset="-122"/>
                          </a:endParaRPr>
                        </a:p>
                      </p:txBody>
                    </p:sp>
                  </p:grpSp>
                  <p:sp>
                    <p:nvSpPr>
                      <p:cNvPr id="250" name="矩形 249">
                        <a:extLst>
                          <a:ext uri="{FF2B5EF4-FFF2-40B4-BE49-F238E27FC236}">
                            <a16:creationId xmlns:a16="http://schemas.microsoft.com/office/drawing/2014/main" id="{DD03C802-E38D-F0B4-402A-C681F1167F26}"/>
                          </a:ext>
                        </a:extLst>
                      </p:cNvPr>
                      <p:cNvSpPr/>
                      <p:nvPr/>
                    </p:nvSpPr>
                    <p:spPr>
                      <a:xfrm>
                        <a:off x="1478054" y="1021234"/>
                        <a:ext cx="1074943" cy="9024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a:solidFill>
                              <a:schemeClr val="tx1"/>
                            </a:solidFill>
                            <a:latin typeface="Modern No. 20" panose="02070704070505020303" pitchFamily="18" charset="0"/>
                          </a:rPr>
                          <a:t>Google</a:t>
                        </a:r>
                      </a:p>
                      <a:p>
                        <a:r>
                          <a:rPr lang="en-US" altLang="zh-CN" sz="1200">
                            <a:solidFill>
                              <a:schemeClr val="tx1"/>
                            </a:solidFill>
                            <a:latin typeface="Modern No. 20" panose="02070704070505020303" pitchFamily="18" charset="0"/>
                          </a:rPr>
                          <a:t>Microsoft</a:t>
                        </a:r>
                      </a:p>
                      <a:p>
                        <a:r>
                          <a:rPr lang="en-US" altLang="zh-CN" sz="1200">
                            <a:solidFill>
                              <a:schemeClr val="tx1"/>
                            </a:solidFill>
                            <a:latin typeface="Modern No. 20" panose="02070704070505020303" pitchFamily="18" charset="0"/>
                          </a:rPr>
                          <a:t>Apple</a:t>
                        </a:r>
                      </a:p>
                      <a:p>
                        <a:r>
                          <a:rPr lang="en-US" altLang="zh-CN" sz="1200">
                            <a:solidFill>
                              <a:schemeClr val="tx1"/>
                            </a:solidFill>
                            <a:latin typeface="Modern No. 20" panose="02070704070505020303" pitchFamily="18" charset="0"/>
                          </a:rPr>
                          <a:t>…</a:t>
                        </a:r>
                        <a:endParaRPr lang="zh-CN" altLang="en-US" sz="1200">
                          <a:solidFill>
                            <a:schemeClr val="tx1"/>
                          </a:solidFill>
                          <a:latin typeface="Modern No. 20" panose="02070704070505020303" pitchFamily="18" charset="0"/>
                        </a:endParaRPr>
                      </a:p>
                    </p:txBody>
                  </p:sp>
                </p:grpSp>
                <p:sp>
                  <p:nvSpPr>
                    <p:cNvPr id="242" name="矩形: 圆角 241">
                      <a:extLst>
                        <a:ext uri="{FF2B5EF4-FFF2-40B4-BE49-F238E27FC236}">
                          <a16:creationId xmlns:a16="http://schemas.microsoft.com/office/drawing/2014/main" id="{BB30B01E-C690-277E-D3E1-9D055A84BA62}"/>
                        </a:ext>
                      </a:extLst>
                    </p:cNvPr>
                    <p:cNvSpPr/>
                    <p:nvPr/>
                  </p:nvSpPr>
                  <p:spPr>
                    <a:xfrm>
                      <a:off x="3910843" y="1923810"/>
                      <a:ext cx="2593180" cy="212137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文本框 242">
                      <a:extLst>
                        <a:ext uri="{FF2B5EF4-FFF2-40B4-BE49-F238E27FC236}">
                          <a16:creationId xmlns:a16="http://schemas.microsoft.com/office/drawing/2014/main" id="{D0750496-A741-DDFE-5D0B-E2E410DDC409}"/>
                        </a:ext>
                      </a:extLst>
                    </p:cNvPr>
                    <p:cNvSpPr txBox="1"/>
                    <p:nvPr/>
                  </p:nvSpPr>
                  <p:spPr>
                    <a:xfrm rot="16200000">
                      <a:off x="5143518" y="2461498"/>
                      <a:ext cx="430888" cy="2698756"/>
                    </a:xfrm>
                    <a:prstGeom prst="rect">
                      <a:avLst/>
                    </a:prstGeom>
                    <a:noFill/>
                  </p:spPr>
                  <p:txBody>
                    <a:bodyPr vert="eaVert" wrap="square" rtlCol="0">
                      <a:spAutoFit/>
                    </a:bodyPr>
                    <a:lstStyle/>
                    <a:p>
                      <a:r>
                        <a:rPr lang="en-US" altLang="zh-CN" sz="1600">
                          <a:latin typeface="Bodoni MT" panose="02070603080606020203" pitchFamily="18" charset="0"/>
                        </a:rPr>
                        <a:t>v</a:t>
                      </a:r>
                      <a:r>
                        <a:rPr lang="en-US" altLang="zh-CN" sz="1400">
                          <a:latin typeface="Modern No. 20" panose="02070704070505020303" pitchFamily="18" charset="0"/>
                          <a:ea typeface="宋体" panose="02010600030101010101" pitchFamily="2" charset="-122"/>
                        </a:rPr>
                        <a:t>alidation and evaluation</a:t>
                      </a:r>
                      <a:endParaRPr lang="zh-CN" altLang="en-US" sz="1400">
                        <a:latin typeface="Modern No. 20" panose="02070704070505020303" pitchFamily="18" charset="0"/>
                        <a:ea typeface="宋体" panose="02010600030101010101" pitchFamily="2" charset="-122"/>
                      </a:endParaRPr>
                    </a:p>
                  </p:txBody>
                </p:sp>
                <p:sp>
                  <p:nvSpPr>
                    <p:cNvPr id="244" name="矩形 243">
                      <a:extLst>
                        <a:ext uri="{FF2B5EF4-FFF2-40B4-BE49-F238E27FC236}">
                          <a16:creationId xmlns:a16="http://schemas.microsoft.com/office/drawing/2014/main" id="{EB8930FF-771D-6254-3940-0A035EC33B93}"/>
                        </a:ext>
                      </a:extLst>
                    </p:cNvPr>
                    <p:cNvSpPr/>
                    <p:nvPr/>
                  </p:nvSpPr>
                  <p:spPr>
                    <a:xfrm>
                      <a:off x="4690920" y="4596938"/>
                      <a:ext cx="1033025" cy="3402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Bodoni MT" panose="02070603080606020203" pitchFamily="18" charset="0"/>
                        </a:rPr>
                        <a:t>Winner</a:t>
                      </a:r>
                      <a:endParaRPr lang="zh-CN" altLang="en-US">
                        <a:solidFill>
                          <a:schemeClr val="tx1"/>
                        </a:solidFill>
                        <a:latin typeface="Bodoni MT" panose="02070603080606020203" pitchFamily="18" charset="0"/>
                      </a:endParaRPr>
                    </a:p>
                  </p:txBody>
                </p:sp>
                <p:cxnSp>
                  <p:nvCxnSpPr>
                    <p:cNvPr id="245" name="连接符: 肘形 244">
                      <a:extLst>
                        <a:ext uri="{FF2B5EF4-FFF2-40B4-BE49-F238E27FC236}">
                          <a16:creationId xmlns:a16="http://schemas.microsoft.com/office/drawing/2014/main" id="{EAEDE9CE-9DB6-BC75-899C-B9F2B3498260}"/>
                        </a:ext>
                      </a:extLst>
                    </p:cNvPr>
                    <p:cNvCxnSpPr>
                      <a:cxnSpLocks/>
                      <a:stCxn id="244" idx="2"/>
                      <a:endCxn id="256" idx="0"/>
                    </p:cNvCxnSpPr>
                    <p:nvPr/>
                  </p:nvCxnSpPr>
                  <p:spPr>
                    <a:xfrm rot="16200000" flipH="1">
                      <a:off x="5486309" y="4658278"/>
                      <a:ext cx="837148" cy="1394900"/>
                    </a:xfrm>
                    <a:prstGeom prst="bentConnector3">
                      <a:avLst>
                        <a:gd name="adj1" fmla="val 30169"/>
                      </a:avLst>
                    </a:prstGeom>
                    <a:ln>
                      <a:tailEnd type="triangle"/>
                    </a:ln>
                  </p:spPr>
                  <p:style>
                    <a:lnRef idx="1">
                      <a:schemeClr val="dk1"/>
                    </a:lnRef>
                    <a:fillRef idx="0">
                      <a:schemeClr val="dk1"/>
                    </a:fillRef>
                    <a:effectRef idx="0">
                      <a:schemeClr val="dk1"/>
                    </a:effectRef>
                    <a:fontRef idx="minor">
                      <a:schemeClr val="tx1"/>
                    </a:fontRef>
                  </p:style>
                </p:cxnSp>
                <p:sp>
                  <p:nvSpPr>
                    <p:cNvPr id="246" name="文本框 245">
                      <a:extLst>
                        <a:ext uri="{FF2B5EF4-FFF2-40B4-BE49-F238E27FC236}">
                          <a16:creationId xmlns:a16="http://schemas.microsoft.com/office/drawing/2014/main" id="{18F5CD3C-85AA-6845-DF37-1810FE6EBB1E}"/>
                        </a:ext>
                      </a:extLst>
                    </p:cNvPr>
                    <p:cNvSpPr txBox="1"/>
                    <p:nvPr/>
                  </p:nvSpPr>
                  <p:spPr>
                    <a:xfrm>
                      <a:off x="5173953" y="4159175"/>
                      <a:ext cx="922047"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4(a). </a:t>
                      </a:r>
                      <a:r>
                        <a:rPr lang="zh-CN" altLang="en-US" sz="1400">
                          <a:latin typeface="宋体" panose="02010600030101010101" pitchFamily="2" charset="-122"/>
                          <a:ea typeface="宋体" panose="02010600030101010101" pitchFamily="2" charset="-122"/>
                          <a:cs typeface="Times New Roman" panose="02020603050405020304" pitchFamily="18" charset="0"/>
                        </a:rPr>
                        <a:t>产生</a:t>
                      </a:r>
                      <a:endParaRPr lang="zh-CN" altLang="en-US" sz="1400">
                        <a:latin typeface="宋体" panose="02010600030101010101" pitchFamily="2" charset="-122"/>
                        <a:ea typeface="宋体" panose="02010600030101010101" pitchFamily="2" charset="-122"/>
                      </a:endParaRPr>
                    </a:p>
                  </p:txBody>
                </p:sp>
                <p:cxnSp>
                  <p:nvCxnSpPr>
                    <p:cNvPr id="247" name="直接箭头连接符 246">
                      <a:extLst>
                        <a:ext uri="{FF2B5EF4-FFF2-40B4-BE49-F238E27FC236}">
                          <a16:creationId xmlns:a16="http://schemas.microsoft.com/office/drawing/2014/main" id="{698DC991-E0D1-2230-AA0C-0F0E1D9474B1}"/>
                        </a:ext>
                      </a:extLst>
                    </p:cNvPr>
                    <p:cNvCxnSpPr>
                      <a:cxnSpLocks/>
                      <a:stCxn id="224" idx="3"/>
                    </p:cNvCxnSpPr>
                    <p:nvPr/>
                  </p:nvCxnSpPr>
                  <p:spPr>
                    <a:xfrm flipV="1">
                      <a:off x="5372030" y="1311741"/>
                      <a:ext cx="2638586" cy="3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文本框 247">
                      <a:extLst>
                        <a:ext uri="{FF2B5EF4-FFF2-40B4-BE49-F238E27FC236}">
                          <a16:creationId xmlns:a16="http://schemas.microsoft.com/office/drawing/2014/main" id="{BE0FF92F-F184-8E8A-1256-7B4F998086E0}"/>
                        </a:ext>
                      </a:extLst>
                    </p:cNvPr>
                    <p:cNvSpPr txBox="1"/>
                    <p:nvPr/>
                  </p:nvSpPr>
                  <p:spPr>
                    <a:xfrm>
                      <a:off x="4197846" y="1978829"/>
                      <a:ext cx="1195777" cy="307777"/>
                    </a:xfrm>
                    <a:prstGeom prst="rect">
                      <a:avLst/>
                    </a:prstGeom>
                    <a:noFill/>
                  </p:spPr>
                  <p:txBody>
                    <a:bodyPr wrap="none" rtlCol="0">
                      <a:spAutoFit/>
                    </a:bodyPr>
                    <a:lstStyle/>
                    <a:p>
                      <a:r>
                        <a:rPr lang="en-US" altLang="zh-CN" sz="1400">
                          <a:latin typeface="Bodoni MT" panose="02070603080606020203" pitchFamily="18" charset="0"/>
                        </a:rPr>
                        <a:t>PoF Network</a:t>
                      </a:r>
                      <a:endParaRPr lang="zh-CN" altLang="en-US" sz="1400">
                        <a:latin typeface="Bodoni MT" panose="02070603080606020203" pitchFamily="18" charset="0"/>
                      </a:endParaRPr>
                    </a:p>
                  </p:txBody>
                </p:sp>
              </p:grpSp>
              <p:sp>
                <p:nvSpPr>
                  <p:cNvPr id="221" name="矩形 220">
                    <a:extLst>
                      <a:ext uri="{FF2B5EF4-FFF2-40B4-BE49-F238E27FC236}">
                        <a16:creationId xmlns:a16="http://schemas.microsoft.com/office/drawing/2014/main" id="{C88BA6AE-7E31-2660-64D7-1206CB200405}"/>
                      </a:ext>
                    </a:extLst>
                  </p:cNvPr>
                  <p:cNvSpPr/>
                  <p:nvPr/>
                </p:nvSpPr>
                <p:spPr>
                  <a:xfrm>
                    <a:off x="6817664" y="2636788"/>
                    <a:ext cx="789051" cy="2001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case_info</a:t>
                    </a:r>
                    <a:endParaRPr lang="zh-CN" altLang="en-US" sz="1100" i="1">
                      <a:solidFill>
                        <a:schemeClr val="tx1"/>
                      </a:solidFill>
                      <a:latin typeface="Bell MT" panose="02020503060305020303" pitchFamily="18" charset="0"/>
                    </a:endParaRPr>
                  </a:p>
                </p:txBody>
              </p:sp>
            </p:grpSp>
          </p:grpSp>
        </p:grpSp>
      </p:grpSp>
    </p:spTree>
    <p:extLst>
      <p:ext uri="{BB962C8B-B14F-4D97-AF65-F5344CB8AC3E}">
        <p14:creationId xmlns:p14="http://schemas.microsoft.com/office/powerpoint/2010/main" val="31973181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19662</TotalTime>
  <Words>816</Words>
  <Application>Microsoft Office PowerPoint</Application>
  <PresentationFormat>宽屏</PresentationFormat>
  <Paragraphs>194</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宋体</vt:lpstr>
      <vt:lpstr>Arial</vt:lpstr>
      <vt:lpstr>Bell MT</vt:lpstr>
      <vt:lpstr>Bodoni MT</vt:lpstr>
      <vt:lpstr>Calibri</vt:lpstr>
      <vt:lpstr>Cambria Math</vt:lpstr>
      <vt:lpstr>Modern No. 20</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王璟</dc:creator>
  <cp:lastModifiedBy>璟 王</cp:lastModifiedBy>
  <cp:revision>22</cp:revision>
  <dcterms:created xsi:type="dcterms:W3CDTF">2024-06-20T14:33:38Z</dcterms:created>
  <dcterms:modified xsi:type="dcterms:W3CDTF">2024-07-08T01:32:44Z</dcterms:modified>
</cp:coreProperties>
</file>