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45" r:id="rId3"/>
    <p:sldId id="257" r:id="rId4"/>
    <p:sldId id="262" r:id="rId5"/>
    <p:sldId id="261" r:id="rId6"/>
    <p:sldId id="259" r:id="rId7"/>
    <p:sldId id="114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926"/>
          <a:stretch>
            <a:fillRect/>
          </a:stretch>
        </p:blipFill>
        <p:spPr>
          <a:xfrm>
            <a:off x="-61452" y="-11151"/>
            <a:ext cx="12314903" cy="6909263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61453" y="0"/>
            <a:ext cx="12314903" cy="6898112"/>
          </a:xfrm>
          <a:prstGeom prst="rect">
            <a:avLst/>
          </a:prstGeom>
          <a:gradFill flip="none" rotWithShape="1">
            <a:gsLst>
              <a:gs pos="0">
                <a:srgbClr val="1A5E87"/>
              </a:gs>
              <a:gs pos="100000">
                <a:srgbClr val="04033F">
                  <a:alpha val="8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: 空心 2"/>
          <p:cNvSpPr>
            <a:spLocks noChangeAspect="1"/>
          </p:cNvSpPr>
          <p:nvPr userDrawn="1"/>
        </p:nvSpPr>
        <p:spPr>
          <a:xfrm>
            <a:off x="10280837" y="4809054"/>
            <a:ext cx="3822326" cy="3822326"/>
          </a:xfrm>
          <a:prstGeom prst="donut">
            <a:avLst>
              <a:gd name="adj" fmla="val 13825"/>
            </a:avLst>
          </a:prstGeom>
          <a:solidFill>
            <a:schemeClr val="bg1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: 空心 5"/>
          <p:cNvSpPr/>
          <p:nvPr userDrawn="1"/>
        </p:nvSpPr>
        <p:spPr>
          <a:xfrm>
            <a:off x="-1342364" y="-2367600"/>
            <a:ext cx="5040000" cy="5040000"/>
          </a:xfrm>
          <a:prstGeom prst="donut">
            <a:avLst>
              <a:gd name="adj" fmla="val 13728"/>
            </a:avLst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FF3E-DA59-4111-83AF-6A26A0F18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75E9-929B-4366-8C47-E4F188694F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箭头连接符 18"/>
          <p:cNvCxnSpPr/>
          <p:nvPr/>
        </p:nvCxnSpPr>
        <p:spPr>
          <a:xfrm>
            <a:off x="944444" y="4605768"/>
            <a:ext cx="10476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944444" y="1353487"/>
            <a:ext cx="10476000" cy="772244"/>
            <a:chOff x="1045028" y="1227483"/>
            <a:chExt cx="10476000" cy="772244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851" y="1227483"/>
              <a:ext cx="2883635" cy="772244"/>
            </a:xfrm>
            <a:prstGeom prst="rect">
              <a:avLst/>
            </a:prstGeom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1045028" y="1619611"/>
              <a:ext cx="31187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8066130" y="1619611"/>
              <a:ext cx="345489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328927" y="2661993"/>
            <a:ext cx="4010676" cy="1420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学期总结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3926" y="5063082"/>
            <a:ext cx="299703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王璟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2024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日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2908" y="574157"/>
            <a:ext cx="10575851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/>
              <a:t>工作内容</a:t>
            </a:r>
            <a:endParaRPr lang="en-US" altLang="zh-CN" sz="36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确定方向</a:t>
            </a:r>
            <a:r>
              <a:rPr lang="zh-CN" altLang="en-US" sz="2400" dirty="0"/>
              <a:t>：基于区块链的模糊测试</a:t>
            </a:r>
            <a:endParaRPr lang="en-US" altLang="zh-CN" sz="2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将</a:t>
            </a:r>
            <a:r>
              <a:rPr lang="en-US" altLang="zh-CN" sz="2000" dirty="0"/>
              <a:t>fuzzing</a:t>
            </a:r>
            <a:r>
              <a:rPr lang="zh-CN" altLang="en-US" sz="2000" dirty="0"/>
              <a:t>和区块链相结合，使得传统</a:t>
            </a:r>
            <a:r>
              <a:rPr lang="en-US" altLang="zh-CN" sz="2000" dirty="0" err="1"/>
              <a:t>PoW</a:t>
            </a:r>
            <a:r>
              <a:rPr lang="zh-CN" altLang="en-US" sz="2000" dirty="0"/>
              <a:t>中的算力</a:t>
            </a:r>
            <a:r>
              <a:rPr lang="zh-CN" altLang="en-US" sz="2000"/>
              <a:t>得以应用</a:t>
            </a:r>
            <a:endParaRPr lang="en-US" altLang="zh-CN" sz="20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阅读区块链、</a:t>
            </a:r>
            <a:r>
              <a:rPr lang="en-US" altLang="zh-CN" sz="2400"/>
              <a:t>fuzzing</a:t>
            </a:r>
            <a:r>
              <a:rPr lang="zh-CN" altLang="en-US" sz="2400"/>
              <a:t>相关论文</a:t>
            </a:r>
            <a:endParaRPr lang="en-US" altLang="zh-CN" sz="2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用</a:t>
            </a:r>
            <a:r>
              <a:rPr lang="en-US" altLang="zh-CN" sz="2400"/>
              <a:t>java</a:t>
            </a:r>
            <a:r>
              <a:rPr lang="zh-CN" altLang="en-US" sz="2400"/>
              <a:t>实现一个共识机制是</a:t>
            </a:r>
            <a:r>
              <a:rPr lang="en-US" altLang="zh-CN" sz="2400"/>
              <a:t>PoW</a:t>
            </a:r>
            <a:r>
              <a:rPr lang="zh-CN" altLang="en-US" sz="2400"/>
              <a:t>的简单区块链</a:t>
            </a:r>
            <a:endParaRPr lang="en-US" altLang="zh-CN" sz="2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阅读并理解</a:t>
            </a:r>
            <a:r>
              <a:rPr lang="en-US" altLang="zh-CN" sz="2400"/>
              <a:t>afl-fuzz</a:t>
            </a:r>
            <a:r>
              <a:rPr lang="zh-CN" altLang="en-US" sz="2400"/>
              <a:t>源码</a:t>
            </a:r>
            <a:endParaRPr lang="en-US" altLang="zh-CN" sz="2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Wingdings" panose="05000000000000000000" pitchFamily="2" charset="2"/>
              </a:rPr>
              <a:t>修改</a:t>
            </a:r>
            <a:r>
              <a:rPr lang="en-US" altLang="zh-CN" sz="2400">
                <a:sym typeface="Wingdings" panose="05000000000000000000" pitchFamily="2" charset="2"/>
              </a:rPr>
              <a:t>afl-fuzz.c</a:t>
            </a:r>
            <a:r>
              <a:rPr lang="zh-CN" altLang="en-US" sz="2400">
                <a:sym typeface="Wingdings" panose="05000000000000000000" pitchFamily="2" charset="2"/>
              </a:rPr>
              <a:t>和</a:t>
            </a:r>
            <a:r>
              <a:rPr lang="en-US" altLang="zh-CN" sz="2400">
                <a:sym typeface="Wingdings" panose="05000000000000000000" pitchFamily="2" charset="2"/>
              </a:rPr>
              <a:t>afl-as.h</a:t>
            </a:r>
            <a:r>
              <a:rPr lang="zh-CN" altLang="en-US" sz="2400">
                <a:sym typeface="Wingdings" panose="05000000000000000000" pitchFamily="2" charset="2"/>
              </a:rPr>
              <a:t>中的代码，获得每次执行目标文件的输入用例和命中的桩</a:t>
            </a:r>
            <a:r>
              <a:rPr lang="en-US" altLang="zh-CN" sz="2400">
                <a:sym typeface="Wingdings" panose="05000000000000000000" pitchFamily="2" charset="2"/>
              </a:rPr>
              <a:t>id</a:t>
            </a:r>
            <a:r>
              <a:rPr lang="zh-CN" altLang="en-US" sz="2400">
                <a:sym typeface="Wingdings" panose="05000000000000000000" pitchFamily="2" charset="2"/>
              </a:rPr>
              <a:t>，并整理成可读性高的结果文件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8431" y="589721"/>
            <a:ext cx="1909497" cy="673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/>
              <a:t>插桩代码</a:t>
            </a:r>
            <a:endParaRPr lang="zh-CN" altLang="en-US" sz="2800" b="1"/>
          </a:p>
        </p:txBody>
      </p:sp>
      <p:grpSp>
        <p:nvGrpSpPr>
          <p:cNvPr id="5" name="组合 4"/>
          <p:cNvGrpSpPr/>
          <p:nvPr/>
        </p:nvGrpSpPr>
        <p:grpSpPr>
          <a:xfrm>
            <a:off x="1028431" y="1516365"/>
            <a:ext cx="4330378" cy="4643628"/>
            <a:chOff x="702366" y="1562203"/>
            <a:chExt cx="4512364" cy="480386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2366" y="1562203"/>
              <a:ext cx="4512364" cy="4803861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437861" y="4253948"/>
              <a:ext cx="861391" cy="26504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7" idx="6"/>
            </p:cNvCxnSpPr>
            <p:nvPr/>
          </p:nvCxnSpPr>
          <p:spPr>
            <a:xfrm flipV="1">
              <a:off x="2299252" y="4174435"/>
              <a:ext cx="1318591" cy="2120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617843" y="3964133"/>
              <a:ext cx="1318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随机数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374296" y="1582626"/>
            <a:ext cx="4863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随机数 </a:t>
            </a:r>
            <a:r>
              <a:rPr lang="en-US" altLang="zh-CN" sz="2400">
                <a:sym typeface="Wingdings" panose="05000000000000000000" pitchFamily="2" charset="2"/>
              </a:rPr>
              <a:t> </a:t>
            </a:r>
            <a:r>
              <a:rPr lang="zh-CN" altLang="en-US" sz="2400">
                <a:sym typeface="Wingdings" panose="05000000000000000000" pitchFamily="2" charset="2"/>
              </a:rPr>
              <a:t>桩</a:t>
            </a:r>
            <a:r>
              <a:rPr lang="en-US" altLang="zh-CN" sz="2400">
                <a:sym typeface="Wingdings" panose="05000000000000000000" pitchFamily="2" charset="2"/>
              </a:rPr>
              <a:t>id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Wingdings" panose="05000000000000000000" pitchFamily="2" charset="2"/>
              </a:rPr>
              <a:t>桩在</a:t>
            </a:r>
            <a:r>
              <a:rPr lang="en-US" altLang="zh-CN" sz="2400">
                <a:sym typeface="Wingdings" panose="05000000000000000000" pitchFamily="2" charset="2"/>
              </a:rPr>
              <a:t>function entry point</a:t>
            </a:r>
            <a:r>
              <a:rPr lang="zh-CN" altLang="en-US" sz="2400">
                <a:sym typeface="Wingdings" panose="05000000000000000000" pitchFamily="2" charset="2"/>
              </a:rPr>
              <a:t>和分支跳转处插入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Wingdings" panose="05000000000000000000" pitchFamily="2" charset="2"/>
              </a:rPr>
              <a:t>修改</a:t>
            </a:r>
            <a:r>
              <a:rPr lang="en-US" altLang="zh-CN" sz="2400">
                <a:sym typeface="Wingdings" panose="05000000000000000000" pitchFamily="2" charset="2"/>
              </a:rPr>
              <a:t>afl-fuzz.c</a:t>
            </a:r>
            <a:r>
              <a:rPr lang="zh-CN" altLang="en-US" sz="2400">
                <a:sym typeface="Wingdings" panose="05000000000000000000" pitchFamily="2" charset="2"/>
              </a:rPr>
              <a:t>和</a:t>
            </a:r>
            <a:r>
              <a:rPr lang="en-US" altLang="zh-CN" sz="2400">
                <a:sym typeface="Wingdings" panose="05000000000000000000" pitchFamily="2" charset="2"/>
              </a:rPr>
              <a:t>afl-as.h</a:t>
            </a:r>
            <a:r>
              <a:rPr lang="zh-CN" altLang="en-US" sz="2400">
                <a:sym typeface="Wingdings" panose="05000000000000000000" pitchFamily="2" charset="2"/>
              </a:rPr>
              <a:t>中的代码，获得每次执行目标文件的输入和命中的桩</a:t>
            </a:r>
            <a:r>
              <a:rPr lang="en-US" altLang="zh-CN" sz="2400">
                <a:sym typeface="Wingdings" panose="05000000000000000000" pitchFamily="2" charset="2"/>
              </a:rPr>
              <a:t>id</a:t>
            </a:r>
            <a:r>
              <a:rPr lang="zh-CN" altLang="en-US" sz="2400">
                <a:sym typeface="Wingdings" panose="05000000000000000000" pitchFamily="2" charset="2"/>
              </a:rPr>
              <a:t>，并进行整理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51222"/>
          <a:stretch>
            <a:fillRect/>
          </a:stretch>
        </p:blipFill>
        <p:spPr>
          <a:xfrm>
            <a:off x="282876" y="1284745"/>
            <a:ext cx="6164307" cy="32918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0941" y="4897382"/>
            <a:ext cx="8747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用例用字节字符串表示</a:t>
            </a:r>
            <a:endParaRPr lang="en-US" altLang="zh-CN" sz="2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路径表示被该输入用例执行后</a:t>
            </a:r>
            <a:r>
              <a:rPr lang="en-US" altLang="zh-CN" sz="2400"/>
              <a:t>hit</a:t>
            </a:r>
            <a:r>
              <a:rPr lang="zh-CN" altLang="en-US" sz="2400"/>
              <a:t>的桩</a:t>
            </a:r>
            <a:r>
              <a:rPr lang="en-US" altLang="zh-CN" sz="2400"/>
              <a:t>id</a:t>
            </a:r>
            <a:r>
              <a:rPr lang="zh-CN" altLang="en-US" sz="2400"/>
              <a:t>，顺序显示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83" y="1221954"/>
            <a:ext cx="5387009" cy="34173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6834" y="368229"/>
            <a:ext cx="6096000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/>
              <a:t>结果文件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5130" y="728869"/>
            <a:ext cx="10310192" cy="419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/>
              <a:t>后续计划</a:t>
            </a:r>
            <a:endParaRPr lang="en-US" altLang="zh-CN" sz="3600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实现执行窗口</a:t>
            </a:r>
            <a:endParaRPr lang="en-US" altLang="zh-CN" sz="2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在</a:t>
            </a:r>
            <a:r>
              <a:rPr lang="en-US" altLang="zh-CN" sz="2400"/>
              <a:t>fuzzing</a:t>
            </a:r>
            <a:r>
              <a:rPr lang="zh-CN" altLang="en-US" sz="2400"/>
              <a:t>执行固定时间（如</a:t>
            </a:r>
            <a:r>
              <a:rPr lang="en-US" altLang="zh-CN" sz="2400"/>
              <a:t>1s</a:t>
            </a:r>
            <a:r>
              <a:rPr lang="zh-CN" altLang="en-US" sz="2400"/>
              <a:t>）后，将输入、执行路径、随机数</a:t>
            </a:r>
            <a:r>
              <a:rPr lang="en-US" altLang="zh-CN" sz="2400"/>
              <a:t>hash</a:t>
            </a:r>
            <a:endParaRPr lang="en-US" altLang="zh-CN" sz="2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处理完毕后继续进行</a:t>
            </a:r>
            <a:r>
              <a:rPr lang="en-US" altLang="zh-CN" sz="2400"/>
              <a:t>fuzzing</a:t>
            </a:r>
            <a:endParaRPr lang="en-US" altLang="zh-CN" sz="2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和区块链平台结合，修改工作量证明部分的代码，用</a:t>
            </a:r>
            <a:r>
              <a:rPr lang="en-US" altLang="zh-CN" sz="2400"/>
              <a:t>Proof-of-fuzzing</a:t>
            </a:r>
            <a:r>
              <a:rPr lang="zh-CN" altLang="en-US" sz="2400"/>
              <a:t>替换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63977" y="1895177"/>
            <a:ext cx="61186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24536" y="4270488"/>
            <a:ext cx="10476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858000" y="1697021"/>
            <a:ext cx="10476000" cy="634720"/>
            <a:chOff x="1045028" y="1256057"/>
            <a:chExt cx="10476000" cy="63472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372" y="1256057"/>
              <a:ext cx="2370108" cy="634720"/>
            </a:xfrm>
            <a:prstGeom prst="rect">
              <a:avLst/>
            </a:prstGeom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1045028" y="1619611"/>
              <a:ext cx="31187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8066130" y="1619611"/>
              <a:ext cx="345489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3cd16c9-7b96-4e6d-a15b-3ed4126099ee"/>
  <p:tag name="COMMONDATA" val="eyJoZGlkIjoiZGIzNzE2NDFkOTcxYThjYWRiYmU2ZjU2MWUyNWYzN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隶书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璟 王</dc:creator>
  <cp:lastModifiedBy>21874</cp:lastModifiedBy>
  <cp:revision>17</cp:revision>
  <dcterms:created xsi:type="dcterms:W3CDTF">2024-01-10T09:34:00Z</dcterms:created>
  <dcterms:modified xsi:type="dcterms:W3CDTF">2024-01-14T13:03:45Z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24EAC8D9B3BD4F94A1F4C4B1187FF974</vt:lpwstr>
  </property>
  <property fmtid="{D5CDD505-2E9C-101B-9397-08002B2CF9AE}" pid="3" name="KSOProductBuildVer">
    <vt:lpwstr>2052-11.1.0.12165</vt:lpwstr>
  </property>
</Properties>
</file>