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45" r:id="rId2"/>
    <p:sldId id="257" r:id="rId3"/>
    <p:sldId id="261" r:id="rId4"/>
    <p:sldId id="259" r:id="rId5"/>
    <p:sldId id="114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F8BB-BDFC-402F-6C42-8D07667FE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3BBDD7-25FF-6A40-737E-00257F09A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986E5-4F5A-E6CA-98EE-527533BF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E5A62D-FBC0-CB66-B0B8-999BC480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24C736-B902-1FB6-978B-BC6443061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37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62AEC-9463-A365-85EB-F8CEA189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18C35E-6FEE-3E79-8560-875A1BE78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61E32-029E-722B-457D-0B10E31E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3F86D-4299-7D16-B341-D1BEB22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E5593-26BF-9F03-F110-1EA39599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2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E2C125-A1CE-F478-29CF-E28E5A501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35D65-BF9F-7555-38A9-DF60506DB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3BDAA-CB41-B57A-DCDD-6F6EEEF3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D0D8A-89FB-F92A-6394-E9E13ECF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71D49-B23A-B903-C7C9-D4359637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834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BAB73D-D01C-4958-9F27-EFCE46CB91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926"/>
          <a:stretch/>
        </p:blipFill>
        <p:spPr>
          <a:xfrm>
            <a:off x="-61452" y="-11151"/>
            <a:ext cx="12314903" cy="690926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9E440DE-CBAF-4D57-B5B3-4D333FCFFB79}"/>
              </a:ext>
            </a:extLst>
          </p:cNvPr>
          <p:cNvSpPr/>
          <p:nvPr userDrawn="1"/>
        </p:nvSpPr>
        <p:spPr>
          <a:xfrm>
            <a:off x="-61453" y="0"/>
            <a:ext cx="12314903" cy="6898112"/>
          </a:xfrm>
          <a:prstGeom prst="rect">
            <a:avLst/>
          </a:prstGeom>
          <a:gradFill flip="none" rotWithShape="1">
            <a:gsLst>
              <a:gs pos="0">
                <a:srgbClr val="1A5E87"/>
              </a:gs>
              <a:gs pos="100000">
                <a:srgbClr val="04033F">
                  <a:alpha val="8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A9FC5CD1-F2C7-44D6-BF0C-B61ACA022417}"/>
              </a:ext>
            </a:extLst>
          </p:cNvPr>
          <p:cNvSpPr>
            <a:spLocks noChangeAspect="1"/>
          </p:cNvSpPr>
          <p:nvPr userDrawn="1"/>
        </p:nvSpPr>
        <p:spPr>
          <a:xfrm>
            <a:off x="10280837" y="4809054"/>
            <a:ext cx="3822326" cy="3822326"/>
          </a:xfrm>
          <a:prstGeom prst="donut">
            <a:avLst>
              <a:gd name="adj" fmla="val 13825"/>
            </a:avLst>
          </a:prstGeom>
          <a:solidFill>
            <a:schemeClr val="bg1">
              <a:lumMod val="75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id="{4D0FECB5-E050-4C8C-B17E-DE1F50CCA66C}"/>
              </a:ext>
            </a:extLst>
          </p:cNvPr>
          <p:cNvSpPr/>
          <p:nvPr userDrawn="1"/>
        </p:nvSpPr>
        <p:spPr>
          <a:xfrm>
            <a:off x="-1342364" y="-2367600"/>
            <a:ext cx="5040000" cy="5040000"/>
          </a:xfrm>
          <a:prstGeom prst="donut">
            <a:avLst>
              <a:gd name="adj" fmla="val 13728"/>
            </a:avLst>
          </a:pr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53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7A242-5A23-967D-33A4-98504477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9E0CAD-FBF7-6D7C-27F3-4340B03FD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84C7B-0AAC-8B1F-3EC0-AFCABEE7B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92A24-8C96-E7B9-1C1C-175F938B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5486C1-0DAF-8D7A-B34C-9346B39A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92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62290-5F71-CF16-F245-DFB0C7CD2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B2C3F-CAEE-FEBB-B38C-1B68582DE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73643-9041-6675-E4ED-A26365A4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7AD61-690F-34A3-0CB5-53D1A316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B275B3-11CC-749A-70B0-0136E1DA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98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6BDEB-23D4-DC12-40D5-D94A8EF9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A1518-682C-77E0-BADB-5D60040EB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096303-A4B4-46BD-9396-5CA6E1987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4B3E0-F936-9413-F014-CD883403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01F87-318A-F1D9-22A8-CD7A6FAA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1DDDF-B4C8-9494-FB33-9734DC24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66EE3-7DD9-5664-E243-30B2AA6A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28AE1B-F02A-2D9A-DA1A-028DBB717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50C1E2-6A5B-9BBE-3C67-86002AF3B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CF4BA1-7BF9-90E3-1E88-BA4F2C12D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96D7B4-4130-F920-C508-1074C1A9B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2A188A-40C5-182B-C634-653745C2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1D3430-8427-0FDD-7AF7-D1A24F92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CCB418-F6E7-9503-D1E2-7E439921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3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428E8-352B-A747-EA1B-C8F3A4E8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DF011E-8608-F67B-A915-CA2AEBE8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C08746-E2E2-0B6C-9855-EF3D5390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413B08-4EA2-83DB-70CB-9522884B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23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327840-547B-DE15-7640-F234A9D5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DA4B9E-0F65-B1F9-CA80-0CC94922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8AC02-4E23-2FBC-5FF5-BDDC93F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4D053-564F-86A6-C968-BC34BAF4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95E77-2A17-2D13-23FA-4EE76F03B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FF85C-6E0A-AFE4-8BC1-C83B44FA5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320AC9-6396-D93D-F93F-8D2B504D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5AB88-C79F-6643-6678-55C07817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1EE036-768F-3CF2-161F-A729B1CC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5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61A71-E262-F226-080F-54DEB9EC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8E476B-829F-5940-ED52-27BCC5314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55795-90C0-9665-D693-FD3D850E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4AD38F-435F-0B30-C24F-9620816B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FF3E-DA59-4111-83AF-6A26A0F1875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7E6112-D8AD-200B-6C50-9B9E27E0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58317-02AB-5A61-9B45-69C51855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75E9-929B-4366-8C47-E4F18869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26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47E2DC-4E7B-06F3-0B91-C9680C23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654A9-E14F-E3F1-FB57-49E42A8CB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C44E6-8DBB-A98B-E50B-CFB74CB0A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BFF3E-DA59-4111-83AF-6A26A0F1875F}" type="datetimeFigureOut">
              <a:rPr lang="zh-CN" altLang="en-US" smtClean="0"/>
              <a:t>2024/1/14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42A564-450D-53FF-ADD4-F5506791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CAC2CC-602D-0479-AF1C-3BB2214D4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175E9-929B-4366-8C47-E4F188694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7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77FA51F-6CAB-4C0E-818D-129C2C51E24C}"/>
              </a:ext>
            </a:extLst>
          </p:cNvPr>
          <p:cNvCxnSpPr>
            <a:cxnSpLocks/>
          </p:cNvCxnSpPr>
          <p:nvPr/>
        </p:nvCxnSpPr>
        <p:spPr>
          <a:xfrm>
            <a:off x="944444" y="4605768"/>
            <a:ext cx="10476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01A483FC-A228-41D8-A0B3-53B1B185F3E3}"/>
              </a:ext>
            </a:extLst>
          </p:cNvPr>
          <p:cNvGrpSpPr/>
          <p:nvPr/>
        </p:nvGrpSpPr>
        <p:grpSpPr>
          <a:xfrm>
            <a:off x="944444" y="1353487"/>
            <a:ext cx="10476000" cy="772244"/>
            <a:chOff x="1045028" y="1227483"/>
            <a:chExt cx="10476000" cy="772244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B59CA28-C4DD-4774-8FDE-7CE12F28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4851" y="1227483"/>
              <a:ext cx="2883635" cy="772244"/>
            </a:xfrm>
            <a:prstGeom prst="rect">
              <a:avLst/>
            </a:prstGeom>
          </p:spPr>
        </p:pic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2FDBB28-644C-48A8-9724-422C851B4408}"/>
                </a:ext>
              </a:extLst>
            </p:cNvPr>
            <p:cNvCxnSpPr>
              <a:cxnSpLocks/>
            </p:cNvCxnSpPr>
            <p:nvPr/>
          </p:nvCxnSpPr>
          <p:spPr>
            <a:xfrm>
              <a:off x="1045028" y="1619611"/>
              <a:ext cx="311873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6691EE1-6776-4C5D-8B2F-1C829D323554}"/>
                </a:ext>
              </a:extLst>
            </p:cNvPr>
            <p:cNvCxnSpPr>
              <a:cxnSpLocks/>
            </p:cNvCxnSpPr>
            <p:nvPr/>
          </p:nvCxnSpPr>
          <p:spPr>
            <a:xfrm>
              <a:off x="8066130" y="1619611"/>
              <a:ext cx="345489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904AD4D1-FC6F-42D4-A741-CBC5D0B8ECCC}"/>
              </a:ext>
            </a:extLst>
          </p:cNvPr>
          <p:cNvSpPr/>
          <p:nvPr/>
        </p:nvSpPr>
        <p:spPr>
          <a:xfrm>
            <a:off x="4328927" y="2661993"/>
            <a:ext cx="4010676" cy="1309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7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学期总结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4B6C16-831D-4587-BD8B-CCF46052FB05}"/>
              </a:ext>
            </a:extLst>
          </p:cNvPr>
          <p:cNvSpPr/>
          <p:nvPr/>
        </p:nvSpPr>
        <p:spPr>
          <a:xfrm>
            <a:off x="4683926" y="5063082"/>
            <a:ext cx="299703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王璟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2024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15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日</a:t>
            </a:r>
            <a:endParaRPr lang="zh-CN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5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0194279-485C-B1F1-B259-34C63341CB3B}"/>
              </a:ext>
            </a:extLst>
          </p:cNvPr>
          <p:cNvSpPr txBox="1"/>
          <p:nvPr/>
        </p:nvSpPr>
        <p:spPr>
          <a:xfrm>
            <a:off x="629169" y="799444"/>
            <a:ext cx="1057585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/>
              <a:t>工作内容</a:t>
            </a:r>
            <a:endParaRPr lang="en-US" altLang="zh-CN" sz="36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确定方向</a:t>
            </a:r>
            <a:r>
              <a:rPr lang="zh-CN" altLang="en-US" sz="2400" dirty="0"/>
              <a:t>：基于区块链的模糊测试</a:t>
            </a:r>
            <a:endParaRPr lang="en-US" altLang="zh-CN" sz="2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将</a:t>
            </a:r>
            <a:r>
              <a:rPr lang="en-US" altLang="zh-CN" sz="2000" dirty="0"/>
              <a:t>fuzzing</a:t>
            </a:r>
            <a:r>
              <a:rPr lang="zh-CN" altLang="en-US" sz="2000" dirty="0"/>
              <a:t>和区块链相结合，使得传统</a:t>
            </a:r>
            <a:r>
              <a:rPr lang="en-US" altLang="zh-CN" sz="2000" dirty="0" err="1"/>
              <a:t>PoW</a:t>
            </a:r>
            <a:r>
              <a:rPr lang="zh-CN" altLang="en-US" sz="2000" dirty="0"/>
              <a:t>中的算力</a:t>
            </a:r>
            <a:r>
              <a:rPr lang="zh-CN" altLang="en-US" sz="2000"/>
              <a:t>得以应用</a:t>
            </a:r>
            <a:endParaRPr lang="en-US" altLang="zh-CN" sz="20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阅读区块链、</a:t>
            </a:r>
            <a:r>
              <a:rPr lang="en-US" altLang="zh-CN" sz="2400"/>
              <a:t>fuzzing</a:t>
            </a:r>
            <a:r>
              <a:rPr lang="zh-CN" altLang="en-US" sz="2400"/>
              <a:t>相关论文</a:t>
            </a:r>
            <a:endParaRPr lang="en-US" altLang="zh-CN" sz="2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用</a:t>
            </a:r>
            <a:r>
              <a:rPr lang="en-US" altLang="zh-CN" sz="2400"/>
              <a:t>java</a:t>
            </a:r>
            <a:r>
              <a:rPr lang="zh-CN" altLang="en-US" sz="2400"/>
              <a:t>实现一个共识机制是</a:t>
            </a:r>
            <a:r>
              <a:rPr lang="en-US" altLang="zh-CN" sz="2400"/>
              <a:t>PoW</a:t>
            </a:r>
            <a:r>
              <a:rPr lang="zh-CN" altLang="en-US" sz="2400"/>
              <a:t>的简单区块链</a:t>
            </a:r>
            <a:endParaRPr lang="en-US" altLang="zh-CN" sz="2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阅读并理解</a:t>
            </a:r>
            <a:r>
              <a:rPr lang="en-US" altLang="zh-CN" sz="2400"/>
              <a:t>afl-fuzz</a:t>
            </a:r>
            <a:r>
              <a:rPr lang="zh-CN" altLang="en-US" sz="2400"/>
              <a:t>源码</a:t>
            </a:r>
            <a:endParaRPr lang="en-US" altLang="zh-CN" sz="2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ym typeface="Wingdings" panose="05000000000000000000" pitchFamily="2" charset="2"/>
              </a:rPr>
              <a:t>修改</a:t>
            </a:r>
            <a:r>
              <a:rPr lang="en-US" altLang="zh-CN" sz="2400">
                <a:sym typeface="Wingdings" panose="05000000000000000000" pitchFamily="2" charset="2"/>
              </a:rPr>
              <a:t>afl-fuzz.c</a:t>
            </a:r>
            <a:r>
              <a:rPr lang="zh-CN" altLang="en-US" sz="2400">
                <a:sym typeface="Wingdings" panose="05000000000000000000" pitchFamily="2" charset="2"/>
              </a:rPr>
              <a:t>和</a:t>
            </a:r>
            <a:r>
              <a:rPr lang="en-US" altLang="zh-CN" sz="2400">
                <a:sym typeface="Wingdings" panose="05000000000000000000" pitchFamily="2" charset="2"/>
              </a:rPr>
              <a:t>afl-as.h</a:t>
            </a:r>
            <a:r>
              <a:rPr lang="zh-CN" altLang="en-US" sz="2400">
                <a:sym typeface="Wingdings" panose="05000000000000000000" pitchFamily="2" charset="2"/>
              </a:rPr>
              <a:t>中的代码，获得每次执行目标文件的输入用例和路径，并整理成可读性高的结果文件</a:t>
            </a:r>
            <a:endParaRPr lang="en-US" altLang="zh-CN" sz="2400"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47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E8B3688-20E6-2F6F-A21F-A486200512AE}"/>
              </a:ext>
            </a:extLst>
          </p:cNvPr>
          <p:cNvSpPr txBox="1"/>
          <p:nvPr/>
        </p:nvSpPr>
        <p:spPr>
          <a:xfrm>
            <a:off x="2085985" y="5235312"/>
            <a:ext cx="8747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用例用字节字符串表示</a:t>
            </a:r>
            <a:endParaRPr lang="en-US" altLang="zh-CN" sz="24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路径表示该用例执行后</a:t>
            </a:r>
            <a:r>
              <a:rPr lang="en-US" altLang="zh-CN" sz="2400"/>
              <a:t>hit</a:t>
            </a:r>
            <a:r>
              <a:rPr lang="zh-CN" altLang="en-US" sz="2400"/>
              <a:t>的桩</a:t>
            </a:r>
            <a:r>
              <a:rPr lang="en-US" altLang="zh-CN" sz="2400"/>
              <a:t>id</a:t>
            </a:r>
            <a:r>
              <a:rPr lang="zh-CN" altLang="en-US" sz="2400"/>
              <a:t>，顺序显示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71F6116-A33A-A9DD-BCB1-0A758708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758" y="1124142"/>
            <a:ext cx="6096000" cy="40508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889AFB1-2529-90DE-329D-615489AF2E06}"/>
              </a:ext>
            </a:extLst>
          </p:cNvPr>
          <p:cNvSpPr txBox="1"/>
          <p:nvPr/>
        </p:nvSpPr>
        <p:spPr>
          <a:xfrm>
            <a:off x="516834" y="368229"/>
            <a:ext cx="6096000" cy="755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200" b="1"/>
              <a:t>结果文件</a:t>
            </a:r>
            <a:endParaRPr lang="en-US" altLang="zh-CN" sz="3200" b="1"/>
          </a:p>
        </p:txBody>
      </p:sp>
    </p:spTree>
    <p:extLst>
      <p:ext uri="{BB962C8B-B14F-4D97-AF65-F5344CB8AC3E}">
        <p14:creationId xmlns:p14="http://schemas.microsoft.com/office/powerpoint/2010/main" val="408502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34BE4C-E2FD-426E-FBE7-65D390232F7E}"/>
              </a:ext>
            </a:extLst>
          </p:cNvPr>
          <p:cNvSpPr txBox="1"/>
          <p:nvPr/>
        </p:nvSpPr>
        <p:spPr>
          <a:xfrm>
            <a:off x="795130" y="728869"/>
            <a:ext cx="10310192" cy="3637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600" b="1"/>
              <a:t>后续计划</a:t>
            </a:r>
            <a:endParaRPr lang="en-US" altLang="zh-CN" sz="3600" b="1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实现执行窗口</a:t>
            </a:r>
            <a:endParaRPr lang="en-US" altLang="zh-CN" sz="240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在</a:t>
            </a:r>
            <a:r>
              <a:rPr lang="en-US" altLang="zh-CN" sz="2400"/>
              <a:t>fuzzing</a:t>
            </a:r>
            <a:r>
              <a:rPr lang="zh-CN" altLang="en-US" sz="2400"/>
              <a:t>每执行固定时间（如</a:t>
            </a:r>
            <a:r>
              <a:rPr lang="en-US" altLang="zh-CN" sz="2400"/>
              <a:t>1s</a:t>
            </a:r>
            <a:r>
              <a:rPr lang="zh-CN" altLang="en-US" sz="2400"/>
              <a:t>）后，将输入、执行路径、随机数进行</a:t>
            </a:r>
            <a:r>
              <a:rPr lang="en-US" altLang="zh-CN" sz="2400"/>
              <a:t>hash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处理后继续进行</a:t>
            </a:r>
            <a:r>
              <a:rPr lang="en-US" altLang="zh-CN" sz="2400"/>
              <a:t>fuzzing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和区块链结合，修改工作量证明部分的代码，用</a:t>
            </a:r>
            <a:r>
              <a:rPr lang="en-US" altLang="zh-CN" sz="2400"/>
              <a:t>Proof-of-fuzzing</a:t>
            </a:r>
            <a:r>
              <a:rPr lang="zh-CN" altLang="en-US" sz="2400"/>
              <a:t>替换</a:t>
            </a:r>
          </a:p>
        </p:txBody>
      </p:sp>
    </p:spTree>
    <p:extLst>
      <p:ext uri="{BB962C8B-B14F-4D97-AF65-F5344CB8AC3E}">
        <p14:creationId xmlns:p14="http://schemas.microsoft.com/office/powerpoint/2010/main" val="139952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C03630A0-55F5-441E-A9C1-C7E18731C9FD}"/>
              </a:ext>
            </a:extLst>
          </p:cNvPr>
          <p:cNvSpPr/>
          <p:nvPr/>
        </p:nvSpPr>
        <p:spPr>
          <a:xfrm>
            <a:off x="2863977" y="1895177"/>
            <a:ext cx="61186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96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  <a:endParaRPr lang="zh-CN" altLang="en-US" sz="9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046C506-0817-47BE-BA07-E3486447C9C8}"/>
              </a:ext>
            </a:extLst>
          </p:cNvPr>
          <p:cNvCxnSpPr>
            <a:cxnSpLocks/>
          </p:cNvCxnSpPr>
          <p:nvPr/>
        </p:nvCxnSpPr>
        <p:spPr>
          <a:xfrm>
            <a:off x="924536" y="4270488"/>
            <a:ext cx="104760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417FAD0-FC73-4FE6-8B71-9C1E52907716}"/>
              </a:ext>
            </a:extLst>
          </p:cNvPr>
          <p:cNvGrpSpPr/>
          <p:nvPr/>
        </p:nvGrpSpPr>
        <p:grpSpPr>
          <a:xfrm>
            <a:off x="858000" y="1697021"/>
            <a:ext cx="10476000" cy="634720"/>
            <a:chOff x="1045028" y="1256057"/>
            <a:chExt cx="10476000" cy="63472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62865B9-EF9D-45C4-9057-636ECA257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372" y="1256057"/>
              <a:ext cx="2370108" cy="634720"/>
            </a:xfrm>
            <a:prstGeom prst="rect">
              <a:avLst/>
            </a:prstGeom>
          </p:spPr>
        </p:pic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CAE0073-FF7C-48F8-8DB0-3E5F40B30937}"/>
                </a:ext>
              </a:extLst>
            </p:cNvPr>
            <p:cNvCxnSpPr>
              <a:cxnSpLocks/>
            </p:cNvCxnSpPr>
            <p:nvPr/>
          </p:nvCxnSpPr>
          <p:spPr>
            <a:xfrm>
              <a:off x="1045028" y="1619611"/>
              <a:ext cx="3118732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0171B91-1CC1-43B9-A74A-BA34DD67957C}"/>
                </a:ext>
              </a:extLst>
            </p:cNvPr>
            <p:cNvCxnSpPr>
              <a:cxnSpLocks/>
            </p:cNvCxnSpPr>
            <p:nvPr/>
          </p:nvCxnSpPr>
          <p:spPr>
            <a:xfrm>
              <a:off x="8066130" y="1619611"/>
              <a:ext cx="3454898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565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162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隶书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璟 王</dc:creator>
  <cp:lastModifiedBy>璟 王</cp:lastModifiedBy>
  <cp:revision>29</cp:revision>
  <dcterms:created xsi:type="dcterms:W3CDTF">2024-01-10T09:34:35Z</dcterms:created>
  <dcterms:modified xsi:type="dcterms:W3CDTF">2024-01-14T13:23:10Z</dcterms:modified>
</cp:coreProperties>
</file>