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3"/>
    <p:sldId id="259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1"/>
            <a:ext cx="12192001" cy="41010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2468894"/>
            <a:ext cx="12192000" cy="163218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99456" y="1447684"/>
            <a:ext cx="2112235" cy="211223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99455" y="1442196"/>
            <a:ext cx="2112236" cy="2117723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spc="400" dirty="0">
                <a:solidFill>
                  <a:srgbClr val="0B5F84"/>
                </a:solidFill>
                <a:latin typeface="Agency FB" panose="020B0503020202020204" pitchFamily="34" charset="0"/>
                <a:cs typeface="+mn-ea"/>
                <a:sym typeface="+mn-lt"/>
              </a:rPr>
              <a:t>LOGO</a:t>
            </a:r>
            <a:endParaRPr lang="zh-CN" altLang="en-US" sz="7200" spc="400" dirty="0">
              <a:solidFill>
                <a:srgbClr val="0B5F8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840432" y="4221088"/>
            <a:ext cx="9144000" cy="1147027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840432" y="5460191"/>
            <a:ext cx="9144000" cy="777121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6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3591" y="2180862"/>
            <a:ext cx="2308803" cy="23042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52342" y="3717032"/>
            <a:ext cx="1344149" cy="1344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69942" y="3734065"/>
            <a:ext cx="1326550" cy="1323618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spc="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7200" spc="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87888" y="1598642"/>
            <a:ext cx="5336158" cy="125409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7888" y="2897309"/>
            <a:ext cx="5336158" cy="74771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1"/>
            <a:ext cx="12192001" cy="4101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468894"/>
            <a:ext cx="12192000" cy="163218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9456" y="1447684"/>
            <a:ext cx="2112235" cy="211223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9455" y="1442196"/>
            <a:ext cx="2112236" cy="2117723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spc="400" dirty="0">
                <a:solidFill>
                  <a:srgbClr val="0B5F84"/>
                </a:solidFill>
                <a:latin typeface="Agency FB" panose="020B0503020202020204" pitchFamily="34" charset="0"/>
                <a:cs typeface="+mn-ea"/>
                <a:sym typeface="+mn-lt"/>
              </a:rPr>
              <a:t>LOGO</a:t>
            </a:r>
            <a:endParaRPr lang="zh-CN" altLang="en-US" sz="7200" spc="400" dirty="0">
              <a:solidFill>
                <a:srgbClr val="0B5F8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840432" y="4221088"/>
            <a:ext cx="9144000" cy="1147027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hyperlink" Target="&#22914;&#26524;&#19981;&#24076;&#26395;&#20351;&#29992;vs&#65292;&#21487;&#20197;&#21442;&#32771;&#31508;&#35760;&#35760;:http://note.youdao.com/noteshare?id=a776892fb6f5ed7f94c3fa3ff4aa2aa1&amp;sub=878C9748EA5B49769CA858796ED35CC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24175" y="2025015"/>
            <a:ext cx="6344285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600" b="1">
                <a:ln/>
                <a:solidFill>
                  <a:schemeClr val="accent1"/>
                </a:solidFill>
                <a:effectLst/>
              </a:rPr>
              <a:t>GitHub</a:t>
            </a:r>
            <a:r>
              <a:rPr lang="zh-CN" altLang="en-US" sz="6600" b="1">
                <a:ln/>
                <a:solidFill>
                  <a:schemeClr val="accent1"/>
                </a:solidFill>
                <a:effectLst/>
              </a:rPr>
              <a:t>协作简介</a:t>
            </a:r>
            <a:endParaRPr lang="zh-CN" altLang="en-US" sz="6600" b="1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29530" y="3332480"/>
            <a:ext cx="17932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000">
                <a:ln/>
                <a:solidFill>
                  <a:schemeClr val="accent1"/>
                </a:solidFill>
                <a:effectLst/>
              </a:rPr>
              <a:t>Algo_F</a:t>
            </a:r>
            <a:endParaRPr lang="en-US" altLang="zh-CN" sz="4000">
              <a:ln/>
              <a:solidFill>
                <a:schemeClr val="accent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User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pic>
        <p:nvPicPr>
          <p:cNvPr id="7" name="图片 6" descr="16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318260"/>
            <a:ext cx="3815715" cy="3618865"/>
          </a:xfrm>
          <a:prstGeom prst="rect">
            <a:avLst/>
          </a:prstGeom>
        </p:spPr>
      </p:pic>
      <p:pic>
        <p:nvPicPr>
          <p:cNvPr id="8" name="图片 7" descr="17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1673860"/>
            <a:ext cx="4142740" cy="29470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3350" y="5382260"/>
            <a:ext cx="319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将活动分支切换为</a:t>
            </a:r>
            <a:r>
              <a:rPr lang="en-US" altLang="zh-CN"/>
              <a:t>branch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06270" y="5382260"/>
            <a:ext cx="342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vs GitHub</a:t>
            </a:r>
            <a:r>
              <a:rPr lang="zh-CN" altLang="en-US"/>
              <a:t>主要控制面板</a:t>
            </a:r>
            <a:r>
              <a:rPr lang="en-US" altLang="zh-CN"/>
              <a:t>(Project)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User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9870" y="4906010"/>
            <a:ext cx="387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在本地填加了一个</a:t>
            </a:r>
            <a:r>
              <a:rPr lang="en-US" altLang="zh-CN"/>
              <a:t>main.cpp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3" name="图片 2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1842770"/>
            <a:ext cx="6683375" cy="2522220"/>
          </a:xfrm>
          <a:prstGeom prst="rect">
            <a:avLst/>
          </a:prstGeom>
        </p:spPr>
      </p:pic>
      <p:pic>
        <p:nvPicPr>
          <p:cNvPr id="2" name="图片 1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10" y="1439545"/>
            <a:ext cx="3329940" cy="3978275"/>
          </a:xfrm>
          <a:prstGeom prst="rect">
            <a:avLst/>
          </a:prstGeom>
        </p:spPr>
      </p:pic>
      <p:pic>
        <p:nvPicPr>
          <p:cNvPr id="4" name="图片 3" descr="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45" y="1842770"/>
            <a:ext cx="4267835" cy="3238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41165" y="578485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</a:t>
            </a:r>
            <a:r>
              <a:rPr lang="en-US" altLang="zh-CN"/>
              <a:t>Changes</a:t>
            </a:r>
            <a:r>
              <a:rPr lang="zh-CN" altLang="en-US"/>
              <a:t>可以查看修改的内容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81340" y="5274310"/>
            <a:ext cx="3616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填加注释，将修改提交到</a:t>
            </a:r>
            <a:r>
              <a:rPr lang="zh-CN" altLang="en-US" b="1">
                <a:solidFill>
                  <a:srgbClr val="FF0000"/>
                </a:solidFill>
              </a:rPr>
              <a:t>本地仓库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679180" y="382270"/>
            <a:ext cx="2705735" cy="115824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/>
                </a:solidFill>
              </a:rPr>
              <a:t>也可以只提交部分文件：将要提交的选为</a:t>
            </a:r>
            <a:r>
              <a:rPr lang="en-US" altLang="zh-CN">
                <a:solidFill>
                  <a:schemeClr val="accent1"/>
                </a:solidFill>
              </a:rPr>
              <a:t>stage</a:t>
            </a:r>
            <a:r>
              <a:rPr lang="zh-CN" altLang="en-US">
                <a:solidFill>
                  <a:schemeClr val="accent1"/>
                </a:solidFill>
              </a:rPr>
              <a:t>，然后</a:t>
            </a:r>
            <a:r>
              <a:rPr lang="en-US" altLang="zh-CN">
                <a:solidFill>
                  <a:schemeClr val="accent1"/>
                </a:solidFill>
              </a:rPr>
              <a:t>Commit Staged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User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8025" y="5274310"/>
            <a:ext cx="297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</a:t>
            </a:r>
            <a:r>
              <a:rPr lang="en-US" altLang="zh-CN"/>
              <a:t>Sync</a:t>
            </a:r>
            <a:r>
              <a:rPr lang="zh-CN" altLang="en-US"/>
              <a:t>进入同步控制面板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4210" y="5274310"/>
            <a:ext cx="326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</a:t>
            </a:r>
            <a:r>
              <a:rPr lang="en-US" altLang="zh-CN"/>
              <a:t>Fetch</a:t>
            </a:r>
            <a:r>
              <a:rPr lang="zh-CN" altLang="en-US"/>
              <a:t>查看本地服务器差异</a:t>
            </a:r>
            <a:endParaRPr lang="zh-CN" altLang="en-US"/>
          </a:p>
        </p:txBody>
      </p:sp>
      <p:pic>
        <p:nvPicPr>
          <p:cNvPr id="7" name="图片 6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126490"/>
            <a:ext cx="3803015" cy="3932555"/>
          </a:xfrm>
          <a:prstGeom prst="rect">
            <a:avLst/>
          </a:prstGeom>
        </p:spPr>
      </p:pic>
      <p:pic>
        <p:nvPicPr>
          <p:cNvPr id="8" name="图片 7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55" y="1414780"/>
            <a:ext cx="4191635" cy="32156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2335" y="542290"/>
            <a:ext cx="62122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00000"/>
              </a:lnSpc>
            </a:pPr>
            <a:r>
              <a:rPr lang="en-US" altLang="zh-CN" b="1">
                <a:solidFill>
                  <a:schemeClr val="accent1"/>
                </a:solidFill>
                <a:sym typeface="+mn-ea"/>
              </a:rPr>
              <a:t>Fetch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Compare to Server		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Pull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Get Latest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b="1">
                <a:solidFill>
                  <a:schemeClr val="accent1"/>
                </a:solidFill>
                <a:sym typeface="+mn-ea"/>
              </a:rPr>
              <a:t>Push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Check in			</a:t>
            </a:r>
            <a:r>
              <a:rPr lang="en-US" altLang="zh-CN" b="1">
                <a:solidFill>
                  <a:schemeClr val="accent1"/>
                </a:solidFill>
              </a:rPr>
              <a:t>Sync</a:t>
            </a:r>
            <a:r>
              <a:rPr lang="en-US" altLang="zh-CN">
                <a:solidFill>
                  <a:schemeClr val="accent1"/>
                </a:solidFill>
              </a:rPr>
              <a:t>: Push&amp;Pull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12" name="图片 11" descr="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630" y="1414780"/>
            <a:ext cx="4191635" cy="32156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05140" y="5274310"/>
            <a:ext cx="371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</a:t>
            </a:r>
            <a:r>
              <a:rPr lang="en-US" altLang="zh-CN"/>
              <a:t>OK</a:t>
            </a:r>
            <a:r>
              <a:rPr lang="zh-CN" altLang="en-US"/>
              <a:t>了，将修改同步到自己账户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User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4505" y="5177790"/>
            <a:ext cx="471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登陆网页版，会提示是否将修改</a:t>
            </a:r>
            <a:r>
              <a:rPr lang="zh-CN" altLang="en-US"/>
              <a:t>提交给</a:t>
            </a:r>
            <a:r>
              <a:rPr lang="en-US" altLang="zh-CN"/>
              <a:t>Admin</a:t>
            </a:r>
            <a:endParaRPr lang="en-US" altLang="zh-CN"/>
          </a:p>
        </p:txBody>
      </p:sp>
      <p:pic>
        <p:nvPicPr>
          <p:cNvPr id="2" name="图片 1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8090"/>
            <a:ext cx="6106160" cy="3322320"/>
          </a:xfrm>
          <a:prstGeom prst="rect">
            <a:avLst/>
          </a:prstGeom>
        </p:spPr>
      </p:pic>
      <p:pic>
        <p:nvPicPr>
          <p:cNvPr id="3" name="图片 2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60" y="910590"/>
            <a:ext cx="5871210" cy="3829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2705" y="5177790"/>
            <a:ext cx="508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如果需要，新建</a:t>
            </a:r>
            <a:r>
              <a:rPr lang="en-US" altLang="zh-CN"/>
              <a:t>pull request</a:t>
            </a:r>
            <a:r>
              <a:rPr lang="zh-CN" altLang="en-US"/>
              <a:t>，和其他人讨论</a:t>
            </a:r>
            <a:r>
              <a:rPr lang="en-US" altLang="zh-CN"/>
              <a:t>/</a:t>
            </a:r>
            <a:r>
              <a:rPr lang="zh-CN" altLang="en-US"/>
              <a:t>合并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Admin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pic>
        <p:nvPicPr>
          <p:cNvPr id="5" name="图片 4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6755" y="-3810"/>
            <a:ext cx="6530975" cy="6759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865" y="2454910"/>
            <a:ext cx="4457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Admin</a:t>
            </a:r>
            <a:r>
              <a:rPr lang="zh-CN" altLang="en-US"/>
              <a:t>和其它成员可以看到</a:t>
            </a:r>
            <a:r>
              <a:rPr lang="en-US" altLang="zh-CN"/>
              <a:t>User</a:t>
            </a:r>
            <a:r>
              <a:rPr lang="zh-CN" altLang="en-US"/>
              <a:t>的提交内容，大家</a:t>
            </a:r>
            <a:r>
              <a:rPr lang="zh-CN" altLang="en-US"/>
              <a:t>可以进行讨论，最后决定是否合并到主干。</a:t>
            </a:r>
            <a:endParaRPr lang="zh-CN" altLang="en-US"/>
          </a:p>
          <a:p>
            <a:r>
              <a:rPr lang="zh-CN" altLang="en-US"/>
              <a:t>如果同意，就合并；</a:t>
            </a:r>
            <a:endParaRPr lang="zh-CN" altLang="en-US"/>
          </a:p>
          <a:p>
            <a:r>
              <a:rPr lang="zh-CN" altLang="en-US"/>
              <a:t>不同意，给出理由，拒绝掉；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9355" y="3255010"/>
            <a:ext cx="728345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/>
              </a:rPr>
              <a:t>https://services.github.com/on-demand/windows/visual-studio</a:t>
            </a:r>
            <a:endParaRPr lang="zh-CN" altLang="en-US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195" y="2551430"/>
            <a:ext cx="527177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/>
              </a:rPr>
              <a:t>https://guides.github.com/activities/hello-world/</a:t>
            </a:r>
            <a:endParaRPr lang="zh-CN" altLang="en-US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40208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accent1"/>
                </a:solidFill>
                <a:effectLst/>
              </a:rPr>
              <a:t>参考</a:t>
            </a:r>
            <a:endParaRPr lang="zh-CN" altLang="en-US" sz="3200">
              <a:ln/>
              <a:solidFill>
                <a:schemeClr val="accent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ln/>
                <a:solidFill>
                  <a:schemeClr val="accent1"/>
                </a:solidFill>
                <a:effectLst/>
              </a:rPr>
              <a:t>背景</a:t>
            </a:r>
            <a:endParaRPr lang="zh-CN" altLang="en-US" b="1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080" y="1581785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40000"/>
              </a:lnSpc>
              <a:buNone/>
            </a:pPr>
            <a:r>
              <a:rPr lang="en-US" altLang="zh-CN"/>
              <a:t>	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微软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TFS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是模拟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的，如果我们已经熟悉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TFS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，对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的开发协作模式应该有所了解，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TFS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转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只是更换了一个环境而已。后面我以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为例，再现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TFS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的源代码管理方式。</a:t>
            </a:r>
            <a:endParaRPr lang="zh-CN" altLang="en-US">
              <a:ln/>
              <a:solidFill>
                <a:schemeClr val="accent1"/>
              </a:solidFill>
              <a:effectLst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>
                <a:ln/>
                <a:solidFill>
                  <a:schemeClr val="accent1"/>
                </a:solidFill>
                <a:effectLst/>
              </a:rPr>
              <a:t>	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申请两个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账号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jiafenggang/jiafenggang2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用作示例演示。其中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jiafenggang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作为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Admin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，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jiafenggang2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作为协同开发者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User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。</a:t>
            </a:r>
            <a:endParaRPr lang="zh-CN" altLang="en-US">
              <a:ln/>
              <a:solidFill>
                <a:schemeClr val="accent1"/>
              </a:solidFill>
              <a:effectLst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>
                <a:ln/>
                <a:solidFill>
                  <a:schemeClr val="accent1"/>
                </a:solidFill>
                <a:effectLst/>
              </a:rPr>
              <a:t>	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示例使用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vs2015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，测试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vs2013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不行，</a:t>
            </a:r>
            <a:r>
              <a:rPr lang="en-US" altLang="zh-CN">
                <a:ln/>
                <a:solidFill>
                  <a:schemeClr val="accent1"/>
                </a:solidFill>
                <a:effectLst/>
              </a:rPr>
              <a:t>vs2015/17</a:t>
            </a:r>
            <a:r>
              <a:rPr lang="zh-CN" altLang="en-US">
                <a:ln/>
                <a:solidFill>
                  <a:schemeClr val="accent1"/>
                </a:solidFill>
                <a:effectLst/>
              </a:rPr>
              <a:t>都可以。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6-13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页是如何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参与别人的GitHub项目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。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如果不希望使用vs，可以参考笔记: 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  <a:hlinkClick r:id="rId1" tooltip="" action="ppaction://hlinkfile"/>
              </a:rPr>
              <a:t>github协作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，</a:t>
            </a:r>
            <a:endParaRPr lang="en-US" altLang="zh-CN">
              <a:solidFill>
                <a:schemeClr val="accent1"/>
              </a:solidFill>
              <a:effectLst/>
            </a:endParaRPr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>
              <a:ln/>
              <a:solidFill>
                <a:schemeClr val="accent1"/>
              </a:solidFill>
              <a:effectLst/>
            </a:endParaRPr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>
              <a:solidFill>
                <a:schemeClr val="accent1"/>
              </a:solidFill>
              <a:effectLst/>
            </a:endParaRPr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effectLst/>
              </a:rPr>
              <a:t>工作流</a:t>
            </a:r>
            <a:endParaRPr lang="zh-CN" altLang="en-US" b="1">
              <a:solidFill>
                <a:schemeClr val="accent1"/>
              </a:solidFill>
              <a:effectLst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0225" y="1551305"/>
            <a:ext cx="11051540" cy="4511040"/>
            <a:chOff x="835" y="2998"/>
            <a:chExt cx="17404" cy="7104"/>
          </a:xfrm>
        </p:grpSpPr>
        <p:sp>
          <p:nvSpPr>
            <p:cNvPr id="6" name="流程图: 终止 5"/>
            <p:cNvSpPr/>
            <p:nvPr/>
          </p:nvSpPr>
          <p:spPr>
            <a:xfrm>
              <a:off x="835" y="3108"/>
              <a:ext cx="2099" cy="69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开始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4649" y="2998"/>
              <a:ext cx="4701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Admin</a:t>
              </a:r>
              <a:r>
                <a:rPr lang="zh-CN" altLang="en-US">
                  <a:solidFill>
                    <a:schemeClr val="accent5"/>
                  </a:solidFill>
                </a:rPr>
                <a:t>建立仓库</a:t>
              </a:r>
              <a:r>
                <a:rPr lang="en-US" altLang="zh-CN">
                  <a:solidFill>
                    <a:schemeClr val="accent5"/>
                  </a:solidFill>
                </a:rPr>
                <a:t>(Repository)</a:t>
              </a:r>
              <a:r>
                <a:rPr lang="zh-CN" altLang="en-US">
                  <a:solidFill>
                    <a:schemeClr val="accent5"/>
                  </a:solidFill>
                </a:rPr>
                <a:t>和起始</a:t>
              </a:r>
              <a:r>
                <a:rPr lang="zh-CN" altLang="en-US">
                  <a:solidFill>
                    <a:schemeClr val="accent5"/>
                  </a:solidFill>
                </a:rPr>
                <a:t>工程，上传</a:t>
              </a:r>
              <a:r>
                <a:rPr lang="en-US" altLang="zh-CN">
                  <a:solidFill>
                    <a:schemeClr val="accent5"/>
                  </a:solidFill>
                </a:rPr>
                <a:t>GitHub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4649" y="4475"/>
              <a:ext cx="4701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FF0000"/>
                  </a:solidFill>
                </a:rPr>
                <a:t>User</a:t>
              </a:r>
              <a:r>
                <a:rPr lang="zh-CN" altLang="en-US">
                  <a:solidFill>
                    <a:schemeClr val="accent5"/>
                  </a:solidFill>
                </a:rPr>
                <a:t>申请加入Team，并将工程拷贝</a:t>
              </a:r>
              <a:r>
                <a:rPr lang="en-US" altLang="zh-CN">
                  <a:solidFill>
                    <a:schemeClr val="accent5"/>
                  </a:solidFill>
                </a:rPr>
                <a:t>(</a:t>
              </a:r>
              <a:r>
                <a:rPr lang="en-US" altLang="zh-CN">
                  <a:solidFill>
                    <a:schemeClr val="accent5"/>
                  </a:solidFill>
                </a:rPr>
                <a:t>Fork)</a:t>
              </a:r>
              <a:r>
                <a:rPr lang="zh-CN" altLang="en-US">
                  <a:solidFill>
                    <a:schemeClr val="accent5"/>
                  </a:solidFill>
                </a:rPr>
                <a:t>到自己账户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4648" y="5937"/>
              <a:ext cx="4702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FF0000"/>
                  </a:solidFill>
                </a:rPr>
                <a:t>User</a:t>
              </a:r>
              <a:r>
                <a:rPr lang="zh-CN" altLang="en-US">
                  <a:solidFill>
                    <a:schemeClr val="accent5"/>
                  </a:solidFill>
                </a:rPr>
                <a:t>从自己账户克隆</a:t>
              </a:r>
              <a:r>
                <a:rPr lang="en-US" altLang="zh-CN">
                  <a:solidFill>
                    <a:schemeClr val="accent5"/>
                  </a:solidFill>
                </a:rPr>
                <a:t>(Clone)</a:t>
              </a:r>
              <a:r>
                <a:rPr lang="zh-CN" altLang="en-US">
                  <a:solidFill>
                    <a:schemeClr val="accent5"/>
                  </a:solidFill>
                </a:rPr>
                <a:t>工程到本地开发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4649" y="7494"/>
              <a:ext cx="4701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FF0000"/>
                  </a:solidFill>
                </a:rPr>
                <a:t>User</a:t>
              </a:r>
              <a:r>
                <a:rPr lang="zh-CN" altLang="en-US">
                  <a:solidFill>
                    <a:schemeClr val="accent5"/>
                  </a:solidFill>
                </a:rPr>
                <a:t>随时可以将更改内容推送</a:t>
              </a:r>
              <a:r>
                <a:rPr lang="en-US" altLang="zh-CN">
                  <a:solidFill>
                    <a:schemeClr val="accent5"/>
                  </a:solidFill>
                </a:rPr>
                <a:t>(</a:t>
              </a:r>
              <a:r>
                <a:rPr lang="en-US" altLang="zh-CN">
                  <a:solidFill>
                    <a:schemeClr val="accent5"/>
                  </a:solidFill>
                </a:rPr>
                <a:t>Push)</a:t>
              </a:r>
              <a:r>
                <a:rPr lang="zh-CN" altLang="en-US">
                  <a:solidFill>
                    <a:schemeClr val="accent5"/>
                  </a:solidFill>
                </a:rPr>
                <a:t>到自己账户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10658" y="7494"/>
              <a:ext cx="4136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FF0000"/>
                  </a:solidFill>
                </a:rPr>
                <a:t>User</a:t>
              </a:r>
              <a:r>
                <a:rPr lang="zh-CN" altLang="en-US">
                  <a:solidFill>
                    <a:schemeClr val="accent5"/>
                  </a:solidFill>
                </a:rPr>
                <a:t>认为自己的修改</a:t>
              </a:r>
              <a:r>
                <a:rPr lang="zh-CN" altLang="en-US">
                  <a:solidFill>
                    <a:schemeClr val="accent5"/>
                  </a:solidFill>
                </a:rPr>
                <a:t>可以同步到Admin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10658" y="5937"/>
              <a:ext cx="4136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FF0000"/>
                  </a:solidFill>
                </a:rPr>
                <a:t>User</a:t>
              </a:r>
              <a:r>
                <a:rPr lang="zh-CN" altLang="en-US">
                  <a:solidFill>
                    <a:schemeClr val="accent5"/>
                  </a:solidFill>
                </a:rPr>
                <a:t>向</a:t>
              </a:r>
              <a:r>
                <a:rPr lang="en-US" altLang="zh-CN" b="1">
                  <a:solidFill>
                    <a:srgbClr val="FF0000"/>
                  </a:solidFill>
                </a:rPr>
                <a:t>Admin</a:t>
              </a:r>
              <a:r>
                <a:rPr lang="zh-CN" altLang="en-US">
                  <a:solidFill>
                    <a:schemeClr val="accent5"/>
                  </a:solidFill>
                </a:rPr>
                <a:t>发出同步申请</a:t>
              </a:r>
              <a:r>
                <a:rPr lang="en-US" altLang="zh-CN">
                  <a:solidFill>
                    <a:schemeClr val="accent5"/>
                  </a:solidFill>
                </a:rPr>
                <a:t>(Pull Request)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10658" y="4475"/>
              <a:ext cx="4136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Admin</a:t>
              </a:r>
              <a:r>
                <a:rPr lang="zh-CN" altLang="en-US">
                  <a:solidFill>
                    <a:schemeClr val="accent5"/>
                  </a:solidFill>
                </a:rPr>
                <a:t>和其他成员讨论</a:t>
              </a:r>
              <a:r>
                <a:rPr lang="en-US" altLang="zh-CN" b="1">
                  <a:solidFill>
                    <a:srgbClr val="FF0000"/>
                  </a:solidFill>
                </a:rPr>
                <a:t>User</a:t>
              </a:r>
              <a:r>
                <a:rPr lang="zh-CN" altLang="en-US">
                  <a:solidFill>
                    <a:schemeClr val="accent5"/>
                  </a:solidFill>
                </a:rPr>
                <a:t>修改是否合理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10658" y="2998"/>
              <a:ext cx="4136" cy="913"/>
            </a:xfrm>
            <a:prstGeom prst="flowChartProcess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如果都认为合理，</a:t>
              </a:r>
              <a:r>
                <a:rPr lang="en-US" altLang="zh-CN" b="1">
                  <a:solidFill>
                    <a:srgbClr val="FF0000"/>
                  </a:solidFill>
                </a:rPr>
                <a:t>Admin</a:t>
              </a:r>
              <a:r>
                <a:rPr lang="zh-CN" altLang="en-US">
                  <a:solidFill>
                    <a:schemeClr val="accent5"/>
                  </a:solidFill>
                </a:rPr>
                <a:t>进行合并</a:t>
              </a:r>
              <a:r>
                <a:rPr lang="en-US" altLang="zh-CN">
                  <a:solidFill>
                    <a:schemeClr val="accent5"/>
                  </a:solidFill>
                </a:rPr>
                <a:t>(Merge)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  <p:sp>
          <p:nvSpPr>
            <p:cNvPr id="15" name="流程图: 终止 14"/>
            <p:cNvSpPr/>
            <p:nvPr/>
          </p:nvSpPr>
          <p:spPr>
            <a:xfrm>
              <a:off x="16141" y="3107"/>
              <a:ext cx="2099" cy="69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结束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6" idx="3"/>
              <a:endCxn id="7" idx="1"/>
            </p:cNvCxnSpPr>
            <p:nvPr/>
          </p:nvCxnSpPr>
          <p:spPr>
            <a:xfrm>
              <a:off x="2934" y="3455"/>
              <a:ext cx="1715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8" idx="0"/>
            </p:cNvCxnSpPr>
            <p:nvPr/>
          </p:nvCxnSpPr>
          <p:spPr>
            <a:xfrm>
              <a:off x="7000" y="3911"/>
              <a:ext cx="0" cy="56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9" idx="0"/>
            </p:cNvCxnSpPr>
            <p:nvPr/>
          </p:nvCxnSpPr>
          <p:spPr>
            <a:xfrm flipH="1">
              <a:off x="6999" y="5388"/>
              <a:ext cx="1" cy="54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10" idx="0"/>
            </p:cNvCxnSpPr>
            <p:nvPr/>
          </p:nvCxnSpPr>
          <p:spPr>
            <a:xfrm>
              <a:off x="6999" y="6850"/>
              <a:ext cx="1" cy="64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11" idx="1"/>
            </p:cNvCxnSpPr>
            <p:nvPr/>
          </p:nvCxnSpPr>
          <p:spPr>
            <a:xfrm>
              <a:off x="9350" y="7951"/>
              <a:ext cx="1308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0"/>
              <a:endCxn id="12" idx="2"/>
            </p:cNvCxnSpPr>
            <p:nvPr/>
          </p:nvCxnSpPr>
          <p:spPr>
            <a:xfrm flipV="1">
              <a:off x="12726" y="6850"/>
              <a:ext cx="0" cy="64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0"/>
              <a:endCxn id="13" idx="2"/>
            </p:cNvCxnSpPr>
            <p:nvPr/>
          </p:nvCxnSpPr>
          <p:spPr>
            <a:xfrm flipV="1">
              <a:off x="12726" y="5388"/>
              <a:ext cx="0" cy="54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3" idx="0"/>
              <a:endCxn id="14" idx="2"/>
            </p:cNvCxnSpPr>
            <p:nvPr/>
          </p:nvCxnSpPr>
          <p:spPr>
            <a:xfrm flipV="1">
              <a:off x="12726" y="3911"/>
              <a:ext cx="0" cy="56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3"/>
              <a:endCxn id="15" idx="1"/>
            </p:cNvCxnSpPr>
            <p:nvPr/>
          </p:nvCxnSpPr>
          <p:spPr>
            <a:xfrm flipV="1">
              <a:off x="14794" y="3454"/>
              <a:ext cx="1347" cy="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006" y="5526"/>
              <a:ext cx="11501" cy="3644"/>
            </a:xfrm>
            <a:prstGeom prst="rect">
              <a:avLst/>
            </a:prstGeom>
            <a:noFill/>
            <a:ln w="12700"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3580" y="6882"/>
              <a:ext cx="868" cy="1168"/>
            </a:xfrm>
            <a:prstGeom prst="downArrow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下箭头 28"/>
            <p:cNvSpPr/>
            <p:nvPr/>
          </p:nvSpPr>
          <p:spPr>
            <a:xfrm rot="10800000">
              <a:off x="15079" y="6764"/>
              <a:ext cx="868" cy="1168"/>
            </a:xfrm>
            <a:prstGeom prst="downArrow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134" y="9378"/>
              <a:ext cx="22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solidFill>
                    <a:schemeClr val="accent1"/>
                  </a:solidFill>
                </a:rPr>
                <a:t>迭代过程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Admin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pic>
        <p:nvPicPr>
          <p:cNvPr id="26" name="图片 2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991870"/>
            <a:ext cx="4575810" cy="4700270"/>
          </a:xfrm>
          <a:prstGeom prst="rect">
            <a:avLst/>
          </a:prstGeom>
        </p:spPr>
      </p:pic>
      <p:pic>
        <p:nvPicPr>
          <p:cNvPr id="32" name="图片 3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30" y="2926080"/>
            <a:ext cx="3642360" cy="2766060"/>
          </a:xfrm>
          <a:prstGeom prst="rect">
            <a:avLst/>
          </a:prstGeom>
        </p:spPr>
      </p:pic>
      <p:pic>
        <p:nvPicPr>
          <p:cNvPr id="33" name="图片 3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130" y="2434590"/>
            <a:ext cx="2976245" cy="33591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195070" y="591566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将工程填加到源代码管理器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294630" y="5915660"/>
            <a:ext cx="318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第一次使用会弹出</a:t>
            </a:r>
            <a:r>
              <a:rPr lang="en-US" altLang="zh-CN"/>
              <a:t>Get Started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9546590" y="5885180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Admin</a:t>
            </a:r>
            <a:r>
              <a:rPr lang="zh-CN" altLang="en-US"/>
              <a:t>账号登陆</a:t>
            </a:r>
            <a:endParaRPr lang="zh-CN" altLang="en-US"/>
          </a:p>
        </p:txBody>
      </p:sp>
      <p:sp>
        <p:nvSpPr>
          <p:cNvPr id="37" name="圆角矩形标注 36"/>
          <p:cNvSpPr/>
          <p:nvPr/>
        </p:nvSpPr>
        <p:spPr>
          <a:xfrm>
            <a:off x="6238875" y="694055"/>
            <a:ext cx="3162935" cy="115824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/>
                </a:solidFill>
              </a:rPr>
              <a:t>如果这页</a:t>
            </a:r>
            <a:r>
              <a:rPr lang="en-US" altLang="zh-CN">
                <a:solidFill>
                  <a:schemeClr val="accent1"/>
                </a:solidFill>
              </a:rPr>
              <a:t>ppt</a:t>
            </a:r>
            <a:r>
              <a:rPr lang="zh-CN" altLang="en-US">
                <a:solidFill>
                  <a:schemeClr val="accent1"/>
                </a:solidFill>
              </a:rPr>
              <a:t>操作不能正常进行，点击</a:t>
            </a:r>
            <a:r>
              <a:rPr lang="en-US" altLang="zh-CN">
                <a:solidFill>
                  <a:schemeClr val="accent1"/>
                </a:solidFill>
              </a:rPr>
              <a:t>tool/Extensions and Updates/</a:t>
            </a:r>
            <a:r>
              <a:rPr lang="zh-CN" altLang="en-US">
                <a:solidFill>
                  <a:schemeClr val="accent1"/>
                </a:solidFill>
              </a:rPr>
              <a:t>搜索</a:t>
            </a:r>
            <a:r>
              <a:rPr lang="en-US" altLang="zh-CN">
                <a:solidFill>
                  <a:schemeClr val="accent1"/>
                </a:solidFill>
              </a:rPr>
              <a:t>GitHub Extension</a:t>
            </a:r>
            <a:r>
              <a:rPr lang="zh-CN" altLang="en-US">
                <a:solidFill>
                  <a:schemeClr val="accent1"/>
                </a:solidFill>
              </a:rPr>
              <a:t>安装，重启</a:t>
            </a:r>
            <a:r>
              <a:rPr lang="en-US" altLang="zh-CN">
                <a:solidFill>
                  <a:schemeClr val="accent1"/>
                </a:solidFill>
              </a:rPr>
              <a:t>vs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Admin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4030" y="5885180"/>
            <a:ext cx="337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Admin</a:t>
            </a:r>
            <a:r>
              <a:rPr lang="zh-CN" altLang="en-US"/>
              <a:t>建立仓库并发布到</a:t>
            </a:r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5139055" y="5885180"/>
            <a:ext cx="523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登陆网页版</a:t>
            </a:r>
            <a:r>
              <a:rPr lang="en-US" altLang="zh-CN"/>
              <a:t>GitHub</a:t>
            </a:r>
            <a:r>
              <a:rPr lang="zh-CN" altLang="en-US"/>
              <a:t>，可以看到建立的仓库，及工程</a:t>
            </a:r>
            <a:endParaRPr lang="zh-CN" altLang="en-US"/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1146175"/>
            <a:ext cx="3329940" cy="4321175"/>
          </a:xfrm>
          <a:prstGeom prst="rect">
            <a:avLst/>
          </a:prstGeom>
        </p:spPr>
      </p:pic>
      <p:pic>
        <p:nvPicPr>
          <p:cNvPr id="3" name="图片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156335"/>
            <a:ext cx="5471160" cy="4321175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6218555" y="226695"/>
            <a:ext cx="4249420" cy="803275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https://github.com/jiafenggang2/Algo_F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User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463040"/>
            <a:ext cx="4859655" cy="352488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94030" y="5885180"/>
            <a:ext cx="382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登陆账号搜索</a:t>
            </a:r>
            <a:r>
              <a:rPr lang="en-US" altLang="zh-CN"/>
              <a:t>Admin</a:t>
            </a:r>
            <a:r>
              <a:rPr lang="zh-CN" altLang="en-US"/>
              <a:t>发布的内容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01460" y="5885180"/>
            <a:ext cx="439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新建一个</a:t>
            </a:r>
            <a:r>
              <a:rPr lang="en-US" altLang="zh-CN"/>
              <a:t>issue</a:t>
            </a:r>
            <a:r>
              <a:rPr lang="zh-CN" altLang="en-US"/>
              <a:t>申请加入到项目开发中</a:t>
            </a:r>
            <a:endParaRPr lang="zh-CN" altLang="en-US"/>
          </a:p>
        </p:txBody>
      </p:sp>
      <p:pic>
        <p:nvPicPr>
          <p:cNvPr id="7" name="图片 6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0" y="2136140"/>
            <a:ext cx="5801995" cy="3790315"/>
          </a:xfrm>
          <a:prstGeom prst="rect">
            <a:avLst/>
          </a:prstGeom>
        </p:spPr>
      </p:pic>
      <p:pic>
        <p:nvPicPr>
          <p:cNvPr id="5" name="图片 4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10" y="638175"/>
            <a:ext cx="6086475" cy="20485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Admin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52670" y="612902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Admin</a:t>
            </a:r>
            <a:r>
              <a:rPr lang="zh-CN" altLang="en-US"/>
              <a:t>同意</a:t>
            </a:r>
            <a:r>
              <a:rPr lang="en-US" altLang="zh-CN"/>
              <a:t>User</a:t>
            </a:r>
            <a:r>
              <a:rPr lang="zh-CN" altLang="en-US"/>
              <a:t>加入</a:t>
            </a:r>
            <a:endParaRPr lang="zh-CN" altLang="en-US"/>
          </a:p>
        </p:txBody>
      </p:sp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1610" y="97790"/>
            <a:ext cx="6058535" cy="5936615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9002395" y="1560830"/>
            <a:ext cx="2705735" cy="115824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issue</a:t>
            </a:r>
            <a:r>
              <a:rPr lang="zh-CN" altLang="en-US">
                <a:solidFill>
                  <a:schemeClr val="accent1"/>
                </a:solidFill>
              </a:rPr>
              <a:t>提供一个交流平台，加入成员的所有回话都可以跟踪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User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15390" y="5885180"/>
            <a:ext cx="382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将</a:t>
            </a:r>
            <a:r>
              <a:rPr lang="en-US" altLang="zh-CN"/>
              <a:t>Admin</a:t>
            </a:r>
            <a:r>
              <a:rPr lang="zh-CN" altLang="en-US"/>
              <a:t>的</a:t>
            </a:r>
            <a:r>
              <a:rPr lang="zh-CN" altLang="en-US"/>
              <a:t>工程</a:t>
            </a:r>
            <a:r>
              <a:rPr lang="en-US" altLang="zh-CN"/>
              <a:t>Fork</a:t>
            </a:r>
            <a:r>
              <a:rPr lang="zh-CN" altLang="en-US"/>
              <a:t>到自己账户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28180" y="5885180"/>
            <a:ext cx="456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新建一个新建一个</a:t>
            </a:r>
            <a:r>
              <a:rPr lang="en-US" altLang="zh-CN"/>
              <a:t>b</a:t>
            </a:r>
            <a:r>
              <a:rPr lang="en-US" altLang="zh-CN"/>
              <a:t>ranch</a:t>
            </a:r>
            <a:r>
              <a:rPr lang="zh-CN" altLang="en-US"/>
              <a:t>用于自己开发</a:t>
            </a:r>
            <a:endParaRPr lang="zh-CN" altLang="en-US"/>
          </a:p>
        </p:txBody>
      </p:sp>
      <p:pic>
        <p:nvPicPr>
          <p:cNvPr id="3" name="图片 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1438910"/>
            <a:ext cx="6601460" cy="3504565"/>
          </a:xfrm>
          <a:prstGeom prst="rect">
            <a:avLst/>
          </a:prstGeom>
        </p:spPr>
      </p:pic>
      <p:pic>
        <p:nvPicPr>
          <p:cNvPr id="4" name="图片 3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95" y="1440180"/>
            <a:ext cx="5327015" cy="3604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0" y="-3810"/>
            <a:ext cx="2717165" cy="914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>
                <a:solidFill>
                  <a:srgbClr val="FFFFFF"/>
                </a:solidFill>
              </a:rPr>
              <a:t>User</a:t>
            </a:r>
            <a:endParaRPr lang="en-US" altLang="zh-CN" sz="4800" b="1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1070" y="5885180"/>
            <a:ext cx="320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在</a:t>
            </a:r>
            <a:r>
              <a:rPr lang="en-US" altLang="zh-CN"/>
              <a:t>vs</a:t>
            </a:r>
            <a:r>
              <a:rPr lang="zh-CN" altLang="en-US"/>
              <a:t>上登自己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5655" y="5885180"/>
            <a:ext cx="455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将工程</a:t>
            </a:r>
            <a:r>
              <a:rPr lang="en-US" altLang="zh-CN"/>
              <a:t>Clone</a:t>
            </a:r>
            <a:r>
              <a:rPr lang="zh-CN" altLang="en-US"/>
              <a:t>到本地目录用于</a:t>
            </a:r>
            <a:r>
              <a:rPr lang="en-US" altLang="zh-CN"/>
              <a:t>Local</a:t>
            </a:r>
            <a:r>
              <a:rPr lang="zh-CN" altLang="en-US"/>
              <a:t>开发</a:t>
            </a:r>
            <a:endParaRPr lang="zh-CN" altLang="en-US"/>
          </a:p>
        </p:txBody>
      </p:sp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1073150"/>
            <a:ext cx="3711575" cy="4359275"/>
          </a:xfrm>
          <a:prstGeom prst="rect">
            <a:avLst/>
          </a:prstGeom>
        </p:spPr>
      </p:pic>
      <p:pic>
        <p:nvPicPr>
          <p:cNvPr id="5" name="图片 4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295" y="123190"/>
            <a:ext cx="5306060" cy="5299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6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66"/>
</p:tagLst>
</file>

<file path=ppt/tags/tag3.xml><?xml version="1.0" encoding="utf-8"?>
<p:tagLst xmlns:p="http://schemas.openxmlformats.org/presentationml/2006/main">
  <p:tag name="KSO_WM_TEMPLATE_CATEGORY" val="custom"/>
  <p:tag name="KSO_WM_TEMPLATE_INDEX" val="20182766"/>
  <p:tag name="KSO_WM_TAG_VERSION" val="1.0"/>
  <p:tag name="KSO_WM_BEAUTIFY_FLAG" val="#wm#"/>
  <p:tag name="KSO_WM_TEMPLATE_THUMBS_INDEX" val="1、9、12、16、19、22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2766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B5F84"/>
      </a:accent1>
      <a:accent2>
        <a:srgbClr val="272F42"/>
      </a:accent2>
      <a:accent3>
        <a:srgbClr val="FFFFFF"/>
      </a:accent3>
      <a:accent4>
        <a:srgbClr val="000000"/>
      </a:accent4>
      <a:accent5>
        <a:srgbClr val="0B5F84"/>
      </a:accent5>
      <a:accent6>
        <a:srgbClr val="272F42"/>
      </a:accent6>
      <a:hlink>
        <a:srgbClr val="2B2B2B"/>
      </a:hlink>
      <a:folHlink>
        <a:srgbClr val="C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Agency FB</vt:lpstr>
      <vt:lpstr>Yu Gothic UI</vt:lpstr>
      <vt:lpstr>Office 主题</vt:lpstr>
      <vt:lpstr>PowerPoint 演示文稿</vt:lpstr>
      <vt:lpstr>PowerPoint 演示文稿</vt:lpstr>
      <vt:lpstr>背景</vt:lpstr>
      <vt:lpstr>工作流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JiaFenggang</cp:lastModifiedBy>
  <cp:revision>46</cp:revision>
  <dcterms:created xsi:type="dcterms:W3CDTF">2018-05-08T11:59:31Z</dcterms:created>
  <dcterms:modified xsi:type="dcterms:W3CDTF">2018-05-08T14:17:31Z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