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59" r:id="rId3"/>
    <p:sldId id="260" r:id="rId4"/>
    <p:sldId id="258" r:id="rId5"/>
    <p:sldId id="261" r:id="rId6"/>
    <p:sldId id="264" r:id="rId7"/>
    <p:sldId id="262" r:id="rId8"/>
    <p:sldId id="263" r:id="rId9"/>
    <p:sldId id="266" r:id="rId10"/>
    <p:sldId id="267" r:id="rId11"/>
    <p:sldId id="265" r:id="rId12"/>
  </p:sldIdLst>
  <p:sldSz cx="9144000" cy="6858000" type="screen4x3"/>
  <p:notesSz cx="6858000" cy="9144000"/>
  <p:custDataLst>
    <p:tags r:id="rId14"/>
  </p:custDataLst>
  <p:defaultTextStyle>
    <a:defPPr>
      <a:defRPr lang="de-DE"/>
    </a:defPPr>
    <a:lvl1pPr algn="ctr" rtl="0" fontAlgn="base">
      <a:spcBef>
        <a:spcPct val="0"/>
      </a:spcBef>
      <a:spcAft>
        <a:spcPct val="0"/>
      </a:spcAft>
      <a:defRPr sz="12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12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12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12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Arial" panose="020B0604020202020204" pitchFamily="34" charset="0"/>
        <a:ea typeface="+mn-ea"/>
        <a:cs typeface="+mn-cs"/>
      </a:defRPr>
    </a:lvl6pPr>
    <a:lvl7pPr marL="2743200" algn="l" defTabSz="914400" rtl="0" eaLnBrk="1" latinLnBrk="0" hangingPunct="1">
      <a:defRPr sz="1200" kern="1200">
        <a:solidFill>
          <a:schemeClr val="tx1"/>
        </a:solidFill>
        <a:latin typeface="Arial" panose="020B0604020202020204" pitchFamily="34" charset="0"/>
        <a:ea typeface="+mn-ea"/>
        <a:cs typeface="+mn-cs"/>
      </a:defRPr>
    </a:lvl7pPr>
    <a:lvl8pPr marL="3200400" algn="l" defTabSz="914400" rtl="0" eaLnBrk="1" latinLnBrk="0" hangingPunct="1">
      <a:defRPr sz="1200" kern="1200">
        <a:solidFill>
          <a:schemeClr val="tx1"/>
        </a:solidFill>
        <a:latin typeface="Arial" panose="020B0604020202020204" pitchFamily="34" charset="0"/>
        <a:ea typeface="+mn-ea"/>
        <a:cs typeface="+mn-cs"/>
      </a:defRPr>
    </a:lvl8pPr>
    <a:lvl9pPr marL="3657600" algn="l" defTabSz="914400" rtl="0" eaLnBrk="1" latinLnBrk="0" hangingPunct="1">
      <a:defRPr sz="1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9" autoAdjust="0"/>
    <p:restoredTop sz="94619" autoAdjust="0"/>
  </p:normalViewPr>
  <p:slideViewPr>
    <p:cSldViewPr>
      <p:cViewPr>
        <p:scale>
          <a:sx n="60" d="100"/>
          <a:sy n="60" d="100"/>
        </p:scale>
        <p:origin x="1460" y="28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25A90E9-02BC-40B9-BAE7-9D169B5D45A2}"/>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a:lvl1pPr>
          </a:lstStyle>
          <a:p>
            <a:endParaRPr lang="de-DE" altLang="de-DE"/>
          </a:p>
        </p:txBody>
      </p:sp>
      <p:sp>
        <p:nvSpPr>
          <p:cNvPr id="9219" name="Rectangle 3">
            <a:extLst>
              <a:ext uri="{FF2B5EF4-FFF2-40B4-BE49-F238E27FC236}">
                <a16:creationId xmlns:a16="http://schemas.microsoft.com/office/drawing/2014/main" id="{D7D5880A-8B64-4201-A401-405BC8AA1366}"/>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endParaRPr lang="de-DE" altLang="de-DE"/>
          </a:p>
        </p:txBody>
      </p:sp>
      <p:sp>
        <p:nvSpPr>
          <p:cNvPr id="9220" name="Rectangle 4">
            <a:extLst>
              <a:ext uri="{FF2B5EF4-FFF2-40B4-BE49-F238E27FC236}">
                <a16:creationId xmlns:a16="http://schemas.microsoft.com/office/drawing/2014/main" id="{C5352E6D-024F-4DCC-8CFC-CA50F0522B8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a:extLst>
              <a:ext uri="{FF2B5EF4-FFF2-40B4-BE49-F238E27FC236}">
                <a16:creationId xmlns:a16="http://schemas.microsoft.com/office/drawing/2014/main" id="{EBF8EA08-CACB-4BE9-B698-DADA0B0C93B1}"/>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Textmasterformate durch Klicken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9222" name="Rectangle 6">
            <a:extLst>
              <a:ext uri="{FF2B5EF4-FFF2-40B4-BE49-F238E27FC236}">
                <a16:creationId xmlns:a16="http://schemas.microsoft.com/office/drawing/2014/main" id="{1F4DF2D9-4AE9-410F-B6E3-1C21891ED5EE}"/>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a:lvl1pPr>
          </a:lstStyle>
          <a:p>
            <a:endParaRPr lang="de-DE" altLang="de-DE"/>
          </a:p>
        </p:txBody>
      </p:sp>
      <p:sp>
        <p:nvSpPr>
          <p:cNvPr id="9223" name="Rectangle 7">
            <a:extLst>
              <a:ext uri="{FF2B5EF4-FFF2-40B4-BE49-F238E27FC236}">
                <a16:creationId xmlns:a16="http://schemas.microsoft.com/office/drawing/2014/main" id="{9B73CB48-C04B-48A6-9040-2A3D7A917540}"/>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a:lvl1pPr>
          </a:lstStyle>
          <a:p>
            <a:fld id="{EFDDAF52-8247-479F-B88E-640AF12FBBE0}" type="slidenum">
              <a:rPr lang="de-DE" altLang="de-DE"/>
              <a:pPr/>
              <a:t>‹#›</a:t>
            </a:fld>
            <a:endParaRPr lang="de-DE" altLang="de-D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9.xml"/><Relationship Id="rId7"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image" Target="../media/image4.jpeg"/><Relationship Id="rId4" Type="http://schemas.openxmlformats.org/officeDocument/2006/relationships/tags" Target="../tags/tag10.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22F1259-CDAF-4171-A5BA-672E3DBE3A01}"/>
              </a:ext>
            </a:extLst>
          </p:cNvPr>
          <p:cNvSpPr>
            <a:spLocks noGrp="1" noChangeArrowheads="1"/>
          </p:cNvSpPr>
          <p:nvPr>
            <p:ph type="ctrTitle"/>
            <p:custDataLst>
              <p:tags r:id="rId2"/>
            </p:custDataLst>
          </p:nvPr>
        </p:nvSpPr>
        <p:spPr>
          <a:xfrm>
            <a:off x="539750" y="4910138"/>
            <a:ext cx="8061325" cy="381000"/>
          </a:xfrm>
        </p:spPr>
        <p:txBody>
          <a:bodyPr/>
          <a:lstStyle>
            <a:lvl1pPr>
              <a:defRPr/>
            </a:lvl1pPr>
          </a:lstStyle>
          <a:p>
            <a:pPr lvl="0"/>
            <a:r>
              <a:rPr lang="de-DE" altLang="de-DE" noProof="0"/>
              <a:t>Mastertitelformat bearbeiten</a:t>
            </a:r>
          </a:p>
        </p:txBody>
      </p:sp>
      <p:sp>
        <p:nvSpPr>
          <p:cNvPr id="4099" name="Rectangle 3">
            <a:extLst>
              <a:ext uri="{FF2B5EF4-FFF2-40B4-BE49-F238E27FC236}">
                <a16:creationId xmlns:a16="http://schemas.microsoft.com/office/drawing/2014/main" id="{08F5170A-5A83-4130-82A8-60EDCBFF8A7D}"/>
              </a:ext>
            </a:extLst>
          </p:cNvPr>
          <p:cNvSpPr>
            <a:spLocks noGrp="1" noChangeArrowheads="1"/>
          </p:cNvSpPr>
          <p:nvPr>
            <p:ph type="subTitle" idx="1"/>
            <p:custDataLst>
              <p:tags r:id="rId3"/>
            </p:custDataLst>
          </p:nvPr>
        </p:nvSpPr>
        <p:spPr>
          <a:xfrm>
            <a:off x="539750" y="5659438"/>
            <a:ext cx="8061325" cy="279400"/>
          </a:xfrm>
        </p:spPr>
        <p:txBody>
          <a:bodyPr anchor="b">
            <a:spAutoFit/>
          </a:bodyPr>
          <a:lstStyle>
            <a:lvl1pPr marL="0" indent="0">
              <a:defRPr>
                <a:solidFill>
                  <a:schemeClr val="accent1"/>
                </a:solidFill>
              </a:defRPr>
            </a:lvl1pPr>
          </a:lstStyle>
          <a:p>
            <a:pPr lvl="0"/>
            <a:r>
              <a:rPr lang="de-DE" altLang="de-DE" noProof="0"/>
              <a:t>Master-Untertitelformat bearbeiten</a:t>
            </a:r>
          </a:p>
        </p:txBody>
      </p:sp>
      <p:sp>
        <p:nvSpPr>
          <p:cNvPr id="4104" name="Line 8">
            <a:extLst>
              <a:ext uri="{FF2B5EF4-FFF2-40B4-BE49-F238E27FC236}">
                <a16:creationId xmlns:a16="http://schemas.microsoft.com/office/drawing/2014/main" id="{C9ADF667-5578-4B28-AF32-36BE912074D9}"/>
              </a:ext>
            </a:extLst>
          </p:cNvPr>
          <p:cNvSpPr>
            <a:spLocks noChangeShapeType="1"/>
          </p:cNvSpPr>
          <p:nvPr>
            <p:custDataLst>
              <p:tags r:id="rId4"/>
            </p:custDataLst>
          </p:nvPr>
        </p:nvSpPr>
        <p:spPr bwMode="auto">
          <a:xfrm>
            <a:off x="539750" y="6135688"/>
            <a:ext cx="8061325"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pic>
        <p:nvPicPr>
          <p:cNvPr id="4105" name="Picture 9">
            <a:extLst>
              <a:ext uri="{FF2B5EF4-FFF2-40B4-BE49-F238E27FC236}">
                <a16:creationId xmlns:a16="http://schemas.microsoft.com/office/drawing/2014/main" id="{3C7A67DA-8671-447F-A18D-5D49C98C061E}"/>
              </a:ext>
            </a:extLst>
          </p:cNvPr>
          <p:cNvPicPr>
            <a:picLocks noChangeAspect="1" noChangeArrowheads="1"/>
          </p:cNvPicPr>
          <p:nvPr>
            <p:custDataLst>
              <p:tags r:id="rId5"/>
            </p:custDataLst>
          </p:nvPr>
        </p:nvPicPr>
        <p:blipFill>
          <a:blip r:embed="rId8">
            <a:extLst>
              <a:ext uri="{28A0092B-C50C-407E-A947-70E740481C1C}">
                <a14:useLocalDpi xmlns:a14="http://schemas.microsoft.com/office/drawing/2010/main" val="0"/>
              </a:ext>
            </a:extLst>
          </a:blip>
          <a:srcRect/>
          <a:stretch>
            <a:fillRect/>
          </a:stretch>
        </p:blipFill>
        <p:spPr bwMode="auto">
          <a:xfrm>
            <a:off x="6440488" y="539750"/>
            <a:ext cx="2160587" cy="1206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10" name="Rectangle 14" hidden="1">
            <a:extLst>
              <a:ext uri="{FF2B5EF4-FFF2-40B4-BE49-F238E27FC236}">
                <a16:creationId xmlns:a16="http://schemas.microsoft.com/office/drawing/2014/main" id="{31BB7C77-7FD5-4CC2-BF32-C0DC3E00741B}"/>
              </a:ext>
            </a:extLst>
          </p:cNvPr>
          <p:cNvGraphicFramePr>
            <a:graphicFrameLocks/>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37" r:id="rId9" imgW="0" imgH="0" progId="TCLayout.ActiveDocument.1">
                  <p:embed/>
                </p:oleObj>
              </mc:Choice>
              <mc:Fallback>
                <p:oleObj r:id="rId9" imgW="0" imgH="0" progId="TCLayout.ActiveDocument.1">
                  <p:embed/>
                  <p:pic>
                    <p:nvPicPr>
                      <p:cNvPr id="0" name="Rectangle 14"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111" name="Picture 15">
            <a:extLst>
              <a:ext uri="{FF2B5EF4-FFF2-40B4-BE49-F238E27FC236}">
                <a16:creationId xmlns:a16="http://schemas.microsoft.com/office/drawing/2014/main" id="{6FF89921-AE12-4175-9E86-0106714052D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2286000"/>
            <a:ext cx="8604250" cy="228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BB35ED-3325-49BD-9D74-A3F0B8955230}"/>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CB65FD37-B356-4B60-BD47-977C9B0BD86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oliennummernplatzhalter 4">
            <a:extLst>
              <a:ext uri="{FF2B5EF4-FFF2-40B4-BE49-F238E27FC236}">
                <a16:creationId xmlns:a16="http://schemas.microsoft.com/office/drawing/2014/main" id="{E3FB421B-FA5C-4FE4-AC2D-104DFEA474BB}"/>
              </a:ext>
            </a:extLst>
          </p:cNvPr>
          <p:cNvSpPr>
            <a:spLocks noGrp="1"/>
          </p:cNvSpPr>
          <p:nvPr>
            <p:ph type="sldNum" sz="quarter" idx="11"/>
          </p:nvPr>
        </p:nvSpPr>
        <p:spPr/>
        <p:txBody>
          <a:bodyPr/>
          <a:lstStyle>
            <a:lvl1pPr>
              <a:defRPr/>
            </a:lvl1pPr>
          </a:lstStyle>
          <a:p>
            <a:r>
              <a:rPr lang="de-DE" altLang="de-DE"/>
              <a:t>Seite </a:t>
            </a:r>
            <a:fld id="{FDA72C7E-F68D-4832-9F90-7E1B41B2CB05}" type="slidenum">
              <a:rPr lang="de-DE" altLang="de-DE"/>
              <a:pPr/>
              <a:t>‹#›</a:t>
            </a:fld>
            <a:endParaRPr lang="de-DE" altLang="de-DE"/>
          </a:p>
        </p:txBody>
      </p:sp>
      <p:sp>
        <p:nvSpPr>
          <p:cNvPr id="6" name="Fußzeilenplatzhalter 3">
            <a:extLst>
              <a:ext uri="{FF2B5EF4-FFF2-40B4-BE49-F238E27FC236}">
                <a16:creationId xmlns:a16="http://schemas.microsoft.com/office/drawing/2014/main" id="{1997D9CD-F7F8-4D60-A32D-7791B89F287A}"/>
              </a:ext>
            </a:extLst>
          </p:cNvPr>
          <p:cNvSpPr>
            <a:spLocks noGrp="1"/>
          </p:cNvSpPr>
          <p:nvPr>
            <p:ph type="ftr" sz="quarter" idx="10"/>
          </p:nvPr>
        </p:nvSpPr>
        <p:spPr>
          <a:xfrm>
            <a:off x="539750" y="6372225"/>
            <a:ext cx="6624638" cy="152400"/>
          </a:xfrm>
        </p:spPr>
        <p:txBody>
          <a:bodyPr/>
          <a:lstStyle>
            <a:lvl1pPr>
              <a:defRPr/>
            </a:lvl1pPr>
          </a:lstStyle>
          <a:p>
            <a:r>
              <a:rPr lang="de-DE" altLang="de-DE" b="0" dirty="0" smtClean="0"/>
              <a:t>Kejni Dema, Eric Waldburger, Xu Jia Fug Liu </a:t>
            </a:r>
            <a:r>
              <a:rPr lang="de-DE" altLang="de-DE" dirty="0" smtClean="0"/>
              <a:t>| Project Advanced Web Technologies</a:t>
            </a:r>
            <a:endParaRPr lang="de-DE" altLang="de-DE" dirty="0"/>
          </a:p>
        </p:txBody>
      </p:sp>
    </p:spTree>
    <p:extLst>
      <p:ext uri="{BB962C8B-B14F-4D97-AF65-F5344CB8AC3E}">
        <p14:creationId xmlns:p14="http://schemas.microsoft.com/office/powerpoint/2010/main" val="1718800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A224F752-BFA0-455F-B417-702FA96AFAA9}"/>
              </a:ext>
            </a:extLst>
          </p:cNvPr>
          <p:cNvSpPr>
            <a:spLocks noGrp="1"/>
          </p:cNvSpPr>
          <p:nvPr>
            <p:ph type="title" orient="vert"/>
          </p:nvPr>
        </p:nvSpPr>
        <p:spPr>
          <a:xfrm>
            <a:off x="6586538" y="1717675"/>
            <a:ext cx="2014537" cy="4273550"/>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F943B2CB-B4FF-4BFC-BDDB-E2D4590B6077}"/>
              </a:ext>
            </a:extLst>
          </p:cNvPr>
          <p:cNvSpPr>
            <a:spLocks noGrp="1"/>
          </p:cNvSpPr>
          <p:nvPr>
            <p:ph type="body" orient="vert" idx="1"/>
          </p:nvPr>
        </p:nvSpPr>
        <p:spPr>
          <a:xfrm>
            <a:off x="539750" y="1717675"/>
            <a:ext cx="5894388" cy="42735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oliennummernplatzhalter 4">
            <a:extLst>
              <a:ext uri="{FF2B5EF4-FFF2-40B4-BE49-F238E27FC236}">
                <a16:creationId xmlns:a16="http://schemas.microsoft.com/office/drawing/2014/main" id="{E9E27578-1F71-4A64-AAD0-885E3F59F5A4}"/>
              </a:ext>
            </a:extLst>
          </p:cNvPr>
          <p:cNvSpPr>
            <a:spLocks noGrp="1"/>
          </p:cNvSpPr>
          <p:nvPr>
            <p:ph type="sldNum" sz="quarter" idx="11"/>
          </p:nvPr>
        </p:nvSpPr>
        <p:spPr/>
        <p:txBody>
          <a:bodyPr/>
          <a:lstStyle>
            <a:lvl1pPr>
              <a:defRPr/>
            </a:lvl1pPr>
          </a:lstStyle>
          <a:p>
            <a:r>
              <a:rPr lang="de-DE" altLang="de-DE"/>
              <a:t>Seite </a:t>
            </a:r>
            <a:fld id="{5E21961A-E86B-4220-B888-91A189B2EEEA}" type="slidenum">
              <a:rPr lang="de-DE" altLang="de-DE"/>
              <a:pPr/>
              <a:t>‹#›</a:t>
            </a:fld>
            <a:endParaRPr lang="de-DE" altLang="de-DE"/>
          </a:p>
        </p:txBody>
      </p:sp>
      <p:sp>
        <p:nvSpPr>
          <p:cNvPr id="6" name="Fußzeilenplatzhalter 3">
            <a:extLst>
              <a:ext uri="{FF2B5EF4-FFF2-40B4-BE49-F238E27FC236}">
                <a16:creationId xmlns:a16="http://schemas.microsoft.com/office/drawing/2014/main" id="{1997D9CD-F7F8-4D60-A32D-7791B89F287A}"/>
              </a:ext>
            </a:extLst>
          </p:cNvPr>
          <p:cNvSpPr>
            <a:spLocks noGrp="1"/>
          </p:cNvSpPr>
          <p:nvPr>
            <p:ph type="ftr" sz="quarter" idx="10"/>
          </p:nvPr>
        </p:nvSpPr>
        <p:spPr>
          <a:xfrm>
            <a:off x="539750" y="6372225"/>
            <a:ext cx="6624638" cy="152400"/>
          </a:xfrm>
        </p:spPr>
        <p:txBody>
          <a:bodyPr/>
          <a:lstStyle>
            <a:lvl1pPr>
              <a:defRPr/>
            </a:lvl1pPr>
          </a:lstStyle>
          <a:p>
            <a:r>
              <a:rPr lang="de-DE" altLang="de-DE" b="0" dirty="0" smtClean="0"/>
              <a:t>Kejni Dema, Eric Waldburger, Xu Jia Fug Liu </a:t>
            </a:r>
            <a:r>
              <a:rPr lang="de-DE" altLang="de-DE" dirty="0" smtClean="0"/>
              <a:t>| Project Advanced Web Technologies</a:t>
            </a:r>
            <a:endParaRPr lang="de-DE" altLang="de-DE" dirty="0"/>
          </a:p>
        </p:txBody>
      </p:sp>
    </p:spTree>
    <p:extLst>
      <p:ext uri="{BB962C8B-B14F-4D97-AF65-F5344CB8AC3E}">
        <p14:creationId xmlns:p14="http://schemas.microsoft.com/office/powerpoint/2010/main" val="3106861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061ED0-ADF6-45F7-A161-C70339AACBD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3AD0104-7D0C-4E86-8BD2-843D14AC680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a:extLst>
              <a:ext uri="{FF2B5EF4-FFF2-40B4-BE49-F238E27FC236}">
                <a16:creationId xmlns:a16="http://schemas.microsoft.com/office/drawing/2014/main" id="{1997D9CD-F7F8-4D60-A32D-7791B89F287A}"/>
              </a:ext>
            </a:extLst>
          </p:cNvPr>
          <p:cNvSpPr>
            <a:spLocks noGrp="1"/>
          </p:cNvSpPr>
          <p:nvPr>
            <p:ph type="ftr" sz="quarter" idx="10"/>
          </p:nvPr>
        </p:nvSpPr>
        <p:spPr/>
        <p:txBody>
          <a:bodyPr/>
          <a:lstStyle>
            <a:lvl1pPr>
              <a:defRPr/>
            </a:lvl1pPr>
          </a:lstStyle>
          <a:p>
            <a:r>
              <a:rPr lang="de-DE" altLang="de-DE" b="0" dirty="0" smtClean="0"/>
              <a:t>Kejni Dema, Eric Waldburger, Xu Jia Fug Liu </a:t>
            </a:r>
            <a:r>
              <a:rPr lang="de-DE" altLang="de-DE" dirty="0" smtClean="0"/>
              <a:t>| Project Advanced Web Technologies</a:t>
            </a:r>
            <a:endParaRPr lang="de-DE" altLang="de-DE" dirty="0"/>
          </a:p>
        </p:txBody>
      </p:sp>
      <p:sp>
        <p:nvSpPr>
          <p:cNvPr id="5" name="Foliennummernplatzhalter 4">
            <a:extLst>
              <a:ext uri="{FF2B5EF4-FFF2-40B4-BE49-F238E27FC236}">
                <a16:creationId xmlns:a16="http://schemas.microsoft.com/office/drawing/2014/main" id="{58D7677C-67E4-4ACE-81EB-F02ECFC280FC}"/>
              </a:ext>
            </a:extLst>
          </p:cNvPr>
          <p:cNvSpPr>
            <a:spLocks noGrp="1"/>
          </p:cNvSpPr>
          <p:nvPr>
            <p:ph type="sldNum" sz="quarter" idx="11"/>
          </p:nvPr>
        </p:nvSpPr>
        <p:spPr/>
        <p:txBody>
          <a:bodyPr/>
          <a:lstStyle>
            <a:lvl1pPr>
              <a:defRPr/>
            </a:lvl1pPr>
          </a:lstStyle>
          <a:p>
            <a:r>
              <a:rPr lang="de-DE" altLang="de-DE"/>
              <a:t>Seite </a:t>
            </a:r>
            <a:fld id="{8CEADD11-F2BA-40AC-96B7-2118792B028D}" type="slidenum">
              <a:rPr lang="de-DE" altLang="de-DE"/>
              <a:pPr/>
              <a:t>‹#›</a:t>
            </a:fld>
            <a:endParaRPr lang="de-DE" altLang="de-DE"/>
          </a:p>
        </p:txBody>
      </p:sp>
    </p:spTree>
    <p:extLst>
      <p:ext uri="{BB962C8B-B14F-4D97-AF65-F5344CB8AC3E}">
        <p14:creationId xmlns:p14="http://schemas.microsoft.com/office/powerpoint/2010/main" val="30574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EF8211-1175-4ECD-9467-175991A68465}"/>
              </a:ext>
            </a:extLst>
          </p:cNvPr>
          <p:cNvSpPr>
            <a:spLocks noGrp="1"/>
          </p:cNvSpPr>
          <p:nvPr>
            <p:ph type="title"/>
          </p:nvPr>
        </p:nvSpPr>
        <p:spPr>
          <a:xfrm>
            <a:off x="623888" y="1709738"/>
            <a:ext cx="7886700" cy="2852737"/>
          </a:xfrm>
        </p:spPr>
        <p:txBody>
          <a:bodyPr/>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D09CE98F-9A90-44BA-B27A-C991DF0D9D3A}"/>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de-DE"/>
              <a:t>Mastertextformat bearbeiten</a:t>
            </a:r>
          </a:p>
        </p:txBody>
      </p:sp>
      <p:sp>
        <p:nvSpPr>
          <p:cNvPr id="5" name="Foliennummernplatzhalter 4">
            <a:extLst>
              <a:ext uri="{FF2B5EF4-FFF2-40B4-BE49-F238E27FC236}">
                <a16:creationId xmlns:a16="http://schemas.microsoft.com/office/drawing/2014/main" id="{4ED2CBD3-0423-47EA-947A-FEF8BCB4BD55}"/>
              </a:ext>
            </a:extLst>
          </p:cNvPr>
          <p:cNvSpPr>
            <a:spLocks noGrp="1"/>
          </p:cNvSpPr>
          <p:nvPr>
            <p:ph type="sldNum" sz="quarter" idx="11"/>
          </p:nvPr>
        </p:nvSpPr>
        <p:spPr/>
        <p:txBody>
          <a:bodyPr/>
          <a:lstStyle>
            <a:lvl1pPr>
              <a:defRPr/>
            </a:lvl1pPr>
          </a:lstStyle>
          <a:p>
            <a:r>
              <a:rPr lang="de-DE" altLang="de-DE"/>
              <a:t>Seite </a:t>
            </a:r>
            <a:fld id="{32442412-566A-482D-B7A7-8DF0E84C9534}" type="slidenum">
              <a:rPr lang="de-DE" altLang="de-DE"/>
              <a:pPr/>
              <a:t>‹#›</a:t>
            </a:fld>
            <a:endParaRPr lang="de-DE" altLang="de-DE"/>
          </a:p>
        </p:txBody>
      </p:sp>
      <p:sp>
        <p:nvSpPr>
          <p:cNvPr id="7" name="Fußzeilenplatzhalter 3">
            <a:extLst>
              <a:ext uri="{FF2B5EF4-FFF2-40B4-BE49-F238E27FC236}">
                <a16:creationId xmlns:a16="http://schemas.microsoft.com/office/drawing/2014/main" id="{1997D9CD-F7F8-4D60-A32D-7791B89F287A}"/>
              </a:ext>
            </a:extLst>
          </p:cNvPr>
          <p:cNvSpPr>
            <a:spLocks noGrp="1"/>
          </p:cNvSpPr>
          <p:nvPr>
            <p:ph type="ftr" sz="quarter" idx="10"/>
          </p:nvPr>
        </p:nvSpPr>
        <p:spPr>
          <a:xfrm>
            <a:off x="539750" y="6372225"/>
            <a:ext cx="6624638" cy="152400"/>
          </a:xfrm>
        </p:spPr>
        <p:txBody>
          <a:bodyPr/>
          <a:lstStyle>
            <a:lvl1pPr>
              <a:defRPr/>
            </a:lvl1pPr>
          </a:lstStyle>
          <a:p>
            <a:r>
              <a:rPr lang="de-DE" altLang="de-DE" b="0" dirty="0" smtClean="0"/>
              <a:t>Kejni Dema, Eric Waldburger, Xu Jia Fug Liu </a:t>
            </a:r>
            <a:r>
              <a:rPr lang="de-DE" altLang="de-DE" dirty="0" smtClean="0"/>
              <a:t>| Project Advanced Web Technologies</a:t>
            </a:r>
            <a:endParaRPr lang="de-DE" altLang="de-DE" dirty="0"/>
          </a:p>
        </p:txBody>
      </p:sp>
    </p:spTree>
    <p:extLst>
      <p:ext uri="{BB962C8B-B14F-4D97-AF65-F5344CB8AC3E}">
        <p14:creationId xmlns:p14="http://schemas.microsoft.com/office/powerpoint/2010/main" val="4051168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828CFF-5CFF-41CE-A256-F4F05F59D93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6FB1D5B-F337-45DB-ADA8-51FB72DF5E94}"/>
              </a:ext>
            </a:extLst>
          </p:cNvPr>
          <p:cNvSpPr>
            <a:spLocks noGrp="1"/>
          </p:cNvSpPr>
          <p:nvPr>
            <p:ph sz="half" idx="1"/>
          </p:nvPr>
        </p:nvSpPr>
        <p:spPr>
          <a:xfrm>
            <a:off x="539750" y="2349500"/>
            <a:ext cx="3954463" cy="36417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EEA7DC6-AEA3-4118-A0C3-434B4AEEFC44}"/>
              </a:ext>
            </a:extLst>
          </p:cNvPr>
          <p:cNvSpPr>
            <a:spLocks noGrp="1"/>
          </p:cNvSpPr>
          <p:nvPr>
            <p:ph sz="half" idx="2"/>
          </p:nvPr>
        </p:nvSpPr>
        <p:spPr>
          <a:xfrm>
            <a:off x="4646613" y="2349500"/>
            <a:ext cx="3954462" cy="36417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a:extLst>
              <a:ext uri="{FF2B5EF4-FFF2-40B4-BE49-F238E27FC236}">
                <a16:creationId xmlns:a16="http://schemas.microsoft.com/office/drawing/2014/main" id="{20AB9604-2266-4241-9C43-AFD5E399D1EA}"/>
              </a:ext>
            </a:extLst>
          </p:cNvPr>
          <p:cNvSpPr>
            <a:spLocks noGrp="1"/>
          </p:cNvSpPr>
          <p:nvPr>
            <p:ph type="sldNum" sz="quarter" idx="11"/>
          </p:nvPr>
        </p:nvSpPr>
        <p:spPr/>
        <p:txBody>
          <a:bodyPr/>
          <a:lstStyle>
            <a:lvl1pPr>
              <a:defRPr/>
            </a:lvl1pPr>
          </a:lstStyle>
          <a:p>
            <a:r>
              <a:rPr lang="de-DE" altLang="de-DE"/>
              <a:t>Seite </a:t>
            </a:r>
            <a:fld id="{4204C1FD-2140-406E-B3D6-F61640A53DF9}" type="slidenum">
              <a:rPr lang="de-DE" altLang="de-DE"/>
              <a:pPr/>
              <a:t>‹#›</a:t>
            </a:fld>
            <a:endParaRPr lang="de-DE" altLang="de-DE"/>
          </a:p>
        </p:txBody>
      </p:sp>
      <p:sp>
        <p:nvSpPr>
          <p:cNvPr id="7" name="Fußzeilenplatzhalter 3">
            <a:extLst>
              <a:ext uri="{FF2B5EF4-FFF2-40B4-BE49-F238E27FC236}">
                <a16:creationId xmlns:a16="http://schemas.microsoft.com/office/drawing/2014/main" id="{1997D9CD-F7F8-4D60-A32D-7791B89F287A}"/>
              </a:ext>
            </a:extLst>
          </p:cNvPr>
          <p:cNvSpPr>
            <a:spLocks noGrp="1"/>
          </p:cNvSpPr>
          <p:nvPr>
            <p:ph type="ftr" sz="quarter" idx="10"/>
          </p:nvPr>
        </p:nvSpPr>
        <p:spPr>
          <a:xfrm>
            <a:off x="539750" y="6372225"/>
            <a:ext cx="6624638" cy="152400"/>
          </a:xfrm>
        </p:spPr>
        <p:txBody>
          <a:bodyPr/>
          <a:lstStyle>
            <a:lvl1pPr>
              <a:defRPr/>
            </a:lvl1pPr>
          </a:lstStyle>
          <a:p>
            <a:r>
              <a:rPr lang="de-DE" altLang="de-DE" b="0" dirty="0" smtClean="0"/>
              <a:t>Kejni Dema, Eric Waldburger, Xu Jia Fug Liu </a:t>
            </a:r>
            <a:r>
              <a:rPr lang="de-DE" altLang="de-DE" dirty="0" smtClean="0"/>
              <a:t>| Project Advanced Web Technologies</a:t>
            </a:r>
            <a:endParaRPr lang="de-DE" altLang="de-DE" dirty="0"/>
          </a:p>
        </p:txBody>
      </p:sp>
    </p:spTree>
    <p:extLst>
      <p:ext uri="{BB962C8B-B14F-4D97-AF65-F5344CB8AC3E}">
        <p14:creationId xmlns:p14="http://schemas.microsoft.com/office/powerpoint/2010/main" val="1200390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B70242-7489-450E-851D-F3077B4CD14A}"/>
              </a:ext>
            </a:extLst>
          </p:cNvPr>
          <p:cNvSpPr>
            <a:spLocks noGrp="1"/>
          </p:cNvSpPr>
          <p:nvPr>
            <p:ph type="title"/>
          </p:nvPr>
        </p:nvSpPr>
        <p:spPr>
          <a:xfrm>
            <a:off x="630238" y="365125"/>
            <a:ext cx="78867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3FAC8242-A4AA-48D8-B5F5-E67A6AF5C79F}"/>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D5825B5A-5E4D-4313-863F-BD5C04686CF4}"/>
              </a:ext>
            </a:extLst>
          </p:cNvPr>
          <p:cNvSpPr>
            <a:spLocks noGrp="1"/>
          </p:cNvSpPr>
          <p:nvPr>
            <p:ph sz="half" idx="2"/>
          </p:nvPr>
        </p:nvSpPr>
        <p:spPr>
          <a:xfrm>
            <a:off x="630238" y="2505075"/>
            <a:ext cx="386873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23A479D-108D-47B2-8278-3B103ED3433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EB0159D-D3AC-4FC4-A052-90F7D235F814}"/>
              </a:ext>
            </a:extLst>
          </p:cNvPr>
          <p:cNvSpPr>
            <a:spLocks noGrp="1"/>
          </p:cNvSpPr>
          <p:nvPr>
            <p:ph sz="quarter" idx="4"/>
          </p:nvPr>
        </p:nvSpPr>
        <p:spPr>
          <a:xfrm>
            <a:off x="4629150" y="2505075"/>
            <a:ext cx="38877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oliennummernplatzhalter 7">
            <a:extLst>
              <a:ext uri="{FF2B5EF4-FFF2-40B4-BE49-F238E27FC236}">
                <a16:creationId xmlns:a16="http://schemas.microsoft.com/office/drawing/2014/main" id="{1694E7F7-3CCA-42B0-B5C6-E45A075491C4}"/>
              </a:ext>
            </a:extLst>
          </p:cNvPr>
          <p:cNvSpPr>
            <a:spLocks noGrp="1"/>
          </p:cNvSpPr>
          <p:nvPr>
            <p:ph type="sldNum" sz="quarter" idx="11"/>
          </p:nvPr>
        </p:nvSpPr>
        <p:spPr/>
        <p:txBody>
          <a:bodyPr/>
          <a:lstStyle>
            <a:lvl1pPr>
              <a:defRPr/>
            </a:lvl1pPr>
          </a:lstStyle>
          <a:p>
            <a:r>
              <a:rPr lang="de-DE" altLang="de-DE"/>
              <a:t>Seite </a:t>
            </a:r>
            <a:fld id="{AC9E7007-4BFB-41B8-86B4-BEBECEC308AB}" type="slidenum">
              <a:rPr lang="de-DE" altLang="de-DE"/>
              <a:pPr/>
              <a:t>‹#›</a:t>
            </a:fld>
            <a:endParaRPr lang="de-DE" altLang="de-DE"/>
          </a:p>
        </p:txBody>
      </p:sp>
      <p:sp>
        <p:nvSpPr>
          <p:cNvPr id="9" name="Fußzeilenplatzhalter 3">
            <a:extLst>
              <a:ext uri="{FF2B5EF4-FFF2-40B4-BE49-F238E27FC236}">
                <a16:creationId xmlns:a16="http://schemas.microsoft.com/office/drawing/2014/main" id="{1997D9CD-F7F8-4D60-A32D-7791B89F287A}"/>
              </a:ext>
            </a:extLst>
          </p:cNvPr>
          <p:cNvSpPr>
            <a:spLocks noGrp="1"/>
          </p:cNvSpPr>
          <p:nvPr>
            <p:ph type="ftr" sz="quarter" idx="10"/>
          </p:nvPr>
        </p:nvSpPr>
        <p:spPr>
          <a:xfrm>
            <a:off x="539750" y="6372225"/>
            <a:ext cx="6624638" cy="152400"/>
          </a:xfrm>
        </p:spPr>
        <p:txBody>
          <a:bodyPr/>
          <a:lstStyle>
            <a:lvl1pPr>
              <a:defRPr/>
            </a:lvl1pPr>
          </a:lstStyle>
          <a:p>
            <a:r>
              <a:rPr lang="de-DE" altLang="de-DE" b="0" dirty="0" smtClean="0"/>
              <a:t>Kejni Dema, Eric Waldburger, Xu Jia Fug Liu </a:t>
            </a:r>
            <a:r>
              <a:rPr lang="de-DE" altLang="de-DE" dirty="0" smtClean="0"/>
              <a:t>| Project Advanced Web Technologies</a:t>
            </a:r>
            <a:endParaRPr lang="de-DE" altLang="de-DE" dirty="0"/>
          </a:p>
        </p:txBody>
      </p:sp>
    </p:spTree>
    <p:extLst>
      <p:ext uri="{BB962C8B-B14F-4D97-AF65-F5344CB8AC3E}">
        <p14:creationId xmlns:p14="http://schemas.microsoft.com/office/powerpoint/2010/main" val="3346929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AF04B6-897A-499B-BC0C-9E1409C7CBB8}"/>
              </a:ext>
            </a:extLst>
          </p:cNvPr>
          <p:cNvSpPr>
            <a:spLocks noGrp="1"/>
          </p:cNvSpPr>
          <p:nvPr>
            <p:ph type="title"/>
          </p:nvPr>
        </p:nvSpPr>
        <p:spPr/>
        <p:txBody>
          <a:bodyPr/>
          <a:lstStyle/>
          <a:p>
            <a:r>
              <a:rPr lang="de-DE"/>
              <a:t>Mastertitelformat bearbeiten</a:t>
            </a:r>
          </a:p>
        </p:txBody>
      </p:sp>
      <p:sp>
        <p:nvSpPr>
          <p:cNvPr id="3" name="Fußzeilenplatzhalter 2">
            <a:extLst>
              <a:ext uri="{FF2B5EF4-FFF2-40B4-BE49-F238E27FC236}">
                <a16:creationId xmlns:a16="http://schemas.microsoft.com/office/drawing/2014/main" id="{BAA74BD3-5D1D-42C2-A0B8-0AA62D34FA2E}"/>
              </a:ext>
            </a:extLst>
          </p:cNvPr>
          <p:cNvSpPr>
            <a:spLocks noGrp="1"/>
          </p:cNvSpPr>
          <p:nvPr>
            <p:ph type="ftr" sz="quarter" idx="10"/>
          </p:nvPr>
        </p:nvSpPr>
        <p:spPr/>
        <p:txBody>
          <a:bodyPr/>
          <a:lstStyle>
            <a:lvl1pPr>
              <a:defRPr/>
            </a:lvl1pPr>
          </a:lstStyle>
          <a:p>
            <a:r>
              <a:rPr lang="de-DE" altLang="de-DE"/>
              <a:t>Präsentationstitel Blindtext Lorem ipsum dolores </a:t>
            </a:r>
            <a:r>
              <a:rPr lang="de-DE" altLang="de-DE" b="0"/>
              <a:t>|</a:t>
            </a:r>
            <a:r>
              <a:rPr lang="de-DE" altLang="de-DE"/>
              <a:t> </a:t>
            </a:r>
            <a:r>
              <a:rPr lang="de-DE" altLang="de-DE" b="0"/>
              <a:t>M. Mustermann | Anlass der Präsentation</a:t>
            </a:r>
          </a:p>
        </p:txBody>
      </p:sp>
      <p:sp>
        <p:nvSpPr>
          <p:cNvPr id="4" name="Foliennummernplatzhalter 3">
            <a:extLst>
              <a:ext uri="{FF2B5EF4-FFF2-40B4-BE49-F238E27FC236}">
                <a16:creationId xmlns:a16="http://schemas.microsoft.com/office/drawing/2014/main" id="{513B15BA-F64E-45FB-96FE-42FA28364476}"/>
              </a:ext>
            </a:extLst>
          </p:cNvPr>
          <p:cNvSpPr>
            <a:spLocks noGrp="1"/>
          </p:cNvSpPr>
          <p:nvPr>
            <p:ph type="sldNum" sz="quarter" idx="11"/>
          </p:nvPr>
        </p:nvSpPr>
        <p:spPr/>
        <p:txBody>
          <a:bodyPr/>
          <a:lstStyle>
            <a:lvl1pPr>
              <a:defRPr/>
            </a:lvl1pPr>
          </a:lstStyle>
          <a:p>
            <a:r>
              <a:rPr lang="de-DE" altLang="de-DE"/>
              <a:t>Seite </a:t>
            </a:r>
            <a:fld id="{86CF1D63-0031-4808-99E3-CBBBA9670AF3}" type="slidenum">
              <a:rPr lang="de-DE" altLang="de-DE"/>
              <a:pPr/>
              <a:t>‹#›</a:t>
            </a:fld>
            <a:endParaRPr lang="de-DE" altLang="de-DE"/>
          </a:p>
        </p:txBody>
      </p:sp>
    </p:spTree>
    <p:extLst>
      <p:ext uri="{BB962C8B-B14F-4D97-AF65-F5344CB8AC3E}">
        <p14:creationId xmlns:p14="http://schemas.microsoft.com/office/powerpoint/2010/main" val="1977874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7FD09C5A-076C-47A5-9FD5-407C4BF2E106}"/>
              </a:ext>
            </a:extLst>
          </p:cNvPr>
          <p:cNvSpPr>
            <a:spLocks noGrp="1"/>
          </p:cNvSpPr>
          <p:nvPr>
            <p:ph type="sldNum" sz="quarter" idx="11"/>
          </p:nvPr>
        </p:nvSpPr>
        <p:spPr/>
        <p:txBody>
          <a:bodyPr/>
          <a:lstStyle>
            <a:lvl1pPr>
              <a:defRPr/>
            </a:lvl1pPr>
          </a:lstStyle>
          <a:p>
            <a:r>
              <a:rPr lang="de-DE" altLang="de-DE"/>
              <a:t>Seite </a:t>
            </a:r>
            <a:fld id="{6ABF72F1-7256-4AC4-94AA-F38568BB31C4}" type="slidenum">
              <a:rPr lang="de-DE" altLang="de-DE"/>
              <a:pPr/>
              <a:t>‹#›</a:t>
            </a:fld>
            <a:endParaRPr lang="de-DE" altLang="de-DE"/>
          </a:p>
        </p:txBody>
      </p:sp>
      <p:sp>
        <p:nvSpPr>
          <p:cNvPr id="4" name="Fußzeilenplatzhalter 3">
            <a:extLst>
              <a:ext uri="{FF2B5EF4-FFF2-40B4-BE49-F238E27FC236}">
                <a16:creationId xmlns:a16="http://schemas.microsoft.com/office/drawing/2014/main" id="{1997D9CD-F7F8-4D60-A32D-7791B89F287A}"/>
              </a:ext>
            </a:extLst>
          </p:cNvPr>
          <p:cNvSpPr>
            <a:spLocks noGrp="1"/>
          </p:cNvSpPr>
          <p:nvPr>
            <p:ph type="ftr" sz="quarter" idx="10"/>
          </p:nvPr>
        </p:nvSpPr>
        <p:spPr>
          <a:xfrm>
            <a:off x="539750" y="6372225"/>
            <a:ext cx="6624638" cy="152400"/>
          </a:xfrm>
        </p:spPr>
        <p:txBody>
          <a:bodyPr/>
          <a:lstStyle>
            <a:lvl1pPr>
              <a:defRPr/>
            </a:lvl1pPr>
          </a:lstStyle>
          <a:p>
            <a:r>
              <a:rPr lang="de-DE" altLang="de-DE" b="0" dirty="0" smtClean="0"/>
              <a:t>Kejni Dema, Eric Waldburger, Xu Jia Fug Liu </a:t>
            </a:r>
            <a:r>
              <a:rPr lang="de-DE" altLang="de-DE" dirty="0" smtClean="0"/>
              <a:t>| Project Advanced Web Technologies</a:t>
            </a:r>
            <a:endParaRPr lang="de-DE" altLang="de-DE" dirty="0"/>
          </a:p>
        </p:txBody>
      </p:sp>
    </p:spTree>
    <p:extLst>
      <p:ext uri="{BB962C8B-B14F-4D97-AF65-F5344CB8AC3E}">
        <p14:creationId xmlns:p14="http://schemas.microsoft.com/office/powerpoint/2010/main" val="1787215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2170D3-302A-4CBC-93DC-8A1505EA373B}"/>
              </a:ext>
            </a:extLst>
          </p:cNvPr>
          <p:cNvSpPr>
            <a:spLocks noGrp="1"/>
          </p:cNvSpPr>
          <p:nvPr>
            <p:ph type="title"/>
          </p:nvPr>
        </p:nvSpPr>
        <p:spPr>
          <a:xfrm>
            <a:off x="630238" y="457200"/>
            <a:ext cx="2949575" cy="1600200"/>
          </a:xfrm>
        </p:spPr>
        <p:txBody>
          <a:bodyPr/>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F8813CC-2BDF-42A7-817F-3DEBD9983A2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18AFF06-86B8-4E30-8064-7CF126E1DC8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Fußzeilenplatzhalter 4">
            <a:extLst>
              <a:ext uri="{FF2B5EF4-FFF2-40B4-BE49-F238E27FC236}">
                <a16:creationId xmlns:a16="http://schemas.microsoft.com/office/drawing/2014/main" id="{B77347D0-0F96-4A00-B3E8-432FA6547A7D}"/>
              </a:ext>
            </a:extLst>
          </p:cNvPr>
          <p:cNvSpPr>
            <a:spLocks noGrp="1"/>
          </p:cNvSpPr>
          <p:nvPr>
            <p:ph type="ftr" sz="quarter" idx="10"/>
          </p:nvPr>
        </p:nvSpPr>
        <p:spPr/>
        <p:txBody>
          <a:bodyPr/>
          <a:lstStyle>
            <a:lvl1pPr>
              <a:defRPr/>
            </a:lvl1pPr>
          </a:lstStyle>
          <a:p>
            <a:r>
              <a:rPr lang="de-DE" altLang="de-DE"/>
              <a:t>Präsentationstitel Blindtext Lorem ipsum dolores </a:t>
            </a:r>
            <a:r>
              <a:rPr lang="de-DE" altLang="de-DE" b="0"/>
              <a:t>|</a:t>
            </a:r>
            <a:r>
              <a:rPr lang="de-DE" altLang="de-DE"/>
              <a:t> </a:t>
            </a:r>
            <a:r>
              <a:rPr lang="de-DE" altLang="de-DE" b="0"/>
              <a:t>M. Mustermann | Anlass der Präsentation</a:t>
            </a:r>
          </a:p>
        </p:txBody>
      </p:sp>
      <p:sp>
        <p:nvSpPr>
          <p:cNvPr id="6" name="Foliennummernplatzhalter 5">
            <a:extLst>
              <a:ext uri="{FF2B5EF4-FFF2-40B4-BE49-F238E27FC236}">
                <a16:creationId xmlns:a16="http://schemas.microsoft.com/office/drawing/2014/main" id="{6383EACA-2C49-4A21-AFD7-039A7C472364}"/>
              </a:ext>
            </a:extLst>
          </p:cNvPr>
          <p:cNvSpPr>
            <a:spLocks noGrp="1"/>
          </p:cNvSpPr>
          <p:nvPr>
            <p:ph type="sldNum" sz="quarter" idx="11"/>
          </p:nvPr>
        </p:nvSpPr>
        <p:spPr/>
        <p:txBody>
          <a:bodyPr/>
          <a:lstStyle>
            <a:lvl1pPr>
              <a:defRPr/>
            </a:lvl1pPr>
          </a:lstStyle>
          <a:p>
            <a:r>
              <a:rPr lang="de-DE" altLang="de-DE"/>
              <a:t>Seite </a:t>
            </a:r>
            <a:fld id="{BDB59BD5-901F-4373-AD91-7FAB924CCAA0}" type="slidenum">
              <a:rPr lang="de-DE" altLang="de-DE"/>
              <a:pPr/>
              <a:t>‹#›</a:t>
            </a:fld>
            <a:endParaRPr lang="de-DE" altLang="de-DE"/>
          </a:p>
        </p:txBody>
      </p:sp>
    </p:spTree>
    <p:extLst>
      <p:ext uri="{BB962C8B-B14F-4D97-AF65-F5344CB8AC3E}">
        <p14:creationId xmlns:p14="http://schemas.microsoft.com/office/powerpoint/2010/main" val="64221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99FA29-7EA3-4763-B543-B8F88E7AED7E}"/>
              </a:ext>
            </a:extLst>
          </p:cNvPr>
          <p:cNvSpPr>
            <a:spLocks noGrp="1"/>
          </p:cNvSpPr>
          <p:nvPr>
            <p:ph type="title"/>
          </p:nvPr>
        </p:nvSpPr>
        <p:spPr>
          <a:xfrm>
            <a:off x="630238" y="457200"/>
            <a:ext cx="2949575" cy="1600200"/>
          </a:xfrm>
        </p:spPr>
        <p:txBody>
          <a:bodyPr/>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D8017E95-6E53-4BDF-B281-AEE8FA24167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a:extLst>
              <a:ext uri="{FF2B5EF4-FFF2-40B4-BE49-F238E27FC236}">
                <a16:creationId xmlns:a16="http://schemas.microsoft.com/office/drawing/2014/main" id="{3F485EDC-181B-46FD-B2B2-4610E96A033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oliennummernplatzhalter 5">
            <a:extLst>
              <a:ext uri="{FF2B5EF4-FFF2-40B4-BE49-F238E27FC236}">
                <a16:creationId xmlns:a16="http://schemas.microsoft.com/office/drawing/2014/main" id="{62DE73AF-A3DA-4690-B851-7C075AD421E9}"/>
              </a:ext>
            </a:extLst>
          </p:cNvPr>
          <p:cNvSpPr>
            <a:spLocks noGrp="1"/>
          </p:cNvSpPr>
          <p:nvPr>
            <p:ph type="sldNum" sz="quarter" idx="11"/>
          </p:nvPr>
        </p:nvSpPr>
        <p:spPr/>
        <p:txBody>
          <a:bodyPr/>
          <a:lstStyle>
            <a:lvl1pPr>
              <a:defRPr/>
            </a:lvl1pPr>
          </a:lstStyle>
          <a:p>
            <a:r>
              <a:rPr lang="de-DE" altLang="de-DE"/>
              <a:t>Seite </a:t>
            </a:r>
            <a:fld id="{3A73CDF3-F5BD-4953-8C25-1A1B5DC84B8A}" type="slidenum">
              <a:rPr lang="de-DE" altLang="de-DE"/>
              <a:pPr/>
              <a:t>‹#›</a:t>
            </a:fld>
            <a:endParaRPr lang="de-DE" altLang="de-DE"/>
          </a:p>
        </p:txBody>
      </p:sp>
      <p:sp>
        <p:nvSpPr>
          <p:cNvPr id="7" name="Fußzeilenplatzhalter 3">
            <a:extLst>
              <a:ext uri="{FF2B5EF4-FFF2-40B4-BE49-F238E27FC236}">
                <a16:creationId xmlns:a16="http://schemas.microsoft.com/office/drawing/2014/main" id="{1997D9CD-F7F8-4D60-A32D-7791B89F287A}"/>
              </a:ext>
            </a:extLst>
          </p:cNvPr>
          <p:cNvSpPr>
            <a:spLocks noGrp="1"/>
          </p:cNvSpPr>
          <p:nvPr>
            <p:ph type="ftr" sz="quarter" idx="10"/>
          </p:nvPr>
        </p:nvSpPr>
        <p:spPr>
          <a:xfrm>
            <a:off x="539750" y="6372225"/>
            <a:ext cx="6624638" cy="152400"/>
          </a:xfrm>
        </p:spPr>
        <p:txBody>
          <a:bodyPr/>
          <a:lstStyle>
            <a:lvl1pPr>
              <a:defRPr/>
            </a:lvl1pPr>
          </a:lstStyle>
          <a:p>
            <a:r>
              <a:rPr lang="de-DE" altLang="de-DE" b="0" dirty="0" smtClean="0"/>
              <a:t>Kejni Dema, Eric Waldburger, Xu Jia Fug Liu </a:t>
            </a:r>
            <a:r>
              <a:rPr lang="de-DE" altLang="de-DE" dirty="0" smtClean="0"/>
              <a:t>| Project Advanced Web Technologies</a:t>
            </a:r>
            <a:endParaRPr lang="de-DE" altLang="de-DE" dirty="0"/>
          </a:p>
        </p:txBody>
      </p:sp>
    </p:spTree>
    <p:extLst>
      <p:ext uri="{BB962C8B-B14F-4D97-AF65-F5344CB8AC3E}">
        <p14:creationId xmlns:p14="http://schemas.microsoft.com/office/powerpoint/2010/main" val="3613946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42" name="Rectangle 18" hidden="1">
            <a:extLst>
              <a:ext uri="{FF2B5EF4-FFF2-40B4-BE49-F238E27FC236}">
                <a16:creationId xmlns:a16="http://schemas.microsoft.com/office/drawing/2014/main" id="{FB482368-CE15-498B-BCE7-1C1B2CED2670}"/>
              </a:ext>
            </a:extLst>
          </p:cNvPr>
          <p:cNvGraphicFramePr>
            <a:graphicFrameLocks/>
          </p:cNvGraphicFramePr>
          <p:nvPr>
            <p:custDataLst>
              <p:tags r:id="rId1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70" r:id="rId20" imgW="0" imgH="0" progId="TCLayout.ActiveDocument.1">
                  <p:embed/>
                </p:oleObj>
              </mc:Choice>
              <mc:Fallback>
                <p:oleObj r:id="rId20" imgW="0" imgH="0" progId="TCLayout.ActiveDocument.1">
                  <p:embed/>
                  <p:pic>
                    <p:nvPicPr>
                      <p:cNvPr id="0" name="Rectangle 18"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 name="Rectangle 2">
            <a:extLst>
              <a:ext uri="{FF2B5EF4-FFF2-40B4-BE49-F238E27FC236}">
                <a16:creationId xmlns:a16="http://schemas.microsoft.com/office/drawing/2014/main" id="{FCF287AB-83E1-447A-A0C0-F1729E3BCBEF}"/>
              </a:ext>
            </a:extLst>
          </p:cNvPr>
          <p:cNvSpPr>
            <a:spLocks noGrp="1" noChangeArrowheads="1"/>
          </p:cNvSpPr>
          <p:nvPr>
            <p:ph type="title"/>
            <p:custDataLst>
              <p:tags r:id="rId15"/>
            </p:custDataLst>
          </p:nvPr>
        </p:nvSpPr>
        <p:spPr bwMode="auto">
          <a:xfrm>
            <a:off x="539750" y="1717675"/>
            <a:ext cx="80613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de-DE" altLang="de-DE"/>
              <a:t>Titel durch Klicken hinzufügen</a:t>
            </a:r>
          </a:p>
        </p:txBody>
      </p:sp>
      <p:sp>
        <p:nvSpPr>
          <p:cNvPr id="1027" name="Rectangle 3">
            <a:extLst>
              <a:ext uri="{FF2B5EF4-FFF2-40B4-BE49-F238E27FC236}">
                <a16:creationId xmlns:a16="http://schemas.microsoft.com/office/drawing/2014/main" id="{DA31487E-3EEA-4841-A649-9BDDCEED1729}"/>
              </a:ext>
            </a:extLst>
          </p:cNvPr>
          <p:cNvSpPr>
            <a:spLocks noGrp="1" noChangeArrowheads="1"/>
          </p:cNvSpPr>
          <p:nvPr>
            <p:ph type="body" idx="1"/>
            <p:custDataLst>
              <p:tags r:id="rId16"/>
            </p:custDataLst>
          </p:nvPr>
        </p:nvSpPr>
        <p:spPr bwMode="auto">
          <a:xfrm>
            <a:off x="539750" y="2349500"/>
            <a:ext cx="8061325" cy="364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altLang="de-DE"/>
              <a:t>Text durck Klicken hinzufügen</a:t>
            </a:r>
          </a:p>
          <a:p>
            <a:pPr lvl="1"/>
            <a:r>
              <a:rPr lang="de-DE" altLang="de-DE"/>
              <a:t>Xxx</a:t>
            </a:r>
          </a:p>
        </p:txBody>
      </p:sp>
      <p:pic>
        <p:nvPicPr>
          <p:cNvPr id="1031" name="Picture 7">
            <a:extLst>
              <a:ext uri="{FF2B5EF4-FFF2-40B4-BE49-F238E27FC236}">
                <a16:creationId xmlns:a16="http://schemas.microsoft.com/office/drawing/2014/main" id="{2DF895E9-736F-492C-84E5-1883D6581A8E}"/>
              </a:ext>
            </a:extLst>
          </p:cNvPr>
          <p:cNvPicPr>
            <a:picLocks noChangeAspect="1" noChangeArrowheads="1"/>
          </p:cNvPicPr>
          <p:nvPr>
            <p:custDataLst>
              <p:tags r:id="rId17"/>
            </p:custDataLst>
          </p:nvPr>
        </p:nvPicPr>
        <p:blipFill>
          <a:blip r:embed="rId21">
            <a:extLst>
              <a:ext uri="{28A0092B-C50C-407E-A947-70E740481C1C}">
                <a14:useLocalDpi xmlns:a14="http://schemas.microsoft.com/office/drawing/2010/main" val="0"/>
              </a:ext>
            </a:extLst>
          </a:blip>
          <a:srcRect/>
          <a:stretch>
            <a:fillRect/>
          </a:stretch>
        </p:blipFill>
        <p:spPr bwMode="auto">
          <a:xfrm>
            <a:off x="7232650" y="539750"/>
            <a:ext cx="1368425" cy="762000"/>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3">
            <a:extLst>
              <a:ext uri="{FF2B5EF4-FFF2-40B4-BE49-F238E27FC236}">
                <a16:creationId xmlns:a16="http://schemas.microsoft.com/office/drawing/2014/main" id="{F69E7EA9-4413-4629-B635-43A3AEF20C88}"/>
              </a:ext>
            </a:extLst>
          </p:cNvPr>
          <p:cNvSpPr>
            <a:spLocks noGrp="1" noChangeArrowheads="1"/>
          </p:cNvSpPr>
          <p:nvPr>
            <p:ph type="ftr" sz="quarter" idx="3"/>
            <p:custDataLst>
              <p:tags r:id="rId18"/>
            </p:custDataLst>
          </p:nvPr>
        </p:nvSpPr>
        <p:spPr bwMode="auto">
          <a:xfrm>
            <a:off x="539750" y="6372225"/>
            <a:ext cx="66246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a:defRPr sz="1000" b="1">
                <a:solidFill>
                  <a:schemeClr val="accent1"/>
                </a:solidFill>
              </a:defRPr>
            </a:lvl1pPr>
          </a:lstStyle>
          <a:p>
            <a:r>
              <a:rPr lang="de-DE" altLang="de-DE" b="0" dirty="0" smtClean="0"/>
              <a:t>Kejni Dema, Eric Waldburger, Xu Jia Fug Liu </a:t>
            </a:r>
            <a:r>
              <a:rPr lang="de-DE" altLang="de-DE" dirty="0" smtClean="0"/>
              <a:t>| Project Advanced Web Technologies</a:t>
            </a:r>
            <a:endParaRPr lang="de-DE" altLang="de-DE" dirty="0"/>
          </a:p>
        </p:txBody>
      </p:sp>
      <p:sp>
        <p:nvSpPr>
          <p:cNvPr id="1038" name="Rectangle 14">
            <a:extLst>
              <a:ext uri="{FF2B5EF4-FFF2-40B4-BE49-F238E27FC236}">
                <a16:creationId xmlns:a16="http://schemas.microsoft.com/office/drawing/2014/main" id="{2B719E27-07C3-45B5-BA59-2F04CFB95F1E}"/>
              </a:ext>
            </a:extLst>
          </p:cNvPr>
          <p:cNvSpPr>
            <a:spLocks noGrp="1" noChangeArrowheads="1"/>
          </p:cNvSpPr>
          <p:nvPr>
            <p:ph type="sldNum" sz="quarter" idx="4"/>
            <p:custDataLst>
              <p:tags r:id="rId19"/>
            </p:custDataLst>
          </p:nvPr>
        </p:nvSpPr>
        <p:spPr bwMode="auto">
          <a:xfrm>
            <a:off x="539750" y="6557963"/>
            <a:ext cx="66246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a:defRPr sz="1000">
                <a:solidFill>
                  <a:schemeClr val="accent1"/>
                </a:solidFill>
              </a:defRPr>
            </a:lvl1pPr>
          </a:lstStyle>
          <a:p>
            <a:r>
              <a:rPr lang="de-DE" altLang="de-DE"/>
              <a:t>Seite </a:t>
            </a:r>
            <a:fld id="{1DBA225D-D506-43F3-B333-FFE87DBFB1FB}" type="slidenum">
              <a:rPr lang="de-DE" altLang="de-DE"/>
              <a:pPr/>
              <a:t>‹#›</a:t>
            </a:fld>
            <a:endParaRPr lang="de-DE" altLang="de-DE"/>
          </a:p>
        </p:txBody>
      </p:sp>
      <p:pic>
        <p:nvPicPr>
          <p:cNvPr id="1044" name="Picture 20">
            <a:extLst>
              <a:ext uri="{FF2B5EF4-FFF2-40B4-BE49-F238E27FC236}">
                <a16:creationId xmlns:a16="http://schemas.microsoft.com/office/drawing/2014/main" id="{A392ACE4-5514-4CC9-867F-1A9CA7F4163B}"/>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539750"/>
            <a:ext cx="6950075" cy="762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fontAlgn="base" hangingPunct="1">
        <a:lnSpc>
          <a:spcPts val="3000"/>
        </a:lnSpc>
        <a:spcBef>
          <a:spcPct val="0"/>
        </a:spcBef>
        <a:spcAft>
          <a:spcPct val="0"/>
        </a:spcAft>
        <a:defRPr sz="2400" kern="1200">
          <a:solidFill>
            <a:schemeClr val="tx2"/>
          </a:solidFill>
          <a:latin typeface="+mj-lt"/>
          <a:ea typeface="+mj-ea"/>
          <a:cs typeface="+mj-cs"/>
        </a:defRPr>
      </a:lvl1pPr>
      <a:lvl2pPr algn="l" rtl="0" eaLnBrk="1" fontAlgn="base" hangingPunct="1">
        <a:lnSpc>
          <a:spcPts val="3000"/>
        </a:lnSpc>
        <a:spcBef>
          <a:spcPct val="0"/>
        </a:spcBef>
        <a:spcAft>
          <a:spcPct val="0"/>
        </a:spcAft>
        <a:defRPr sz="2400">
          <a:solidFill>
            <a:schemeClr val="tx2"/>
          </a:solidFill>
          <a:latin typeface="Arial" panose="020B0604020202020204" pitchFamily="34" charset="0"/>
        </a:defRPr>
      </a:lvl2pPr>
      <a:lvl3pPr algn="l" rtl="0" eaLnBrk="1" fontAlgn="base" hangingPunct="1">
        <a:lnSpc>
          <a:spcPts val="3000"/>
        </a:lnSpc>
        <a:spcBef>
          <a:spcPct val="0"/>
        </a:spcBef>
        <a:spcAft>
          <a:spcPct val="0"/>
        </a:spcAft>
        <a:defRPr sz="2400">
          <a:solidFill>
            <a:schemeClr val="tx2"/>
          </a:solidFill>
          <a:latin typeface="Arial" panose="020B0604020202020204" pitchFamily="34" charset="0"/>
        </a:defRPr>
      </a:lvl3pPr>
      <a:lvl4pPr algn="l" rtl="0" eaLnBrk="1" fontAlgn="base" hangingPunct="1">
        <a:lnSpc>
          <a:spcPts val="3000"/>
        </a:lnSpc>
        <a:spcBef>
          <a:spcPct val="0"/>
        </a:spcBef>
        <a:spcAft>
          <a:spcPct val="0"/>
        </a:spcAft>
        <a:defRPr sz="2400">
          <a:solidFill>
            <a:schemeClr val="tx2"/>
          </a:solidFill>
          <a:latin typeface="Arial" panose="020B0604020202020204" pitchFamily="34" charset="0"/>
        </a:defRPr>
      </a:lvl4pPr>
      <a:lvl5pPr algn="l" rtl="0" eaLnBrk="1" fontAlgn="base" hangingPunct="1">
        <a:lnSpc>
          <a:spcPts val="3000"/>
        </a:lnSpc>
        <a:spcBef>
          <a:spcPct val="0"/>
        </a:spcBef>
        <a:spcAft>
          <a:spcPct val="0"/>
        </a:spcAft>
        <a:defRPr sz="2400">
          <a:solidFill>
            <a:schemeClr val="tx2"/>
          </a:solidFill>
          <a:latin typeface="Arial" panose="020B0604020202020204" pitchFamily="34" charset="0"/>
        </a:defRPr>
      </a:lvl5pPr>
      <a:lvl6pPr marL="457200" algn="l" rtl="0" eaLnBrk="1" fontAlgn="base" hangingPunct="1">
        <a:lnSpc>
          <a:spcPts val="3000"/>
        </a:lnSpc>
        <a:spcBef>
          <a:spcPct val="0"/>
        </a:spcBef>
        <a:spcAft>
          <a:spcPct val="0"/>
        </a:spcAft>
        <a:defRPr sz="2400">
          <a:solidFill>
            <a:schemeClr val="tx2"/>
          </a:solidFill>
          <a:latin typeface="Arial" panose="020B0604020202020204" pitchFamily="34" charset="0"/>
        </a:defRPr>
      </a:lvl6pPr>
      <a:lvl7pPr marL="914400" algn="l" rtl="0" eaLnBrk="1" fontAlgn="base" hangingPunct="1">
        <a:lnSpc>
          <a:spcPts val="3000"/>
        </a:lnSpc>
        <a:spcBef>
          <a:spcPct val="0"/>
        </a:spcBef>
        <a:spcAft>
          <a:spcPct val="0"/>
        </a:spcAft>
        <a:defRPr sz="2400">
          <a:solidFill>
            <a:schemeClr val="tx2"/>
          </a:solidFill>
          <a:latin typeface="Arial" panose="020B0604020202020204" pitchFamily="34" charset="0"/>
        </a:defRPr>
      </a:lvl7pPr>
      <a:lvl8pPr marL="1371600" algn="l" rtl="0" eaLnBrk="1" fontAlgn="base" hangingPunct="1">
        <a:lnSpc>
          <a:spcPts val="3000"/>
        </a:lnSpc>
        <a:spcBef>
          <a:spcPct val="0"/>
        </a:spcBef>
        <a:spcAft>
          <a:spcPct val="0"/>
        </a:spcAft>
        <a:defRPr sz="2400">
          <a:solidFill>
            <a:schemeClr val="tx2"/>
          </a:solidFill>
          <a:latin typeface="Arial" panose="020B0604020202020204" pitchFamily="34" charset="0"/>
        </a:defRPr>
      </a:lvl8pPr>
      <a:lvl9pPr marL="1828800" algn="l" rtl="0" eaLnBrk="1" fontAlgn="base" hangingPunct="1">
        <a:lnSpc>
          <a:spcPts val="3000"/>
        </a:lnSpc>
        <a:spcBef>
          <a:spcPct val="0"/>
        </a:spcBef>
        <a:spcAft>
          <a:spcPct val="0"/>
        </a:spcAft>
        <a:defRPr sz="2400">
          <a:solidFill>
            <a:schemeClr val="tx2"/>
          </a:solidFill>
          <a:latin typeface="Arial" panose="020B0604020202020204" pitchFamily="34" charset="0"/>
        </a:defRPr>
      </a:lvl9pPr>
    </p:titleStyle>
    <p:body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BC3D9B6-E558-46D8-AA6D-CB67FE476E6F}"/>
              </a:ext>
            </a:extLst>
          </p:cNvPr>
          <p:cNvSpPr>
            <a:spLocks noGrp="1" noChangeArrowheads="1"/>
          </p:cNvSpPr>
          <p:nvPr>
            <p:ph type="ctrTitle"/>
          </p:nvPr>
        </p:nvSpPr>
        <p:spPr>
          <a:xfrm>
            <a:off x="539750" y="4932578"/>
            <a:ext cx="8061325" cy="358560"/>
          </a:xfrm>
        </p:spPr>
        <p:txBody>
          <a:bodyPr/>
          <a:lstStyle/>
          <a:p>
            <a:r>
              <a:rPr lang="de-DE" altLang="de-DE" dirty="0"/>
              <a:t>Chatbot-</a:t>
            </a:r>
            <a:r>
              <a:rPr lang="de-DE" altLang="de-DE" dirty="0" err="1"/>
              <a:t>Semantics</a:t>
            </a:r>
            <a:r>
              <a:rPr lang="de-DE" altLang="de-DE" dirty="0"/>
              <a:t>: User Input Analysis</a:t>
            </a:r>
          </a:p>
        </p:txBody>
      </p:sp>
      <p:sp>
        <p:nvSpPr>
          <p:cNvPr id="2051" name="Rectangle 3">
            <a:extLst>
              <a:ext uri="{FF2B5EF4-FFF2-40B4-BE49-F238E27FC236}">
                <a16:creationId xmlns:a16="http://schemas.microsoft.com/office/drawing/2014/main" id="{A42983FE-D904-47A5-BD7B-10D76CCEC890}"/>
              </a:ext>
            </a:extLst>
          </p:cNvPr>
          <p:cNvSpPr>
            <a:spLocks noGrp="1" noChangeArrowheads="1"/>
          </p:cNvSpPr>
          <p:nvPr>
            <p:ph type="subTitle" idx="1"/>
          </p:nvPr>
        </p:nvSpPr>
        <p:spPr>
          <a:xfrm>
            <a:off x="539750" y="5686397"/>
            <a:ext cx="8061325" cy="252441"/>
          </a:xfrm>
        </p:spPr>
        <p:txBody>
          <a:bodyPr/>
          <a:lstStyle/>
          <a:p>
            <a:r>
              <a:rPr lang="de-DE" altLang="de-DE" dirty="0"/>
              <a:t>Kejni Dema, Eric Waldburger, </a:t>
            </a:r>
            <a:r>
              <a:rPr lang="de-DE" altLang="de-DE" dirty="0" err="1"/>
              <a:t>Xu</a:t>
            </a:r>
            <a:r>
              <a:rPr lang="de-DE" altLang="de-DE" dirty="0"/>
              <a:t> Jia Fug Liu | Project </a:t>
            </a:r>
            <a:r>
              <a:rPr lang="de-DE" altLang="de-DE" dirty="0" err="1"/>
              <a:t>Advanced</a:t>
            </a:r>
            <a:r>
              <a:rPr lang="de-DE" altLang="de-DE" dirty="0"/>
              <a:t> Web Technologies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746460-3345-4121-A258-A3FBC4932BCA}"/>
              </a:ext>
            </a:extLst>
          </p:cNvPr>
          <p:cNvSpPr>
            <a:spLocks noGrp="1"/>
          </p:cNvSpPr>
          <p:nvPr>
            <p:ph type="title"/>
          </p:nvPr>
        </p:nvSpPr>
        <p:spPr>
          <a:xfrm>
            <a:off x="539750" y="1740115"/>
            <a:ext cx="8061325" cy="358560"/>
          </a:xfrm>
        </p:spPr>
        <p:txBody>
          <a:bodyPr/>
          <a:lstStyle/>
          <a:p>
            <a:r>
              <a:rPr lang="en-US" dirty="0" smtClean="0"/>
              <a:t>Thank you for your attention!</a:t>
            </a:r>
            <a:endParaRPr lang="de-DE"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25033" y="2514600"/>
            <a:ext cx="2040588" cy="2451100"/>
          </a:xfrm>
        </p:spPr>
      </p:pic>
      <p:sp>
        <p:nvSpPr>
          <p:cNvPr id="5" name="Foliennummernplatzhalter 4">
            <a:extLst>
              <a:ext uri="{FF2B5EF4-FFF2-40B4-BE49-F238E27FC236}">
                <a16:creationId xmlns:a16="http://schemas.microsoft.com/office/drawing/2014/main" id="{05526F2D-4BEB-47B7-A010-94C7D1CF3CE7}"/>
              </a:ext>
            </a:extLst>
          </p:cNvPr>
          <p:cNvSpPr>
            <a:spLocks noGrp="1"/>
          </p:cNvSpPr>
          <p:nvPr>
            <p:ph type="sldNum" sz="quarter" idx="11"/>
          </p:nvPr>
        </p:nvSpPr>
        <p:spPr/>
        <p:txBody>
          <a:bodyPr/>
          <a:lstStyle/>
          <a:p>
            <a:r>
              <a:rPr lang="de-DE" altLang="de-DE"/>
              <a:t>Seite </a:t>
            </a:r>
            <a:fld id="{8CEADD11-F2BA-40AC-96B7-2118792B028D}" type="slidenum">
              <a:rPr lang="de-DE" altLang="de-DE" smtClean="0"/>
              <a:pPr/>
              <a:t>10</a:t>
            </a:fld>
            <a:endParaRPr lang="de-DE" altLang="de-DE"/>
          </a:p>
        </p:txBody>
      </p:sp>
      <p:sp>
        <p:nvSpPr>
          <p:cNvPr id="7" name="Fußzeilenplatzhalter 3">
            <a:extLst>
              <a:ext uri="{FF2B5EF4-FFF2-40B4-BE49-F238E27FC236}">
                <a16:creationId xmlns:a16="http://schemas.microsoft.com/office/drawing/2014/main" id="{1997D9CD-F7F8-4D60-A32D-7791B89F287A}"/>
              </a:ext>
            </a:extLst>
          </p:cNvPr>
          <p:cNvSpPr>
            <a:spLocks noGrp="1"/>
          </p:cNvSpPr>
          <p:nvPr>
            <p:ph type="ftr" sz="quarter" idx="10"/>
          </p:nvPr>
        </p:nvSpPr>
        <p:spPr>
          <a:xfrm>
            <a:off x="539750" y="6372225"/>
            <a:ext cx="6624638" cy="152400"/>
          </a:xfrm>
        </p:spPr>
        <p:txBody>
          <a:bodyPr/>
          <a:lstStyle>
            <a:lvl1pPr>
              <a:defRPr/>
            </a:lvl1pPr>
          </a:lstStyle>
          <a:p>
            <a:r>
              <a:rPr lang="de-DE" altLang="de-DE" b="0" dirty="0" smtClean="0"/>
              <a:t>Kejni Dema, Eric Waldburger, Xu Jia Fug Liu </a:t>
            </a:r>
            <a:r>
              <a:rPr lang="de-DE" altLang="de-DE" dirty="0" smtClean="0"/>
              <a:t>| Project Advanced Web Technologies</a:t>
            </a:r>
            <a:endParaRPr lang="de-DE" altLang="de-DE" dirty="0"/>
          </a:p>
        </p:txBody>
      </p:sp>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185835" y="2514600"/>
            <a:ext cx="1843433" cy="2457911"/>
          </a:xfrm>
          <a:prstGeom prst="rect">
            <a:avLst/>
          </a:prstGeom>
        </p:spPr>
      </p:pic>
      <p:pic>
        <p:nvPicPr>
          <p:cNvPr id="8" name="Picture 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flipH="1">
            <a:off x="3580829" y="3046090"/>
            <a:ext cx="1979165" cy="2638886"/>
          </a:xfrm>
          <a:prstGeom prst="rect">
            <a:avLst/>
          </a:prstGeom>
        </p:spPr>
      </p:pic>
    </p:spTree>
    <p:extLst>
      <p:ext uri="{BB962C8B-B14F-4D97-AF65-F5344CB8AC3E}">
        <p14:creationId xmlns:p14="http://schemas.microsoft.com/office/powerpoint/2010/main" val="1205251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2C4EDA-F2AC-4AC5-9C60-8BFA58AAC1D5}"/>
              </a:ext>
            </a:extLst>
          </p:cNvPr>
          <p:cNvSpPr>
            <a:spLocks noGrp="1"/>
          </p:cNvSpPr>
          <p:nvPr>
            <p:ph type="title"/>
          </p:nvPr>
        </p:nvSpPr>
        <p:spPr>
          <a:xfrm>
            <a:off x="539750" y="1740115"/>
            <a:ext cx="8061325" cy="358560"/>
          </a:xfrm>
        </p:spPr>
        <p:txBody>
          <a:bodyPr/>
          <a:lstStyle/>
          <a:p>
            <a:r>
              <a:rPr lang="en-US" dirty="0"/>
              <a:t>References</a:t>
            </a:r>
            <a:endParaRPr lang="de-DE" dirty="0"/>
          </a:p>
        </p:txBody>
      </p:sp>
      <p:sp>
        <p:nvSpPr>
          <p:cNvPr id="4" name="Foliennummernplatzhalter 3">
            <a:extLst>
              <a:ext uri="{FF2B5EF4-FFF2-40B4-BE49-F238E27FC236}">
                <a16:creationId xmlns:a16="http://schemas.microsoft.com/office/drawing/2014/main" id="{39CA1AE3-6939-483B-8373-C0E29E1E546D}"/>
              </a:ext>
            </a:extLst>
          </p:cNvPr>
          <p:cNvSpPr>
            <a:spLocks noGrp="1"/>
          </p:cNvSpPr>
          <p:nvPr>
            <p:ph type="sldNum" sz="quarter" idx="11"/>
          </p:nvPr>
        </p:nvSpPr>
        <p:spPr/>
        <p:txBody>
          <a:bodyPr/>
          <a:lstStyle/>
          <a:p>
            <a:r>
              <a:rPr lang="de-DE" altLang="de-DE"/>
              <a:t>Seite </a:t>
            </a:r>
            <a:fld id="{86CF1D63-0031-4808-99E3-CBBBA9670AF3}" type="slidenum">
              <a:rPr lang="de-DE" altLang="de-DE" smtClean="0"/>
              <a:pPr/>
              <a:t>11</a:t>
            </a:fld>
            <a:endParaRPr lang="de-DE" altLang="de-DE"/>
          </a:p>
        </p:txBody>
      </p:sp>
      <p:sp>
        <p:nvSpPr>
          <p:cNvPr id="6" name="Textfeld 5">
            <a:extLst>
              <a:ext uri="{FF2B5EF4-FFF2-40B4-BE49-F238E27FC236}">
                <a16:creationId xmlns:a16="http://schemas.microsoft.com/office/drawing/2014/main" id="{5AEE2C3F-E0D1-43DB-9B29-8D56980AD904}"/>
              </a:ext>
            </a:extLst>
          </p:cNvPr>
          <p:cNvSpPr txBox="1"/>
          <p:nvPr/>
        </p:nvSpPr>
        <p:spPr>
          <a:xfrm>
            <a:off x="380999" y="2286000"/>
            <a:ext cx="8220075" cy="2123658"/>
          </a:xfrm>
          <a:prstGeom prst="rect">
            <a:avLst/>
          </a:prstGeom>
          <a:noFill/>
        </p:spPr>
        <p:txBody>
          <a:bodyPr wrap="square">
            <a:spAutoFit/>
          </a:bodyPr>
          <a:lstStyle/>
          <a:p>
            <a:pPr algn="l"/>
            <a:r>
              <a:rPr lang="de-DE" b="0" i="0" dirty="0">
                <a:solidFill>
                  <a:srgbClr val="222222"/>
                </a:solidFill>
                <a:effectLst/>
                <a:latin typeface="Arial" panose="020B0604020202020204" pitchFamily="34" charset="0"/>
              </a:rPr>
              <a:t>[1]Krauss, Christopher, and Stefan </a:t>
            </a:r>
            <a:r>
              <a:rPr lang="de-DE" b="0" i="0" dirty="0" err="1">
                <a:solidFill>
                  <a:srgbClr val="222222"/>
                </a:solidFill>
                <a:effectLst/>
                <a:latin typeface="Arial" panose="020B0604020202020204" pitchFamily="34" charset="0"/>
              </a:rPr>
              <a:t>Arbanowski</a:t>
            </a:r>
            <a:r>
              <a:rPr lang="de-DE" b="0" i="0" dirty="0">
                <a:solidFill>
                  <a:srgbClr val="222222"/>
                </a:solidFill>
                <a:effectLst/>
                <a:latin typeface="Arial" panose="020B0604020202020204" pitchFamily="34" charset="0"/>
              </a:rPr>
              <a:t>. "</a:t>
            </a:r>
            <a:r>
              <a:rPr lang="de-DE" b="0" i="0" dirty="0" err="1">
                <a:solidFill>
                  <a:srgbClr val="222222"/>
                </a:solidFill>
                <a:effectLst/>
                <a:latin typeface="Arial" panose="020B0604020202020204" pitchFamily="34" charset="0"/>
              </a:rPr>
              <a:t>Social</a:t>
            </a:r>
            <a:r>
              <a:rPr lang="de-DE" b="0" i="0" dirty="0">
                <a:solidFill>
                  <a:srgbClr val="222222"/>
                </a:solidFill>
                <a:effectLst/>
                <a:latin typeface="Arial" panose="020B0604020202020204" pitchFamily="34" charset="0"/>
              </a:rPr>
              <a:t> </a:t>
            </a:r>
            <a:r>
              <a:rPr lang="de-DE" b="0" i="0" dirty="0" err="1">
                <a:solidFill>
                  <a:srgbClr val="222222"/>
                </a:solidFill>
                <a:effectLst/>
                <a:latin typeface="Arial" panose="020B0604020202020204" pitchFamily="34" charset="0"/>
              </a:rPr>
              <a:t>preference</a:t>
            </a:r>
            <a:r>
              <a:rPr lang="de-DE" b="0" i="0" dirty="0">
                <a:solidFill>
                  <a:srgbClr val="222222"/>
                </a:solidFill>
                <a:effectLst/>
                <a:latin typeface="Arial" panose="020B0604020202020204" pitchFamily="34" charset="0"/>
              </a:rPr>
              <a:t> </a:t>
            </a:r>
            <a:r>
              <a:rPr lang="de-DE" b="0" i="0" dirty="0" err="1">
                <a:solidFill>
                  <a:srgbClr val="222222"/>
                </a:solidFill>
                <a:effectLst/>
                <a:latin typeface="Arial" panose="020B0604020202020204" pitchFamily="34" charset="0"/>
              </a:rPr>
              <a:t>ontologies</a:t>
            </a:r>
            <a:r>
              <a:rPr lang="de-DE" b="0" i="0" dirty="0">
                <a:solidFill>
                  <a:srgbClr val="222222"/>
                </a:solidFill>
                <a:effectLst/>
                <a:latin typeface="Arial" panose="020B0604020202020204" pitchFamily="34" charset="0"/>
              </a:rPr>
              <a:t> </a:t>
            </a:r>
            <a:r>
              <a:rPr lang="de-DE" b="0" i="0" dirty="0" err="1">
                <a:solidFill>
                  <a:srgbClr val="222222"/>
                </a:solidFill>
                <a:effectLst/>
                <a:latin typeface="Arial" panose="020B0604020202020204" pitchFamily="34" charset="0"/>
              </a:rPr>
              <a:t>for</a:t>
            </a:r>
            <a:r>
              <a:rPr lang="de-DE" b="0" i="0" dirty="0">
                <a:solidFill>
                  <a:srgbClr val="222222"/>
                </a:solidFill>
                <a:effectLst/>
                <a:latin typeface="Arial" panose="020B0604020202020204" pitchFamily="34" charset="0"/>
              </a:rPr>
              <a:t> </a:t>
            </a:r>
            <a:r>
              <a:rPr lang="de-DE" b="0" i="0" dirty="0" err="1">
                <a:solidFill>
                  <a:srgbClr val="222222"/>
                </a:solidFill>
                <a:effectLst/>
                <a:latin typeface="Arial" panose="020B0604020202020204" pitchFamily="34" charset="0"/>
              </a:rPr>
              <a:t>enriching</a:t>
            </a:r>
            <a:r>
              <a:rPr lang="de-DE" b="0" i="0" dirty="0">
                <a:solidFill>
                  <a:srgbClr val="222222"/>
                </a:solidFill>
                <a:effectLst/>
                <a:latin typeface="Arial" panose="020B0604020202020204" pitchFamily="34" charset="0"/>
              </a:rPr>
              <a:t> </a:t>
            </a:r>
            <a:r>
              <a:rPr lang="de-DE" b="0" i="0" dirty="0" err="1">
                <a:solidFill>
                  <a:srgbClr val="222222"/>
                </a:solidFill>
                <a:effectLst/>
                <a:latin typeface="Arial" panose="020B0604020202020204" pitchFamily="34" charset="0"/>
              </a:rPr>
              <a:t>user</a:t>
            </a:r>
            <a:r>
              <a:rPr lang="de-DE" b="0" i="0" dirty="0">
                <a:solidFill>
                  <a:srgbClr val="222222"/>
                </a:solidFill>
                <a:effectLst/>
                <a:latin typeface="Arial" panose="020B0604020202020204" pitchFamily="34" charset="0"/>
              </a:rPr>
              <a:t> and item </a:t>
            </a:r>
            <a:r>
              <a:rPr lang="de-DE" b="0" i="0" dirty="0" err="1">
                <a:solidFill>
                  <a:srgbClr val="222222"/>
                </a:solidFill>
                <a:effectLst/>
                <a:latin typeface="Arial" panose="020B0604020202020204" pitchFamily="34" charset="0"/>
              </a:rPr>
              <a:t>data</a:t>
            </a:r>
            <a:r>
              <a:rPr lang="de-DE" b="0" i="0" dirty="0">
                <a:solidFill>
                  <a:srgbClr val="222222"/>
                </a:solidFill>
                <a:effectLst/>
                <a:latin typeface="Arial" panose="020B0604020202020204" pitchFamily="34" charset="0"/>
              </a:rPr>
              <a:t> in </a:t>
            </a:r>
            <a:r>
              <a:rPr lang="de-DE" b="0" i="0" dirty="0" err="1">
                <a:solidFill>
                  <a:srgbClr val="222222"/>
                </a:solidFill>
                <a:effectLst/>
                <a:latin typeface="Arial" panose="020B0604020202020204" pitchFamily="34" charset="0"/>
              </a:rPr>
              <a:t>recommendation</a:t>
            </a:r>
            <a:r>
              <a:rPr lang="de-DE" b="0" i="0" dirty="0">
                <a:solidFill>
                  <a:srgbClr val="222222"/>
                </a:solidFill>
                <a:effectLst/>
                <a:latin typeface="Arial" panose="020B0604020202020204" pitchFamily="34" charset="0"/>
              </a:rPr>
              <a:t> </a:t>
            </a:r>
            <a:r>
              <a:rPr lang="de-DE" b="0" i="0" dirty="0" err="1">
                <a:solidFill>
                  <a:srgbClr val="222222"/>
                </a:solidFill>
                <a:effectLst/>
                <a:latin typeface="Arial" panose="020B0604020202020204" pitchFamily="34" charset="0"/>
              </a:rPr>
              <a:t>systems</a:t>
            </a:r>
            <a:r>
              <a:rPr lang="de-DE" b="0" i="0" dirty="0">
                <a:solidFill>
                  <a:srgbClr val="222222"/>
                </a:solidFill>
                <a:effectLst/>
                <a:latin typeface="Arial" panose="020B0604020202020204" pitchFamily="34" charset="0"/>
              </a:rPr>
              <a:t>." </a:t>
            </a:r>
            <a:r>
              <a:rPr lang="de-DE" b="0" i="1" dirty="0">
                <a:solidFill>
                  <a:srgbClr val="222222"/>
                </a:solidFill>
                <a:effectLst/>
                <a:latin typeface="Arial" panose="020B0604020202020204" pitchFamily="34" charset="0"/>
              </a:rPr>
              <a:t>2014 IEEE International Conference on Data Mining Workshop</a:t>
            </a:r>
            <a:r>
              <a:rPr lang="de-DE" b="0" i="0" dirty="0">
                <a:solidFill>
                  <a:srgbClr val="222222"/>
                </a:solidFill>
                <a:effectLst/>
                <a:latin typeface="Arial" panose="020B0604020202020204" pitchFamily="34" charset="0"/>
              </a:rPr>
              <a:t>. IEEE, 2014.</a:t>
            </a:r>
          </a:p>
          <a:p>
            <a:pPr algn="l"/>
            <a:endParaRPr lang="de-DE" dirty="0">
              <a:solidFill>
                <a:srgbClr val="222222"/>
              </a:solidFill>
            </a:endParaRPr>
          </a:p>
          <a:p>
            <a:pPr algn="l"/>
            <a:r>
              <a:rPr lang="de-DE" b="0" i="0" dirty="0">
                <a:solidFill>
                  <a:srgbClr val="222222"/>
                </a:solidFill>
                <a:effectLst/>
                <a:latin typeface="Arial" panose="020B0604020202020204" pitchFamily="34" charset="0"/>
              </a:rPr>
              <a:t>[2] Schmid, Helmut. "</a:t>
            </a:r>
            <a:r>
              <a:rPr lang="de-DE" b="0" i="0" dirty="0" err="1">
                <a:solidFill>
                  <a:srgbClr val="222222"/>
                </a:solidFill>
                <a:effectLst/>
                <a:latin typeface="Arial" panose="020B0604020202020204" pitchFamily="34" charset="0"/>
              </a:rPr>
              <a:t>TreeTagger</a:t>
            </a:r>
            <a:r>
              <a:rPr lang="de-DE" b="0" i="0" dirty="0">
                <a:solidFill>
                  <a:srgbClr val="222222"/>
                </a:solidFill>
                <a:effectLst/>
                <a:latin typeface="Arial" panose="020B0604020202020204" pitchFamily="34" charset="0"/>
              </a:rPr>
              <a:t>-a </a:t>
            </a:r>
            <a:r>
              <a:rPr lang="de-DE" b="0" i="0" dirty="0" err="1">
                <a:solidFill>
                  <a:srgbClr val="222222"/>
                </a:solidFill>
                <a:effectLst/>
                <a:latin typeface="Arial" panose="020B0604020202020204" pitchFamily="34" charset="0"/>
              </a:rPr>
              <a:t>language</a:t>
            </a:r>
            <a:r>
              <a:rPr lang="de-DE" b="0" i="0" dirty="0">
                <a:solidFill>
                  <a:srgbClr val="222222"/>
                </a:solidFill>
                <a:effectLst/>
                <a:latin typeface="Arial" panose="020B0604020202020204" pitchFamily="34" charset="0"/>
              </a:rPr>
              <a:t> </a:t>
            </a:r>
            <a:r>
              <a:rPr lang="de-DE" b="0" i="0" dirty="0" err="1">
                <a:solidFill>
                  <a:srgbClr val="222222"/>
                </a:solidFill>
                <a:effectLst/>
                <a:latin typeface="Arial" panose="020B0604020202020204" pitchFamily="34" charset="0"/>
              </a:rPr>
              <a:t>independent</a:t>
            </a:r>
            <a:r>
              <a:rPr lang="de-DE" b="0" i="0" dirty="0">
                <a:solidFill>
                  <a:srgbClr val="222222"/>
                </a:solidFill>
                <a:effectLst/>
                <a:latin typeface="Arial" panose="020B0604020202020204" pitchFamily="34" charset="0"/>
              </a:rPr>
              <a:t> </a:t>
            </a:r>
            <a:r>
              <a:rPr lang="de-DE" b="0" i="0" dirty="0" err="1">
                <a:solidFill>
                  <a:srgbClr val="222222"/>
                </a:solidFill>
                <a:effectLst/>
                <a:latin typeface="Arial" panose="020B0604020202020204" pitchFamily="34" charset="0"/>
              </a:rPr>
              <a:t>part-of-speech</a:t>
            </a:r>
            <a:r>
              <a:rPr lang="de-DE" b="0" i="0" dirty="0">
                <a:solidFill>
                  <a:srgbClr val="222222"/>
                </a:solidFill>
                <a:effectLst/>
                <a:latin typeface="Arial" panose="020B0604020202020204" pitchFamily="34" charset="0"/>
              </a:rPr>
              <a:t> </a:t>
            </a:r>
            <a:r>
              <a:rPr lang="de-DE" b="0" i="0" dirty="0" err="1">
                <a:solidFill>
                  <a:srgbClr val="222222"/>
                </a:solidFill>
                <a:effectLst/>
                <a:latin typeface="Arial" panose="020B0604020202020204" pitchFamily="34" charset="0"/>
              </a:rPr>
              <a:t>tagger</a:t>
            </a:r>
            <a:r>
              <a:rPr lang="de-DE" b="0" i="0" dirty="0">
                <a:solidFill>
                  <a:srgbClr val="222222"/>
                </a:solidFill>
                <a:effectLst/>
                <a:latin typeface="Arial" panose="020B0604020202020204" pitchFamily="34" charset="0"/>
              </a:rPr>
              <a:t>." </a:t>
            </a:r>
            <a:r>
              <a:rPr lang="de-DE" b="0" i="1" dirty="0">
                <a:solidFill>
                  <a:srgbClr val="222222"/>
                </a:solidFill>
                <a:effectLst/>
                <a:latin typeface="Arial" panose="020B0604020202020204" pitchFamily="34" charset="0"/>
              </a:rPr>
              <a:t>http://www.ims.uni-stuttgart.de/projekte/corplex/TreeTagger/</a:t>
            </a:r>
            <a:r>
              <a:rPr lang="de-DE" b="0" i="0" dirty="0">
                <a:solidFill>
                  <a:srgbClr val="222222"/>
                </a:solidFill>
                <a:effectLst/>
                <a:latin typeface="Arial" panose="020B0604020202020204" pitchFamily="34" charset="0"/>
              </a:rPr>
              <a:t> (1994).</a:t>
            </a:r>
          </a:p>
          <a:p>
            <a:pPr algn="l"/>
            <a:endParaRPr lang="de-DE" dirty="0">
              <a:solidFill>
                <a:srgbClr val="222222"/>
              </a:solidFill>
            </a:endParaRPr>
          </a:p>
          <a:p>
            <a:pPr algn="l"/>
            <a:r>
              <a:rPr lang="de-DE" b="0" i="0" dirty="0">
                <a:solidFill>
                  <a:srgbClr val="222222"/>
                </a:solidFill>
                <a:effectLst/>
                <a:latin typeface="Arial" panose="020B0604020202020204" pitchFamily="34" charset="0"/>
              </a:rPr>
              <a:t>[3] Remus, Robert, Uwe Quasthoff, and Gerhard Heyer. "</a:t>
            </a:r>
            <a:r>
              <a:rPr lang="de-DE" b="0" i="0" dirty="0" err="1">
                <a:solidFill>
                  <a:srgbClr val="222222"/>
                </a:solidFill>
                <a:effectLst/>
                <a:latin typeface="Arial" panose="020B0604020202020204" pitchFamily="34" charset="0"/>
              </a:rPr>
              <a:t>SentiWS</a:t>
            </a:r>
            <a:r>
              <a:rPr lang="de-DE" b="0" i="0" dirty="0">
                <a:solidFill>
                  <a:srgbClr val="222222"/>
                </a:solidFill>
                <a:effectLst/>
                <a:latin typeface="Arial" panose="020B0604020202020204" pitchFamily="34" charset="0"/>
              </a:rPr>
              <a:t>-A </a:t>
            </a:r>
            <a:r>
              <a:rPr lang="de-DE" b="0" i="0" dirty="0" err="1">
                <a:solidFill>
                  <a:srgbClr val="222222"/>
                </a:solidFill>
                <a:effectLst/>
                <a:latin typeface="Arial" panose="020B0604020202020204" pitchFamily="34" charset="0"/>
              </a:rPr>
              <a:t>Publicly</a:t>
            </a:r>
            <a:r>
              <a:rPr lang="de-DE" b="0" i="0" dirty="0">
                <a:solidFill>
                  <a:srgbClr val="222222"/>
                </a:solidFill>
                <a:effectLst/>
                <a:latin typeface="Arial" panose="020B0604020202020204" pitchFamily="34" charset="0"/>
              </a:rPr>
              <a:t> </a:t>
            </a:r>
            <a:r>
              <a:rPr lang="de-DE" b="0" i="0" dirty="0" err="1">
                <a:solidFill>
                  <a:srgbClr val="222222"/>
                </a:solidFill>
                <a:effectLst/>
                <a:latin typeface="Arial" panose="020B0604020202020204" pitchFamily="34" charset="0"/>
              </a:rPr>
              <a:t>Available</a:t>
            </a:r>
            <a:r>
              <a:rPr lang="de-DE" b="0" i="0" dirty="0">
                <a:solidFill>
                  <a:srgbClr val="222222"/>
                </a:solidFill>
                <a:effectLst/>
                <a:latin typeface="Arial" panose="020B0604020202020204" pitchFamily="34" charset="0"/>
              </a:rPr>
              <a:t> German-</a:t>
            </a:r>
            <a:r>
              <a:rPr lang="de-DE" b="0" i="0" dirty="0" err="1">
                <a:solidFill>
                  <a:srgbClr val="222222"/>
                </a:solidFill>
                <a:effectLst/>
                <a:latin typeface="Arial" panose="020B0604020202020204" pitchFamily="34" charset="0"/>
              </a:rPr>
              <a:t>language</a:t>
            </a:r>
            <a:r>
              <a:rPr lang="de-DE" b="0" i="0" dirty="0">
                <a:solidFill>
                  <a:srgbClr val="222222"/>
                </a:solidFill>
                <a:effectLst/>
                <a:latin typeface="Arial" panose="020B0604020202020204" pitchFamily="34" charset="0"/>
              </a:rPr>
              <a:t> </a:t>
            </a:r>
            <a:r>
              <a:rPr lang="de-DE" b="0" i="0" dirty="0" err="1">
                <a:solidFill>
                  <a:srgbClr val="222222"/>
                </a:solidFill>
                <a:effectLst/>
                <a:latin typeface="Arial" panose="020B0604020202020204" pitchFamily="34" charset="0"/>
              </a:rPr>
              <a:t>Resource</a:t>
            </a:r>
            <a:r>
              <a:rPr lang="de-DE" b="0" i="0" dirty="0">
                <a:solidFill>
                  <a:srgbClr val="222222"/>
                </a:solidFill>
                <a:effectLst/>
                <a:latin typeface="Arial" panose="020B0604020202020204" pitchFamily="34" charset="0"/>
              </a:rPr>
              <a:t> </a:t>
            </a:r>
            <a:r>
              <a:rPr lang="de-DE" b="0" i="0" dirty="0" err="1">
                <a:solidFill>
                  <a:srgbClr val="222222"/>
                </a:solidFill>
                <a:effectLst/>
                <a:latin typeface="Arial" panose="020B0604020202020204" pitchFamily="34" charset="0"/>
              </a:rPr>
              <a:t>for</a:t>
            </a:r>
            <a:r>
              <a:rPr lang="de-DE" b="0" i="0" dirty="0">
                <a:solidFill>
                  <a:srgbClr val="222222"/>
                </a:solidFill>
                <a:effectLst/>
                <a:latin typeface="Arial" panose="020B0604020202020204" pitchFamily="34" charset="0"/>
              </a:rPr>
              <a:t> Sentiment Analysis." </a:t>
            </a:r>
            <a:r>
              <a:rPr lang="de-DE" b="0" i="1" dirty="0">
                <a:solidFill>
                  <a:srgbClr val="222222"/>
                </a:solidFill>
                <a:effectLst/>
                <a:latin typeface="Arial" panose="020B0604020202020204" pitchFamily="34" charset="0"/>
              </a:rPr>
              <a:t>LREC</a:t>
            </a:r>
            <a:r>
              <a:rPr lang="de-DE" b="0" i="0" dirty="0">
                <a:solidFill>
                  <a:srgbClr val="222222"/>
                </a:solidFill>
                <a:effectLst/>
                <a:latin typeface="Arial" panose="020B0604020202020204" pitchFamily="34" charset="0"/>
              </a:rPr>
              <a:t>. 2010.</a:t>
            </a:r>
          </a:p>
          <a:p>
            <a:pPr algn="l"/>
            <a:endParaRPr lang="de-DE" dirty="0">
              <a:solidFill>
                <a:srgbClr val="222222"/>
              </a:solidFill>
            </a:endParaRPr>
          </a:p>
          <a:p>
            <a:pPr algn="l"/>
            <a:r>
              <a:rPr lang="de-DE" b="0" i="0" dirty="0">
                <a:solidFill>
                  <a:srgbClr val="222222"/>
                </a:solidFill>
                <a:effectLst/>
                <a:latin typeface="Arial" panose="020B0604020202020204" pitchFamily="34" charset="0"/>
              </a:rPr>
              <a:t>[4] </a:t>
            </a:r>
            <a:r>
              <a:rPr lang="en-GB" b="0" i="0" dirty="0" err="1">
                <a:solidFill>
                  <a:srgbClr val="222222"/>
                </a:solidFill>
                <a:effectLst/>
                <a:latin typeface="Arial" panose="020B0604020202020204" pitchFamily="34" charset="0"/>
              </a:rPr>
              <a:t>Clematide</a:t>
            </a:r>
            <a:r>
              <a:rPr lang="en-GB" b="0" i="0" dirty="0">
                <a:solidFill>
                  <a:srgbClr val="222222"/>
                </a:solidFill>
                <a:effectLst/>
                <a:latin typeface="Arial" panose="020B0604020202020204" pitchFamily="34" charset="0"/>
              </a:rPr>
              <a:t>, Simon, et al. "Evaluation and extension of a polarity lexicon for German." (2010): 7-13.</a:t>
            </a:r>
            <a:endParaRPr lang="de-DE" b="0" i="0" dirty="0">
              <a:solidFill>
                <a:srgbClr val="222222"/>
              </a:solidFill>
              <a:effectLst/>
              <a:latin typeface="Arial" panose="020B0604020202020204" pitchFamily="34" charset="0"/>
            </a:endParaRPr>
          </a:p>
          <a:p>
            <a:pPr algn="l"/>
            <a:endParaRPr lang="de-DE" dirty="0">
              <a:solidFill>
                <a:srgbClr val="222222"/>
              </a:solidFill>
            </a:endParaRPr>
          </a:p>
        </p:txBody>
      </p:sp>
      <p:sp>
        <p:nvSpPr>
          <p:cNvPr id="7" name="Fußzeilenplatzhalter 3">
            <a:extLst>
              <a:ext uri="{FF2B5EF4-FFF2-40B4-BE49-F238E27FC236}">
                <a16:creationId xmlns:a16="http://schemas.microsoft.com/office/drawing/2014/main" id="{1997D9CD-F7F8-4D60-A32D-7791B89F287A}"/>
              </a:ext>
            </a:extLst>
          </p:cNvPr>
          <p:cNvSpPr>
            <a:spLocks noGrp="1"/>
          </p:cNvSpPr>
          <p:nvPr>
            <p:ph type="ftr" sz="quarter" idx="10"/>
          </p:nvPr>
        </p:nvSpPr>
        <p:spPr>
          <a:xfrm>
            <a:off x="539750" y="6372225"/>
            <a:ext cx="6624638" cy="152400"/>
          </a:xfrm>
        </p:spPr>
        <p:txBody>
          <a:bodyPr/>
          <a:lstStyle>
            <a:lvl1pPr>
              <a:defRPr/>
            </a:lvl1pPr>
          </a:lstStyle>
          <a:p>
            <a:r>
              <a:rPr lang="de-DE" altLang="de-DE" b="0" dirty="0" smtClean="0"/>
              <a:t>Kejni Dema, Eric Waldburger, Xu Jia Fug Liu </a:t>
            </a:r>
            <a:r>
              <a:rPr lang="de-DE" altLang="de-DE" dirty="0" smtClean="0"/>
              <a:t>| Project Advanced Web Technologies</a:t>
            </a:r>
            <a:endParaRPr lang="de-DE" altLang="de-DE" dirty="0"/>
          </a:p>
        </p:txBody>
      </p:sp>
    </p:spTree>
    <p:extLst>
      <p:ext uri="{BB962C8B-B14F-4D97-AF65-F5344CB8AC3E}">
        <p14:creationId xmlns:p14="http://schemas.microsoft.com/office/powerpoint/2010/main" val="1956369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1B1AA8-614A-43E0-AF12-63D42D4EF52B}"/>
              </a:ext>
            </a:extLst>
          </p:cNvPr>
          <p:cNvSpPr>
            <a:spLocks noGrp="1"/>
          </p:cNvSpPr>
          <p:nvPr>
            <p:ph type="title"/>
          </p:nvPr>
        </p:nvSpPr>
        <p:spPr>
          <a:xfrm>
            <a:off x="539750" y="1740115"/>
            <a:ext cx="8061325" cy="358560"/>
          </a:xfrm>
        </p:spPr>
        <p:txBody>
          <a:bodyPr/>
          <a:lstStyle/>
          <a:p>
            <a:r>
              <a:rPr lang="en-US" dirty="0"/>
              <a:t>Problem Statement</a:t>
            </a:r>
            <a:endParaRPr lang="de-DE" dirty="0"/>
          </a:p>
        </p:txBody>
      </p:sp>
      <p:sp>
        <p:nvSpPr>
          <p:cNvPr id="3" name="Inhaltsplatzhalter 2">
            <a:extLst>
              <a:ext uri="{FF2B5EF4-FFF2-40B4-BE49-F238E27FC236}">
                <a16:creationId xmlns:a16="http://schemas.microsoft.com/office/drawing/2014/main" id="{4FDD39BB-E884-44BA-A2C2-2FC88846AB00}"/>
              </a:ext>
            </a:extLst>
          </p:cNvPr>
          <p:cNvSpPr>
            <a:spLocks noGrp="1"/>
          </p:cNvSpPr>
          <p:nvPr>
            <p:ph idx="1"/>
          </p:nvPr>
        </p:nvSpPr>
        <p:spPr/>
        <p:txBody>
          <a:bodyPr/>
          <a:lstStyle/>
          <a:p>
            <a:r>
              <a:rPr lang="en-US" dirty="0"/>
              <a:t>	The websites for many of the German ministries are sometimes filled with too much information and the interested user must navigate through huge walls of text when he only requires a minimal amount of information that can be communicated very efficiently if there were a person to ask instead. </a:t>
            </a:r>
          </a:p>
          <a:p>
            <a:endParaRPr lang="en-US" dirty="0"/>
          </a:p>
          <a:p>
            <a:r>
              <a:rPr lang="en-US" dirty="0"/>
              <a:t>	What is the next best thing? </a:t>
            </a:r>
          </a:p>
          <a:p>
            <a:r>
              <a:rPr lang="en-US" dirty="0"/>
              <a:t>	An AI chatbot that can answer most FAQs and tailor the responses to what the user is requesting. </a:t>
            </a:r>
          </a:p>
          <a:p>
            <a:r>
              <a:rPr lang="en-US" dirty="0"/>
              <a:t>	</a:t>
            </a:r>
          </a:p>
        </p:txBody>
      </p:sp>
      <p:sp>
        <p:nvSpPr>
          <p:cNvPr id="5" name="Foliennummernplatzhalter 4">
            <a:extLst>
              <a:ext uri="{FF2B5EF4-FFF2-40B4-BE49-F238E27FC236}">
                <a16:creationId xmlns:a16="http://schemas.microsoft.com/office/drawing/2014/main" id="{D26FC010-ADDD-4864-B367-134644CC1F9B}"/>
              </a:ext>
            </a:extLst>
          </p:cNvPr>
          <p:cNvSpPr>
            <a:spLocks noGrp="1"/>
          </p:cNvSpPr>
          <p:nvPr>
            <p:ph type="sldNum" sz="quarter" idx="11"/>
          </p:nvPr>
        </p:nvSpPr>
        <p:spPr/>
        <p:txBody>
          <a:bodyPr/>
          <a:lstStyle/>
          <a:p>
            <a:r>
              <a:rPr lang="de-DE" altLang="de-DE"/>
              <a:t>Seite </a:t>
            </a:r>
            <a:fld id="{8CEADD11-F2BA-40AC-96B7-2118792B028D}" type="slidenum">
              <a:rPr lang="de-DE" altLang="de-DE" smtClean="0"/>
              <a:pPr/>
              <a:t>2</a:t>
            </a:fld>
            <a:endParaRPr lang="de-DE" altLang="de-DE"/>
          </a:p>
        </p:txBody>
      </p:sp>
      <p:sp>
        <p:nvSpPr>
          <p:cNvPr id="6" name="Fußzeilenplatzhalter 3">
            <a:extLst>
              <a:ext uri="{FF2B5EF4-FFF2-40B4-BE49-F238E27FC236}">
                <a16:creationId xmlns:a16="http://schemas.microsoft.com/office/drawing/2014/main" id="{1997D9CD-F7F8-4D60-A32D-7791B89F287A}"/>
              </a:ext>
            </a:extLst>
          </p:cNvPr>
          <p:cNvSpPr>
            <a:spLocks noGrp="1"/>
          </p:cNvSpPr>
          <p:nvPr>
            <p:ph type="ftr" sz="quarter" idx="10"/>
          </p:nvPr>
        </p:nvSpPr>
        <p:spPr>
          <a:xfrm>
            <a:off x="539750" y="6372225"/>
            <a:ext cx="6624638" cy="152400"/>
          </a:xfrm>
        </p:spPr>
        <p:txBody>
          <a:bodyPr/>
          <a:lstStyle>
            <a:lvl1pPr>
              <a:defRPr/>
            </a:lvl1pPr>
          </a:lstStyle>
          <a:p>
            <a:r>
              <a:rPr lang="de-DE" altLang="de-DE" b="0" dirty="0" smtClean="0"/>
              <a:t>Kejni Dema, Eric Waldburger, Xu Jia Fug Liu </a:t>
            </a:r>
            <a:r>
              <a:rPr lang="de-DE" altLang="de-DE" dirty="0" smtClean="0"/>
              <a:t>| Project Advanced Web Technologies</a:t>
            </a:r>
            <a:endParaRPr lang="de-DE" altLang="de-DE" dirty="0"/>
          </a:p>
        </p:txBody>
      </p:sp>
    </p:spTree>
    <p:extLst>
      <p:ext uri="{BB962C8B-B14F-4D97-AF65-F5344CB8AC3E}">
        <p14:creationId xmlns:p14="http://schemas.microsoft.com/office/powerpoint/2010/main" val="1754693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8B06D0-EE02-49EA-8547-855E9C71C2A4}"/>
              </a:ext>
            </a:extLst>
          </p:cNvPr>
          <p:cNvSpPr>
            <a:spLocks noGrp="1"/>
          </p:cNvSpPr>
          <p:nvPr>
            <p:ph type="title"/>
          </p:nvPr>
        </p:nvSpPr>
        <p:spPr>
          <a:xfrm>
            <a:off x="539750" y="1740115"/>
            <a:ext cx="8061325" cy="358560"/>
          </a:xfrm>
        </p:spPr>
        <p:txBody>
          <a:bodyPr/>
          <a:lstStyle/>
          <a:p>
            <a:r>
              <a:rPr lang="en-US" dirty="0"/>
              <a:t>Scenarios</a:t>
            </a:r>
            <a:endParaRPr lang="de-DE" dirty="0"/>
          </a:p>
        </p:txBody>
      </p:sp>
      <p:sp>
        <p:nvSpPr>
          <p:cNvPr id="3" name="Inhaltsplatzhalter 2">
            <a:extLst>
              <a:ext uri="{FF2B5EF4-FFF2-40B4-BE49-F238E27FC236}">
                <a16:creationId xmlns:a16="http://schemas.microsoft.com/office/drawing/2014/main" id="{CEFD6F48-2018-4AB8-9CAD-CD61ABB2CB64}"/>
              </a:ext>
            </a:extLst>
          </p:cNvPr>
          <p:cNvSpPr>
            <a:spLocks noGrp="1"/>
          </p:cNvSpPr>
          <p:nvPr>
            <p:ph idx="1"/>
          </p:nvPr>
        </p:nvSpPr>
        <p:spPr/>
        <p:txBody>
          <a:bodyPr/>
          <a:lstStyle/>
          <a:p>
            <a:r>
              <a:rPr lang="en-US" dirty="0"/>
              <a:t>	The bot should be able to answer users about required documents for a specific service, about available dates and appointments for the requested service. </a:t>
            </a:r>
          </a:p>
          <a:p>
            <a:endParaRPr lang="en-US" dirty="0"/>
          </a:p>
          <a:p>
            <a:r>
              <a:rPr lang="en-US" dirty="0"/>
              <a:t>	It should also be able to guide the user through the appointment booking process by ways of asking the user for the necessary information and scheduling the appointment. 	</a:t>
            </a:r>
          </a:p>
        </p:txBody>
      </p:sp>
      <p:sp>
        <p:nvSpPr>
          <p:cNvPr id="5" name="Foliennummernplatzhalter 4">
            <a:extLst>
              <a:ext uri="{FF2B5EF4-FFF2-40B4-BE49-F238E27FC236}">
                <a16:creationId xmlns:a16="http://schemas.microsoft.com/office/drawing/2014/main" id="{9E985766-A7B6-40D3-9353-7EC0F6D1DDB8}"/>
              </a:ext>
            </a:extLst>
          </p:cNvPr>
          <p:cNvSpPr>
            <a:spLocks noGrp="1"/>
          </p:cNvSpPr>
          <p:nvPr>
            <p:ph type="sldNum" sz="quarter" idx="11"/>
          </p:nvPr>
        </p:nvSpPr>
        <p:spPr/>
        <p:txBody>
          <a:bodyPr/>
          <a:lstStyle/>
          <a:p>
            <a:r>
              <a:rPr lang="de-DE" altLang="de-DE"/>
              <a:t>Seite </a:t>
            </a:r>
            <a:fld id="{8CEADD11-F2BA-40AC-96B7-2118792B028D}" type="slidenum">
              <a:rPr lang="de-DE" altLang="de-DE" smtClean="0"/>
              <a:pPr/>
              <a:t>3</a:t>
            </a:fld>
            <a:endParaRPr lang="de-DE" altLang="de-DE"/>
          </a:p>
        </p:txBody>
      </p:sp>
      <p:sp>
        <p:nvSpPr>
          <p:cNvPr id="6" name="Fußzeilenplatzhalter 3">
            <a:extLst>
              <a:ext uri="{FF2B5EF4-FFF2-40B4-BE49-F238E27FC236}">
                <a16:creationId xmlns:a16="http://schemas.microsoft.com/office/drawing/2014/main" id="{1997D9CD-F7F8-4D60-A32D-7791B89F287A}"/>
              </a:ext>
            </a:extLst>
          </p:cNvPr>
          <p:cNvSpPr>
            <a:spLocks noGrp="1"/>
          </p:cNvSpPr>
          <p:nvPr>
            <p:ph type="ftr" sz="quarter" idx="10"/>
          </p:nvPr>
        </p:nvSpPr>
        <p:spPr>
          <a:xfrm>
            <a:off x="539750" y="6372225"/>
            <a:ext cx="6624638" cy="152400"/>
          </a:xfrm>
        </p:spPr>
        <p:txBody>
          <a:bodyPr/>
          <a:lstStyle>
            <a:lvl1pPr>
              <a:defRPr/>
            </a:lvl1pPr>
          </a:lstStyle>
          <a:p>
            <a:r>
              <a:rPr lang="de-DE" altLang="de-DE" b="0" dirty="0" smtClean="0"/>
              <a:t>Kejni Dema, Eric Waldburger, Xu Jia Fug Liu </a:t>
            </a:r>
            <a:r>
              <a:rPr lang="de-DE" altLang="de-DE" dirty="0" smtClean="0"/>
              <a:t>| Project Advanced Web Technologies</a:t>
            </a:r>
            <a:endParaRPr lang="de-DE" altLang="de-DE" dirty="0"/>
          </a:p>
        </p:txBody>
      </p:sp>
    </p:spTree>
    <p:extLst>
      <p:ext uri="{BB962C8B-B14F-4D97-AF65-F5344CB8AC3E}">
        <p14:creationId xmlns:p14="http://schemas.microsoft.com/office/powerpoint/2010/main" val="2724292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6D9584-0CF4-4F46-A315-1AA2F06D7329}"/>
              </a:ext>
            </a:extLst>
          </p:cNvPr>
          <p:cNvSpPr>
            <a:spLocks noGrp="1"/>
          </p:cNvSpPr>
          <p:nvPr>
            <p:ph type="title"/>
          </p:nvPr>
        </p:nvSpPr>
        <p:spPr>
          <a:xfrm>
            <a:off x="539750" y="1740115"/>
            <a:ext cx="8061325" cy="358560"/>
          </a:xfrm>
        </p:spPr>
        <p:txBody>
          <a:bodyPr/>
          <a:lstStyle/>
          <a:p>
            <a:r>
              <a:rPr lang="en-US" dirty="0"/>
              <a:t>Technology Overview Pt.1</a:t>
            </a:r>
            <a:endParaRPr lang="de-DE" dirty="0"/>
          </a:p>
        </p:txBody>
      </p:sp>
      <p:sp>
        <p:nvSpPr>
          <p:cNvPr id="3" name="Inhaltsplatzhalter 2">
            <a:extLst>
              <a:ext uri="{FF2B5EF4-FFF2-40B4-BE49-F238E27FC236}">
                <a16:creationId xmlns:a16="http://schemas.microsoft.com/office/drawing/2014/main" id="{4FADD4D8-20F8-483B-B3E9-AA4B407604B5}"/>
              </a:ext>
            </a:extLst>
          </p:cNvPr>
          <p:cNvSpPr>
            <a:spLocks noGrp="1"/>
          </p:cNvSpPr>
          <p:nvPr>
            <p:ph idx="1"/>
          </p:nvPr>
        </p:nvSpPr>
        <p:spPr/>
        <p:txBody>
          <a:bodyPr/>
          <a:lstStyle/>
          <a:p>
            <a:r>
              <a:rPr lang="en-US" dirty="0"/>
              <a:t>	For the implementation of the AI chatbot we will be using Rasa Open Source and Rasa X. </a:t>
            </a:r>
          </a:p>
          <a:p>
            <a:endParaRPr lang="en-US" dirty="0"/>
          </a:p>
          <a:p>
            <a:r>
              <a:rPr lang="de-DE" dirty="0"/>
              <a:t>	The </a:t>
            </a:r>
            <a:r>
              <a:rPr lang="de-DE" dirty="0" err="1"/>
              <a:t>scenarios</a:t>
            </a:r>
            <a:r>
              <a:rPr lang="de-DE" dirty="0"/>
              <a:t> </a:t>
            </a:r>
            <a:r>
              <a:rPr lang="de-DE" dirty="0" err="1"/>
              <a:t>are</a:t>
            </a:r>
            <a:r>
              <a:rPr lang="de-DE" dirty="0"/>
              <a:t> </a:t>
            </a:r>
            <a:r>
              <a:rPr lang="de-DE" dirty="0" err="1"/>
              <a:t>created</a:t>
            </a:r>
            <a:r>
              <a:rPr lang="de-DE" dirty="0"/>
              <a:t> in </a:t>
            </a:r>
            <a:r>
              <a:rPr lang="de-DE" dirty="0" err="1"/>
              <a:t>terms</a:t>
            </a:r>
            <a:r>
              <a:rPr lang="de-DE" dirty="0"/>
              <a:t> </a:t>
            </a:r>
            <a:r>
              <a:rPr lang="de-DE" dirty="0" err="1"/>
              <a:t>of</a:t>
            </a:r>
            <a:r>
              <a:rPr lang="de-DE" dirty="0"/>
              <a:t> Rules (</a:t>
            </a:r>
            <a:r>
              <a:rPr lang="de-DE" dirty="0" err="1"/>
              <a:t>for</a:t>
            </a:r>
            <a:r>
              <a:rPr lang="de-DE" dirty="0"/>
              <a:t> </a:t>
            </a:r>
            <a:r>
              <a:rPr lang="de-DE" dirty="0" err="1"/>
              <a:t>when</a:t>
            </a:r>
            <a:r>
              <a:rPr lang="de-DE" dirty="0"/>
              <a:t> a </a:t>
            </a:r>
            <a:r>
              <a:rPr lang="de-DE" dirty="0" err="1"/>
              <a:t>fixed</a:t>
            </a:r>
            <a:r>
              <a:rPr lang="de-DE" dirty="0"/>
              <a:t> </a:t>
            </a:r>
            <a:r>
              <a:rPr lang="de-DE" dirty="0" err="1"/>
              <a:t>reply</a:t>
            </a:r>
            <a:r>
              <a:rPr lang="de-DE" dirty="0"/>
              <a:t> </a:t>
            </a:r>
            <a:r>
              <a:rPr lang="de-DE" dirty="0" err="1"/>
              <a:t>is</a:t>
            </a:r>
            <a:r>
              <a:rPr lang="de-DE" dirty="0"/>
              <a:t> </a:t>
            </a:r>
            <a:r>
              <a:rPr lang="de-DE" dirty="0" err="1"/>
              <a:t>always</a:t>
            </a:r>
            <a:r>
              <a:rPr lang="de-DE" dirty="0"/>
              <a:t> </a:t>
            </a:r>
            <a:r>
              <a:rPr lang="de-DE" dirty="0" err="1"/>
              <a:t>required</a:t>
            </a:r>
            <a:r>
              <a:rPr lang="de-DE" dirty="0"/>
              <a:t> such </a:t>
            </a:r>
            <a:r>
              <a:rPr lang="de-DE" dirty="0" err="1"/>
              <a:t>as</a:t>
            </a:r>
            <a:r>
              <a:rPr lang="de-DE" dirty="0"/>
              <a:t> </a:t>
            </a:r>
            <a:r>
              <a:rPr lang="de-DE" dirty="0" err="1"/>
              <a:t>greetings</a:t>
            </a:r>
            <a:r>
              <a:rPr lang="de-DE" dirty="0"/>
              <a:t> and form </a:t>
            </a:r>
            <a:r>
              <a:rPr lang="de-DE" dirty="0" err="1"/>
              <a:t>completion</a:t>
            </a:r>
            <a:r>
              <a:rPr lang="de-DE" dirty="0"/>
              <a:t>) and Stories (</a:t>
            </a:r>
            <a:r>
              <a:rPr lang="de-DE" dirty="0" err="1"/>
              <a:t>for</a:t>
            </a:r>
            <a:r>
              <a:rPr lang="de-DE" dirty="0"/>
              <a:t> </a:t>
            </a:r>
            <a:r>
              <a:rPr lang="de-DE" dirty="0" err="1"/>
              <a:t>when</a:t>
            </a:r>
            <a:r>
              <a:rPr lang="de-DE" dirty="0"/>
              <a:t> a back-and-</a:t>
            </a:r>
            <a:r>
              <a:rPr lang="de-DE" dirty="0" err="1"/>
              <a:t>forth</a:t>
            </a:r>
            <a:r>
              <a:rPr lang="de-DE" dirty="0"/>
              <a:t> </a:t>
            </a:r>
            <a:r>
              <a:rPr lang="de-DE" dirty="0" err="1"/>
              <a:t>conversation</a:t>
            </a:r>
            <a:r>
              <a:rPr lang="de-DE" dirty="0"/>
              <a:t> </a:t>
            </a:r>
            <a:r>
              <a:rPr lang="de-DE" dirty="0" err="1"/>
              <a:t>is</a:t>
            </a:r>
            <a:r>
              <a:rPr lang="de-DE" dirty="0"/>
              <a:t> </a:t>
            </a:r>
            <a:r>
              <a:rPr lang="de-DE" dirty="0" err="1"/>
              <a:t>required</a:t>
            </a:r>
            <a:r>
              <a:rPr lang="de-DE" dirty="0"/>
              <a:t>).</a:t>
            </a:r>
          </a:p>
          <a:p>
            <a:endParaRPr lang="de-DE" dirty="0"/>
          </a:p>
          <a:p>
            <a:r>
              <a:rPr lang="de-DE" dirty="0"/>
              <a:t>	These </a:t>
            </a:r>
            <a:r>
              <a:rPr lang="de-DE" dirty="0" err="1"/>
              <a:t>are</a:t>
            </a:r>
            <a:r>
              <a:rPr lang="de-DE" dirty="0"/>
              <a:t> </a:t>
            </a:r>
            <a:r>
              <a:rPr lang="de-DE" dirty="0" err="1"/>
              <a:t>user</a:t>
            </a:r>
            <a:r>
              <a:rPr lang="de-DE" dirty="0"/>
              <a:t> </a:t>
            </a:r>
            <a:r>
              <a:rPr lang="de-DE" dirty="0" err="1"/>
              <a:t>defined</a:t>
            </a:r>
            <a:r>
              <a:rPr lang="de-DE" dirty="0"/>
              <a:t> at </a:t>
            </a:r>
            <a:r>
              <a:rPr lang="de-DE" dirty="0" err="1"/>
              <a:t>first</a:t>
            </a:r>
            <a:r>
              <a:rPr lang="de-DE" dirty="0"/>
              <a:t> but </a:t>
            </a:r>
            <a:r>
              <a:rPr lang="de-DE" dirty="0" err="1"/>
              <a:t>should</a:t>
            </a:r>
            <a:r>
              <a:rPr lang="de-DE" dirty="0"/>
              <a:t> </a:t>
            </a:r>
            <a:r>
              <a:rPr lang="de-DE" dirty="0" err="1"/>
              <a:t>be</a:t>
            </a:r>
            <a:r>
              <a:rPr lang="de-DE" dirty="0"/>
              <a:t> </a:t>
            </a:r>
            <a:r>
              <a:rPr lang="de-DE" dirty="0" err="1"/>
              <a:t>updated</a:t>
            </a:r>
            <a:r>
              <a:rPr lang="de-DE" dirty="0"/>
              <a:t> and </a:t>
            </a:r>
            <a:r>
              <a:rPr lang="de-DE" dirty="0" err="1"/>
              <a:t>iterated</a:t>
            </a:r>
            <a:r>
              <a:rPr lang="de-DE" dirty="0"/>
              <a:t> </a:t>
            </a:r>
            <a:r>
              <a:rPr lang="de-DE" dirty="0" err="1"/>
              <a:t>as</a:t>
            </a:r>
            <a:r>
              <a:rPr lang="de-DE" dirty="0"/>
              <a:t> </a:t>
            </a:r>
            <a:r>
              <a:rPr lang="de-DE" dirty="0" err="1"/>
              <a:t>the</a:t>
            </a:r>
            <a:r>
              <a:rPr lang="de-DE" dirty="0"/>
              <a:t> bot </a:t>
            </a:r>
            <a:r>
              <a:rPr lang="de-DE" dirty="0" err="1"/>
              <a:t>gathers</a:t>
            </a:r>
            <a:r>
              <a:rPr lang="de-DE" dirty="0"/>
              <a:t> </a:t>
            </a:r>
            <a:r>
              <a:rPr lang="de-DE" dirty="0" err="1"/>
              <a:t>more</a:t>
            </a:r>
            <a:r>
              <a:rPr lang="de-DE" dirty="0"/>
              <a:t> </a:t>
            </a:r>
            <a:r>
              <a:rPr lang="de-DE" dirty="0" err="1"/>
              <a:t>user</a:t>
            </a:r>
            <a:r>
              <a:rPr lang="de-DE" dirty="0"/>
              <a:t> </a:t>
            </a:r>
            <a:r>
              <a:rPr lang="de-DE" dirty="0" err="1"/>
              <a:t>requests</a:t>
            </a:r>
            <a:r>
              <a:rPr lang="de-DE" dirty="0"/>
              <a:t> and </a:t>
            </a:r>
            <a:r>
              <a:rPr lang="de-DE" dirty="0" err="1"/>
              <a:t>interactions</a:t>
            </a:r>
            <a:r>
              <a:rPr lang="de-DE" dirty="0"/>
              <a:t>. </a:t>
            </a:r>
          </a:p>
          <a:p>
            <a:endParaRPr lang="de-DE" dirty="0"/>
          </a:p>
          <a:p>
            <a:r>
              <a:rPr lang="de-DE" dirty="0"/>
              <a:t>	A pipeline will be configured </a:t>
            </a:r>
            <a:r>
              <a:rPr lang="en-US" dirty="0" smtClean="0"/>
              <a:t>for</a:t>
            </a:r>
            <a:r>
              <a:rPr lang="de-DE" dirty="0" smtClean="0"/>
              <a:t> </a:t>
            </a:r>
            <a:r>
              <a:rPr lang="de-DE" dirty="0"/>
              <a:t>training the bot on NLU (Natural Language Understanding). </a:t>
            </a:r>
          </a:p>
          <a:p>
            <a:r>
              <a:rPr lang="de-DE" dirty="0"/>
              <a:t>	In </a:t>
            </a:r>
            <a:r>
              <a:rPr lang="de-DE" dirty="0" err="1"/>
              <a:t>this</a:t>
            </a:r>
            <a:r>
              <a:rPr lang="de-DE" dirty="0"/>
              <a:t> </a:t>
            </a:r>
            <a:r>
              <a:rPr lang="de-DE" dirty="0" err="1"/>
              <a:t>pipeline</a:t>
            </a:r>
            <a:r>
              <a:rPr lang="de-DE" dirty="0"/>
              <a:t> </a:t>
            </a:r>
            <a:r>
              <a:rPr lang="de-DE" dirty="0" err="1"/>
              <a:t>there</a:t>
            </a:r>
            <a:r>
              <a:rPr lang="de-DE" dirty="0"/>
              <a:t> will </a:t>
            </a:r>
            <a:r>
              <a:rPr lang="de-DE" dirty="0" err="1"/>
              <a:t>be</a:t>
            </a:r>
            <a:r>
              <a:rPr lang="de-DE" dirty="0"/>
              <a:t> </a:t>
            </a:r>
            <a:r>
              <a:rPr lang="de-DE" dirty="0" err="1"/>
              <a:t>components</a:t>
            </a:r>
            <a:r>
              <a:rPr lang="de-DE" dirty="0"/>
              <a:t> </a:t>
            </a:r>
            <a:r>
              <a:rPr lang="de-DE" dirty="0" err="1"/>
              <a:t>to</a:t>
            </a:r>
            <a:r>
              <a:rPr lang="de-DE" dirty="0"/>
              <a:t> </a:t>
            </a:r>
            <a:r>
              <a:rPr lang="de-DE" dirty="0" err="1"/>
              <a:t>extract</a:t>
            </a:r>
            <a:r>
              <a:rPr lang="de-DE" dirty="0"/>
              <a:t> </a:t>
            </a:r>
            <a:r>
              <a:rPr lang="de-DE" dirty="0" err="1"/>
              <a:t>tokens</a:t>
            </a:r>
            <a:r>
              <a:rPr lang="de-DE" dirty="0"/>
              <a:t>, </a:t>
            </a:r>
            <a:r>
              <a:rPr lang="de-DE" dirty="0" err="1"/>
              <a:t>numbers</a:t>
            </a:r>
            <a:r>
              <a:rPr lang="de-DE" dirty="0"/>
              <a:t> and </a:t>
            </a:r>
            <a:r>
              <a:rPr lang="de-DE" dirty="0" err="1"/>
              <a:t>specific</a:t>
            </a:r>
            <a:r>
              <a:rPr lang="de-DE" dirty="0"/>
              <a:t> </a:t>
            </a:r>
            <a:r>
              <a:rPr lang="de-DE" dirty="0" err="1"/>
              <a:t>formats</a:t>
            </a:r>
            <a:r>
              <a:rPr lang="de-DE" dirty="0"/>
              <a:t> </a:t>
            </a:r>
            <a:r>
              <a:rPr lang="de-DE" dirty="0" err="1"/>
              <a:t>through</a:t>
            </a:r>
            <a:r>
              <a:rPr lang="de-DE" dirty="0"/>
              <a:t> </a:t>
            </a:r>
            <a:r>
              <a:rPr lang="de-DE" dirty="0" err="1"/>
              <a:t>the</a:t>
            </a:r>
            <a:r>
              <a:rPr lang="de-DE" dirty="0"/>
              <a:t> </a:t>
            </a:r>
            <a:r>
              <a:rPr lang="de-DE" dirty="0" err="1"/>
              <a:t>use</a:t>
            </a:r>
            <a:r>
              <a:rPr lang="de-DE" dirty="0"/>
              <a:t> </a:t>
            </a:r>
            <a:r>
              <a:rPr lang="de-DE" dirty="0" err="1"/>
              <a:t>of</a:t>
            </a:r>
            <a:r>
              <a:rPr lang="de-DE" dirty="0"/>
              <a:t> </a:t>
            </a:r>
            <a:r>
              <a:rPr lang="de-DE" dirty="0" err="1"/>
              <a:t>regular</a:t>
            </a:r>
            <a:r>
              <a:rPr lang="de-DE" dirty="0"/>
              <a:t> </a:t>
            </a:r>
            <a:r>
              <a:rPr lang="de-DE" dirty="0" err="1"/>
              <a:t>expressions</a:t>
            </a:r>
            <a:r>
              <a:rPr lang="de-DE" dirty="0"/>
              <a:t> and </a:t>
            </a:r>
            <a:r>
              <a:rPr lang="de-DE" dirty="0" err="1"/>
              <a:t>lookup</a:t>
            </a:r>
            <a:r>
              <a:rPr lang="de-DE" dirty="0"/>
              <a:t> </a:t>
            </a:r>
            <a:r>
              <a:rPr lang="de-DE" dirty="0" err="1"/>
              <a:t>tables</a:t>
            </a:r>
            <a:r>
              <a:rPr lang="de-DE" dirty="0"/>
              <a:t>, </a:t>
            </a:r>
            <a:r>
              <a:rPr lang="de-DE" dirty="0" err="1"/>
              <a:t>handling</a:t>
            </a:r>
            <a:r>
              <a:rPr lang="de-DE" dirty="0"/>
              <a:t> </a:t>
            </a:r>
            <a:r>
              <a:rPr lang="de-DE" dirty="0" err="1"/>
              <a:t>of</a:t>
            </a:r>
            <a:r>
              <a:rPr lang="de-DE" dirty="0"/>
              <a:t> </a:t>
            </a:r>
            <a:r>
              <a:rPr lang="de-DE" dirty="0" err="1"/>
              <a:t>typos</a:t>
            </a:r>
            <a:r>
              <a:rPr lang="de-DE" dirty="0"/>
              <a:t> etc.</a:t>
            </a:r>
          </a:p>
          <a:p>
            <a:endParaRPr lang="de-DE" dirty="0"/>
          </a:p>
          <a:p>
            <a:r>
              <a:rPr lang="de-DE" dirty="0"/>
              <a:t>	</a:t>
            </a:r>
            <a:r>
              <a:rPr lang="de-DE" dirty="0" err="1"/>
              <a:t>For</a:t>
            </a:r>
            <a:r>
              <a:rPr lang="de-DE" dirty="0"/>
              <a:t> </a:t>
            </a:r>
            <a:r>
              <a:rPr lang="de-DE" dirty="0" err="1"/>
              <a:t>unexpected</a:t>
            </a:r>
            <a:r>
              <a:rPr lang="de-DE" dirty="0"/>
              <a:t> </a:t>
            </a:r>
            <a:r>
              <a:rPr lang="de-DE" dirty="0" err="1"/>
              <a:t>input</a:t>
            </a:r>
            <a:r>
              <a:rPr lang="de-DE" dirty="0"/>
              <a:t> </a:t>
            </a:r>
            <a:r>
              <a:rPr lang="de-DE" dirty="0" err="1"/>
              <a:t>there</a:t>
            </a:r>
            <a:r>
              <a:rPr lang="de-DE" dirty="0"/>
              <a:t> </a:t>
            </a:r>
            <a:r>
              <a:rPr lang="de-DE" dirty="0" err="1"/>
              <a:t>shall</a:t>
            </a:r>
            <a:r>
              <a:rPr lang="de-DE" dirty="0"/>
              <a:t> </a:t>
            </a:r>
            <a:r>
              <a:rPr lang="de-DE" dirty="0" err="1"/>
              <a:t>be</a:t>
            </a:r>
            <a:r>
              <a:rPr lang="de-DE" dirty="0"/>
              <a:t> a </a:t>
            </a:r>
            <a:r>
              <a:rPr lang="de-DE" dirty="0" err="1"/>
              <a:t>fallback</a:t>
            </a:r>
            <a:r>
              <a:rPr lang="de-DE" dirty="0"/>
              <a:t> </a:t>
            </a:r>
            <a:r>
              <a:rPr lang="de-DE" dirty="0" err="1"/>
              <a:t>behaviour</a:t>
            </a:r>
            <a:r>
              <a:rPr lang="de-DE" dirty="0"/>
              <a:t>.</a:t>
            </a:r>
            <a:endParaRPr lang="en-US" dirty="0"/>
          </a:p>
        </p:txBody>
      </p:sp>
      <p:sp>
        <p:nvSpPr>
          <p:cNvPr id="5" name="Foliennummernplatzhalter 4">
            <a:extLst>
              <a:ext uri="{FF2B5EF4-FFF2-40B4-BE49-F238E27FC236}">
                <a16:creationId xmlns:a16="http://schemas.microsoft.com/office/drawing/2014/main" id="{32FA1ED4-9B68-4071-8BBF-DD4918078B30}"/>
              </a:ext>
            </a:extLst>
          </p:cNvPr>
          <p:cNvSpPr>
            <a:spLocks noGrp="1"/>
          </p:cNvSpPr>
          <p:nvPr>
            <p:ph type="sldNum" sz="quarter" idx="11"/>
          </p:nvPr>
        </p:nvSpPr>
        <p:spPr/>
        <p:txBody>
          <a:bodyPr/>
          <a:lstStyle/>
          <a:p>
            <a:r>
              <a:rPr lang="de-DE" altLang="de-DE"/>
              <a:t>Seite </a:t>
            </a:r>
            <a:fld id="{8CEADD11-F2BA-40AC-96B7-2118792B028D}" type="slidenum">
              <a:rPr lang="de-DE" altLang="de-DE" smtClean="0"/>
              <a:pPr/>
              <a:t>4</a:t>
            </a:fld>
            <a:endParaRPr lang="de-DE" altLang="de-DE"/>
          </a:p>
        </p:txBody>
      </p:sp>
      <p:sp>
        <p:nvSpPr>
          <p:cNvPr id="6" name="Fußzeilenplatzhalter 3">
            <a:extLst>
              <a:ext uri="{FF2B5EF4-FFF2-40B4-BE49-F238E27FC236}">
                <a16:creationId xmlns:a16="http://schemas.microsoft.com/office/drawing/2014/main" id="{1997D9CD-F7F8-4D60-A32D-7791B89F287A}"/>
              </a:ext>
            </a:extLst>
          </p:cNvPr>
          <p:cNvSpPr>
            <a:spLocks noGrp="1"/>
          </p:cNvSpPr>
          <p:nvPr>
            <p:ph type="ftr" sz="quarter" idx="10"/>
          </p:nvPr>
        </p:nvSpPr>
        <p:spPr>
          <a:xfrm>
            <a:off x="539750" y="6372225"/>
            <a:ext cx="6624638" cy="152400"/>
          </a:xfrm>
        </p:spPr>
        <p:txBody>
          <a:bodyPr/>
          <a:lstStyle>
            <a:lvl1pPr>
              <a:defRPr/>
            </a:lvl1pPr>
          </a:lstStyle>
          <a:p>
            <a:r>
              <a:rPr lang="de-DE" altLang="de-DE" b="0" dirty="0" smtClean="0"/>
              <a:t>Kejni Dema, Eric Waldburger, Xu Jia Fug Liu </a:t>
            </a:r>
            <a:r>
              <a:rPr lang="de-DE" altLang="de-DE" dirty="0" smtClean="0"/>
              <a:t>| Project Advanced Web Technologies</a:t>
            </a:r>
            <a:endParaRPr lang="de-DE" altLang="de-DE" dirty="0"/>
          </a:p>
        </p:txBody>
      </p:sp>
    </p:spTree>
    <p:extLst>
      <p:ext uri="{BB962C8B-B14F-4D97-AF65-F5344CB8AC3E}">
        <p14:creationId xmlns:p14="http://schemas.microsoft.com/office/powerpoint/2010/main" val="3168920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0C15A5-F60A-4D21-852C-3F0E2C145C56}"/>
              </a:ext>
            </a:extLst>
          </p:cNvPr>
          <p:cNvSpPr>
            <a:spLocks noGrp="1"/>
          </p:cNvSpPr>
          <p:nvPr>
            <p:ph type="title"/>
          </p:nvPr>
        </p:nvSpPr>
        <p:spPr>
          <a:xfrm>
            <a:off x="539750" y="1740115"/>
            <a:ext cx="8061325" cy="358560"/>
          </a:xfrm>
        </p:spPr>
        <p:txBody>
          <a:bodyPr/>
          <a:lstStyle/>
          <a:p>
            <a:r>
              <a:rPr lang="en-US" dirty="0"/>
              <a:t>Technology Overview Pt. 2</a:t>
            </a:r>
            <a:endParaRPr lang="de-DE" dirty="0"/>
          </a:p>
        </p:txBody>
      </p:sp>
      <p:sp>
        <p:nvSpPr>
          <p:cNvPr id="3" name="Inhaltsplatzhalter 2">
            <a:extLst>
              <a:ext uri="{FF2B5EF4-FFF2-40B4-BE49-F238E27FC236}">
                <a16:creationId xmlns:a16="http://schemas.microsoft.com/office/drawing/2014/main" id="{343909D5-6AA5-403A-A076-D2A3EF22B312}"/>
              </a:ext>
            </a:extLst>
          </p:cNvPr>
          <p:cNvSpPr>
            <a:spLocks noGrp="1"/>
          </p:cNvSpPr>
          <p:nvPr>
            <p:ph idx="1"/>
          </p:nvPr>
        </p:nvSpPr>
        <p:spPr/>
        <p:txBody>
          <a:bodyPr/>
          <a:lstStyle/>
          <a:p>
            <a:r>
              <a:rPr lang="en-US" dirty="0"/>
              <a:t>	The way NLP works in rasa is that from a sentence of the type: </a:t>
            </a:r>
            <a:r>
              <a:rPr lang="en-GB" dirty="0"/>
              <a:t>"I am looking for a French restaurant in the centre of town“. The following NLP representation shall be extracted, which will then determine the bot’s response based on the defined rules and stories. </a:t>
            </a:r>
          </a:p>
          <a:p>
            <a:pPr rtl="0">
              <a:spcBef>
                <a:spcPts val="0"/>
              </a:spcBef>
              <a:spcAft>
                <a:spcPts val="0"/>
              </a:spcAft>
            </a:pPr>
            <a:r>
              <a:rPr lang="en-GB" dirty="0"/>
              <a:t>	</a:t>
            </a:r>
            <a:r>
              <a:rPr lang="de-DE" dirty="0"/>
              <a:t/>
            </a:r>
            <a:br>
              <a:rPr lang="de-DE" dirty="0"/>
            </a:br>
            <a:endParaRPr lang="de-DE" dirty="0"/>
          </a:p>
          <a:p>
            <a:pPr rtl="0">
              <a:spcBef>
                <a:spcPts val="0"/>
              </a:spcBef>
              <a:spcAft>
                <a:spcPts val="0"/>
              </a:spcAft>
            </a:pPr>
            <a:endParaRPr lang="de-DE" dirty="0"/>
          </a:p>
          <a:p>
            <a:pPr rtl="0">
              <a:spcBef>
                <a:spcPts val="0"/>
              </a:spcBef>
              <a:spcAft>
                <a:spcPts val="0"/>
              </a:spcAft>
            </a:pPr>
            <a:endParaRPr lang="de-DE" dirty="0"/>
          </a:p>
          <a:p>
            <a:pPr rtl="0">
              <a:spcBef>
                <a:spcPts val="0"/>
              </a:spcBef>
              <a:spcAft>
                <a:spcPts val="0"/>
              </a:spcAft>
            </a:pPr>
            <a:endParaRPr lang="de-DE" dirty="0"/>
          </a:p>
          <a:p>
            <a:pPr rtl="0">
              <a:spcBef>
                <a:spcPts val="0"/>
              </a:spcBef>
              <a:spcAft>
                <a:spcPts val="0"/>
              </a:spcAft>
            </a:pPr>
            <a:endParaRPr lang="de-DE" dirty="0"/>
          </a:p>
          <a:p>
            <a:pPr rtl="0">
              <a:spcBef>
                <a:spcPts val="0"/>
              </a:spcBef>
              <a:spcAft>
                <a:spcPts val="0"/>
              </a:spcAft>
            </a:pPr>
            <a:endParaRPr lang="de-DE" dirty="0"/>
          </a:p>
          <a:p>
            <a:pPr rtl="0">
              <a:spcBef>
                <a:spcPts val="0"/>
              </a:spcBef>
              <a:spcAft>
                <a:spcPts val="0"/>
              </a:spcAft>
            </a:pPr>
            <a:r>
              <a:rPr lang="de-DE" dirty="0"/>
              <a:t>	In the pipeline we would like to add the ability to detect user sentiment to offer other communication channels in case the bot cannot help and the user is getting frustrated.</a:t>
            </a:r>
          </a:p>
        </p:txBody>
      </p:sp>
      <p:sp>
        <p:nvSpPr>
          <p:cNvPr id="5" name="Foliennummernplatzhalter 4">
            <a:extLst>
              <a:ext uri="{FF2B5EF4-FFF2-40B4-BE49-F238E27FC236}">
                <a16:creationId xmlns:a16="http://schemas.microsoft.com/office/drawing/2014/main" id="{E2054093-28AB-4652-AE5B-FC998B30A224}"/>
              </a:ext>
            </a:extLst>
          </p:cNvPr>
          <p:cNvSpPr>
            <a:spLocks noGrp="1"/>
          </p:cNvSpPr>
          <p:nvPr>
            <p:ph type="sldNum" sz="quarter" idx="11"/>
          </p:nvPr>
        </p:nvSpPr>
        <p:spPr/>
        <p:txBody>
          <a:bodyPr/>
          <a:lstStyle/>
          <a:p>
            <a:r>
              <a:rPr lang="de-DE" altLang="de-DE"/>
              <a:t>Seite </a:t>
            </a:r>
            <a:fld id="{8CEADD11-F2BA-40AC-96B7-2118792B028D}" type="slidenum">
              <a:rPr lang="de-DE" altLang="de-DE" smtClean="0"/>
              <a:pPr/>
              <a:t>5</a:t>
            </a:fld>
            <a:endParaRPr lang="de-DE" altLang="de-DE"/>
          </a:p>
        </p:txBody>
      </p:sp>
      <p:sp>
        <p:nvSpPr>
          <p:cNvPr id="6" name="Rechteck 5">
            <a:extLst>
              <a:ext uri="{FF2B5EF4-FFF2-40B4-BE49-F238E27FC236}">
                <a16:creationId xmlns:a16="http://schemas.microsoft.com/office/drawing/2014/main" id="{4FDC8321-B444-4CDB-AE49-6EBB758A4622}"/>
              </a:ext>
            </a:extLst>
          </p:cNvPr>
          <p:cNvSpPr/>
          <p:nvPr/>
        </p:nvSpPr>
        <p:spPr bwMode="auto">
          <a:xfrm>
            <a:off x="2667000" y="3276600"/>
            <a:ext cx="3352800" cy="1600200"/>
          </a:xfrm>
          <a:prstGeom prst="rect">
            <a:avLst/>
          </a:prstGeom>
          <a:solidFill>
            <a:schemeClr val="tx1">
              <a:alpha val="89999"/>
            </a:schemeClr>
          </a:solidFill>
          <a:ln>
            <a:solidFill>
              <a:schemeClr val="tx1"/>
            </a:solidFill>
          </a:ln>
          <a:effectLst/>
        </p:spPr>
        <p:txBody>
          <a:bodyPr vert="horz" wrap="square" lIns="91440" tIns="45720" rIns="91440" bIns="45720" numCol="1" rtlCol="0" anchor="ctr" anchorCtr="0" compatLnSpc="1">
            <a:prstTxWarp prst="textNoShape">
              <a:avLst/>
            </a:prstTxWarp>
          </a:bodyPr>
          <a:lstStyle/>
          <a:p>
            <a:pPr algn="l" rtl="0">
              <a:spcBef>
                <a:spcPts val="0"/>
              </a:spcBef>
              <a:spcAft>
                <a:spcPts val="0"/>
              </a:spcAft>
            </a:pPr>
            <a:r>
              <a:rPr lang="de-DE" sz="1200" b="0" i="0" u="none" strike="noStrike" dirty="0">
                <a:solidFill>
                  <a:srgbClr val="C792EA"/>
                </a:solidFill>
                <a:effectLst/>
                <a:latin typeface="Courier New" panose="02070309020205020404" pitchFamily="49" charset="0"/>
              </a:rPr>
              <a:t>{</a:t>
            </a:r>
            <a:endParaRPr lang="de-DE" b="0" dirty="0">
              <a:effectLst/>
            </a:endParaRPr>
          </a:p>
          <a:p>
            <a:pPr algn="l" rtl="0">
              <a:spcBef>
                <a:spcPts val="0"/>
              </a:spcBef>
              <a:spcAft>
                <a:spcPts val="0"/>
              </a:spcAft>
            </a:pPr>
            <a:r>
              <a:rPr lang="de-DE" sz="1200" b="0" i="0" u="none" strike="noStrike" dirty="0">
                <a:solidFill>
                  <a:srgbClr val="BFC7D5"/>
                </a:solidFill>
                <a:effectLst/>
                <a:latin typeface="Courier New" panose="02070309020205020404" pitchFamily="49" charset="0"/>
              </a:rPr>
              <a:t> "</a:t>
            </a:r>
            <a:r>
              <a:rPr lang="de-DE" sz="1200" b="0" i="0" u="none" strike="noStrike" dirty="0" err="1">
                <a:solidFill>
                  <a:srgbClr val="BFC7D5"/>
                </a:solidFill>
                <a:effectLst/>
                <a:latin typeface="Courier New" panose="02070309020205020404" pitchFamily="49" charset="0"/>
              </a:rPr>
              <a:t>intent</a:t>
            </a:r>
            <a:r>
              <a:rPr lang="de-DE" sz="1200" b="0" i="0" u="none" strike="noStrike" dirty="0">
                <a:solidFill>
                  <a:srgbClr val="BFC7D5"/>
                </a:solidFill>
                <a:effectLst/>
                <a:latin typeface="Courier New" panose="02070309020205020404" pitchFamily="49" charset="0"/>
              </a:rPr>
              <a:t>"</a:t>
            </a:r>
            <a:r>
              <a:rPr lang="de-DE" sz="1200" b="0" i="0" u="none" strike="noStrike" dirty="0">
                <a:solidFill>
                  <a:srgbClr val="89DDFF"/>
                </a:solidFill>
                <a:effectLst/>
                <a:latin typeface="Courier New" panose="02070309020205020404" pitchFamily="49" charset="0"/>
              </a:rPr>
              <a:t>:</a:t>
            </a:r>
            <a:r>
              <a:rPr lang="de-DE" sz="1200" b="0" i="0" u="none" strike="noStrike" dirty="0">
                <a:solidFill>
                  <a:srgbClr val="BFC7D5"/>
                </a:solidFill>
                <a:effectLst/>
                <a:latin typeface="Courier New" panose="02070309020205020404" pitchFamily="49" charset="0"/>
              </a:rPr>
              <a:t> </a:t>
            </a:r>
            <a:r>
              <a:rPr lang="de-DE" sz="1200" b="0" i="0" u="none" strike="noStrike" dirty="0">
                <a:solidFill>
                  <a:srgbClr val="C3E88D"/>
                </a:solidFill>
                <a:effectLst/>
                <a:latin typeface="Courier New" panose="02070309020205020404" pitchFamily="49" charset="0"/>
              </a:rPr>
              <a:t>"</a:t>
            </a:r>
            <a:r>
              <a:rPr lang="de-DE" sz="1200" b="0" i="0" u="none" strike="noStrike" dirty="0" err="1">
                <a:solidFill>
                  <a:srgbClr val="C3E88D"/>
                </a:solidFill>
                <a:effectLst/>
                <a:latin typeface="Courier New" panose="02070309020205020404" pitchFamily="49" charset="0"/>
              </a:rPr>
              <a:t>search_restaurant</a:t>
            </a:r>
            <a:r>
              <a:rPr lang="de-DE" sz="1200" b="0" i="0" u="none" strike="noStrike" dirty="0">
                <a:solidFill>
                  <a:srgbClr val="C3E88D"/>
                </a:solidFill>
                <a:effectLst/>
                <a:latin typeface="Courier New" panose="02070309020205020404" pitchFamily="49" charset="0"/>
              </a:rPr>
              <a:t>"</a:t>
            </a:r>
            <a:r>
              <a:rPr lang="de-DE" sz="1200" b="0" i="0" u="none" strike="noStrike" dirty="0">
                <a:solidFill>
                  <a:srgbClr val="C792EA"/>
                </a:solidFill>
                <a:effectLst/>
                <a:latin typeface="Courier New" panose="02070309020205020404" pitchFamily="49" charset="0"/>
              </a:rPr>
              <a:t>,</a:t>
            </a:r>
            <a:endParaRPr lang="de-DE" b="0" dirty="0">
              <a:effectLst/>
            </a:endParaRPr>
          </a:p>
          <a:p>
            <a:pPr algn="l" rtl="0">
              <a:spcBef>
                <a:spcPts val="0"/>
              </a:spcBef>
              <a:spcAft>
                <a:spcPts val="0"/>
              </a:spcAft>
            </a:pPr>
            <a:r>
              <a:rPr lang="de-DE" sz="1200" b="0" i="0" u="none" strike="noStrike" dirty="0">
                <a:solidFill>
                  <a:srgbClr val="BFC7D5"/>
                </a:solidFill>
                <a:effectLst/>
                <a:latin typeface="Courier New" panose="02070309020205020404" pitchFamily="49" charset="0"/>
              </a:rPr>
              <a:t> "</a:t>
            </a:r>
            <a:r>
              <a:rPr lang="de-DE" sz="1200" b="0" i="0" u="none" strike="noStrike" dirty="0" err="1">
                <a:solidFill>
                  <a:srgbClr val="BFC7D5"/>
                </a:solidFill>
                <a:effectLst/>
                <a:latin typeface="Courier New" panose="02070309020205020404" pitchFamily="49" charset="0"/>
              </a:rPr>
              <a:t>entities</a:t>
            </a:r>
            <a:r>
              <a:rPr lang="de-DE" sz="1200" b="0" i="0" u="none" strike="noStrike" dirty="0">
                <a:solidFill>
                  <a:srgbClr val="BFC7D5"/>
                </a:solidFill>
                <a:effectLst/>
                <a:latin typeface="Courier New" panose="02070309020205020404" pitchFamily="49" charset="0"/>
              </a:rPr>
              <a:t>"</a:t>
            </a:r>
            <a:r>
              <a:rPr lang="de-DE" sz="1200" b="0" i="0" u="none" strike="noStrike" dirty="0">
                <a:solidFill>
                  <a:srgbClr val="89DDFF"/>
                </a:solidFill>
                <a:effectLst/>
                <a:latin typeface="Courier New" panose="02070309020205020404" pitchFamily="49" charset="0"/>
              </a:rPr>
              <a:t>:</a:t>
            </a:r>
            <a:r>
              <a:rPr lang="de-DE" sz="1200" b="0" i="0" u="none" strike="noStrike" dirty="0">
                <a:solidFill>
                  <a:srgbClr val="BFC7D5"/>
                </a:solidFill>
                <a:effectLst/>
                <a:latin typeface="Courier New" panose="02070309020205020404" pitchFamily="49" charset="0"/>
              </a:rPr>
              <a:t> </a:t>
            </a:r>
            <a:r>
              <a:rPr lang="de-DE" sz="1200" b="0" i="0" u="none" strike="noStrike" dirty="0">
                <a:solidFill>
                  <a:srgbClr val="C792EA"/>
                </a:solidFill>
                <a:effectLst/>
                <a:latin typeface="Courier New" panose="02070309020205020404" pitchFamily="49" charset="0"/>
              </a:rPr>
              <a:t>{</a:t>
            </a:r>
            <a:endParaRPr lang="de-DE" b="0" dirty="0">
              <a:effectLst/>
            </a:endParaRPr>
          </a:p>
          <a:p>
            <a:pPr algn="l" rtl="0">
              <a:spcBef>
                <a:spcPts val="0"/>
              </a:spcBef>
              <a:spcAft>
                <a:spcPts val="0"/>
              </a:spcAft>
            </a:pPr>
            <a:r>
              <a:rPr lang="de-DE" sz="1200" b="0" i="0" u="none" strike="noStrike" dirty="0">
                <a:solidFill>
                  <a:srgbClr val="BFC7D5"/>
                </a:solidFill>
                <a:effectLst/>
                <a:latin typeface="Courier New" panose="02070309020205020404" pitchFamily="49" charset="0"/>
              </a:rPr>
              <a:t>   	"</a:t>
            </a:r>
            <a:r>
              <a:rPr lang="de-DE" sz="1200" b="0" i="0" u="none" strike="noStrike" dirty="0" err="1">
                <a:solidFill>
                  <a:srgbClr val="BFC7D5"/>
                </a:solidFill>
                <a:effectLst/>
                <a:latin typeface="Courier New" panose="02070309020205020404" pitchFamily="49" charset="0"/>
              </a:rPr>
              <a:t>cuisine</a:t>
            </a:r>
            <a:r>
              <a:rPr lang="de-DE" sz="1200" b="0" i="0" u="none" strike="noStrike" dirty="0">
                <a:solidFill>
                  <a:srgbClr val="BFC7D5"/>
                </a:solidFill>
                <a:effectLst/>
                <a:latin typeface="Courier New" panose="02070309020205020404" pitchFamily="49" charset="0"/>
              </a:rPr>
              <a:t>"</a:t>
            </a:r>
            <a:r>
              <a:rPr lang="de-DE" sz="1200" b="0" i="0" u="none" strike="noStrike" dirty="0">
                <a:solidFill>
                  <a:srgbClr val="89DDFF"/>
                </a:solidFill>
                <a:effectLst/>
                <a:latin typeface="Courier New" panose="02070309020205020404" pitchFamily="49" charset="0"/>
              </a:rPr>
              <a:t>:</a:t>
            </a:r>
            <a:r>
              <a:rPr lang="de-DE" sz="1200" b="0" i="0" u="none" strike="noStrike" dirty="0">
                <a:solidFill>
                  <a:srgbClr val="BFC7D5"/>
                </a:solidFill>
                <a:effectLst/>
                <a:latin typeface="Courier New" panose="02070309020205020404" pitchFamily="49" charset="0"/>
              </a:rPr>
              <a:t> </a:t>
            </a:r>
            <a:r>
              <a:rPr lang="de-DE" sz="1200" b="0" i="0" u="none" strike="noStrike" dirty="0">
                <a:solidFill>
                  <a:srgbClr val="C3E88D"/>
                </a:solidFill>
                <a:effectLst/>
                <a:latin typeface="Courier New" panose="02070309020205020404" pitchFamily="49" charset="0"/>
              </a:rPr>
              <a:t>"French"</a:t>
            </a:r>
            <a:r>
              <a:rPr lang="de-DE" sz="1200" b="0" i="0" u="none" strike="noStrike" dirty="0">
                <a:solidFill>
                  <a:srgbClr val="C792EA"/>
                </a:solidFill>
                <a:effectLst/>
                <a:latin typeface="Courier New" panose="02070309020205020404" pitchFamily="49" charset="0"/>
              </a:rPr>
              <a:t>,</a:t>
            </a:r>
            <a:endParaRPr lang="de-DE" b="0" dirty="0">
              <a:effectLst/>
            </a:endParaRPr>
          </a:p>
          <a:p>
            <a:pPr algn="l" rtl="0">
              <a:spcBef>
                <a:spcPts val="0"/>
              </a:spcBef>
              <a:spcAft>
                <a:spcPts val="0"/>
              </a:spcAft>
            </a:pPr>
            <a:r>
              <a:rPr lang="de-DE" sz="1200" b="0" i="0" u="none" strike="noStrike" dirty="0">
                <a:solidFill>
                  <a:srgbClr val="BFC7D5"/>
                </a:solidFill>
                <a:effectLst/>
                <a:latin typeface="Courier New" panose="02070309020205020404" pitchFamily="49" charset="0"/>
              </a:rPr>
              <a:t>   	"</a:t>
            </a:r>
            <a:r>
              <a:rPr lang="de-DE" sz="1200" b="0" i="0" u="none" strike="noStrike" dirty="0" err="1">
                <a:solidFill>
                  <a:srgbClr val="BFC7D5"/>
                </a:solidFill>
                <a:effectLst/>
                <a:latin typeface="Courier New" panose="02070309020205020404" pitchFamily="49" charset="0"/>
              </a:rPr>
              <a:t>location</a:t>
            </a:r>
            <a:r>
              <a:rPr lang="de-DE" sz="1200" b="0" i="0" u="none" strike="noStrike" dirty="0">
                <a:solidFill>
                  <a:srgbClr val="BFC7D5"/>
                </a:solidFill>
                <a:effectLst/>
                <a:latin typeface="Courier New" panose="02070309020205020404" pitchFamily="49" charset="0"/>
              </a:rPr>
              <a:t>"</a:t>
            </a:r>
            <a:r>
              <a:rPr lang="de-DE" sz="1200" b="0" i="0" u="none" strike="noStrike" dirty="0">
                <a:solidFill>
                  <a:srgbClr val="89DDFF"/>
                </a:solidFill>
                <a:effectLst/>
                <a:latin typeface="Courier New" panose="02070309020205020404" pitchFamily="49" charset="0"/>
              </a:rPr>
              <a:t>:</a:t>
            </a:r>
            <a:r>
              <a:rPr lang="de-DE" sz="1200" b="0" i="0" u="none" strike="noStrike" dirty="0">
                <a:solidFill>
                  <a:srgbClr val="BFC7D5"/>
                </a:solidFill>
                <a:effectLst/>
                <a:latin typeface="Courier New" panose="02070309020205020404" pitchFamily="49" charset="0"/>
              </a:rPr>
              <a:t> </a:t>
            </a:r>
            <a:r>
              <a:rPr lang="de-DE" sz="1200" b="0" i="0" u="none" strike="noStrike" dirty="0">
                <a:solidFill>
                  <a:srgbClr val="C3E88D"/>
                </a:solidFill>
                <a:effectLst/>
                <a:latin typeface="Courier New" panose="02070309020205020404" pitchFamily="49" charset="0"/>
              </a:rPr>
              <a:t>"</a:t>
            </a:r>
            <a:r>
              <a:rPr lang="de-DE" sz="1200" b="0" i="0" u="none" strike="noStrike" dirty="0" err="1">
                <a:solidFill>
                  <a:srgbClr val="C3E88D"/>
                </a:solidFill>
                <a:effectLst/>
                <a:latin typeface="Courier New" panose="02070309020205020404" pitchFamily="49" charset="0"/>
              </a:rPr>
              <a:t>center</a:t>
            </a:r>
            <a:r>
              <a:rPr lang="de-DE" sz="1200" b="0" i="0" u="none" strike="noStrike" dirty="0">
                <a:solidFill>
                  <a:srgbClr val="C3E88D"/>
                </a:solidFill>
                <a:effectLst/>
                <a:latin typeface="Courier New" panose="02070309020205020404" pitchFamily="49" charset="0"/>
              </a:rPr>
              <a:t>"</a:t>
            </a:r>
            <a:endParaRPr lang="de-DE" b="0" dirty="0">
              <a:effectLst/>
            </a:endParaRPr>
          </a:p>
          <a:p>
            <a:pPr algn="l" rtl="0">
              <a:spcBef>
                <a:spcPts val="0"/>
              </a:spcBef>
              <a:spcAft>
                <a:spcPts val="0"/>
              </a:spcAft>
            </a:pPr>
            <a:r>
              <a:rPr lang="de-DE" sz="1200" b="0" i="0" u="none" strike="noStrike" dirty="0">
                <a:solidFill>
                  <a:srgbClr val="BFC7D5"/>
                </a:solidFill>
                <a:effectLst/>
                <a:latin typeface="Courier New" panose="02070309020205020404" pitchFamily="49" charset="0"/>
              </a:rPr>
              <a:t> 	</a:t>
            </a:r>
            <a:r>
              <a:rPr lang="de-DE" sz="1200" b="0" i="0" u="none" strike="noStrike" dirty="0">
                <a:solidFill>
                  <a:srgbClr val="C792EA"/>
                </a:solidFill>
                <a:effectLst/>
                <a:latin typeface="Courier New" panose="02070309020205020404" pitchFamily="49" charset="0"/>
              </a:rPr>
              <a:t>}</a:t>
            </a:r>
            <a:endParaRPr lang="de-DE" b="0" dirty="0">
              <a:effectLst/>
            </a:endParaRPr>
          </a:p>
          <a:p>
            <a:pPr algn="l" rtl="0">
              <a:spcBef>
                <a:spcPts val="0"/>
              </a:spcBef>
              <a:spcAft>
                <a:spcPts val="0"/>
              </a:spcAft>
            </a:pPr>
            <a:r>
              <a:rPr lang="de-DE" sz="1200" b="0" i="0" u="none" strike="noStrike" dirty="0">
                <a:solidFill>
                  <a:srgbClr val="C792EA"/>
                </a:solidFill>
                <a:effectLst/>
                <a:latin typeface="Courier New" panose="02070309020205020404" pitchFamily="49" charset="0"/>
              </a:rPr>
              <a:t>}</a:t>
            </a:r>
            <a:endParaRPr lang="de-DE" b="0" dirty="0">
              <a:effectLst/>
            </a:endParaRPr>
          </a:p>
        </p:txBody>
      </p:sp>
      <p:sp>
        <p:nvSpPr>
          <p:cNvPr id="7" name="Fußzeilenplatzhalter 3">
            <a:extLst>
              <a:ext uri="{FF2B5EF4-FFF2-40B4-BE49-F238E27FC236}">
                <a16:creationId xmlns:a16="http://schemas.microsoft.com/office/drawing/2014/main" id="{1997D9CD-F7F8-4D60-A32D-7791B89F287A}"/>
              </a:ext>
            </a:extLst>
          </p:cNvPr>
          <p:cNvSpPr>
            <a:spLocks noGrp="1"/>
          </p:cNvSpPr>
          <p:nvPr>
            <p:ph type="ftr" sz="quarter" idx="10"/>
          </p:nvPr>
        </p:nvSpPr>
        <p:spPr>
          <a:xfrm>
            <a:off x="539750" y="6372225"/>
            <a:ext cx="6624638" cy="152400"/>
          </a:xfrm>
        </p:spPr>
        <p:txBody>
          <a:bodyPr/>
          <a:lstStyle>
            <a:lvl1pPr>
              <a:defRPr/>
            </a:lvl1pPr>
          </a:lstStyle>
          <a:p>
            <a:r>
              <a:rPr lang="de-DE" altLang="de-DE" b="0" dirty="0" smtClean="0"/>
              <a:t>Kejni Dema, Eric Waldburger, Xu Jia Fug Liu </a:t>
            </a:r>
            <a:r>
              <a:rPr lang="de-DE" altLang="de-DE" dirty="0" smtClean="0"/>
              <a:t>| Project Advanced Web Technologies</a:t>
            </a:r>
            <a:endParaRPr lang="de-DE" altLang="de-DE" dirty="0"/>
          </a:p>
        </p:txBody>
      </p:sp>
    </p:spTree>
    <p:extLst>
      <p:ext uri="{BB962C8B-B14F-4D97-AF65-F5344CB8AC3E}">
        <p14:creationId xmlns:p14="http://schemas.microsoft.com/office/powerpoint/2010/main" val="1614295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982C26-BDE5-49CA-9F6C-E895C60EE490}"/>
              </a:ext>
            </a:extLst>
          </p:cNvPr>
          <p:cNvSpPr>
            <a:spLocks noGrp="1"/>
          </p:cNvSpPr>
          <p:nvPr>
            <p:ph type="title"/>
          </p:nvPr>
        </p:nvSpPr>
        <p:spPr>
          <a:xfrm>
            <a:off x="539750" y="1740115"/>
            <a:ext cx="8061325" cy="358560"/>
          </a:xfrm>
        </p:spPr>
        <p:txBody>
          <a:bodyPr/>
          <a:lstStyle/>
          <a:p>
            <a:r>
              <a:rPr lang="en-US" dirty="0"/>
              <a:t>Sentiment Analysis</a:t>
            </a:r>
            <a:endParaRPr lang="de-DE" dirty="0"/>
          </a:p>
        </p:txBody>
      </p:sp>
      <p:sp>
        <p:nvSpPr>
          <p:cNvPr id="3" name="Inhaltsplatzhalter 2">
            <a:extLst>
              <a:ext uri="{FF2B5EF4-FFF2-40B4-BE49-F238E27FC236}">
                <a16:creationId xmlns:a16="http://schemas.microsoft.com/office/drawing/2014/main" id="{0E444734-60A7-4439-8C9F-A15CEA7E4871}"/>
              </a:ext>
            </a:extLst>
          </p:cNvPr>
          <p:cNvSpPr>
            <a:spLocks noGrp="1"/>
          </p:cNvSpPr>
          <p:nvPr>
            <p:ph idx="1"/>
          </p:nvPr>
        </p:nvSpPr>
        <p:spPr/>
        <p:txBody>
          <a:bodyPr/>
          <a:lstStyle/>
          <a:p>
            <a:r>
              <a:rPr lang="en-US" dirty="0"/>
              <a:t>	For sentiment analysis we would like to use the approach mentioned in the paper “Social Preference Ontologies for Enriching User and Item Data in Recommendation Systems” by Christopher Krauss and Stefan </a:t>
            </a:r>
            <a:r>
              <a:rPr lang="en-US" dirty="0" err="1"/>
              <a:t>Arbanowski</a:t>
            </a:r>
            <a:r>
              <a:rPr lang="en-US" dirty="0"/>
              <a:t>. [1]</a:t>
            </a:r>
          </a:p>
          <a:p>
            <a:r>
              <a:rPr lang="en-US" dirty="0"/>
              <a:t>	</a:t>
            </a:r>
          </a:p>
          <a:p>
            <a:r>
              <a:rPr lang="en-US" dirty="0"/>
              <a:t>	In this paper the algorithm assigns a value in the range </a:t>
            </a:r>
            <a:r>
              <a:rPr lang="en-US" dirty="0" smtClean="0"/>
              <a:t>(-1,1) </a:t>
            </a:r>
            <a:r>
              <a:rPr lang="en-US" dirty="0"/>
              <a:t>to each word. The sentiment value represents the like relationship of the preference ontologies. </a:t>
            </a:r>
          </a:p>
          <a:p>
            <a:r>
              <a:rPr lang="en-US" dirty="0"/>
              <a:t>	For assigning this value the </a:t>
            </a:r>
            <a:r>
              <a:rPr lang="en-US" dirty="0" err="1"/>
              <a:t>TreeTagger</a:t>
            </a:r>
            <a:r>
              <a:rPr lang="en-US" dirty="0"/>
              <a:t> [2] receives the word stems and </a:t>
            </a:r>
            <a:r>
              <a:rPr lang="en-US" dirty="0" err="1"/>
              <a:t>SentiWS</a:t>
            </a:r>
            <a:r>
              <a:rPr lang="en-US" dirty="0"/>
              <a:t> [3] and the Polarity database [4] are used. The algorithm consists of 4 different approaches whose values are then combined to produce the final result.</a:t>
            </a:r>
          </a:p>
          <a:p>
            <a:endParaRPr lang="de-DE" dirty="0"/>
          </a:p>
        </p:txBody>
      </p:sp>
      <p:sp>
        <p:nvSpPr>
          <p:cNvPr id="5" name="Foliennummernplatzhalter 4">
            <a:extLst>
              <a:ext uri="{FF2B5EF4-FFF2-40B4-BE49-F238E27FC236}">
                <a16:creationId xmlns:a16="http://schemas.microsoft.com/office/drawing/2014/main" id="{B5FD9D42-8A35-46B4-9821-B8C46A60E056}"/>
              </a:ext>
            </a:extLst>
          </p:cNvPr>
          <p:cNvSpPr>
            <a:spLocks noGrp="1"/>
          </p:cNvSpPr>
          <p:nvPr>
            <p:ph type="sldNum" sz="quarter" idx="11"/>
          </p:nvPr>
        </p:nvSpPr>
        <p:spPr/>
        <p:txBody>
          <a:bodyPr/>
          <a:lstStyle/>
          <a:p>
            <a:r>
              <a:rPr lang="de-DE" altLang="de-DE"/>
              <a:t>Seite </a:t>
            </a:r>
            <a:fld id="{8CEADD11-F2BA-40AC-96B7-2118792B028D}" type="slidenum">
              <a:rPr lang="de-DE" altLang="de-DE" smtClean="0"/>
              <a:pPr/>
              <a:t>6</a:t>
            </a:fld>
            <a:endParaRPr lang="de-DE" altLang="de-DE"/>
          </a:p>
        </p:txBody>
      </p:sp>
      <p:sp>
        <p:nvSpPr>
          <p:cNvPr id="7" name="Fußzeilenplatzhalter 3">
            <a:extLst>
              <a:ext uri="{FF2B5EF4-FFF2-40B4-BE49-F238E27FC236}">
                <a16:creationId xmlns:a16="http://schemas.microsoft.com/office/drawing/2014/main" id="{1997D9CD-F7F8-4D60-A32D-7791B89F287A}"/>
              </a:ext>
            </a:extLst>
          </p:cNvPr>
          <p:cNvSpPr>
            <a:spLocks noGrp="1"/>
          </p:cNvSpPr>
          <p:nvPr>
            <p:ph type="ftr" sz="quarter" idx="10"/>
          </p:nvPr>
        </p:nvSpPr>
        <p:spPr>
          <a:xfrm>
            <a:off x="539750" y="6372225"/>
            <a:ext cx="6624638" cy="152400"/>
          </a:xfrm>
        </p:spPr>
        <p:txBody>
          <a:bodyPr/>
          <a:lstStyle>
            <a:lvl1pPr>
              <a:defRPr/>
            </a:lvl1pPr>
          </a:lstStyle>
          <a:p>
            <a:r>
              <a:rPr lang="de-DE" altLang="de-DE" b="0" dirty="0" smtClean="0"/>
              <a:t>Kejni Dema, Eric Waldburger, Xu Jia Fug Liu </a:t>
            </a:r>
            <a:r>
              <a:rPr lang="de-DE" altLang="de-DE" dirty="0" smtClean="0"/>
              <a:t>| Project Advanced Web Technologies</a:t>
            </a:r>
            <a:endParaRPr lang="de-DE" altLang="de-DE" dirty="0"/>
          </a:p>
        </p:txBody>
      </p:sp>
    </p:spTree>
    <p:extLst>
      <p:ext uri="{BB962C8B-B14F-4D97-AF65-F5344CB8AC3E}">
        <p14:creationId xmlns:p14="http://schemas.microsoft.com/office/powerpoint/2010/main" val="2533159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52F05D-3E19-40D3-BB54-E74AC3B8880E}"/>
              </a:ext>
            </a:extLst>
          </p:cNvPr>
          <p:cNvSpPr>
            <a:spLocks noGrp="1"/>
          </p:cNvSpPr>
          <p:nvPr>
            <p:ph type="title"/>
          </p:nvPr>
        </p:nvSpPr>
        <p:spPr>
          <a:xfrm>
            <a:off x="539750" y="1740115"/>
            <a:ext cx="8061325" cy="358560"/>
          </a:xfrm>
        </p:spPr>
        <p:txBody>
          <a:bodyPr/>
          <a:lstStyle/>
          <a:p>
            <a:r>
              <a:rPr lang="en-US" dirty="0"/>
              <a:t>Planned Schedule</a:t>
            </a:r>
            <a:endParaRPr lang="de-DE" dirty="0"/>
          </a:p>
        </p:txBody>
      </p:sp>
      <p:sp>
        <p:nvSpPr>
          <p:cNvPr id="3" name="Inhaltsplatzhalter 2">
            <a:extLst>
              <a:ext uri="{FF2B5EF4-FFF2-40B4-BE49-F238E27FC236}">
                <a16:creationId xmlns:a16="http://schemas.microsoft.com/office/drawing/2014/main" id="{BB3119CA-633D-4602-A60B-206F5BC5D6AF}"/>
              </a:ext>
            </a:extLst>
          </p:cNvPr>
          <p:cNvSpPr>
            <a:spLocks noGrp="1"/>
          </p:cNvSpPr>
          <p:nvPr>
            <p:ph idx="1"/>
          </p:nvPr>
        </p:nvSpPr>
        <p:spPr/>
        <p:txBody>
          <a:bodyPr/>
          <a:lstStyle/>
          <a:p>
            <a:r>
              <a:rPr lang="en-US" dirty="0"/>
              <a:t>Milestones until 13.01.2022</a:t>
            </a:r>
          </a:p>
          <a:p>
            <a:endParaRPr lang="en-US" dirty="0"/>
          </a:p>
          <a:p>
            <a:r>
              <a:rPr lang="en-US" dirty="0"/>
              <a:t>Milestone 1 </a:t>
            </a:r>
          </a:p>
          <a:p>
            <a:r>
              <a:rPr lang="en-US" dirty="0"/>
              <a:t>	– Create stories for FAQs about the services offered at </a:t>
            </a:r>
            <a:r>
              <a:rPr lang="en-US" dirty="0" err="1"/>
              <a:t>Bürgeramt</a:t>
            </a:r>
            <a:r>
              <a:rPr lang="en-US" dirty="0"/>
              <a:t>.</a:t>
            </a:r>
          </a:p>
          <a:p>
            <a:r>
              <a:rPr lang="en-US" dirty="0"/>
              <a:t>	– Select most important topics and use these for the bot</a:t>
            </a:r>
          </a:p>
          <a:p>
            <a:r>
              <a:rPr lang="en-US" dirty="0"/>
              <a:t>Milestone 2 </a:t>
            </a:r>
          </a:p>
          <a:p>
            <a:r>
              <a:rPr lang="en-US" dirty="0"/>
              <a:t>	– Implement bot with FAQ functionality</a:t>
            </a:r>
          </a:p>
          <a:p>
            <a:r>
              <a:rPr lang="en-US" dirty="0"/>
              <a:t>Milestone 3 </a:t>
            </a:r>
          </a:p>
          <a:p>
            <a:r>
              <a:rPr lang="en-US" dirty="0"/>
              <a:t>	– Create mock data and create rules for form completion for booking an appointment.</a:t>
            </a:r>
          </a:p>
          <a:p>
            <a:endParaRPr lang="en-US" dirty="0"/>
          </a:p>
        </p:txBody>
      </p:sp>
      <p:sp>
        <p:nvSpPr>
          <p:cNvPr id="5" name="Foliennummernplatzhalter 4">
            <a:extLst>
              <a:ext uri="{FF2B5EF4-FFF2-40B4-BE49-F238E27FC236}">
                <a16:creationId xmlns:a16="http://schemas.microsoft.com/office/drawing/2014/main" id="{65457CEF-09DB-4B6C-981C-F0F5153D474A}"/>
              </a:ext>
            </a:extLst>
          </p:cNvPr>
          <p:cNvSpPr>
            <a:spLocks noGrp="1"/>
          </p:cNvSpPr>
          <p:nvPr>
            <p:ph type="sldNum" sz="quarter" idx="11"/>
          </p:nvPr>
        </p:nvSpPr>
        <p:spPr/>
        <p:txBody>
          <a:bodyPr/>
          <a:lstStyle/>
          <a:p>
            <a:r>
              <a:rPr lang="de-DE" altLang="de-DE"/>
              <a:t>Seite </a:t>
            </a:r>
            <a:fld id="{8CEADD11-F2BA-40AC-96B7-2118792B028D}" type="slidenum">
              <a:rPr lang="de-DE" altLang="de-DE" smtClean="0"/>
              <a:pPr/>
              <a:t>7</a:t>
            </a:fld>
            <a:endParaRPr lang="de-DE" altLang="de-DE"/>
          </a:p>
        </p:txBody>
      </p:sp>
      <p:sp>
        <p:nvSpPr>
          <p:cNvPr id="6" name="Fußzeilenplatzhalter 3">
            <a:extLst>
              <a:ext uri="{FF2B5EF4-FFF2-40B4-BE49-F238E27FC236}">
                <a16:creationId xmlns:a16="http://schemas.microsoft.com/office/drawing/2014/main" id="{1997D9CD-F7F8-4D60-A32D-7791B89F287A}"/>
              </a:ext>
            </a:extLst>
          </p:cNvPr>
          <p:cNvSpPr>
            <a:spLocks noGrp="1"/>
          </p:cNvSpPr>
          <p:nvPr>
            <p:ph type="ftr" sz="quarter" idx="10"/>
          </p:nvPr>
        </p:nvSpPr>
        <p:spPr>
          <a:xfrm>
            <a:off x="539750" y="6372225"/>
            <a:ext cx="6624638" cy="152400"/>
          </a:xfrm>
        </p:spPr>
        <p:txBody>
          <a:bodyPr/>
          <a:lstStyle>
            <a:lvl1pPr>
              <a:defRPr/>
            </a:lvl1pPr>
          </a:lstStyle>
          <a:p>
            <a:r>
              <a:rPr lang="de-DE" altLang="de-DE" b="0" dirty="0" smtClean="0"/>
              <a:t>Kejni Dema, Eric Waldburger, Xu Jia Fug Liu </a:t>
            </a:r>
            <a:r>
              <a:rPr lang="de-DE" altLang="de-DE" dirty="0" smtClean="0"/>
              <a:t>| Project Advanced Web Technologies</a:t>
            </a:r>
            <a:endParaRPr lang="de-DE" altLang="de-DE" dirty="0"/>
          </a:p>
        </p:txBody>
      </p:sp>
    </p:spTree>
    <p:extLst>
      <p:ext uri="{BB962C8B-B14F-4D97-AF65-F5344CB8AC3E}">
        <p14:creationId xmlns:p14="http://schemas.microsoft.com/office/powerpoint/2010/main" val="383166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52F05D-3E19-40D3-BB54-E74AC3B8880E}"/>
              </a:ext>
            </a:extLst>
          </p:cNvPr>
          <p:cNvSpPr>
            <a:spLocks noGrp="1"/>
          </p:cNvSpPr>
          <p:nvPr>
            <p:ph type="title"/>
          </p:nvPr>
        </p:nvSpPr>
        <p:spPr>
          <a:xfrm>
            <a:off x="539750" y="1740115"/>
            <a:ext cx="8061325" cy="358560"/>
          </a:xfrm>
        </p:spPr>
        <p:txBody>
          <a:bodyPr/>
          <a:lstStyle/>
          <a:p>
            <a:r>
              <a:rPr lang="en-US" dirty="0"/>
              <a:t>Planned Schedule</a:t>
            </a:r>
            <a:endParaRPr lang="de-DE" dirty="0"/>
          </a:p>
        </p:txBody>
      </p:sp>
      <p:sp>
        <p:nvSpPr>
          <p:cNvPr id="3" name="Inhaltsplatzhalter 2">
            <a:extLst>
              <a:ext uri="{FF2B5EF4-FFF2-40B4-BE49-F238E27FC236}">
                <a16:creationId xmlns:a16="http://schemas.microsoft.com/office/drawing/2014/main" id="{BB3119CA-633D-4602-A60B-206F5BC5D6AF}"/>
              </a:ext>
            </a:extLst>
          </p:cNvPr>
          <p:cNvSpPr>
            <a:spLocks noGrp="1"/>
          </p:cNvSpPr>
          <p:nvPr>
            <p:ph idx="1"/>
          </p:nvPr>
        </p:nvSpPr>
        <p:spPr/>
        <p:txBody>
          <a:bodyPr/>
          <a:lstStyle/>
          <a:p>
            <a:r>
              <a:rPr lang="en-US" dirty="0"/>
              <a:t>Milestones for 17.02.2022</a:t>
            </a:r>
          </a:p>
          <a:p>
            <a:endParaRPr lang="en-US" dirty="0"/>
          </a:p>
          <a:p>
            <a:r>
              <a:rPr lang="en-US" dirty="0"/>
              <a:t>Milestone 4</a:t>
            </a:r>
          </a:p>
          <a:p>
            <a:r>
              <a:rPr lang="en-US" dirty="0"/>
              <a:t>	– Add sentiment analysis and modify rules and stories to account for user sentiment and provide the best possible user experience.</a:t>
            </a:r>
          </a:p>
          <a:p>
            <a:r>
              <a:rPr lang="en-US" dirty="0"/>
              <a:t>Milestone 5</a:t>
            </a:r>
          </a:p>
          <a:p>
            <a:r>
              <a:rPr lang="en-US" dirty="0"/>
              <a:t>	– Optimize bot performance by experimenting with different pipelines, sets of rules, stories</a:t>
            </a:r>
          </a:p>
          <a:p>
            <a:r>
              <a:rPr lang="en-US" dirty="0"/>
              <a:t>	– Perform mock interactions with bad input and edge cases to improve bot performance.</a:t>
            </a:r>
          </a:p>
          <a:p>
            <a:r>
              <a:rPr lang="en-US" dirty="0"/>
              <a:t>Optional Milestone 6:</a:t>
            </a:r>
          </a:p>
          <a:p>
            <a:r>
              <a:rPr lang="en-US" dirty="0"/>
              <a:t>	– Implement real time data by connecting the bot the </a:t>
            </a:r>
            <a:r>
              <a:rPr lang="en-US" dirty="0" err="1"/>
              <a:t>Bürgeramt</a:t>
            </a:r>
            <a:r>
              <a:rPr lang="en-US" dirty="0"/>
              <a:t> website using scrapers</a:t>
            </a:r>
          </a:p>
          <a:p>
            <a:r>
              <a:rPr lang="en-US" dirty="0"/>
              <a:t>	– Add more topics from the </a:t>
            </a:r>
            <a:r>
              <a:rPr lang="en-US" dirty="0" err="1"/>
              <a:t>Bürgeramt</a:t>
            </a:r>
            <a:r>
              <a:rPr lang="en-US" dirty="0"/>
              <a:t> to the bot</a:t>
            </a:r>
          </a:p>
        </p:txBody>
      </p:sp>
      <p:sp>
        <p:nvSpPr>
          <p:cNvPr id="5" name="Foliennummernplatzhalter 4">
            <a:extLst>
              <a:ext uri="{FF2B5EF4-FFF2-40B4-BE49-F238E27FC236}">
                <a16:creationId xmlns:a16="http://schemas.microsoft.com/office/drawing/2014/main" id="{65457CEF-09DB-4B6C-981C-F0F5153D474A}"/>
              </a:ext>
            </a:extLst>
          </p:cNvPr>
          <p:cNvSpPr>
            <a:spLocks noGrp="1"/>
          </p:cNvSpPr>
          <p:nvPr>
            <p:ph type="sldNum" sz="quarter" idx="11"/>
          </p:nvPr>
        </p:nvSpPr>
        <p:spPr/>
        <p:txBody>
          <a:bodyPr/>
          <a:lstStyle/>
          <a:p>
            <a:r>
              <a:rPr lang="de-DE" altLang="de-DE"/>
              <a:t>Seite </a:t>
            </a:r>
            <a:fld id="{8CEADD11-F2BA-40AC-96B7-2118792B028D}" type="slidenum">
              <a:rPr lang="de-DE" altLang="de-DE" smtClean="0"/>
              <a:pPr/>
              <a:t>8</a:t>
            </a:fld>
            <a:endParaRPr lang="de-DE" altLang="de-DE"/>
          </a:p>
        </p:txBody>
      </p:sp>
      <p:sp>
        <p:nvSpPr>
          <p:cNvPr id="6" name="Fußzeilenplatzhalter 3">
            <a:extLst>
              <a:ext uri="{FF2B5EF4-FFF2-40B4-BE49-F238E27FC236}">
                <a16:creationId xmlns:a16="http://schemas.microsoft.com/office/drawing/2014/main" id="{1997D9CD-F7F8-4D60-A32D-7791B89F287A}"/>
              </a:ext>
            </a:extLst>
          </p:cNvPr>
          <p:cNvSpPr>
            <a:spLocks noGrp="1"/>
          </p:cNvSpPr>
          <p:nvPr>
            <p:ph type="ftr" sz="quarter" idx="10"/>
          </p:nvPr>
        </p:nvSpPr>
        <p:spPr>
          <a:xfrm>
            <a:off x="539750" y="6372225"/>
            <a:ext cx="6624638" cy="152400"/>
          </a:xfrm>
        </p:spPr>
        <p:txBody>
          <a:bodyPr/>
          <a:lstStyle>
            <a:lvl1pPr>
              <a:defRPr/>
            </a:lvl1pPr>
          </a:lstStyle>
          <a:p>
            <a:r>
              <a:rPr lang="de-DE" altLang="de-DE" b="0" dirty="0" smtClean="0"/>
              <a:t>Kejni Dema, Eric Waldburger, Xu Jia Fug Liu </a:t>
            </a:r>
            <a:r>
              <a:rPr lang="de-DE" altLang="de-DE" dirty="0" smtClean="0"/>
              <a:t>| Project Advanced Web Technologies</a:t>
            </a:r>
            <a:endParaRPr lang="de-DE" altLang="de-DE" dirty="0"/>
          </a:p>
        </p:txBody>
      </p:sp>
    </p:spTree>
    <p:extLst>
      <p:ext uri="{BB962C8B-B14F-4D97-AF65-F5344CB8AC3E}">
        <p14:creationId xmlns:p14="http://schemas.microsoft.com/office/powerpoint/2010/main" val="22297397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746460-3345-4121-A258-A3FBC4932BCA}"/>
              </a:ext>
            </a:extLst>
          </p:cNvPr>
          <p:cNvSpPr>
            <a:spLocks noGrp="1"/>
          </p:cNvSpPr>
          <p:nvPr>
            <p:ph type="title"/>
          </p:nvPr>
        </p:nvSpPr>
        <p:spPr>
          <a:xfrm>
            <a:off x="539750" y="1740115"/>
            <a:ext cx="8061325" cy="358560"/>
          </a:xfrm>
        </p:spPr>
        <p:txBody>
          <a:bodyPr/>
          <a:lstStyle/>
          <a:p>
            <a:r>
              <a:rPr lang="en-US" dirty="0"/>
              <a:t>Planned Schedule</a:t>
            </a:r>
            <a:endParaRPr lang="de-DE" dirty="0"/>
          </a:p>
        </p:txBody>
      </p:sp>
      <p:sp>
        <p:nvSpPr>
          <p:cNvPr id="3" name="Inhaltsplatzhalter 2">
            <a:extLst>
              <a:ext uri="{FF2B5EF4-FFF2-40B4-BE49-F238E27FC236}">
                <a16:creationId xmlns:a16="http://schemas.microsoft.com/office/drawing/2014/main" id="{8EED9B09-6DD7-4E27-9706-DE4507E2CF67}"/>
              </a:ext>
            </a:extLst>
          </p:cNvPr>
          <p:cNvSpPr>
            <a:spLocks noGrp="1"/>
          </p:cNvSpPr>
          <p:nvPr>
            <p:ph idx="1"/>
          </p:nvPr>
        </p:nvSpPr>
        <p:spPr/>
        <p:txBody>
          <a:bodyPr/>
          <a:lstStyle/>
          <a:p>
            <a:r>
              <a:rPr lang="en-US" dirty="0"/>
              <a:t>Completion on 28.02.2022</a:t>
            </a:r>
          </a:p>
          <a:p>
            <a:pPr>
              <a:buFont typeface="Arial" panose="020B0604020202020204" pitchFamily="34" charset="0"/>
              <a:buChar char="•"/>
            </a:pPr>
            <a:r>
              <a:rPr lang="en-US" dirty="0"/>
              <a:t>Final report</a:t>
            </a:r>
          </a:p>
          <a:p>
            <a:pPr>
              <a:buFont typeface="Arial" panose="020B0604020202020204" pitchFamily="34" charset="0"/>
              <a:buChar char="•"/>
            </a:pPr>
            <a:r>
              <a:rPr lang="en-US" dirty="0"/>
              <a:t>Source Code</a:t>
            </a:r>
            <a:endParaRPr lang="de-DE" dirty="0"/>
          </a:p>
        </p:txBody>
      </p:sp>
      <p:sp>
        <p:nvSpPr>
          <p:cNvPr id="5" name="Foliennummernplatzhalter 4">
            <a:extLst>
              <a:ext uri="{FF2B5EF4-FFF2-40B4-BE49-F238E27FC236}">
                <a16:creationId xmlns:a16="http://schemas.microsoft.com/office/drawing/2014/main" id="{05526F2D-4BEB-47B7-A010-94C7D1CF3CE7}"/>
              </a:ext>
            </a:extLst>
          </p:cNvPr>
          <p:cNvSpPr>
            <a:spLocks noGrp="1"/>
          </p:cNvSpPr>
          <p:nvPr>
            <p:ph type="sldNum" sz="quarter" idx="11"/>
          </p:nvPr>
        </p:nvSpPr>
        <p:spPr/>
        <p:txBody>
          <a:bodyPr/>
          <a:lstStyle/>
          <a:p>
            <a:r>
              <a:rPr lang="de-DE" altLang="de-DE"/>
              <a:t>Seite </a:t>
            </a:r>
            <a:fld id="{8CEADD11-F2BA-40AC-96B7-2118792B028D}" type="slidenum">
              <a:rPr lang="de-DE" altLang="de-DE" smtClean="0"/>
              <a:pPr/>
              <a:t>9</a:t>
            </a:fld>
            <a:endParaRPr lang="de-DE" altLang="de-DE"/>
          </a:p>
        </p:txBody>
      </p:sp>
      <p:sp>
        <p:nvSpPr>
          <p:cNvPr id="7" name="Fußzeilenplatzhalter 3">
            <a:extLst>
              <a:ext uri="{FF2B5EF4-FFF2-40B4-BE49-F238E27FC236}">
                <a16:creationId xmlns:a16="http://schemas.microsoft.com/office/drawing/2014/main" id="{1997D9CD-F7F8-4D60-A32D-7791B89F287A}"/>
              </a:ext>
            </a:extLst>
          </p:cNvPr>
          <p:cNvSpPr>
            <a:spLocks noGrp="1"/>
          </p:cNvSpPr>
          <p:nvPr>
            <p:ph type="ftr" sz="quarter" idx="10"/>
          </p:nvPr>
        </p:nvSpPr>
        <p:spPr>
          <a:xfrm>
            <a:off x="539750" y="6372225"/>
            <a:ext cx="6624638" cy="152400"/>
          </a:xfrm>
        </p:spPr>
        <p:txBody>
          <a:bodyPr/>
          <a:lstStyle>
            <a:lvl1pPr>
              <a:defRPr/>
            </a:lvl1pPr>
          </a:lstStyle>
          <a:p>
            <a:r>
              <a:rPr lang="de-DE" altLang="de-DE" b="0" dirty="0" smtClean="0"/>
              <a:t>Kejni Dema, Eric Waldburger, Xu Jia Fug Liu </a:t>
            </a:r>
            <a:r>
              <a:rPr lang="de-DE" altLang="de-DE" dirty="0" smtClean="0"/>
              <a:t>| Project Advanced Web Technologies</a:t>
            </a:r>
            <a:endParaRPr lang="de-DE" altLang="de-DE" dirty="0"/>
          </a:p>
        </p:txBody>
      </p:sp>
    </p:spTree>
    <p:extLst>
      <p:ext uri="{BB962C8B-B14F-4D97-AF65-F5344CB8AC3E}">
        <p14:creationId xmlns:p14="http://schemas.microsoft.com/office/powerpoint/2010/main" val="9140805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n5jOIkbkq3Gm0R7D0d9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2nyiRVAk2sY8r3g7e7o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RVlIXFhMUKcTRq50NOd6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PJmfxb3zEeiMYzrBxsRI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Nt415HaAUC2NWp.oTijp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MFjAop8T3kevt464xj92s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7sDXX7Sn90e6jhka_N9e3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w4O.nDz0CkmlJ27rUYDXDA"/>
</p:tagLst>
</file>

<file path=ppt/theme/theme1.xml><?xml version="1.0" encoding="utf-8"?>
<a:theme xmlns:a="http://schemas.openxmlformats.org/drawingml/2006/main" name="Technische Universität Berlin | PowerPoint Master">
  <a:themeElements>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fontScheme name="Technische Universität Berlin | PowerPoint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tx2">
            <a:alpha val="89999"/>
          </a:schemeClr>
        </a:solidFill>
        <a:ln>
          <a:noFill/>
        </a:ln>
        <a:effectLst/>
        <a:extLst>
          <a:ext uri="{91240B29-F687-4F45-9708-019B960494DF}">
            <a14:hiddenLine xmlns:a14="http://schemas.microsoft.com/office/drawing/2010/main" w="9525" cap="flat" cmpd="sng" algn="ctr">
              <a:solidFill>
                <a:schemeClr val="accent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altLang="de-DE"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tx2">
            <a:alpha val="89999"/>
          </a:schemeClr>
        </a:solidFill>
        <a:ln>
          <a:noFill/>
        </a:ln>
        <a:effectLst/>
        <a:extLst>
          <a:ext uri="{91240B29-F687-4F45-9708-019B960494DF}">
            <a14:hiddenLine xmlns:a14="http://schemas.microsoft.com/office/drawing/2010/main" w="9525" cap="flat" cmpd="sng" algn="ctr">
              <a:solidFill>
                <a:schemeClr val="accent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altLang="de-DE" sz="1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TU_PPT_Master_mitBild_V01_Nike</Template>
  <TotalTime>131</TotalTime>
  <Words>257</Words>
  <Application>Microsoft Office PowerPoint</Application>
  <PresentationFormat>On-screen Show (4:3)</PresentationFormat>
  <Paragraphs>98</Paragraphs>
  <Slides>11</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5" baseType="lpstr">
      <vt:lpstr>Arial</vt:lpstr>
      <vt:lpstr>Courier New</vt:lpstr>
      <vt:lpstr>Technische Universität Berlin | PowerPoint Master</vt:lpstr>
      <vt:lpstr>TCLayout.ActiveDocument.1</vt:lpstr>
      <vt:lpstr>Chatbot-Semantics: User Input Analysis</vt:lpstr>
      <vt:lpstr>Problem Statement</vt:lpstr>
      <vt:lpstr>Scenarios</vt:lpstr>
      <vt:lpstr>Technology Overview Pt.1</vt:lpstr>
      <vt:lpstr>Technology Overview Pt. 2</vt:lpstr>
      <vt:lpstr>Sentiment Analysis</vt:lpstr>
      <vt:lpstr>Planned Schedule</vt:lpstr>
      <vt:lpstr>Planned Schedule</vt:lpstr>
      <vt:lpstr>Planned Schedule</vt:lpstr>
      <vt:lpstr>Thank you for your attention!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Chatbot-Semantics: User Input Analysis</dc:title>
  <dc:creator>Kejni Dema</dc:creator>
  <cp:lastModifiedBy>Saskia</cp:lastModifiedBy>
  <cp:revision>20</cp:revision>
  <dcterms:created xsi:type="dcterms:W3CDTF">2021-11-19T09:47:06Z</dcterms:created>
  <dcterms:modified xsi:type="dcterms:W3CDTF">2021-11-21T22:49:24Z</dcterms:modified>
</cp:coreProperties>
</file>