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pCoL/5ivjfcK+UpGmiPvzibx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bc6e6e07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bbc6e6e07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539750" y="4910138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" name="Google Shape;20;p20"/>
          <p:cNvCxnSpPr/>
          <p:nvPr/>
        </p:nvCxnSpPr>
        <p:spPr>
          <a:xfrm>
            <a:off x="539750" y="6135688"/>
            <a:ext cx="80613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0488" y="539750"/>
            <a:ext cx="216058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8604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 rot="5400000">
            <a:off x="2749550" y="139700"/>
            <a:ext cx="3641725" cy="806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 rot="5400000">
            <a:off x="5457032" y="2847182"/>
            <a:ext cx="427355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 rot="5400000">
            <a:off x="1350169" y="907256"/>
            <a:ext cx="4273550" cy="589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3954463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6613" y="2349500"/>
            <a:ext cx="3954462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altLang="de-DE" b="0" dirty="0" smtClean="0"/>
              <a:t>Kejni Dema, Eric Waldburger, Xu Jia Fug Liu | </a:t>
            </a:r>
            <a:r>
              <a:rPr lang="de-DE" altLang="de-DE" dirty="0" smtClean="0"/>
              <a:t>Project Advanced Web Technologies</a:t>
            </a:r>
            <a:endParaRPr lang="de-DE"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39750"/>
            <a:ext cx="6950075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ortschatz.uni-leipzig.de/de/download/Germa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539750" y="4829473"/>
            <a:ext cx="8061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de-DE" altLang="de-DE" dirty="0"/>
              <a:t>Chatbot-Semantics: User Input Analysis</a:t>
            </a:r>
            <a:endParaRPr dirty="0"/>
          </a:p>
        </p:txBody>
      </p:sp>
      <p:sp>
        <p:nvSpPr>
          <p:cNvPr id="81" name="Google Shape;81;p1"/>
          <p:cNvSpPr txBox="1">
            <a:spLocks noGrp="1"/>
          </p:cNvSpPr>
          <p:nvPr>
            <p:ph type="subTitle" idx="1"/>
          </p:nvPr>
        </p:nvSpPr>
        <p:spPr>
          <a:xfrm>
            <a:off x="539750" y="5600604"/>
            <a:ext cx="8061325" cy="3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r>
              <a:rPr lang="de-DE" altLang="de-DE" dirty="0"/>
              <a:t>Kejni Dema, Eric Waldburger, Xu Jia Fug Liu | Project Advanced Web Technologies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 cont.</a:t>
            </a:r>
            <a:endParaRPr/>
          </a:p>
        </p:txBody>
      </p:sp>
      <p:pic>
        <p:nvPicPr>
          <p:cNvPr id="151" name="Google Shape;15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1820" y="2349500"/>
            <a:ext cx="5597184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 cont.</a:t>
            </a:r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0" y="2276872"/>
            <a:ext cx="9144000" cy="3641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082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61" name="Google Shape;161;p11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 cont.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Data: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Holidaycheck (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Guhr et al., 2020)</a:t>
            </a:r>
            <a:r>
              <a:rPr lang="en-US"/>
              <a:t>: 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Holiday reviews (positive: 835,905, negative: 835,905, total: 1,671,810)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Filmstarts (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Guhr et al., 2020)</a:t>
            </a:r>
            <a:r>
              <a:rPr lang="en-US"/>
              <a:t>: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Movie reviews (positive: 40,011, negative: 15,608, total: 55,619)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GermEval-2017 (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Wojatzki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et al., 2017)</a:t>
            </a:r>
            <a:r>
              <a:rPr lang="en-US"/>
              <a:t>: 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customer reviews about “Deutsche Bahn” on Twitter (positive: 1,371, negative: 5,845, total: 7,216)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PotTS (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Sidarenka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2016)</a:t>
            </a:r>
            <a:r>
              <a:rPr lang="en-US"/>
              <a:t>: 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Twitter (positive: 3,445, negative: 1,569, total: 5,014)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SB10k (</a:t>
            </a:r>
            <a:r>
              <a:rPr lang="en-US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Cieliebak et al., 2017):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Twitter (positive: 1,713 negative: 1,125 total: 2,838)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Leipzig mixed-typical corpus (</a:t>
            </a:r>
            <a:r>
              <a:rPr lang="en-US" b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Leipzig Corpora Collection, 2011)</a:t>
            </a:r>
            <a:endParaRPr/>
          </a:p>
          <a:p>
            <a:pPr marL="1135063" lvl="2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Wikipedia sentences (neutral: 813,669)</a:t>
            </a:r>
            <a:endParaRPr/>
          </a:p>
          <a:p>
            <a:pPr marL="727075" lvl="1" indent="-28575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/>
              <a:t>Total</a:t>
            </a:r>
            <a:r>
              <a:rPr lang="en-US"/>
              <a:t>: positive: 882,433, negative: 860,048, neutral: 813,669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 cont.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Data preprocessing:</a:t>
            </a:r>
            <a:endParaRPr/>
          </a:p>
          <a:p>
            <a:pPr marL="88265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Tokenization</a:t>
            </a:r>
            <a:endParaRPr/>
          </a:p>
          <a:p>
            <a:pPr marL="88265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Creation of word bi-grams </a:t>
            </a:r>
            <a:endParaRPr/>
          </a:p>
          <a:p>
            <a:pPr marL="88265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Lemmatization</a:t>
            </a:r>
            <a:endParaRPr/>
          </a:p>
          <a:p>
            <a:pPr marL="882650" lvl="1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Stop word removal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Implementation &amp; results: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80/10/10 train, validation, test split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Vocab size: 100,000 features obtained from train set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Word embeddings: German GloVe (obtained from: deepset.ai/german-word-embeddings) with 300 dimensions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Linear layer with 10 hidden units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Adam optimization (</a:t>
            </a:r>
            <a:r>
              <a:rPr lang="en-U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Kingma et al., 2017) to train 30,003,033 parameters</a:t>
            </a:r>
            <a:endParaRPr sz="160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Best found model: 88.13% test accuracy (90.05% validation accuracy) with learning rate: 0.001 (with 0.1 decay after each epoch), epochs: 5, batch size: 64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77" name="Google Shape;177;p1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Stories &amp; Rules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Recap: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Rules: describe short pieces of conversations that always should be followed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Stories: can generalize to unseen conversation paths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Rules implemented so far:</a:t>
            </a:r>
            <a:endParaRPr/>
          </a:p>
          <a:p>
            <a:pPr marL="285750" lvl="0" indent="-2857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…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Stories implemented so far: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…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bbc6e6e07_5_14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Live Data</a:t>
            </a:r>
            <a:endParaRPr/>
          </a:p>
        </p:txBody>
      </p:sp>
      <p:sp>
        <p:nvSpPr>
          <p:cNvPr id="191" name="Google Shape;191;g10bbc6e6e07_5_14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00" cy="3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Crawler:</a:t>
            </a:r>
            <a:endParaRPr/>
          </a:p>
          <a:p>
            <a:pPr marL="784225" lvl="1" indent="-2571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600"/>
              <a:t>Analyze requests for finding available dates</a:t>
            </a:r>
            <a:endParaRPr sz="1600"/>
          </a:p>
          <a:p>
            <a:pPr marL="784225" lvl="0" indent="130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000"/>
              <a:t>https://service.berlin.de/terminvereinbarung/termin/tag.php?termin=1&amp;dienstleister=327346&amp;anliegen[]=120703&amp;herkunft=1</a:t>
            </a:r>
            <a:endParaRPr sz="1000"/>
          </a:p>
          <a:p>
            <a:pPr marL="784225" lvl="1" indent="-2571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600"/>
              <a:t>Find sources for topic/location to internal id mapping</a:t>
            </a:r>
            <a:endParaRPr sz="1600"/>
          </a:p>
          <a:p>
            <a:pPr marL="34290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Create mock requests to find all available days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Trying to access the available times is blocked by a Captcha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0bbc6e6e07_5_1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93" name="Google Shape;193;g10bbc6e6e07_5_1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4" name="Google Shape;194;g10bbc6e6e07_5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666" y="3667550"/>
            <a:ext cx="2919409" cy="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0bbc6e6e07_5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901" y="3672475"/>
            <a:ext cx="4228024" cy="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bbc6e6e07_5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75" y="4981675"/>
            <a:ext cx="8763450" cy="1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What’s Next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0" indent="-431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600">
                <a:solidFill>
                  <a:schemeClr val="dk1"/>
                </a:solidFill>
              </a:rPr>
              <a:t>Integrate Crawler results into bot interaction</a:t>
            </a:r>
            <a:r>
              <a:rPr lang="en-US" sz="1600" b="1" u="sng">
                <a:solidFill>
                  <a:schemeClr val="dk1"/>
                </a:solidFill>
              </a:rPr>
              <a:t>	</a:t>
            </a:r>
            <a:endParaRPr sz="1600" b="1" u="sng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539750" y="3645024"/>
            <a:ext cx="8061325" cy="40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Thank you for your attention!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211" name="Google Shape;211;p1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(some remarks)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Language Detection: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Naive Bayes classifier was trained on the following 22 languages:</a:t>
            </a:r>
            <a:endParaRPr/>
          </a:p>
          <a:p>
            <a:pPr marL="963613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Bosnian, Bulgarian, Czech, Danish, German, Modern Greek, English, French, Croatian, Italian, Latvian, Dutch, Polish, Portuguese, Romanian, Russian, Slovak, Slovene, Spanish, Serbian, Swedish, Turkish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i="1"/>
              <a:t>is_german_confidence </a:t>
            </a:r>
            <a:r>
              <a:rPr lang="en-US" sz="1600"/>
              <a:t>is the reported posterior probability over 22 classes that the input text is German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Weakness: relative high rate of misclassification for short text input (i.e., only one word consisting of 3-5 characters)</a:t>
            </a:r>
            <a:endParaRPr sz="1600" b="1" u="sng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Sentiment Analysis: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Weakness: training data do not fit application domain; limited vocab size due to hardware restraints resulting in missing embeddings for “unseen” words 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Instead of words one could use character n-grams to circumvent the missing embeddings problem of unseen words (as proposed by </a:t>
            </a:r>
            <a:r>
              <a:rPr lang="en-U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Bojanowski et al. (2017)), but that is probably not possible due to hardware </a:t>
            </a:r>
            <a:r>
              <a:rPr lang="en-US" sz="1600"/>
              <a:t>restraints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18" name="Google Shape;218;p1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body" idx="1"/>
          </p:nvPr>
        </p:nvSpPr>
        <p:spPr>
          <a:xfrm>
            <a:off x="541338" y="2028675"/>
            <a:ext cx="8061300" cy="3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Bojanowski, P., Grave, E., Joulin, A., &amp; Mikolov, T. (2017). </a:t>
            </a:r>
            <a:r>
              <a:rPr lang="en-US" sz="120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Enriching word vectors with subword information. </a:t>
            </a: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Transactions of the Association for Computational Linguistics, 5, 135-146.</a:t>
            </a:r>
            <a:endParaRPr sz="1200" b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Cieliebak, M., Deriu, J. M., Egger, D., &amp; Uzdilli, F. (2017, April). 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twitter corpus and benchmark resources for german sentiment analysis. </a:t>
            </a: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 Proceedings of the Fifth International Workshop on Natural Language Processing for Social Media (pp. 45-51).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Kingma, D. P., &amp; Ba, J. (2014). </a:t>
            </a:r>
            <a:r>
              <a:rPr lang="en-US" sz="120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Adam: A method for stochastic optimization. </a:t>
            </a: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arXiv:1412.6980.</a:t>
            </a:r>
            <a:endParaRPr sz="1200" b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Guhr, O., Schumann, A. K., Bahrmann, F., &amp; Böhme, H. J. (2020, May). 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Training a Broad-Coverage German Sentiment Classification Model for Dialog Systems. In Proceedings of the 12th Language Resources and Evaluation Conference (pp. 1627-1632).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Joulin, A., Grave, E., Bojanowski, P., &amp; Mikolov, T. (2016). 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Bag of tricks for efficient text classification.</a:t>
            </a: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arXiv preprint arXiv:1607.01759.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Leipzig Corpora Collection (2011): </a:t>
            </a:r>
            <a:r>
              <a:rPr lang="en-US" sz="1200" b="0" i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German mixed-typical corpus based on material crawled in 2011. Leipzig Corpora Collection. </a:t>
            </a:r>
            <a:r>
              <a:rPr lang="en-US" sz="1200" b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Dataset. </a:t>
            </a:r>
            <a:r>
              <a:rPr lang="en-US" sz="1200" b="0" u="sng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https://wortschatz.uni-leipzig.de/de/download/German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Pennington, J., Socher, R., &amp; Manning, C. D. (2014, October). </a:t>
            </a:r>
            <a:r>
              <a:rPr lang="en-US" sz="1200" b="0" i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Glove: Global vectors for word representation. </a:t>
            </a:r>
            <a:r>
              <a:rPr lang="en-US" sz="1200" b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Proceedings of the 2014 conference on empirical methods in natural language processing (EMNLP) (pp. 1532-1543).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Sidarenka, U. (2016, May). 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PotTS: the potsdam twitter sentiment corpus. In Proceedings of the Tenth International Conference on Language Resources and Evaluation (LREC'16) (pp. 1133-1141).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Thoma, M. (2018). </a:t>
            </a:r>
            <a:r>
              <a:rPr lang="en-US" sz="120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WiLI benchmark dataset for written language identification.</a:t>
            </a: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arXiv preprint arXiv:1801.07779.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Vatanen, T., Väyrynen, J. J., &amp; Virpioja, S. (2010, May).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</a:rPr>
              <a:t>Language Identification of Short Text Segments with N-gram Models.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 In LREC.</a:t>
            </a:r>
            <a:endParaRPr sz="1200">
              <a:solidFill>
                <a:srgbClr val="222222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Wojatzki, M., Ruppert, E., Holschneider, S., Zesch, T., &amp; Biemann, C. (2017). 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Germeval 2017: Shared task on aspect-based sentiment in social media customer feedback.</a:t>
            </a:r>
            <a:r>
              <a:rPr lang="en-US" sz="1200" b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Proceedings of the GermEval, 1-12.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1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Rasa Pipeline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Language Detection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Sentiment Analysis 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Stories &amp; Rules</a:t>
            </a:r>
            <a:endParaRPr sz="18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Live Data</a:t>
            </a:r>
            <a:endParaRPr sz="18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What’s Next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Rasa Pipeline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2204864"/>
            <a:ext cx="648072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Rasa Pipeline cont.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Tokenizers: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Split an utterance into smaller chunks of text, known as tokens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Featurizers: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Generate numeric features for machine learning models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Two types of features:</a:t>
            </a:r>
            <a:endParaRPr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Sparse Features: vector/matrix contains mostly zeros and few non-zero entries (i.e., generated by count-vectorizer)</a:t>
            </a:r>
            <a:endParaRPr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Dense Features: contains mostly non-zeros (consist of pre-trained embeddings)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Intent Classifiers: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Classification of text based on sparse and/or dense features</a:t>
            </a:r>
            <a:endParaRPr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Entity Extractors:</a:t>
            </a:r>
            <a:endParaRPr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Detection of entities</a:t>
            </a:r>
            <a:br>
              <a:rPr lang="en-US" sz="1600"/>
            </a:br>
            <a:endParaRPr sz="1600"/>
          </a:p>
        </p:txBody>
      </p:sp>
      <p:sp>
        <p:nvSpPr>
          <p:cNvPr id="104" name="Google Shape;104;p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Rasa Pipeline cont.</a:t>
            </a:r>
            <a:endParaRPr/>
          </a:p>
        </p:txBody>
      </p:sp>
      <p:pic>
        <p:nvPicPr>
          <p:cNvPr id="111" name="Google Shape;11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9220" y="2204864"/>
            <a:ext cx="5045559" cy="399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Language Detection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</a:rPr>
              <a:t>Problem statement</a:t>
            </a:r>
            <a:r>
              <a:rPr lang="en-US" sz="1800" b="1" u="sng"/>
              <a:t>:</a:t>
            </a:r>
            <a:endParaRPr sz="180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Detect language of input text</a:t>
            </a:r>
            <a:endParaRPr sz="180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Supervised learning problem</a:t>
            </a:r>
            <a:endParaRPr sz="1800"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Our approach:</a:t>
            </a:r>
            <a:endParaRPr sz="180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Simple naive Bayes classifier</a:t>
            </a:r>
            <a:endParaRPr sz="180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Based on character n-grams (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Vatanen et al. (2010))</a:t>
            </a:r>
            <a:endParaRPr sz="1800"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Data:</a:t>
            </a:r>
            <a:endParaRPr sz="180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WiLI benchmark (Thoma, 2018): 1000 sentences from Wikipedia for 235 languages each (80/20 train test split)</a:t>
            </a:r>
            <a:endParaRPr sz="1800"/>
          </a:p>
        </p:txBody>
      </p:sp>
      <p:sp>
        <p:nvSpPr>
          <p:cNvPr id="120" name="Google Shape;120;p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Language Detection cont.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Model pipeline:</a:t>
            </a:r>
            <a:endParaRPr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Count-vectorizer of character tri-grams (counts the number of occurrences of tri-grams for each language)</a:t>
            </a:r>
            <a:endParaRPr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/>
              <a:t>Naive Bayes classifier for multinomial models</a:t>
            </a:r>
            <a:endParaRPr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Results:</a:t>
            </a:r>
            <a:endParaRPr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German language statistics:</a:t>
            </a:r>
            <a:endParaRPr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Precision: 96%</a:t>
            </a:r>
            <a:endParaRPr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Recall: 97%</a:t>
            </a:r>
            <a:endParaRPr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f1-score: 97% </a:t>
            </a:r>
            <a:endParaRPr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Trained on 22 Indo-European languages:</a:t>
            </a:r>
            <a:endParaRPr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Overall accuracy: 97%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Problem statement: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Identifying an expressed attitude in text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Supervised learning problem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Text classification problem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Three classes: negative, positive, neutral </a:t>
            </a:r>
            <a:endParaRPr dirty="0"/>
          </a:p>
          <a:p>
            <a:pPr marL="34290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Our approach:</a:t>
            </a:r>
            <a:endParaRPr dirty="0"/>
          </a:p>
          <a:p>
            <a:pPr marL="727075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the paper: Bag of Tricks for Efficient Text Classification by </a:t>
            </a:r>
            <a:r>
              <a:rPr lang="en-US" sz="1800" dirty="0" err="1">
                <a:solidFill>
                  <a:schemeClr val="dk1"/>
                </a:solidFill>
              </a:rPr>
              <a:t>Joulin</a:t>
            </a:r>
            <a:r>
              <a:rPr lang="en-US" sz="1800" dirty="0">
                <a:solidFill>
                  <a:schemeClr val="dk1"/>
                </a:solidFill>
              </a:rPr>
              <a:t> et al. (2016)</a:t>
            </a:r>
            <a:endParaRPr dirty="0"/>
          </a:p>
          <a:p>
            <a:pPr marL="727075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Also known as </a:t>
            </a:r>
            <a:r>
              <a:rPr lang="en-US" sz="1800" i="1" dirty="0" err="1">
                <a:solidFill>
                  <a:schemeClr val="dk1"/>
                </a:solidFill>
              </a:rPr>
              <a:t>fastText</a:t>
            </a:r>
            <a:endParaRPr sz="1800" i="1" dirty="0">
              <a:solidFill>
                <a:schemeClr val="dk1"/>
              </a:solidFill>
            </a:endParaRPr>
          </a:p>
          <a:p>
            <a:pPr marL="727075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“Simple”, yet powerful linear classifier for word </a:t>
            </a:r>
            <a:r>
              <a:rPr lang="en-US" sz="1800" dirty="0" err="1" smtClean="0">
                <a:solidFill>
                  <a:schemeClr val="dk1"/>
                </a:solidFill>
              </a:rPr>
              <a:t>embeddings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Sentiment Analysis cont.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539748" y="234888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/>
              <a:t>fastText</a:t>
            </a:r>
            <a:r>
              <a:rPr lang="en-US" sz="1800" b="1" u="sng" dirty="0"/>
              <a:t> architecture: 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/>
              <a:t>Represent each sentence as “bag-of-words” (</a:t>
            </a:r>
            <a:r>
              <a:rPr lang="en-US" sz="1800" dirty="0" err="1"/>
              <a:t>BoW</a:t>
            </a:r>
            <a:r>
              <a:rPr lang="en-US" sz="1800" dirty="0"/>
              <a:t>)</a:t>
            </a:r>
            <a:endParaRPr dirty="0"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e.g.: </a:t>
            </a:r>
            <a:r>
              <a:rPr lang="en-US" sz="1800" dirty="0">
                <a:highlight>
                  <a:srgbClr val="C0C0C0"/>
                </a:highlight>
              </a:rPr>
              <a:t>John likes to watch movies</a:t>
            </a:r>
            <a:r>
              <a:rPr lang="en-US" sz="1800" dirty="0"/>
              <a:t> =&gt; </a:t>
            </a:r>
            <a:r>
              <a:rPr lang="en-US" sz="1800" dirty="0">
                <a:highlight>
                  <a:srgbClr val="C0C0C0"/>
                </a:highlight>
              </a:rPr>
              <a:t>"</a:t>
            </a:r>
            <a:r>
              <a:rPr lang="en-US" sz="1800" dirty="0" err="1">
                <a:highlight>
                  <a:srgbClr val="C0C0C0"/>
                </a:highlight>
              </a:rPr>
              <a:t>John","likes","to","watch","movies</a:t>
            </a:r>
            <a:r>
              <a:rPr lang="en-US" sz="1800" dirty="0">
                <a:highlight>
                  <a:srgbClr val="C0C0C0"/>
                </a:highlight>
              </a:rPr>
              <a:t>”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err="1"/>
              <a:t>BoW</a:t>
            </a:r>
            <a:r>
              <a:rPr lang="en-US" sz="1800" dirty="0"/>
              <a:t> is invariant to word order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/>
              <a:t>But word order is often important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/>
              <a:t>Word n-grams (bi-grams) as additional features to capture information about the word order</a:t>
            </a:r>
            <a:endParaRPr dirty="0"/>
          </a:p>
          <a:p>
            <a:pPr marL="1192213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e.g.: </a:t>
            </a:r>
            <a:r>
              <a:rPr lang="en-US" sz="1800" dirty="0">
                <a:highlight>
                  <a:srgbClr val="C0C0C0"/>
                </a:highlight>
              </a:rPr>
              <a:t>"</a:t>
            </a:r>
            <a:r>
              <a:rPr lang="en-US" sz="1800" dirty="0" err="1">
                <a:highlight>
                  <a:srgbClr val="C0C0C0"/>
                </a:highlight>
              </a:rPr>
              <a:t>John","likes","to","watch","movies</a:t>
            </a:r>
            <a:r>
              <a:rPr lang="en-US" sz="1800" dirty="0">
                <a:highlight>
                  <a:srgbClr val="C0C0C0"/>
                </a:highlight>
              </a:rPr>
              <a:t>”</a:t>
            </a:r>
            <a:r>
              <a:rPr lang="en-US" sz="1800" dirty="0"/>
              <a:t> =&gt; </a:t>
            </a:r>
            <a:r>
              <a:rPr lang="en-US" sz="1800" dirty="0">
                <a:highlight>
                  <a:srgbClr val="C0C0C0"/>
                </a:highlight>
              </a:rPr>
              <a:t>"John </a:t>
            </a:r>
            <a:r>
              <a:rPr lang="en-US" sz="1800" dirty="0" err="1">
                <a:highlight>
                  <a:srgbClr val="C0C0C0"/>
                </a:highlight>
              </a:rPr>
              <a:t>likes","likes</a:t>
            </a:r>
            <a:r>
              <a:rPr lang="en-US" sz="1800" dirty="0">
                <a:highlight>
                  <a:srgbClr val="C0C0C0"/>
                </a:highlight>
              </a:rPr>
              <a:t> to“, "to </a:t>
            </a:r>
            <a:r>
              <a:rPr lang="en-US" sz="1800" dirty="0" err="1">
                <a:highlight>
                  <a:srgbClr val="C0C0C0"/>
                </a:highlight>
              </a:rPr>
              <a:t>watch","watch</a:t>
            </a:r>
            <a:r>
              <a:rPr lang="en-US" sz="1800" dirty="0">
                <a:highlight>
                  <a:srgbClr val="C0C0C0"/>
                </a:highlight>
              </a:rPr>
              <a:t> movies"</a:t>
            </a:r>
            <a:endParaRPr dirty="0"/>
          </a:p>
          <a:p>
            <a:pPr marL="784225" lvl="1" indent="-244475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/>
              <a:t>Build vocab over training data and map words to </a:t>
            </a:r>
            <a:r>
              <a:rPr lang="en-US" sz="1800" dirty="0" err="1"/>
              <a:t>pretrained</a:t>
            </a:r>
            <a:r>
              <a:rPr lang="en-US" sz="1800" dirty="0"/>
              <a:t> word vectors (i.e., based on </a:t>
            </a:r>
            <a:r>
              <a:rPr lang="en-US" sz="1800" dirty="0" err="1"/>
              <a:t>GloVe</a:t>
            </a:r>
            <a:r>
              <a:rPr lang="en-US" sz="1800" dirty="0"/>
              <a:t> (</a:t>
            </a:r>
            <a:r>
              <a:rPr lang="en-US" sz="1800" b="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Pennington et a</a:t>
            </a:r>
            <a:r>
              <a:rPr lang="en-US" sz="18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l., 2014)</a:t>
            </a:r>
            <a:r>
              <a:rPr lang="en-US" sz="1800" dirty="0"/>
              <a:t>)</a:t>
            </a:r>
            <a:endParaRPr dirty="0"/>
          </a:p>
          <a:p>
            <a:pPr marL="784225" lvl="1" indent="-1428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2413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4" name="Google Shape;144;p9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/>
              <a:t>Kejni</a:t>
            </a:r>
            <a:r>
              <a:rPr lang="en-US" b="0" dirty="0" smtClean="0"/>
              <a:t> </a:t>
            </a:r>
            <a:r>
              <a:rPr lang="en-US" b="0" dirty="0" err="1" smtClean="0"/>
              <a:t>Dema</a:t>
            </a:r>
            <a:r>
              <a:rPr lang="en-US" b="0" dirty="0" smtClean="0"/>
              <a:t>, Eric </a:t>
            </a:r>
            <a:r>
              <a:rPr lang="en-US" b="0" dirty="0" err="1" smtClean="0"/>
              <a:t>Waldburger</a:t>
            </a:r>
            <a:r>
              <a:rPr lang="en-US" b="0" dirty="0" smtClean="0"/>
              <a:t>, Xu </a:t>
            </a:r>
            <a:r>
              <a:rPr lang="en-US" b="0" dirty="0" err="1" smtClean="0"/>
              <a:t>Jia</a:t>
            </a:r>
            <a:r>
              <a:rPr lang="en-US" b="0" dirty="0" smtClean="0"/>
              <a:t> Fug Liu </a:t>
            </a:r>
            <a:r>
              <a:rPr lang="en-US" dirty="0" smtClean="0"/>
              <a:t>| Project Advanced Web Technologies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On-screen Show (4:3)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Helvetica Neue</vt:lpstr>
      <vt:lpstr>Technische Universität Berlin | PowerPoint Master</vt:lpstr>
      <vt:lpstr>Chatbot-Semantics: User Input Analysis</vt:lpstr>
      <vt:lpstr>Content</vt:lpstr>
      <vt:lpstr>1. Rasa Pipeline</vt:lpstr>
      <vt:lpstr>1. Rasa Pipeline cont.</vt:lpstr>
      <vt:lpstr>1. Rasa Pipeline cont.</vt:lpstr>
      <vt:lpstr>2. Language Detection</vt:lpstr>
      <vt:lpstr>2. Language Detection cont.</vt:lpstr>
      <vt:lpstr>3. Sentiment Analysis</vt:lpstr>
      <vt:lpstr>3. Sentiment Analysis cont.</vt:lpstr>
      <vt:lpstr>3. Sentiment Analysis cont.</vt:lpstr>
      <vt:lpstr>3. Sentiment Analysis cont.</vt:lpstr>
      <vt:lpstr>3. Sentiment Analysis cont.</vt:lpstr>
      <vt:lpstr>3. Sentiment Analysis cont.</vt:lpstr>
      <vt:lpstr>4. Stories &amp; Rules</vt:lpstr>
      <vt:lpstr>5. Live Data</vt:lpstr>
      <vt:lpstr>6. What’s Next</vt:lpstr>
      <vt:lpstr>Thank you for your attention!</vt:lpstr>
      <vt:lpstr>Appendix (some remarks)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Chatbot-Semantics: User Input Analysis</dc:title>
  <dc:creator>Jia Fug</dc:creator>
  <cp:lastModifiedBy>M.I.R</cp:lastModifiedBy>
  <cp:revision>22</cp:revision>
  <dcterms:created xsi:type="dcterms:W3CDTF">2021-12-23T10:03:14Z</dcterms:created>
  <dcterms:modified xsi:type="dcterms:W3CDTF">2022-02-23T14:59:51Z</dcterms:modified>
</cp:coreProperties>
</file>