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Gl93vJ0P34N0fwbFt32CzVyxw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ctrTitle"/>
          </p:nvPr>
        </p:nvSpPr>
        <p:spPr>
          <a:xfrm>
            <a:off x="539750" y="4910138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" name="Google Shape;20;p19"/>
          <p:cNvCxnSpPr/>
          <p:nvPr/>
        </p:nvCxnSpPr>
        <p:spPr>
          <a:xfrm>
            <a:off x="539750" y="6135688"/>
            <a:ext cx="80613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2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40488" y="539750"/>
            <a:ext cx="216058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0"/>
            <a:ext cx="8604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 rot="5400000">
            <a:off x="2749550" y="68755"/>
            <a:ext cx="3641725" cy="806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>
            <a:spLocks noGrp="1"/>
          </p:cNvSpPr>
          <p:nvPr>
            <p:ph type="title"/>
          </p:nvPr>
        </p:nvSpPr>
        <p:spPr>
          <a:xfrm rot="5400000">
            <a:off x="5457032" y="2847182"/>
            <a:ext cx="4273550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 rot="5400000">
            <a:off x="1350169" y="907256"/>
            <a:ext cx="4273550" cy="589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3954463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6613" y="2349500"/>
            <a:ext cx="3954462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mtClean="0"/>
              <a:t>Kejni Dema, Eric Waldburger, Xu Jia Fug Liu | Project Advanced Web Technologies</a:t>
            </a:r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mtClean="0"/>
              <a:t>Kejni Dema, Eric Waldburger, Xu Jia Fug Liu | Project Advanced Web Technologies</a:t>
            </a:r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mtClean="0"/>
              <a:t>Kejni Dema, Eric Waldburger, Xu Jia Fug Liu | Project Advanced Web Technologies</a:t>
            </a:r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59" name="Google Shape;59;p26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32650" y="539750"/>
            <a:ext cx="13684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6" name="Google Shape;16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39750"/>
            <a:ext cx="6950075" cy="76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539750" y="4829473"/>
            <a:ext cx="80613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/>
            <a:r>
              <a:rPr lang="de-DE" altLang="de-DE" dirty="0"/>
              <a:t>Chatbot-Semantics: User Input Analysis</a:t>
            </a:r>
            <a:endParaRPr dirty="0"/>
          </a:p>
        </p:txBody>
      </p:sp>
      <p:sp>
        <p:nvSpPr>
          <p:cNvPr id="81" name="Google Shape;81;p1"/>
          <p:cNvSpPr txBox="1">
            <a:spLocks noGrp="1"/>
          </p:cNvSpPr>
          <p:nvPr>
            <p:ph type="subTitle" idx="1"/>
          </p:nvPr>
        </p:nvSpPr>
        <p:spPr>
          <a:xfrm>
            <a:off x="539750" y="5600604"/>
            <a:ext cx="8061325" cy="3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r>
              <a:rPr lang="de-DE" altLang="de-DE" dirty="0"/>
              <a:t>Kejni Dema, Eric Waldburger, Xu Jia Fug Liu | Project Advanced Web Technologies</a:t>
            </a: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Q&amp;A Answering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Simple Approach 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Each question is a different intent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Create create multiple stories or rules for multiple intents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(Optional: create one rule / story by using retrieval intents (categorical intents))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Create answers for all kind of intents / questions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Our Approach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Transformer neural network based approach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Introduction of transformer architecture by Vaswani et al. (2017)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Attention mechanism: compute similarity scores between words in a sentence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Non sequential input processing (not word by word) but use positional encoding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Superior to RNNs -&gt; faster train time (no recursion) &amp; no exponential forgetting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Used in NLP for language understanding &amp; generation tasks</a:t>
            </a:r>
            <a:endParaRPr sz="1500" dirty="0"/>
          </a:p>
        </p:txBody>
      </p:sp>
      <p:sp>
        <p:nvSpPr>
          <p:cNvPr id="151" name="Google Shape;151;p10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52" name="Google Shape;152;p10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Q&amp;A Answering cont.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Transformers &amp; ELECTRA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We are using ELECTRA (</a:t>
            </a:r>
            <a:r>
              <a:rPr lang="de-DE" sz="1500" dirty="0">
                <a:solidFill>
                  <a:schemeClr val="dk1"/>
                </a:solidFill>
              </a:rPr>
              <a:t>Clark et al., 2020)</a:t>
            </a:r>
            <a:r>
              <a:rPr lang="de-DE" sz="1500" dirty="0"/>
              <a:t> for Q&amp;A (trained by </a:t>
            </a:r>
            <a:r>
              <a:rPr lang="de-DE" sz="1500" i="1" u="sng" dirty="0"/>
              <a:t>deepset.ai</a:t>
            </a:r>
            <a:r>
              <a:rPr lang="de-DE" sz="1500" dirty="0"/>
              <a:t>)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Two step training process: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1. Pre-Training: general language understanding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2. Fine-tuning: task-specific adaptation (downstream task)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ELECTRA pre-Training: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Different approaches for different transformer networks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Masked Language Modeling (MLM): random % of text is masked, goal is to recover masked text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Replaced Token Detection (RTD): find out whether a token is original or is made up by the generator</a:t>
            </a:r>
            <a:endParaRPr sz="1500" dirty="0"/>
          </a:p>
        </p:txBody>
      </p: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11</a:t>
            </a:fld>
            <a:endParaRPr/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2069" y="5106545"/>
            <a:ext cx="4536504" cy="12490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Q&amp;A Answering cont.</a:t>
            </a:r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Transformers &amp; ELECTRA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ELECTRA fine-tuning: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GermanQuAD dataset (12MB train / 5MB test) which is the human translated SQuAD v1.1 dataset (Rajpurkar et al., 2016)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SQuAD is a reading comprehension dataset, a set of Wikipedia articles, where the answer to every question is a segment of text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Integration Into Rasa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Implementation of a custom NLG server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NLG server: response generation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Rasa still learns to predict actions and to react to user input based on past dialogues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If user asks a question -&gt; NLG server forwards question to ELECTRA</a:t>
            </a:r>
            <a:endParaRPr sz="1500" dirty="0"/>
          </a:p>
          <a:p>
            <a:pPr marL="342900" lvl="0" indent="-2413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dirty="0"/>
          </a:p>
          <a:p>
            <a:pPr marL="342900" lvl="0" indent="-2413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dirty="0"/>
          </a:p>
        </p:txBody>
      </p:sp>
      <p:sp>
        <p:nvSpPr>
          <p:cNvPr id="167" name="Google Shape;167;p12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68" name="Google Shape;168;p12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Q&amp;A Answering cont.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75" name="Google Shape;175;p13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13</a:t>
            </a:fld>
            <a:endParaRPr/>
          </a:p>
        </p:txBody>
      </p:sp>
      <p:pic>
        <p:nvPicPr>
          <p:cNvPr id="176" name="Google Shape;176;p13" descr="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2247655"/>
            <a:ext cx="5954220" cy="36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/>
          <p:nvPr/>
        </p:nvSpPr>
        <p:spPr>
          <a:xfrm>
            <a:off x="6948264" y="4561433"/>
            <a:ext cx="1152028" cy="432048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DE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NLG Server</a:t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6948264" y="3068960"/>
            <a:ext cx="1152028" cy="432048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DE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Store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DE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(ELECTRA)</a:t>
            </a:r>
            <a:endParaRPr/>
          </a:p>
        </p:txBody>
      </p:sp>
      <p:cxnSp>
        <p:nvCxnSpPr>
          <p:cNvPr id="179" name="Google Shape;179;p13"/>
          <p:cNvCxnSpPr/>
          <p:nvPr/>
        </p:nvCxnSpPr>
        <p:spPr>
          <a:xfrm>
            <a:off x="5988916" y="4777457"/>
            <a:ext cx="959348" cy="0"/>
          </a:xfrm>
          <a:prstGeom prst="straightConnector1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0" name="Google Shape;180;p13"/>
          <p:cNvCxnSpPr/>
          <p:nvPr/>
        </p:nvCxnSpPr>
        <p:spPr>
          <a:xfrm>
            <a:off x="7596336" y="3501008"/>
            <a:ext cx="0" cy="1060425"/>
          </a:xfrm>
          <a:prstGeom prst="straightConnector1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1" name="Google Shape;181;p13"/>
          <p:cNvSpPr/>
          <p:nvPr/>
        </p:nvSpPr>
        <p:spPr>
          <a:xfrm>
            <a:off x="6948264" y="2625426"/>
            <a:ext cx="1152028" cy="21602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Documents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3"/>
          <p:cNvCxnSpPr>
            <a:stCxn id="181" idx="2"/>
            <a:endCxn id="178" idx="0"/>
          </p:cNvCxnSpPr>
          <p:nvPr/>
        </p:nvCxnSpPr>
        <p:spPr>
          <a:xfrm>
            <a:off x="7524278" y="2841450"/>
            <a:ext cx="0" cy="227400"/>
          </a:xfrm>
          <a:prstGeom prst="straightConnector1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13"/>
          <p:cNvCxnSpPr>
            <a:stCxn id="181" idx="1"/>
          </p:cNvCxnSpPr>
          <p:nvPr/>
        </p:nvCxnSpPr>
        <p:spPr>
          <a:xfrm rot="10800000">
            <a:off x="5940264" y="2733438"/>
            <a:ext cx="1008000" cy="0"/>
          </a:xfrm>
          <a:prstGeom prst="straightConnector1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13"/>
          <p:cNvCxnSpPr/>
          <p:nvPr/>
        </p:nvCxnSpPr>
        <p:spPr>
          <a:xfrm>
            <a:off x="7380312" y="4127438"/>
            <a:ext cx="0" cy="433995"/>
          </a:xfrm>
          <a:prstGeom prst="straightConnector1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13"/>
          <p:cNvCxnSpPr/>
          <p:nvPr/>
        </p:nvCxnSpPr>
        <p:spPr>
          <a:xfrm>
            <a:off x="5436096" y="3645024"/>
            <a:ext cx="1944216" cy="0"/>
          </a:xfrm>
          <a:prstGeom prst="straightConnector1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3"/>
          <p:cNvCxnSpPr/>
          <p:nvPr/>
        </p:nvCxnSpPr>
        <p:spPr>
          <a:xfrm>
            <a:off x="7380312" y="3645024"/>
            <a:ext cx="0" cy="482414"/>
          </a:xfrm>
          <a:prstGeom prst="straightConnector1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14</a:t>
            </a:fld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Stories &amp; Rules Summary</a:t>
            </a:r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>
                <a:solidFill>
                  <a:schemeClr val="dk1"/>
                </a:solidFill>
              </a:rPr>
              <a:t>General Dialog Flow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>
                <a:solidFill>
                  <a:schemeClr val="dk1"/>
                </a:solidFill>
              </a:rPr>
              <a:t>User must pick a service topic first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>
                <a:solidFill>
                  <a:schemeClr val="dk1"/>
                </a:solidFill>
              </a:rPr>
              <a:t>Before a topic is set, user must confirm choice 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>
                <a:solidFill>
                  <a:schemeClr val="dk1"/>
                </a:solidFill>
              </a:rPr>
              <a:t>When Topic picked, bot can answer FAQ regarding service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>
                <a:solidFill>
                  <a:schemeClr val="dk1"/>
                </a:solidFill>
              </a:rPr>
              <a:t>User can book an appointment for a service</a:t>
            </a:r>
            <a:endParaRPr sz="15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chemeClr val="dk1"/>
                </a:solidFill>
              </a:rPr>
              <a:t> </a:t>
            </a:r>
            <a:endParaRPr sz="15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>
                <a:solidFill>
                  <a:schemeClr val="dk1"/>
                </a:solidFill>
              </a:rPr>
              <a:t>What Is The Bot Also Capable Of?</a:t>
            </a:r>
            <a:endParaRPr sz="1500" dirty="0"/>
          </a:p>
          <a:p>
            <a:pPr marL="727075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de-DE" sz="1500" dirty="0">
                <a:solidFill>
                  <a:schemeClr val="dk1"/>
                </a:solidFill>
              </a:rPr>
              <a:t>Remembering already extracted entities which can be used to fill form slots later on</a:t>
            </a:r>
            <a:endParaRPr sz="1500" dirty="0"/>
          </a:p>
          <a:p>
            <a:pPr marL="727075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de-DE" sz="1500" dirty="0">
                <a:solidFill>
                  <a:schemeClr val="dk1"/>
                </a:solidFill>
              </a:rPr>
              <a:t>Jump between topics</a:t>
            </a:r>
            <a:endParaRPr sz="1500" dirty="0"/>
          </a:p>
          <a:p>
            <a:pPr marL="727075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-"/>
            </a:pPr>
            <a:r>
              <a:rPr lang="de-DE" sz="1500" dirty="0">
                <a:solidFill>
                  <a:schemeClr val="dk1"/>
                </a:solidFill>
              </a:rPr>
              <a:t>Multiple questions in a row, because question are handled as rules </a:t>
            </a:r>
            <a:endParaRPr sz="1500" dirty="0">
              <a:solidFill>
                <a:schemeClr val="dk1"/>
              </a:solidFill>
            </a:endParaRPr>
          </a:p>
          <a:p>
            <a:pPr marL="727075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de-DE" sz="1500" dirty="0">
                <a:solidFill>
                  <a:schemeClr val="dk1"/>
                </a:solidFill>
              </a:rPr>
              <a:t>…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User Interface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Rasa Supported Input/Output Channels: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REST channel: post messages and either receive response messages directly, or asynchronously via a webhook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Websocket channel: provides bidirectional communication in real time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Our Simple Web UI: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JavaScript Socket.IO framework for websocket communication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JavaScript Botui (</a:t>
            </a:r>
            <a:r>
              <a:rPr lang="de-DE" sz="1500" i="1" u="sng" dirty="0"/>
              <a:t>botui.org</a:t>
            </a:r>
            <a:r>
              <a:rPr lang="de-DE" sz="1500" dirty="0"/>
              <a:t>) framework to create a conversational UI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HTML + CSS to change the default appearance of Botui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Support of HTML and CSS markup of messages</a:t>
            </a:r>
            <a:endParaRPr sz="1500" dirty="0"/>
          </a:p>
        </p:txBody>
      </p:sp>
      <p:sp>
        <p:nvSpPr>
          <p:cNvPr id="201" name="Google Shape;201;p15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541337" y="3444139"/>
            <a:ext cx="8061325" cy="4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lnSpc>
                <a:spcPct val="6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 b="1"/>
              <a:t>Bot Demo</a:t>
            </a:r>
            <a:endParaRPr sz="4400" b="1"/>
          </a:p>
        </p:txBody>
      </p:sp>
      <p:sp>
        <p:nvSpPr>
          <p:cNvPr id="208" name="Google Shape;208;p16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References </a:t>
            </a:r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/>
              <a:t>Clark, K., Luong, M. T., Le, Q. V., &amp; Manning, C. D. (2020). Electra: Pre-training text encoders as discriminators rather than generators. arXiv preprint arXiv:2003.10555.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/>
              <a:t>Rajpurkar, P., Zhang, J., Lopyrev, K., &amp; Liang, P. (2016). Squad: 100,000+ questions for machine comprehension of text. </a:t>
            </a:r>
            <a:r>
              <a:rPr lang="de-DE" sz="1500" i="1" dirty="0"/>
              <a:t>arXiv preprint arXiv:1606.05250</a:t>
            </a:r>
            <a:r>
              <a:rPr lang="de-DE" sz="1500" dirty="0"/>
              <a:t>.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/>
              <a:t>Vaswani, A., Shazeer, N., Parmar, N., Uszkoreit, J., Jones, L., Gomez, A. N., ... &amp; Polosukhin, I. (2017). Attention is all you need. </a:t>
            </a:r>
            <a:r>
              <a:rPr lang="de-DE" sz="1500" i="1" dirty="0"/>
              <a:t>Advances in neural information processing systems</a:t>
            </a:r>
            <a:r>
              <a:rPr lang="de-DE" sz="1500" dirty="0"/>
              <a:t>, </a:t>
            </a:r>
            <a:r>
              <a:rPr lang="de-DE" sz="1500" i="1" dirty="0"/>
              <a:t>30</a:t>
            </a:r>
            <a:r>
              <a:rPr lang="de-DE" sz="1500" dirty="0"/>
              <a:t>.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216" name="Google Shape;216;p17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217" name="Google Shape;217;p17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Content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Kejni Dema, Eric Waldburger, Xu Jia Fug Liu | Project Advanced Web Technologies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Updated Rasa NLU Pipeline</a:t>
            </a:r>
            <a:endParaRPr/>
          </a:p>
        </p:txBody>
      </p:sp>
      <p:pic>
        <p:nvPicPr>
          <p:cNvPr id="95" name="Google Shape;95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49404" y="2139973"/>
            <a:ext cx="4442015" cy="43766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Integration of Sentiment Analysis &amp; Language Detection 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539750" y="226561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Sentiment Analysis: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To reduce amount of misclassification -&gt; two stage fallback for bad sentiment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After bad sentiment is detected twice in a row, according actions will be triggered</a:t>
            </a:r>
            <a:endParaRPr sz="15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Language Detection:</a:t>
            </a:r>
            <a:endParaRPr sz="1500" dirty="0"/>
          </a:p>
          <a:p>
            <a:pPr marL="441325" lvl="1" indent="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de-DE" sz="1500" dirty="0"/>
              <a:t>- Same two stage fallback approach as sentiment analysis</a:t>
            </a:r>
            <a:endParaRPr sz="15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Implementation In Rasa:</a:t>
            </a:r>
            <a:endParaRPr sz="1500" dirty="0"/>
          </a:p>
          <a:p>
            <a:pPr marL="441325" lvl="1" indent="-101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 Language and sentiment classes are saved as entities at first and than mapped to categorical slots with two categories (e.g., is German or not, is negative sentiment or not)</a:t>
            </a:r>
            <a:endParaRPr sz="1500" dirty="0"/>
          </a:p>
          <a:p>
            <a:pPr marL="727075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Since there is no wildcard intent -&gt; [FallbackClassifier]</a:t>
            </a:r>
            <a:endParaRPr sz="1500" dirty="0"/>
          </a:p>
          <a:p>
            <a:pPr marL="727075" lvl="1" indent="-2857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[FallbackClassifier] classifies all intents as </a:t>
            </a:r>
            <a:r>
              <a:rPr lang="de-DE" sz="1500" dirty="0">
                <a:highlight>
                  <a:srgbClr val="C0C0C0"/>
                </a:highlight>
              </a:rPr>
              <a:t>nlu_fallback</a:t>
            </a:r>
            <a:r>
              <a:rPr lang="de-DE" sz="1500" dirty="0"/>
              <a:t> if intent confidence is below certain threshold</a:t>
            </a:r>
            <a:endParaRPr sz="1500" dirty="0"/>
          </a:p>
          <a:p>
            <a:pPr marL="285750" lvl="0" indent="-18415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04" name="Google Shape;104;p4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539750" y="1355395"/>
            <a:ext cx="8061325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Integration of Sentiment Analysis &amp; Language Detection cont.</a:t>
            </a:r>
            <a:endParaRPr/>
          </a:p>
        </p:txBody>
      </p:sp>
      <p:pic>
        <p:nvPicPr>
          <p:cNvPr id="110" name="Google Shape;11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9420" y="2200423"/>
            <a:ext cx="5741984" cy="407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12" name="Google Shape;112;p5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Booking Process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539750" y="2248832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Forms In Rasa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One of the most common conversation activities is to collect user provided information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Rasa built in concept: forms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Goal is it to fill slots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Slots can be filled by direct user answers or through entity recognition and extraction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direct user answer: </a:t>
            </a:r>
            <a:r>
              <a:rPr lang="de-DE" sz="1500" i="1" dirty="0"/>
              <a:t>requested slot: </a:t>
            </a:r>
            <a:r>
              <a:rPr lang="de-DE" sz="1500" dirty="0"/>
              <a:t>city; </a:t>
            </a:r>
            <a:r>
              <a:rPr lang="de-DE" sz="1500" i="1" dirty="0"/>
              <a:t>question: “</a:t>
            </a:r>
            <a:r>
              <a:rPr lang="de-DE" sz="1500" dirty="0"/>
              <a:t>Where do you live?”; </a:t>
            </a:r>
            <a:r>
              <a:rPr lang="de-DE" sz="1500" i="1" dirty="0"/>
              <a:t>answer:</a:t>
            </a:r>
            <a:r>
              <a:rPr lang="de-DE" sz="1500" dirty="0"/>
              <a:t> “</a:t>
            </a:r>
            <a:r>
              <a:rPr lang="de-DE" sz="1500" u="sng" dirty="0"/>
              <a:t>Berlin</a:t>
            </a:r>
            <a:r>
              <a:rPr lang="de-DE" sz="1500" dirty="0"/>
              <a:t>”; </a:t>
            </a:r>
            <a:r>
              <a:rPr lang="de-DE" sz="1500" i="1" dirty="0"/>
              <a:t>set city slot to: </a:t>
            </a:r>
            <a:r>
              <a:rPr lang="de-DE" sz="1500" dirty="0"/>
              <a:t>Berlin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Entity recognition: </a:t>
            </a:r>
            <a:r>
              <a:rPr lang="de-DE" sz="1500" i="1" dirty="0"/>
              <a:t>answer: “</a:t>
            </a:r>
            <a:r>
              <a:rPr lang="de-DE" sz="1500" dirty="0"/>
              <a:t>I live in </a:t>
            </a:r>
            <a:r>
              <a:rPr lang="de-DE" sz="1500" u="sng" dirty="0"/>
              <a:t>Berlin</a:t>
            </a:r>
            <a:r>
              <a:rPr lang="de-DE" sz="1500" dirty="0"/>
              <a:t>.”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Rasa also enables to use already extracted entities to be used later to fill slots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de-DE" sz="1500" dirty="0"/>
              <a:t>E.g.: user: “I want to book an appointment for </a:t>
            </a:r>
            <a:r>
              <a:rPr lang="de-DE" sz="1500" u="sng" dirty="0"/>
              <a:t>next week</a:t>
            </a:r>
            <a:r>
              <a:rPr lang="de-DE" sz="1500" dirty="0"/>
              <a:t>.”; bot: activates form which requires time and name slot -&gt; time slot will be filled by present time entity -&gt; bot does not need to ask user about time anymore</a:t>
            </a:r>
            <a:endParaRPr sz="1500" dirty="0"/>
          </a:p>
          <a:p>
            <a:pPr marL="342900" lvl="0" indent="-2413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Booking Process cont.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1"/>
          </p:nvPr>
        </p:nvSpPr>
        <p:spPr>
          <a:xfrm>
            <a:off x="539750" y="2226538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Required Slots For Our Booking Process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Service topic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District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Time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Name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Phone number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E-Mail address </a:t>
            </a:r>
            <a:endParaRPr sz="1500" dirty="0"/>
          </a:p>
          <a:p>
            <a:pPr marL="539750" lvl="1" indent="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Entity Recognition &amp; Slot Filling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de-DE" sz="1500" dirty="0"/>
              <a:t>Time, phone number, e-mail: Duckling, rule-based (regex) text parser [DucklingEntityExtractor]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de-DE" sz="1500" dirty="0"/>
              <a:t>District: lookup tables with regex [RegexFeaturizer, RegexEntityExtractor]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de-DE" sz="1500" dirty="0"/>
              <a:t>Service topic: derived form story / intents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de-DE" sz="1500" dirty="0"/>
              <a:t>Name: direct user </a:t>
            </a:r>
            <a:r>
              <a:rPr lang="de-DE" sz="1500" dirty="0" smtClean="0"/>
              <a:t>input</a:t>
            </a:r>
            <a:endParaRPr sz="1500" dirty="0"/>
          </a:p>
        </p:txBody>
      </p:sp>
      <p:sp>
        <p:nvSpPr>
          <p:cNvPr id="127" name="Google Shape;127;p7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28" name="Google Shape;128;p7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Booking Process cont.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Booking 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Available appointments are can be saved in a relational database (i.e., SQLite)</a:t>
            </a:r>
            <a:endParaRPr sz="1500" dirty="0"/>
          </a:p>
          <a:p>
            <a:pPr marL="784225" lvl="1" indent="-244475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–"/>
            </a:pPr>
            <a:r>
              <a:rPr lang="de-DE" sz="1500" dirty="0"/>
              <a:t>When all required slots of the booking form are filled: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0. (optional) Rasa provides the option to perform validation of slots through custom actions; this is not need in our case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1.) trigger custom action which inserts booking into a database</a:t>
            </a:r>
            <a:endParaRPr sz="1500" dirty="0"/>
          </a:p>
          <a:p>
            <a:pPr marL="1192213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500" dirty="0"/>
              <a:t>2.) (not yet implemented) send confirmation e-mail to user</a:t>
            </a: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How To Get The Data About Available Appointments?</a:t>
            </a:r>
            <a:endParaRPr sz="1500" b="1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b="1" dirty="0"/>
              <a:t>…</a:t>
            </a:r>
            <a:endParaRPr sz="1500" b="1" dirty="0"/>
          </a:p>
          <a:p>
            <a:pPr marL="342900" lvl="0" indent="-3429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135" name="Google Shape;135;p8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36" name="Google Shape;136;p8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539750" y="1740115"/>
            <a:ext cx="8061325" cy="3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Booking Process cont.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dirty="0" smtClean="0"/>
              <a:t>Kejni Dema, Eric Waldburger, Xu Jia Fug Liu </a:t>
            </a:r>
            <a:r>
              <a:rPr lang="de-DE" dirty="0" smtClean="0"/>
              <a:t>| Project Advanced Web Technologies</a:t>
            </a:r>
            <a:endParaRPr dirty="0"/>
          </a:p>
        </p:txBody>
      </p:sp>
      <p:sp>
        <p:nvSpPr>
          <p:cNvPr id="143" name="Google Shape;143;p9"/>
          <p:cNvSpPr txBox="1">
            <a:spLocks noGrp="1"/>
          </p:cNvSpPr>
          <p:nvPr>
            <p:ph type="sldNum" idx="12"/>
          </p:nvPr>
        </p:nvSpPr>
        <p:spPr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Seite </a:t>
            </a:r>
            <a:fld id="{00000000-1234-1234-1234-123412341234}" type="slidenum">
              <a:rPr lang="de-DE"/>
              <a:t>9</a:t>
            </a:fld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5500" y="2145719"/>
            <a:ext cx="5593000" cy="407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sche Universität Berlin | PowerPoint Master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Microsoft Office PowerPoint</Application>
  <PresentationFormat>On-screen Show (4:3)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Technische Universität Berlin | PowerPoint Master</vt:lpstr>
      <vt:lpstr>Chatbot-Semantics: User Input Analysis</vt:lpstr>
      <vt:lpstr>Content</vt:lpstr>
      <vt:lpstr>Updated Rasa NLU Pipeline</vt:lpstr>
      <vt:lpstr>Integration of Sentiment Analysis &amp; Language Detection </vt:lpstr>
      <vt:lpstr>Integration of Sentiment Analysis &amp; Language Detection cont.</vt:lpstr>
      <vt:lpstr>Booking Process</vt:lpstr>
      <vt:lpstr>Booking Process cont.</vt:lpstr>
      <vt:lpstr>Booking Process cont.</vt:lpstr>
      <vt:lpstr>Booking Process cont.</vt:lpstr>
      <vt:lpstr>Q&amp;A Answering</vt:lpstr>
      <vt:lpstr>Q&amp;A Answering cont.</vt:lpstr>
      <vt:lpstr>Q&amp;A Answering cont.</vt:lpstr>
      <vt:lpstr>Q&amp;A Answering cont.</vt:lpstr>
      <vt:lpstr>Stories &amp; Rules Summary</vt:lpstr>
      <vt:lpstr>User Interface</vt:lpstr>
      <vt:lpstr>Bot Demo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ODER THEMA</dc:title>
  <dc:creator>TU-Pseudonym 9657248297118883</dc:creator>
  <cp:lastModifiedBy>M.I.R</cp:lastModifiedBy>
  <cp:revision>25</cp:revision>
  <dcterms:created xsi:type="dcterms:W3CDTF">2022-02-06T14:41:18Z</dcterms:created>
  <dcterms:modified xsi:type="dcterms:W3CDTF">2022-02-23T14:52:55Z</dcterms:modified>
</cp:coreProperties>
</file>