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1" r:id="rId5"/>
    <p:sldId id="269" r:id="rId6"/>
    <p:sldId id="270" r:id="rId7"/>
    <p:sldId id="275" r:id="rId8"/>
    <p:sldId id="274" r:id="rId9"/>
    <p:sldId id="273" r:id="rId10"/>
    <p:sldId id="261" r:id="rId11"/>
    <p:sldId id="258" r:id="rId12"/>
    <p:sldId id="267" r:id="rId13"/>
    <p:sldId id="268" r:id="rId14"/>
    <p:sldId id="272" r:id="rId15"/>
    <p:sldId id="263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720" autoAdjust="0"/>
  </p:normalViewPr>
  <p:slideViewPr>
    <p:cSldViewPr snapToGrid="0" showGuides="1">
      <p:cViewPr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BAD24-B915-4FA2-85EF-D939730F8F8A}" type="datetimeFigureOut">
              <a:rPr lang="de-DE" smtClean="0"/>
              <a:t>20.05.2019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CF77E-7DB3-429A-A3F5-5B6C0564B42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294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85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Library unterstützt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20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Index-Group-Segment (IGS)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55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0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Vorgehen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3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 GB CSV Datei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45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Pandas: Datenrepräsentation</a:t>
            </a:r>
          </a:p>
          <a:p>
            <a:r>
              <a:rPr lang="de-DE" dirty="0"/>
              <a:t>Mathplotlib: Visualisierung einzelner Routen (nur Zwischenschritt)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40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02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3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76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27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common segment temporal sequence (STS)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F77E-7DB3-429A-A3F5-5B6C0564B42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75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E982B-3371-4365-B101-5A6937A88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902B93-46CC-4C23-A05E-7531686F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04FFA-A804-4D04-A65E-A3CA90B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078BC-35F3-42BD-A173-7C40381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AE95C-3E37-4748-84D1-AF675A1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3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4EF42-F139-4D5D-B283-57505DD2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87793E-0E01-4861-8E96-E330C5BD4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831D-4D30-41F6-B91C-C7E1A1A7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BADAE-DB68-4FF4-8EA7-4D0509F5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B3D63-5F8A-4BC9-A20B-7092E336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0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4438E7-0BAD-4B15-B48C-ECD80B22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FDDE4D-79FB-4E55-AB09-65B005FE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C74C6-52FC-4C12-8307-80CA8AC6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1DBC3-B78F-45E8-B02C-68990751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6714E-EB48-49DC-A92E-E248186D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8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1B553-2A9D-4F81-AFB2-CD928FEF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>
            <a:lvl1pPr>
              <a:defRPr sz="40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66B0-8D7C-4024-B57F-C6456AF8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495800"/>
          </a:xfrm>
        </p:spPr>
        <p:txBody>
          <a:bodyPr/>
          <a:lstStyle>
            <a:lvl1pPr>
              <a:defRPr>
                <a:latin typeface="DaunPenh" panose="020B0604020202020204" pitchFamily="2" charset="0"/>
                <a:cs typeface="DaunPenh" panose="020B0604020202020204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FD525-6EC4-447D-9A47-D6E46236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82D3F-A9EC-4142-9A85-40F9926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1181100" cy="365125"/>
          </a:xfrm>
        </p:spPr>
        <p:txBody>
          <a:bodyPr/>
          <a:lstStyle>
            <a:lvl1pPr>
              <a:defRPr sz="11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 dirty="0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EE937-E0AB-47FE-89B9-65963F93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6900" y="6356350"/>
            <a:ext cx="5676900" cy="365125"/>
          </a:xfrm>
        </p:spPr>
        <p:txBody>
          <a:bodyPr/>
          <a:lstStyle>
            <a:lvl1pPr>
              <a:defRPr sz="1100">
                <a:latin typeface="DaunPenh" panose="020B0604020202020204" pitchFamily="2" charset="0"/>
                <a:cs typeface="DaunPenh" panose="020B0604020202020204" pitchFamily="2" charset="0"/>
              </a:defRPr>
            </a:lvl1pPr>
          </a:lstStyle>
          <a:p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906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CF064-91EE-434A-8215-A056ADE9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C68F8-EB5F-455D-AF5C-6F17EF97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1547F-E57E-491E-B32C-006D3C6D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52FB8-0FCB-46F8-B97E-B027CFB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3A6A9-6B56-43C8-BB2A-2AAB64AB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23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2B449-D33C-4352-82F1-4EFF58B8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6B6DB-47C0-487F-AD82-F18EDD0CC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B3606D-8FBC-48DF-8996-6967EDD5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32E211-F21E-4F63-ABAC-9DAA7E7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D635B-E1AD-4A19-B9FF-5FDF9FE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7623F9-2E3D-4099-8260-F11AAB7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B843E-82D1-481A-A597-9934C61A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D9670-700A-42DD-95F4-1E5B0F5C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0EC20-08A3-419C-8733-1DA2254C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758086-F40B-4D30-B959-F3B2EEFCB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9106D5-96A6-4FA6-9807-BC3225ED4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8B369E-44D4-4B6A-9F55-D4C66599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6F1C37-5803-40E7-8724-7435814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4CCC1F-0D47-4E15-976F-9ED258A6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73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B2696-FB01-4A36-87D5-9E8EB96F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0D3C9D-D7A8-4D55-9CAE-EB9085E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03C6A1-0CE3-48AC-B94E-A1C87E4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0FEF2-C555-4B67-AAE4-1937D44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38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427E31-EA3D-4828-B0AD-36A90BA5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2176BF-3A3E-43AB-AEA0-0418B1E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B9D40D-D130-4CC2-A43B-04F687F2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359F3-362E-404F-BAE6-4EE0C89A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DDD2E-C6E7-4AC8-86A7-6B6356D4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E8B829-B756-4AF5-9C9A-99CEC407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720B6-94D6-42A1-B05E-DE830CB2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620E8-D57E-4534-9455-412FCC2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AB2E9-5970-4D45-81EE-9987A789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66E76-B3CF-4DC0-A6E6-43EFD859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D9EB12-97D8-4B44-BE55-01406231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63CE86-7161-400C-8408-264EAEC21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7E7FD-34EF-4DE2-AE55-9C63C509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2F073-EBAD-4A22-A9A0-EA3964CF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F6A8B-394A-4C4A-A648-3D1765E1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77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71C898-926D-4278-AE12-584B2DC3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B20F5-6802-41BD-AB16-97934B4B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5DF31-06B9-4409-A9AB-705D21B0E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20.05.2019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3D1CA-F922-4ED7-9227-8783F1575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54B6-4321-4825-8FBB-7BAD6E1E5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5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haken-ok-check-symbol-ja-1425312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notesSlide" Target="../notesSlides/notesSlide10.xml"/><Relationship Id="rId5" Type="http://schemas.openxmlformats.org/officeDocument/2006/relationships/tags" Target="../tags/tag7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oleObject" Target="../embeddings/oleObject2.bin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83.xml"/><Relationship Id="rId21" Type="http://schemas.openxmlformats.org/officeDocument/2006/relationships/tags" Target="../tags/tag78.xml"/><Relationship Id="rId34" Type="http://schemas.openxmlformats.org/officeDocument/2006/relationships/tags" Target="../tags/tag91.xml"/><Relationship Id="rId42" Type="http://schemas.openxmlformats.org/officeDocument/2006/relationships/tags" Target="../tags/tag99.xml"/><Relationship Id="rId47" Type="http://schemas.openxmlformats.org/officeDocument/2006/relationships/tags" Target="../tags/tag104.xml"/><Relationship Id="rId50" Type="http://schemas.openxmlformats.org/officeDocument/2006/relationships/tags" Target="../tags/tag107.xml"/><Relationship Id="rId55" Type="http://schemas.openxmlformats.org/officeDocument/2006/relationships/tags" Target="../tags/tag112.xml"/><Relationship Id="rId63" Type="http://schemas.openxmlformats.org/officeDocument/2006/relationships/notesSlide" Target="../notesSlides/notesSlide11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tags" Target="../tags/tag86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40" Type="http://schemas.openxmlformats.org/officeDocument/2006/relationships/tags" Target="../tags/tag97.xml"/><Relationship Id="rId45" Type="http://schemas.openxmlformats.org/officeDocument/2006/relationships/tags" Target="../tags/tag102.xml"/><Relationship Id="rId53" Type="http://schemas.openxmlformats.org/officeDocument/2006/relationships/tags" Target="../tags/tag110.xml"/><Relationship Id="rId58" Type="http://schemas.openxmlformats.org/officeDocument/2006/relationships/tags" Target="../tags/tag115.xml"/><Relationship Id="rId5" Type="http://schemas.openxmlformats.org/officeDocument/2006/relationships/tags" Target="../tags/tag62.xml"/><Relationship Id="rId61" Type="http://schemas.openxmlformats.org/officeDocument/2006/relationships/tags" Target="../tags/tag118.xml"/><Relationship Id="rId19" Type="http://schemas.openxmlformats.org/officeDocument/2006/relationships/tags" Target="../tags/tag7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tags" Target="../tags/tag92.xml"/><Relationship Id="rId43" Type="http://schemas.openxmlformats.org/officeDocument/2006/relationships/tags" Target="../tags/tag100.xml"/><Relationship Id="rId48" Type="http://schemas.openxmlformats.org/officeDocument/2006/relationships/tags" Target="../tags/tag105.xml"/><Relationship Id="rId56" Type="http://schemas.openxmlformats.org/officeDocument/2006/relationships/tags" Target="../tags/tag113.xml"/><Relationship Id="rId64" Type="http://schemas.openxmlformats.org/officeDocument/2006/relationships/oleObject" Target="../embeddings/oleObject3.bin"/><Relationship Id="rId8" Type="http://schemas.openxmlformats.org/officeDocument/2006/relationships/tags" Target="../tags/tag65.xml"/><Relationship Id="rId51" Type="http://schemas.openxmlformats.org/officeDocument/2006/relationships/tags" Target="../tags/tag108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tags" Target="../tags/tag90.xml"/><Relationship Id="rId38" Type="http://schemas.openxmlformats.org/officeDocument/2006/relationships/tags" Target="../tags/tag95.xml"/><Relationship Id="rId46" Type="http://schemas.openxmlformats.org/officeDocument/2006/relationships/tags" Target="../tags/tag103.xml"/><Relationship Id="rId59" Type="http://schemas.openxmlformats.org/officeDocument/2006/relationships/tags" Target="../tags/tag116.xml"/><Relationship Id="rId20" Type="http://schemas.openxmlformats.org/officeDocument/2006/relationships/tags" Target="../tags/tag77.xml"/><Relationship Id="rId41" Type="http://schemas.openxmlformats.org/officeDocument/2006/relationships/tags" Target="../tags/tag98.xml"/><Relationship Id="rId54" Type="http://schemas.openxmlformats.org/officeDocument/2006/relationships/tags" Target="../tags/tag111.xml"/><Relationship Id="rId6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tags" Target="../tags/tag63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tags" Target="../tags/tag93.xml"/><Relationship Id="rId49" Type="http://schemas.openxmlformats.org/officeDocument/2006/relationships/tags" Target="../tags/tag106.xml"/><Relationship Id="rId57" Type="http://schemas.openxmlformats.org/officeDocument/2006/relationships/tags" Target="../tags/tag114.xml"/><Relationship Id="rId10" Type="http://schemas.openxmlformats.org/officeDocument/2006/relationships/tags" Target="../tags/tag67.xml"/><Relationship Id="rId31" Type="http://schemas.openxmlformats.org/officeDocument/2006/relationships/tags" Target="../tags/tag88.xml"/><Relationship Id="rId44" Type="http://schemas.openxmlformats.org/officeDocument/2006/relationships/tags" Target="../tags/tag101.xml"/><Relationship Id="rId52" Type="http://schemas.openxmlformats.org/officeDocument/2006/relationships/tags" Target="../tags/tag109.xml"/><Relationship Id="rId60" Type="http://schemas.openxmlformats.org/officeDocument/2006/relationships/tags" Target="../tags/tag117.xml"/><Relationship Id="rId65" Type="http://schemas.openxmlformats.org/officeDocument/2006/relationships/image" Target="../media/image3.emf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9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haken-ok-check-symbol-ja-1425312/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s://pixabay.com/de/haken-ok-check-symbol-ja-142531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haken-ok-check-symbol-ja-1425312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haken-ok-check-symbol-ja-1425312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DE17-1387-4E8E-99E8-EA25AD02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214438"/>
            <a:ext cx="6187440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  <a:t>Frequent Route Mining</a:t>
            </a:r>
            <a:br>
              <a:rPr lang="de-DE" dirty="0">
                <a:latin typeface="DaunPenh" panose="020B0604020202020204" pitchFamily="2" charset="0"/>
                <a:cs typeface="DaunPenh" panose="020B0604020202020204" pitchFamily="2" charset="0"/>
              </a:rPr>
            </a:br>
            <a:r>
              <a:rPr lang="de-DE" sz="4000" dirty="0">
                <a:latin typeface="DaunPenh" panose="020B0604020202020204" pitchFamily="2" charset="0"/>
                <a:cs typeface="DaunPenh" panose="020B0604020202020204" pitchFamily="2" charset="0"/>
              </a:rPr>
              <a:t>DBPRO SoSe 2019</a:t>
            </a:r>
            <a:endParaRPr lang="de-DE" dirty="0">
              <a:latin typeface="DaunPenh" panose="020B0604020202020204" pitchFamily="2" charset="0"/>
              <a:cs typeface="DaunPenh" panose="020B06040202020202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9C858-9B67-4300-B439-6138B6A8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602038"/>
            <a:ext cx="6187440" cy="1655762"/>
          </a:xfrm>
        </p:spPr>
        <p:txBody>
          <a:bodyPr>
            <a:normAutofit/>
          </a:bodyPr>
          <a:lstStyle/>
          <a:p>
            <a:endParaRPr lang="de-DE" sz="2000" dirty="0">
              <a:latin typeface="DaunPenh" panose="020B0604020202020204" pitchFamily="2" charset="0"/>
              <a:cs typeface="DaunPenh" panose="020B0604020202020204" pitchFamily="2" charset="0"/>
            </a:endParaRP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Mark Bauknecht</a:t>
            </a: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Xu Jia Fug Liu</a:t>
            </a: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Karen Verónica Sacotto Cardenas</a:t>
            </a:r>
          </a:p>
        </p:txBody>
      </p:sp>
    </p:spTree>
    <p:extLst>
      <p:ext uri="{BB962C8B-B14F-4D97-AF65-F5344CB8AC3E}">
        <p14:creationId xmlns:p14="http://schemas.microsoft.com/office/powerpoint/2010/main" val="289421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C306EB3-5AD9-4ACA-9324-77C7A9BEC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3334" r="6875" b="20693"/>
          <a:stretch/>
        </p:blipFill>
        <p:spPr>
          <a:xfrm>
            <a:off x="1724025" y="976958"/>
            <a:ext cx="8667750" cy="52826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A79262B-D058-4CCE-856F-4A8855DECEA2}"/>
              </a:ext>
            </a:extLst>
          </p:cNvPr>
          <p:cNvSpPr txBox="1"/>
          <p:nvPr/>
        </p:nvSpPr>
        <p:spPr>
          <a:xfrm>
            <a:off x="3571875" y="6106199"/>
            <a:ext cx="778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Z. Fu, Z. Tian, Y. Xu, and K. Zhou. Mining frequent route patterns based on personal trajectory abstraction. IEEE Access, 5:11354, 2017</a:t>
            </a:r>
            <a:endParaRPr lang="de-DE" sz="11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C25A9B5-6AB9-41D3-ADD9-D3FA28BAF9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000" y="2160000"/>
            <a:ext cx="883920" cy="843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CD71B3-0E61-4E6F-BD9E-0569407A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0000" y="2160000"/>
            <a:ext cx="883920" cy="84386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EB845DF-6DEA-4AC0-AD2C-80E27DCE10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20000" y="2159999"/>
            <a:ext cx="883920" cy="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2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C7DEC0DD-87D0-4764-B399-31F0DEEE53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456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Folie" r:id="rId59" imgW="395" imgH="396" progId="TCLayout.ActiveDocument.1">
                  <p:embed/>
                </p:oleObj>
              </mc:Choice>
              <mc:Fallback>
                <p:oleObj name="think-cell Folie" r:id="rId59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A6A701E-00BD-4666-9A10-98D7DDC6D6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14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989138" y="1292225"/>
            <a:ext cx="203041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DA2D7F-084B-410A-A5D7-0A50391C1476}" type="datetime'''''A''''''''''''''pr''''.'''''''''''''''''''''''''''''''''''">
              <a:rPr lang="de-DE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Apr.</a:t>
            </a:fld>
            <a:endParaRPr lang="de-DE" sz="1400" b="1" dirty="0">
              <a:sym typeface="+mn-lt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EDB588F-9853-4743-BC6F-213DF09432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019550" y="1292225"/>
            <a:ext cx="3498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040E64-DF6C-45E5-B6C2-2CF6F8EFB578}" type="datetime'''''''M''''''''''''''''a''''''''''''''''''''''''i'">
              <a:rPr lang="de-DE" altLang="en-US" sz="1400" b="1" smtClean="0"/>
              <a:pPr/>
              <a:t>Mai</a:t>
            </a:fld>
            <a:endParaRPr lang="de-DE" sz="1400" b="1" dirty="0">
              <a:sym typeface="+mn-lt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72DC9552-8993-429E-A900-EF663D12F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18399" y="1292225"/>
            <a:ext cx="33845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8C6AD5-A61C-4C53-AABF-9CEAFD8D9840}" type="datetime'''''''''''''J''''''''''''''u''''''''n''''''''''''i'''''''">
              <a:rPr lang="de-DE" altLang="en-US" sz="1400" b="1" smtClean="0"/>
              <a:pPr/>
              <a:t>Juni</a:t>
            </a:fld>
            <a:endParaRPr lang="de-DE" sz="1400" b="1" dirty="0">
              <a:sym typeface="+mn-lt"/>
            </a:endParaRPr>
          </a:p>
        </p:txBody>
      </p:sp>
      <p:sp>
        <p:nvSpPr>
          <p:cNvPr id="71" name="Textplatzhalter 2">
            <a:extLst>
              <a:ext uri="{FF2B5EF4-FFF2-40B4-BE49-F238E27FC236}">
                <a16:creationId xmlns:a16="http://schemas.microsoft.com/office/drawing/2014/main" id="{7F9FC167-B04E-46F0-AE81-739CEB4B5F0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02949" y="1292225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2B5908-0BD2-41C2-BC20-6ABBF253EF47}" type="datetime'''''''''''J''''''''''''''u''''''''''l''i'">
              <a:rPr lang="de-DE" altLang="en-US" sz="1400" b="1" smtClean="0"/>
              <a:pPr/>
              <a:t>Juli</a:t>
            </a:fld>
            <a:endParaRPr lang="de-DE" sz="1400" b="1" dirty="0">
              <a:sym typeface="+mn-lt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6D3F8F4F-CC3E-4D50-AE9A-E9F6B79EAE6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89138" y="1531938"/>
            <a:ext cx="2254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385E-EE80-4B3B-98B1-77B88E719289}" type="datetime'''''''''''''1''''''''''''''''''''''''''5'''">
              <a:rPr lang="de-DE" altLang="en-US" sz="1400" b="1" smtClean="0"/>
              <a:pPr/>
              <a:t>15</a:t>
            </a:fld>
            <a:endParaRPr lang="de-DE" sz="1400" b="1" dirty="0">
              <a:sym typeface="+mn-lt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888F0EA-1DCB-4CF2-BC5E-519C7FB9C7B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21456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AF4EE2-879C-419B-92ED-2BD5145930C6}" type="datetime'''''''''''''''1''''''6'''''''''''''''''">
              <a:rPr lang="de-DE" altLang="en-US" sz="1400" b="1" smtClean="0"/>
              <a:pPr/>
              <a:t>16</a:t>
            </a:fld>
            <a:endParaRPr lang="de-DE" sz="1400" b="1" dirty="0">
              <a:sym typeface="+mn-lt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FF953A6-8AF3-4EC7-9227-A2BB6B9DD7E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005137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EBE229-FA60-4C46-92B5-45A438074F28}" type="datetime'''''''''''''''''''''''''''1''''7'''''''''''''''">
              <a:rPr lang="de-DE" altLang="en-US" sz="1400" b="1" smtClean="0"/>
              <a:pPr/>
              <a:t>17</a:t>
            </a:fld>
            <a:endParaRPr lang="de-DE" sz="1400" b="1" dirty="0">
              <a:sym typeface="+mn-lt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7200CC-2FD5-4A60-8519-4B98ADE065C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79412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83DF60-268C-45D9-B4B8-618D9FEB7161}" type="datetime'''''''''''''''''1''''''''''''''''''''8'''''''''''''''''">
              <a:rPr lang="de-DE" altLang="en-US" sz="1400" b="1" smtClean="0"/>
              <a:pPr/>
              <a:t>18</a:t>
            </a:fld>
            <a:endParaRPr lang="de-DE" sz="1400" b="1" dirty="0">
              <a:sym typeface="+mn-lt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67B7126D-16DA-46D0-AE40-A6070919AE2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84699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01E35B-BA0D-4D6F-B947-D01F3C75FC74}" type="datetime'''''''''''''''''1''''''''''''9'''''''''''''''''''''''''''''''">
              <a:rPr lang="de-DE" altLang="en-US" sz="1400" b="1" smtClean="0"/>
              <a:pPr/>
              <a:t>19</a:t>
            </a:fld>
            <a:endParaRPr lang="de-DE" sz="1400" b="1" dirty="0">
              <a:sym typeface="+mn-lt"/>
            </a:endParaRP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7682683-2453-404D-A944-5E6C9A310C9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373688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0C2380-70E5-45AC-A643-6C52A33BE6DB}" type="datetime'''''''''''''''''''''''''''''''''''''''20'">
              <a:rPr lang="de-DE" altLang="en-US" sz="1400" b="1" smtClean="0"/>
              <a:pPr/>
              <a:t>20</a:t>
            </a:fld>
            <a:endParaRPr lang="de-DE" sz="1400" b="1" dirty="0">
              <a:sym typeface="+mn-lt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4AF27933-89BB-4E14-AEB8-A0DF627722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164262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A42319-D929-4159-BE62-78BF1F45DBE9}" type="datetime'''''''2''''''''1'''''''''''''''''''''''">
              <a:rPr lang="de-DE" altLang="en-US" sz="1400" b="1" smtClean="0"/>
              <a:pPr/>
              <a:t>21</a:t>
            </a:fld>
            <a:endParaRPr lang="de-DE" sz="1400" b="1" dirty="0">
              <a:sym typeface="+mn-lt"/>
            </a:endParaRP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632EA1EC-C560-4C96-8EA6-E2A727EB4DD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953250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87D667-178F-42AE-BDE9-22B68CA712C3}" type="datetime'''''''''''''''''''''''''''''''2''''''2'''''''''''''''''''''">
              <a:rPr lang="de-DE" altLang="en-US" sz="1400" b="1" smtClean="0"/>
              <a:pPr/>
              <a:t>22</a:t>
            </a:fld>
            <a:endParaRPr lang="de-DE" sz="1400" b="1" dirty="0">
              <a:sym typeface="+mn-lt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D2A96E8-72D3-48C9-8E47-DA1B9A653AF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743824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CE294E-228C-405C-A2C6-8F771FA15E86}" type="datetime'2''''''''''3'''''''''''''''''">
              <a:rPr lang="de-DE" altLang="en-US" sz="1400" b="1" smtClean="0"/>
              <a:pPr/>
              <a:t>23</a:t>
            </a:fld>
            <a:endParaRPr lang="de-DE" sz="1400" b="1" dirty="0">
              <a:sym typeface="+mn-lt"/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F3992E59-E05F-492B-8EB7-90313FC8897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53281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D00F1F-ED12-472A-98E1-DA121E10EB0C}" type="datetime'''''''''''''''2''''''''''''''''''4'''''''''''''''''''''''">
              <a:rPr lang="de-DE" altLang="en-US" sz="1400" b="1" smtClean="0"/>
              <a:pPr/>
              <a:t>24</a:t>
            </a:fld>
            <a:endParaRPr lang="de-DE" sz="1400" b="1" dirty="0">
              <a:sym typeface="+mn-lt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7BFD54CD-0CFB-4FF1-A0F7-E2D21764F89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23387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706342-5F20-4DD2-837E-6766E7852B90}" type="datetime'2''''''''''5'''''''''''''''''''''''''''''''''''">
              <a:rPr lang="de-DE" altLang="en-US" sz="1400" b="1" smtClean="0"/>
              <a:pPr/>
              <a:t>25</a:t>
            </a:fld>
            <a:endParaRPr lang="de-DE" sz="1400" b="1" dirty="0">
              <a:sym typeface="+mn-lt"/>
            </a:endParaRP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9DAAE1E-E009-4665-9528-0DF215BE7D8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11237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00C7DA6-21A9-4AB5-8136-5ECBDFB0080B}" type="datetime'''''''''''''2''''''''''''''''''''''''''''''''''''''''6'''''">
              <a:rPr lang="de-DE" altLang="en-US" sz="1400" b="1" smtClean="0"/>
              <a:pPr/>
              <a:t>26</a:t>
            </a:fld>
            <a:endParaRPr lang="de-DE" sz="1400" b="1" dirty="0">
              <a:sym typeface="+mn-lt"/>
            </a:endParaRPr>
          </a:p>
        </p:txBody>
      </p:sp>
      <p:sp>
        <p:nvSpPr>
          <p:cNvPr id="70" name="Textplatzhalter 2">
            <a:extLst>
              <a:ext uri="{FF2B5EF4-FFF2-40B4-BE49-F238E27FC236}">
                <a16:creationId xmlns:a16="http://schemas.microsoft.com/office/drawing/2014/main" id="{2297C8C1-614C-4285-A08E-82947AF11B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02949" y="1531938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C84743-7E5A-498A-8B0D-355754DB925F}" type="datetime'''''''''''''''''''''''''''''''''''''''2''''''''''7'''''''''''">
              <a:rPr lang="de-DE" altLang="en-US" sz="1400" b="1" smtClean="0"/>
              <a:pPr/>
              <a:t>27</a:t>
            </a:fld>
            <a:endParaRPr lang="de-DE" sz="1400" b="1" dirty="0">
              <a:sym typeface="+mn-lt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D5AD9FE-4AC8-48A2-A08F-2201855DF06C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75184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CD45B9D-CF0B-446E-8787-3FC216ACD207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8382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13C10D8-A020-4EAA-B01E-C567FD52B154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40195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184447C-9D2A-4EA3-BC48-DF07CE78018D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1989138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C8D3475-5005-4181-8CE5-541A4E00B2D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3538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A6982AB-A199-41C7-9849-5A6624827F6E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853281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6B4B511-E3B5-477F-9628-636037067F13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1011237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DB153C7-8ECE-43EF-B3F9-FD940938ED05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537368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37EA06F-21C5-4A1F-B3D5-E2E627EE548D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221456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C2E3808-3135-49B6-AC40-F279D8C4F792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300513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27F176F-A741-44AC-951F-DFABD1079068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45847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29FA1B9-B1AF-4EAA-AA52-F232C4BCFAC2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69532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02CB583-42ED-4546-AD6E-202D824EAB9B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774382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3F81606-F794-4172-AECE-C89D26199406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38200" y="4241800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694D4C59-9E47-489D-9AAA-6908AFB0D31A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838200" y="3006725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7B1321F-2657-48A9-9570-76D1B295053C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838200" y="5478463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F6F209C-514E-4F2C-8613-E96E1D21AB05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902950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101C426-F43F-4179-9F8A-F701FF59EC57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6164263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3BB54EF-4409-4200-98D0-3DDF49E31271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3794125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36C94E64-2AFA-4DA9-9024-3996A73C3C3D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323388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B7A9E8A-948D-4793-BE3E-AB60BC075C54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838200" y="1771650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518B2900-527A-409F-A795-0E38CCCE3915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2214563" y="2336800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2134B40-0844-443D-A79D-3E882C65FB82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8194675" y="4806950"/>
            <a:ext cx="27082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2CF87F-46AD-4F67-9766-4995BCA9DF11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5373688" y="3571875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Gleichschenkliges Dreieck 92">
            <a:extLst>
              <a:ext uri="{FF2B5EF4-FFF2-40B4-BE49-F238E27FC236}">
                <a16:creationId xmlns:a16="http://schemas.microsoft.com/office/drawing/2014/main" id="{3E372B4D-4829-4EC6-A942-593400A833EB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10845800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403BF2F9-A278-4C25-8B30-490C75BC3985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9266238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C804AF93-237F-4D2A-993A-FC8A1A0DD918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61071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EE34D08-9296-483F-BD34-FAC0B6338F25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3736975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909639" y="1555750"/>
            <a:ext cx="6254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7D8C3B0-029D-4EA5-951B-11EB5BD5A656}" type="datetime'''Tä''ti''g''''k''''e''''''''''''''''''''i''''''''t'''''''">
              <a:rPr lang="de-DE" altLang="en-US" sz="1400" b="1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Tätigkeit</a:t>
            </a:fld>
            <a:endParaRPr lang="de-DE" sz="1400" b="1" dirty="0">
              <a:sym typeface="+mn-lt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909638" y="2293938"/>
            <a:ext cx="8366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Abstraktion</a:t>
            </a:r>
            <a:endParaRPr lang="de-DE" sz="1400" dirty="0">
              <a:sym typeface="+mn-lt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909639" y="3529013"/>
            <a:ext cx="8731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Path Mining</a:t>
            </a:r>
            <a:endParaRPr lang="de-DE" sz="1400" dirty="0">
              <a:sym typeface="+mn-lt"/>
            </a:endParaRPr>
          </a:p>
        </p:txBody>
      </p:sp>
      <p:sp useBgFill="1">
        <p:nvSpPr>
          <p:cNvPr id="88" name="Textplatzhalter 2">
            <a:extLst>
              <a:ext uri="{FF2B5EF4-FFF2-40B4-BE49-F238E27FC236}">
                <a16:creationId xmlns:a16="http://schemas.microsoft.com/office/drawing/2014/main" id="{381DE440-1373-4324-BCB3-2A67B1B468EF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8807450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9569877-894B-4260-BE58-09A3175BEBCE}" type="datetime'''''''''''1''7''''''.''0''''6.''''2''''''0''19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17.06.2019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3. Meilenstein</a:t>
            </a:r>
          </a:p>
        </p:txBody>
      </p:sp>
      <p:sp useBgFill="1">
        <p:nvSpPr>
          <p:cNvPr id="83" name="Textplatzhalter 2">
            <a:extLst>
              <a:ext uri="{FF2B5EF4-FFF2-40B4-BE49-F238E27FC236}">
                <a16:creationId xmlns:a16="http://schemas.microsoft.com/office/drawing/2014/main" id="{FA4F2129-C4CE-4C34-9816-3CD7211166A5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5648325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0CC13B-ACD5-4A05-A195-DED904760FF6}" type="datetime'''''2''''0''.0''5''''''.2''0''''''''''''''19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20.05.2019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2. Meilenstein</a:t>
            </a:r>
          </a:p>
        </p:txBody>
      </p:sp>
      <p:sp useBgFill="1">
        <p:nvSpPr>
          <p:cNvPr id="43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3278188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B06144-C378-4ED7-AAB8-8AB31839E9A0}" type="datetime'''''''''''''''''29''.''0''''4''.''''''''201''''9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29.04.2019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1. Meilenstein</a:t>
            </a:r>
          </a:p>
        </p:txBody>
      </p:sp>
      <p:sp useBgFill="1">
        <p:nvSpPr>
          <p:cNvPr id="92" name="Textplatzhalter 2">
            <a:extLst>
              <a:ext uri="{FF2B5EF4-FFF2-40B4-BE49-F238E27FC236}">
                <a16:creationId xmlns:a16="http://schemas.microsoft.com/office/drawing/2014/main" id="{D0D5A70D-BAA8-4538-BFF5-2BBEC9567FA3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0496550" y="5721350"/>
            <a:ext cx="812800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BF94E-6B30-49A9-84E4-355652F8BDCB}" type="datetime'''''''''''0''1''''''.''''0''''''''''7''''.''2''0''1''9'''">
              <a:rPr lang="de-DE" altLang="en-US" sz="1400" smtClean="0"/>
              <a:pPr/>
              <a:t>01.07.2019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Abgabe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909638" y="4764088"/>
            <a:ext cx="10080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Visualisierung</a:t>
            </a:r>
            <a:endParaRPr lang="de-DE" sz="1400" dirty="0">
              <a:sym typeface="+mn-lt"/>
            </a:endParaRPr>
          </a:p>
        </p:txBody>
      </p:sp>
      <p:sp>
        <p:nvSpPr>
          <p:cNvPr id="110" name="Raute 109">
            <a:extLst>
              <a:ext uri="{FF2B5EF4-FFF2-40B4-BE49-F238E27FC236}">
                <a16:creationId xmlns:a16="http://schemas.microsoft.com/office/drawing/2014/main" id="{635E35F7-54FB-4A87-AF5B-53F3F5E91AC5}"/>
              </a:ext>
            </a:extLst>
          </p:cNvPr>
          <p:cNvSpPr>
            <a:spLocks noChangeAspect="1"/>
          </p:cNvSpPr>
          <p:nvPr/>
        </p:nvSpPr>
        <p:spPr>
          <a:xfrm>
            <a:off x="6071557" y="2281241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1" name="Raute 110">
            <a:extLst>
              <a:ext uri="{FF2B5EF4-FFF2-40B4-BE49-F238E27FC236}">
                <a16:creationId xmlns:a16="http://schemas.microsoft.com/office/drawing/2014/main" id="{EB6E59B9-D3CB-4097-97D4-C9232981879C}"/>
              </a:ext>
            </a:extLst>
          </p:cNvPr>
          <p:cNvSpPr>
            <a:spLocks noChangeAspect="1"/>
          </p:cNvSpPr>
          <p:nvPr/>
        </p:nvSpPr>
        <p:spPr>
          <a:xfrm>
            <a:off x="9223595" y="3512562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aute 111">
            <a:extLst>
              <a:ext uri="{FF2B5EF4-FFF2-40B4-BE49-F238E27FC236}">
                <a16:creationId xmlns:a16="http://schemas.microsoft.com/office/drawing/2014/main" id="{5463B145-3F20-442C-8741-99DDD1D1E078}"/>
              </a:ext>
            </a:extLst>
          </p:cNvPr>
          <p:cNvSpPr>
            <a:spLocks noChangeAspect="1"/>
          </p:cNvSpPr>
          <p:nvPr/>
        </p:nvSpPr>
        <p:spPr>
          <a:xfrm>
            <a:off x="10804743" y="4747637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21BB7045-B3C1-466F-98B3-9EB5414A7CBF}"/>
              </a:ext>
            </a:extLst>
          </p:cNvPr>
          <p:cNvSpPr>
            <a:spLocks noChangeAspect="1"/>
          </p:cNvSpPr>
          <p:nvPr/>
        </p:nvSpPr>
        <p:spPr>
          <a:xfrm>
            <a:off x="3695125" y="2277487"/>
            <a:ext cx="198000" cy="198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A6B7631-D31A-4FA3-B4AC-80DD4A3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2" name="Rechteck: obere Ecken abgerundet 71">
            <a:extLst>
              <a:ext uri="{FF2B5EF4-FFF2-40B4-BE49-F238E27FC236}">
                <a16:creationId xmlns:a16="http://schemas.microsoft.com/office/drawing/2014/main" id="{E92F2DF5-F88B-4DC9-AAB6-021A52AB6843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sp>
        <p:nvSpPr>
          <p:cNvPr id="81" name="Rechteck: obere Ecken abgerundet 80">
            <a:extLst>
              <a:ext uri="{FF2B5EF4-FFF2-40B4-BE49-F238E27FC236}">
                <a16:creationId xmlns:a16="http://schemas.microsoft.com/office/drawing/2014/main" id="{8B8B6066-F187-456E-8138-BF075A5F82B4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</p:spTree>
    <p:extLst>
      <p:ext uri="{BB962C8B-B14F-4D97-AF65-F5344CB8AC3E}">
        <p14:creationId xmlns:p14="http://schemas.microsoft.com/office/powerpoint/2010/main" val="205366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C7DEC0DD-87D0-4764-B399-31F0DEEE53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21853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64" imgW="395" imgH="396" progId="TCLayout.ActiveDocument.1">
                  <p:embed/>
                </p:oleObj>
              </mc:Choice>
              <mc:Fallback>
                <p:oleObj name="think-cell Folie" r:id="rId64" imgW="395" imgH="396" progId="TCLayout.ActiveDocument.1">
                  <p:embed/>
                  <p:pic>
                    <p:nvPicPr>
                      <p:cNvPr id="66" name="Objekt 65" hidden="1">
                        <a:extLst>
                          <a:ext uri="{FF2B5EF4-FFF2-40B4-BE49-F238E27FC236}">
                            <a16:creationId xmlns:a16="http://schemas.microsoft.com/office/drawing/2014/main" id="{C7DEC0DD-87D0-4764-B399-31F0DEEE5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A6A701E-00BD-4666-9A10-98D7DDC6D6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989138" y="1292225"/>
            <a:ext cx="203041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DA2D7F-084B-410A-A5D7-0A50391C1476}" type="datetime'''''A''''''''''''''pr''''.'''''''''''''''''''''''''''''''''''">
              <a:rPr lang="de-DE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Apr.</a:t>
            </a:fld>
            <a:endParaRPr lang="de-DE" sz="1400" b="1" dirty="0">
              <a:sym typeface="+mn-lt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EDB588F-9853-4743-BC6F-213DF09432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019550" y="1292225"/>
            <a:ext cx="3498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040E64-DF6C-45E5-B6C2-2CF6F8EFB578}" type="datetime'''''''M''''''''''''''''a''''''''''''''''''''''''i'">
              <a:rPr lang="de-DE" altLang="en-US" sz="1400" b="1" smtClean="0"/>
              <a:pPr/>
              <a:t>Mai</a:t>
            </a:fld>
            <a:endParaRPr lang="de-DE" sz="1400" b="1" dirty="0">
              <a:sym typeface="+mn-lt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72DC9552-8993-429E-A900-EF663D12F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18400" y="1292225"/>
            <a:ext cx="33845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8C6AD5-A61C-4C53-AABF-9CEAFD8D9840}" type="datetime'''''''''''''J''''''''''''''u''''''''n''''''''''''i'''''''">
              <a:rPr lang="de-DE" altLang="en-US" sz="1400" b="1" smtClean="0"/>
              <a:pPr/>
              <a:t>Juni</a:t>
            </a:fld>
            <a:endParaRPr lang="de-DE" sz="1400" b="1" dirty="0">
              <a:sym typeface="+mn-lt"/>
            </a:endParaRPr>
          </a:p>
        </p:txBody>
      </p:sp>
      <p:sp>
        <p:nvSpPr>
          <p:cNvPr id="71" name="Textplatzhalter 2">
            <a:extLst>
              <a:ext uri="{FF2B5EF4-FFF2-40B4-BE49-F238E27FC236}">
                <a16:creationId xmlns:a16="http://schemas.microsoft.com/office/drawing/2014/main" id="{7F9FC167-B04E-46F0-AE81-739CEB4B5F0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02950" y="1292225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2B5908-0BD2-41C2-BC20-6ABBF253EF47}" type="datetime'''''''''''J''''''''''''''u''''''''''l''i'">
              <a:rPr lang="de-DE" altLang="en-US" sz="1400" b="1" smtClean="0"/>
              <a:pPr/>
              <a:t>Juli</a:t>
            </a:fld>
            <a:endParaRPr lang="de-DE" sz="1400" b="1" dirty="0">
              <a:sym typeface="+mn-lt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6D3F8F4F-CC3E-4D50-AE9A-E9F6B79EAE6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89138" y="1531938"/>
            <a:ext cx="2254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385E-EE80-4B3B-98B1-77B88E719289}" type="datetime'''''''''''''1''''''''''''''''''''''''''5'''">
              <a:rPr lang="de-DE" altLang="en-US" sz="1400" b="1" smtClean="0"/>
              <a:pPr/>
              <a:t>15</a:t>
            </a:fld>
            <a:endParaRPr lang="de-DE" sz="1400" b="1" dirty="0">
              <a:sym typeface="+mn-lt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888F0EA-1DCB-4CF2-BC5E-519C7FB9C7B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21456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AF4EE2-879C-419B-92ED-2BD5145930C6}" type="datetime'''''''''''''''1''''''6'''''''''''''''''">
              <a:rPr lang="de-DE" altLang="en-US" sz="1400" b="1" smtClean="0"/>
              <a:pPr/>
              <a:t>16</a:t>
            </a:fld>
            <a:endParaRPr lang="de-DE" sz="1400" b="1" dirty="0">
              <a:sym typeface="+mn-lt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FF953A6-8AF3-4EC7-9227-A2BB6B9DD7E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005138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EBE229-FA60-4C46-92B5-45A438074F28}" type="datetime'''''''''''''''''''''''''''1''''7'''''''''''''''">
              <a:rPr lang="de-DE" altLang="en-US" sz="1400" b="1" smtClean="0"/>
              <a:pPr/>
              <a:t>17</a:t>
            </a:fld>
            <a:endParaRPr lang="de-DE" sz="1400" b="1" dirty="0">
              <a:sym typeface="+mn-lt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7200CC-2FD5-4A60-8519-4B98ADE065C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79412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83DF60-268C-45D9-B4B8-618D9FEB7161}" type="datetime'''''''''''''''''1''''''''''''''''''''8'''''''''''''''''">
              <a:rPr lang="de-DE" altLang="en-US" sz="1400" b="1" smtClean="0"/>
              <a:pPr/>
              <a:t>18</a:t>
            </a:fld>
            <a:endParaRPr lang="de-DE" sz="1400" b="1" dirty="0">
              <a:sym typeface="+mn-lt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67B7126D-16DA-46D0-AE40-A6070919AE2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84700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01E35B-BA0D-4D6F-B947-D01F3C75FC74}" type="datetime'''''''''''''''''1''''''''''''9'''''''''''''''''''''''''''''''">
              <a:rPr lang="de-DE" altLang="en-US" sz="1400" b="1" smtClean="0"/>
              <a:pPr/>
              <a:t>19</a:t>
            </a:fld>
            <a:endParaRPr lang="de-DE" sz="1400" b="1" dirty="0">
              <a:sym typeface="+mn-lt"/>
            </a:endParaRP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7682683-2453-404D-A944-5E6C9A310C9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373688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0C2380-70E5-45AC-A643-6C52A33BE6DB}" type="datetime'''''''''''''''''''''''''''''''''''''''20'">
              <a:rPr lang="de-DE" altLang="en-US" sz="1400" b="1" smtClean="0"/>
              <a:pPr/>
              <a:t>20</a:t>
            </a:fld>
            <a:endParaRPr lang="de-DE" sz="1400" b="1" dirty="0">
              <a:sym typeface="+mn-lt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4AF27933-89BB-4E14-AEB8-A0DF627722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164263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A42319-D929-4159-BE62-78BF1F45DBE9}" type="datetime'''''''2''''''''1'''''''''''''''''''''''">
              <a:rPr lang="de-DE" altLang="en-US" sz="1400" b="1" smtClean="0"/>
              <a:pPr/>
              <a:t>21</a:t>
            </a:fld>
            <a:endParaRPr lang="de-DE" sz="1400" b="1" dirty="0">
              <a:sym typeface="+mn-lt"/>
            </a:endParaRP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632EA1EC-C560-4C96-8EA6-E2A727EB4DD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953250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87D667-178F-42AE-BDE9-22B68CA712C3}" type="datetime'''''''''''''''''''''''''''''''2''''''2'''''''''''''''''''''">
              <a:rPr lang="de-DE" altLang="en-US" sz="1400" b="1" smtClean="0"/>
              <a:pPr/>
              <a:t>22</a:t>
            </a:fld>
            <a:endParaRPr lang="de-DE" sz="1400" b="1" dirty="0">
              <a:sym typeface="+mn-lt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D2A96E8-72D3-48C9-8E47-DA1B9A653AF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743825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CE294E-228C-405C-A2C6-8F771FA15E86}" type="datetime'2''''''''''3'''''''''''''''''">
              <a:rPr lang="de-DE" altLang="en-US" sz="1400" b="1" smtClean="0"/>
              <a:pPr/>
              <a:t>23</a:t>
            </a:fld>
            <a:endParaRPr lang="de-DE" sz="1400" b="1" dirty="0">
              <a:sym typeface="+mn-lt"/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F3992E59-E05F-492B-8EB7-90313FC8897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532813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D00F1F-ED12-472A-98E1-DA121E10EB0C}" type="datetime'''''''''''''''2''''''''''''''''''4'''''''''''''''''''''''">
              <a:rPr lang="de-DE" altLang="en-US" sz="1400" b="1" smtClean="0"/>
              <a:pPr/>
              <a:t>24</a:t>
            </a:fld>
            <a:endParaRPr lang="de-DE" sz="1400" b="1" dirty="0">
              <a:sym typeface="+mn-lt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7BFD54CD-0CFB-4FF1-A0F7-E2D21764F89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23388" y="1531938"/>
            <a:ext cx="78898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706342-5F20-4DD2-837E-6766E7852B90}" type="datetime'2''''''''''5'''''''''''''''''''''''''''''''''''">
              <a:rPr lang="de-DE" altLang="en-US" sz="1400" b="1" smtClean="0"/>
              <a:pPr/>
              <a:t>25</a:t>
            </a:fld>
            <a:endParaRPr lang="de-DE" sz="1400" b="1" dirty="0">
              <a:sym typeface="+mn-lt"/>
            </a:endParaRP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9DAAE1E-E009-4665-9528-0DF215BE7D8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112375" y="1531938"/>
            <a:ext cx="7905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00C7DA6-21A9-4AB5-8136-5ECBDFB0080B}" type="datetime'''''''''''''2''''''''''''''''''''''''''''''''''''''''6'''''">
              <a:rPr lang="de-DE" altLang="en-US" sz="1400" b="1" smtClean="0"/>
              <a:pPr/>
              <a:t>26</a:t>
            </a:fld>
            <a:endParaRPr lang="de-DE" sz="1400" b="1" dirty="0">
              <a:sym typeface="+mn-lt"/>
            </a:endParaRPr>
          </a:p>
        </p:txBody>
      </p:sp>
      <p:sp>
        <p:nvSpPr>
          <p:cNvPr id="70" name="Textplatzhalter 2">
            <a:extLst>
              <a:ext uri="{FF2B5EF4-FFF2-40B4-BE49-F238E27FC236}">
                <a16:creationId xmlns:a16="http://schemas.microsoft.com/office/drawing/2014/main" id="{2297C8C1-614C-4285-A08E-82947AF11B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02950" y="1531938"/>
            <a:ext cx="4508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C84743-7E5A-498A-8B0D-355754DB925F}" type="datetime'''''''''''''''''''''''''''''''''''''''2''''''''''7'''''''''''">
              <a:rPr lang="de-DE" altLang="en-US" sz="1400" b="1" smtClean="0"/>
              <a:pPr/>
              <a:t>27</a:t>
            </a:fld>
            <a:endParaRPr lang="de-DE" sz="1400" b="1" dirty="0">
              <a:sym typeface="+mn-lt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CD45B9D-CF0B-446E-8787-3FC216ACD207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8382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13C10D8-A020-4EAA-B01E-C567FD52B154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0195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D5AD9FE-4AC8-48A2-A08F-2201855DF06C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75184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184447C-9D2A-4EA3-BC48-DF07CE78018D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1989138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C8D3475-5005-4181-8CE5-541A4E00B2D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353800" y="1771650"/>
            <a:ext cx="0" cy="3706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A6982AB-A199-41C7-9849-5A6624827F6E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853281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37EA06F-21C5-4A1F-B3D5-E2E627EE548D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2214563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DB153C7-8ECE-43EF-B3F9-FD940938ED05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537368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02CB583-42ED-4546-AD6E-202D824EAB9B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774382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6B4B511-E3B5-477F-9628-636037067F13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10112375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29FA1B9-B1AF-4EAA-AA52-F232C4BCFAC2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695325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C2E3808-3135-49B6-AC40-F279D8C4F792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3005138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27F176F-A741-44AC-951F-DFABD1079068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4584700" y="1771650"/>
            <a:ext cx="0" cy="37068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3F81606-F794-4172-AECE-C89D26199406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38200" y="4241800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694D4C59-9E47-489D-9AAA-6908AFB0D31A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838200" y="3006725"/>
            <a:ext cx="10515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7B1321F-2657-48A9-9570-76D1B295053C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838200" y="5478463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3BB54EF-4409-4200-98D0-3DDF49E3127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3794125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F6F209C-514E-4F2C-8613-E96E1D21AB05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10902950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101C426-F43F-4179-9F8A-F701FF59EC57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6164263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36C94E64-2AFA-4DA9-9024-3996A73C3C3D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323388" y="1771650"/>
            <a:ext cx="0" cy="387032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B7A9E8A-948D-4793-BE3E-AB60BC075C54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838200" y="1771650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518B2900-527A-409F-A795-0E38CCCE3915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2213769" y="2248100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2CF87F-46AD-4F67-9766-4995BCA9DF11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5373687" y="3484800"/>
            <a:ext cx="39497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2134B40-0844-443D-A79D-3E882C65FB82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8194675" y="4719600"/>
            <a:ext cx="27082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Gleichschenkliges Dreieck 92">
            <a:extLst>
              <a:ext uri="{FF2B5EF4-FFF2-40B4-BE49-F238E27FC236}">
                <a16:creationId xmlns:a16="http://schemas.microsoft.com/office/drawing/2014/main" id="{3E372B4D-4829-4EC6-A942-593400A833EB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10845800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403BF2F9-A278-4C25-8B30-490C75BC3985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9266238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C804AF93-237F-4D2A-993A-FC8A1A0DD918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61071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EE34D08-9296-483F-BD34-FAC0B6338F25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3736975" y="558482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 useBgFill="1">
        <p:nvSpPr>
          <p:cNvPr id="83" name="Textplatzhalter 2">
            <a:extLst>
              <a:ext uri="{FF2B5EF4-FFF2-40B4-BE49-F238E27FC236}">
                <a16:creationId xmlns:a16="http://schemas.microsoft.com/office/drawing/2014/main" id="{FA4F2129-C4CE-4C34-9816-3CD7211166A5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648325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0CC13B-ACD5-4A05-A195-DED904760FF6}" type="datetime'''''2''''0''.0''5''''''.2''0''''''''''''''19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20.05.2019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2. Meilenstein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909639" y="1555750"/>
            <a:ext cx="6254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7D8C3B0-029D-4EA5-951B-11EB5BD5A656}" type="datetime'''Tä''ti''g''''k''''e''''''''''''''''''''i''''''''t'''''''">
              <a:rPr lang="de-DE" altLang="en-US" sz="1400" b="1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Tätigkeit</a:t>
            </a:fld>
            <a:endParaRPr lang="de-DE" sz="1400" b="1" dirty="0">
              <a:sym typeface="+mn-lt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909638" y="2293938"/>
            <a:ext cx="8366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Abstraktion</a:t>
            </a:r>
            <a:endParaRPr lang="de-DE" sz="1400" dirty="0">
              <a:sym typeface="+mn-lt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909639" y="3529013"/>
            <a:ext cx="8731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Path Mining</a:t>
            </a:r>
            <a:endParaRPr lang="de-DE" sz="1400" dirty="0">
              <a:sym typeface="+mn-lt"/>
            </a:endParaRPr>
          </a:p>
        </p:txBody>
      </p:sp>
      <p:sp useBgFill="1">
        <p:nvSpPr>
          <p:cNvPr id="88" name="Textplatzhalter 2">
            <a:extLst>
              <a:ext uri="{FF2B5EF4-FFF2-40B4-BE49-F238E27FC236}">
                <a16:creationId xmlns:a16="http://schemas.microsoft.com/office/drawing/2014/main" id="{381DE440-1373-4324-BCB3-2A67B1B468EF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8807450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9569877-894B-4260-BE58-09A3175BEBCE}" type="datetime'''''''''''1''7''''''.''0''''6.''''2''''''0''19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17.06.2019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3. Meilenstein</a:t>
            </a:r>
          </a:p>
        </p:txBody>
      </p:sp>
      <p:sp useBgFill="1">
        <p:nvSpPr>
          <p:cNvPr id="43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3278188" y="5721350"/>
            <a:ext cx="1031875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B06144-C378-4ED7-AAB8-8AB31839E9A0}" type="datetime'''''''''''''''''29''.''0''''4''.''''''''201''''9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29.04.2019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1. Meilenstein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0EE27C4-1D63-408A-AE1D-9204E4FCDCBF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09638" y="4764088"/>
            <a:ext cx="10080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400" dirty="0">
                <a:sym typeface="+mn-lt"/>
              </a:rPr>
              <a:t>Visualisierung</a:t>
            </a:r>
            <a:endParaRPr lang="de-DE" sz="1400" dirty="0">
              <a:sym typeface="+mn-lt"/>
            </a:endParaRPr>
          </a:p>
        </p:txBody>
      </p:sp>
      <p:sp useBgFill="1">
        <p:nvSpPr>
          <p:cNvPr id="92" name="Textplatzhalter 2">
            <a:extLst>
              <a:ext uri="{FF2B5EF4-FFF2-40B4-BE49-F238E27FC236}">
                <a16:creationId xmlns:a16="http://schemas.microsoft.com/office/drawing/2014/main" id="{D0D5A70D-BAA8-4538-BFF5-2BBEC9567FA3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10496550" y="5721350"/>
            <a:ext cx="812800" cy="38417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BF94E-6B30-49A9-84E4-355652F8BDCB}" type="datetime'''''''''''0''1''''''.''''0''''''''''7''''.''2''0''1''9'''">
              <a:rPr lang="de-DE" altLang="en-US" sz="1400" smtClean="0"/>
              <a:pPr/>
              <a:t>01.07.2019</a:t>
            </a:fld>
            <a:endParaRPr lang="de-DE" altLang="en-US" sz="14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dirty="0">
                <a:sym typeface="+mn-lt"/>
              </a:rPr>
              <a:t>Abgabe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D7F146F-DDFE-4A9F-8505-35CDBEA9B6B4}"/>
              </a:ext>
            </a:extLst>
          </p:cNvPr>
          <p:cNvGrpSpPr/>
          <p:nvPr/>
        </p:nvGrpSpPr>
        <p:grpSpPr>
          <a:xfrm>
            <a:off x="8194675" y="3700800"/>
            <a:ext cx="2368550" cy="198000"/>
            <a:chOff x="8194675" y="3659246"/>
            <a:chExt cx="2368550" cy="198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6C69780-FAE3-47A4-A182-D85FACDE49C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gray">
            <a:xfrm>
              <a:off x="8194675" y="3715995"/>
              <a:ext cx="2368550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Raute 110">
              <a:extLst>
                <a:ext uri="{FF2B5EF4-FFF2-40B4-BE49-F238E27FC236}">
                  <a16:creationId xmlns:a16="http://schemas.microsoft.com/office/drawing/2014/main" id="{EB6E59B9-D3CB-4097-97D4-C92329818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3595" y="3659246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230EE14-5094-4C5B-8A29-1D4155A40ABB}"/>
              </a:ext>
            </a:extLst>
          </p:cNvPr>
          <p:cNvGrpSpPr/>
          <p:nvPr/>
        </p:nvGrpSpPr>
        <p:grpSpPr>
          <a:xfrm>
            <a:off x="9210675" y="4935600"/>
            <a:ext cx="1787232" cy="198000"/>
            <a:chOff x="9210675" y="4806334"/>
            <a:chExt cx="1787232" cy="19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3256C4B-6154-4405-B970-D088A48439C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gray">
            <a:xfrm>
              <a:off x="9210675" y="4865647"/>
              <a:ext cx="1692275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Raute 111">
              <a:extLst>
                <a:ext uri="{FF2B5EF4-FFF2-40B4-BE49-F238E27FC236}">
                  <a16:creationId xmlns:a16="http://schemas.microsoft.com/office/drawing/2014/main" id="{5463B145-3F20-442C-8741-99DDD1D1E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9907" y="4806334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D2AEE2D-C38A-4B3B-85E3-32F382A670C2}"/>
              </a:ext>
            </a:extLst>
          </p:cNvPr>
          <p:cNvGrpSpPr/>
          <p:nvPr/>
        </p:nvGrpSpPr>
        <p:grpSpPr>
          <a:xfrm>
            <a:off x="2213769" y="2465388"/>
            <a:ext cx="7108825" cy="201754"/>
            <a:chOff x="2214563" y="2277487"/>
            <a:chExt cx="7108825" cy="2017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B817D12-A21D-4F9A-9062-83C2B9FBC45C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gray">
            <a:xfrm>
              <a:off x="2214563" y="2336800"/>
              <a:ext cx="7108825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Raute 109">
              <a:extLst>
                <a:ext uri="{FF2B5EF4-FFF2-40B4-BE49-F238E27FC236}">
                  <a16:creationId xmlns:a16="http://schemas.microsoft.com/office/drawing/2014/main" id="{635E35F7-54FB-4A87-AF5B-53F3F5E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1557" y="2281241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aute 66">
              <a:extLst>
                <a:ext uri="{FF2B5EF4-FFF2-40B4-BE49-F238E27FC236}">
                  <a16:creationId xmlns:a16="http://schemas.microsoft.com/office/drawing/2014/main" id="{21BB7045-B3C1-466F-98B3-9EB5414A7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125" y="2277487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2" name="Rechteck: obere Ecken abgerundet 71">
            <a:extLst>
              <a:ext uri="{FF2B5EF4-FFF2-40B4-BE49-F238E27FC236}">
                <a16:creationId xmlns:a16="http://schemas.microsoft.com/office/drawing/2014/main" id="{E92F2DF5-F88B-4DC9-AAB6-021A52AB6843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sp>
        <p:nvSpPr>
          <p:cNvPr id="75" name="Rechteck: obere Ecken abgerundet 74">
            <a:extLst>
              <a:ext uri="{FF2B5EF4-FFF2-40B4-BE49-F238E27FC236}">
                <a16:creationId xmlns:a16="http://schemas.microsoft.com/office/drawing/2014/main" id="{33A3B994-0F86-4D02-B180-838425CEB9F3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Steps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0662B8D-FC5A-44CC-B9AA-A5E1D7CA290E}"/>
              </a:ext>
            </a:extLst>
          </p:cNvPr>
          <p:cNvGrpSpPr/>
          <p:nvPr/>
        </p:nvGrpSpPr>
        <p:grpSpPr>
          <a:xfrm>
            <a:off x="6904066" y="879766"/>
            <a:ext cx="3071549" cy="369332"/>
            <a:chOff x="6904066" y="879766"/>
            <a:chExt cx="3071549" cy="36933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9DCDFD-A680-4D43-B0F9-04E051647F89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gray">
            <a:xfrm>
              <a:off x="7855343" y="981869"/>
              <a:ext cx="225425" cy="7937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53B8D48-6D9A-4900-8FED-0331E4C7831F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gray">
            <a:xfrm>
              <a:off x="6904066" y="981869"/>
              <a:ext cx="227013" cy="79375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F01D3E1-25CE-4C1D-867A-B183C54BE099}"/>
                </a:ext>
              </a:extLst>
            </p:cNvPr>
            <p:cNvSpPr txBox="1"/>
            <p:nvPr/>
          </p:nvSpPr>
          <p:spPr>
            <a:xfrm>
              <a:off x="7131079" y="879766"/>
              <a:ext cx="284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DaunPenh" panose="01010101010101010101" pitchFamily="2" charset="0"/>
                  <a:cs typeface="DaunPenh" panose="01010101010101010101" pitchFamily="2" charset="0"/>
                </a:rPr>
                <a:t>alt	 neu	 Meilenstein</a:t>
              </a: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EFCEC4F7-DF44-4554-B653-D0D458D2C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5032" y="924883"/>
              <a:ext cx="198000" cy="19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14858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C306EB3-5AD9-4ACA-9324-77C7A9BEC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3334" r="6875" b="20693"/>
          <a:stretch/>
        </p:blipFill>
        <p:spPr>
          <a:xfrm>
            <a:off x="1724025" y="976958"/>
            <a:ext cx="8667750" cy="52826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A79262B-D058-4CCE-856F-4A8855DECEA2}"/>
              </a:ext>
            </a:extLst>
          </p:cNvPr>
          <p:cNvSpPr txBox="1"/>
          <p:nvPr/>
        </p:nvSpPr>
        <p:spPr>
          <a:xfrm>
            <a:off x="3571875" y="6106199"/>
            <a:ext cx="778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Z. Fu, Z. Tian, Y. Xu, and K. Zhou. Mining frequent route patterns based on personal trajectory abstraction. IEEE Access, 5:11354, 2017</a:t>
            </a:r>
            <a:endParaRPr lang="de-DE" sz="11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Steps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CA0C96-54C3-400B-B8CC-34B08F68C7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000" y="2160000"/>
            <a:ext cx="883920" cy="8438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6F033B-ADDE-400C-AAD2-5B75DF792D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0966" y="2160000"/>
            <a:ext cx="883920" cy="8438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0B5844-4A3C-46B2-A784-732F8FA5CA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20000" y="2159999"/>
            <a:ext cx="883920" cy="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37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Steps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B2D414-1CF5-4ED6-91BA-7CCB63A2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00290"/>
            <a:ext cx="3781506" cy="19051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80282E0-EE1A-4AE2-8BC8-F6A464421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83000"/>
            <a:ext cx="5715000" cy="151447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20FE77D-896A-42C4-8E01-802B6012FCAB}"/>
              </a:ext>
            </a:extLst>
          </p:cNvPr>
          <p:cNvSpPr txBox="1"/>
          <p:nvPr/>
        </p:nvSpPr>
        <p:spPr>
          <a:xfrm>
            <a:off x="6382591" y="3769360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Visualisierung der Routen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9A64A8-2960-4DFD-A856-C2709489461F}"/>
              </a:ext>
            </a:extLst>
          </p:cNvPr>
          <p:cNvSpPr txBox="1"/>
          <p:nvPr/>
        </p:nvSpPr>
        <p:spPr>
          <a:xfrm>
            <a:off x="1257300" y="4805476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Frequent Route Mining</a:t>
            </a:r>
          </a:p>
        </p:txBody>
      </p:sp>
    </p:spTree>
    <p:extLst>
      <p:ext uri="{BB962C8B-B14F-4D97-AF65-F5344CB8AC3E}">
        <p14:creationId xmlns:p14="http://schemas.microsoft.com/office/powerpoint/2010/main" val="375387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DE17-1387-4E8E-99E8-EA25AD02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514"/>
            <a:ext cx="6187440" cy="2387600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  <a:t>Vielen Dank für 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</a:b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DaunPenh" panose="020B0604020202020204" pitchFamily="2" charset="0"/>
                <a:cs typeface="DaunPenh" panose="020B0604020202020204" pitchFamily="2" charset="0"/>
              </a:rPr>
              <a:t>eure Aufmerksamkeit</a:t>
            </a:r>
            <a:endParaRPr lang="de-DE" dirty="0">
              <a:latin typeface="DaunPenh" panose="020B0604020202020204" pitchFamily="2" charset="0"/>
              <a:cs typeface="DaunPenh" panose="020B06040202020202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9C858-9B67-4300-B439-6138B6A8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18744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Mark Bauknecht</a:t>
            </a: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Xu Jia Fug Liu</a:t>
            </a:r>
          </a:p>
          <a:p>
            <a:r>
              <a:rPr lang="de-DE" sz="2000" dirty="0">
                <a:latin typeface="DaunPenh" panose="020B0604020202020204" pitchFamily="2" charset="0"/>
                <a:cs typeface="DaunPenh" panose="020B0604020202020204" pitchFamily="2" charset="0"/>
              </a:rPr>
              <a:t>Karen Verónica Sacotto Cardenas</a:t>
            </a:r>
          </a:p>
        </p:txBody>
      </p:sp>
    </p:spTree>
    <p:extLst>
      <p:ext uri="{BB962C8B-B14F-4D97-AF65-F5344CB8AC3E}">
        <p14:creationId xmlns:p14="http://schemas.microsoft.com/office/powerpoint/2010/main" val="5855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8D7A5E0-692D-410E-9374-EF5E664CDD15}"/>
              </a:ext>
            </a:extLst>
          </p:cNvPr>
          <p:cNvSpPr/>
          <p:nvPr/>
        </p:nvSpPr>
        <p:spPr>
          <a:xfrm>
            <a:off x="1691640" y="1334777"/>
            <a:ext cx="695334" cy="993335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8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89110A2-7023-49B1-9915-841C67016370}"/>
              </a:ext>
            </a:extLst>
          </p:cNvPr>
          <p:cNvSpPr/>
          <p:nvPr/>
        </p:nvSpPr>
        <p:spPr>
          <a:xfrm>
            <a:off x="1691640" y="2209756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2179067-9FEF-4847-898E-EE27939B0DA1}"/>
              </a:ext>
            </a:extLst>
          </p:cNvPr>
          <p:cNvSpPr/>
          <p:nvPr/>
        </p:nvSpPr>
        <p:spPr>
          <a:xfrm>
            <a:off x="1691640" y="3084733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62E6EDD-AAA5-45D3-B115-A173D6CB8433}"/>
              </a:ext>
            </a:extLst>
          </p:cNvPr>
          <p:cNvSpPr/>
          <p:nvPr/>
        </p:nvSpPr>
        <p:spPr>
          <a:xfrm>
            <a:off x="1691640" y="3959711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210140-D2B7-488F-83F2-002C9E095DBD}"/>
              </a:ext>
            </a:extLst>
          </p:cNvPr>
          <p:cNvSpPr/>
          <p:nvPr/>
        </p:nvSpPr>
        <p:spPr>
          <a:xfrm>
            <a:off x="1691640" y="4834689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400" kern="1200" dirty="0"/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FC922B72-A604-4072-88C5-6055E4E1E8CC}"/>
              </a:ext>
            </a:extLst>
          </p:cNvPr>
          <p:cNvSpPr/>
          <p:nvPr/>
        </p:nvSpPr>
        <p:spPr>
          <a:xfrm rot="5400000">
            <a:off x="5131543" y="-1288145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numCol="2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Thema</a:t>
            </a:r>
          </a:p>
        </p:txBody>
      </p:sp>
      <p:sp>
        <p:nvSpPr>
          <p:cNvPr id="14" name="Rechteck: obere Ecken abgerundet 13">
            <a:extLst>
              <a:ext uri="{FF2B5EF4-FFF2-40B4-BE49-F238E27FC236}">
                <a16:creationId xmlns:a16="http://schemas.microsoft.com/office/drawing/2014/main" id="{DAA17BCF-8AC8-4FDC-8EA1-F254CCAFE556}"/>
              </a:ext>
            </a:extLst>
          </p:cNvPr>
          <p:cNvSpPr/>
          <p:nvPr/>
        </p:nvSpPr>
        <p:spPr>
          <a:xfrm rot="5400000">
            <a:off x="5131543" y="-41316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6" name="Rechteck: obere Ecken abgerundet 15">
            <a:extLst>
              <a:ext uri="{FF2B5EF4-FFF2-40B4-BE49-F238E27FC236}">
                <a16:creationId xmlns:a16="http://schemas.microsoft.com/office/drawing/2014/main" id="{FE70565F-FCCE-4FAA-B929-3AA3E0E1F2F2}"/>
              </a:ext>
            </a:extLst>
          </p:cNvPr>
          <p:cNvSpPr/>
          <p:nvPr/>
        </p:nvSpPr>
        <p:spPr>
          <a:xfrm rot="5400000">
            <a:off x="5131543" y="46181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8" name="Rechteck: obere Ecken abgerundet 17">
            <a:extLst>
              <a:ext uri="{FF2B5EF4-FFF2-40B4-BE49-F238E27FC236}">
                <a16:creationId xmlns:a16="http://schemas.microsoft.com/office/drawing/2014/main" id="{3E527883-DE4A-4B68-9124-66C08E650A1F}"/>
              </a:ext>
            </a:extLst>
          </p:cNvPr>
          <p:cNvSpPr/>
          <p:nvPr/>
        </p:nvSpPr>
        <p:spPr>
          <a:xfrm rot="5400000">
            <a:off x="5131543" y="133678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sp>
        <p:nvSpPr>
          <p:cNvPr id="20" name="Rechteck: obere Ecken abgerundet 19">
            <a:extLst>
              <a:ext uri="{FF2B5EF4-FFF2-40B4-BE49-F238E27FC236}">
                <a16:creationId xmlns:a16="http://schemas.microsoft.com/office/drawing/2014/main" id="{4CEABF91-1311-4AE5-8B1E-5F38B31A7F01}"/>
              </a:ext>
            </a:extLst>
          </p:cNvPr>
          <p:cNvSpPr/>
          <p:nvPr/>
        </p:nvSpPr>
        <p:spPr>
          <a:xfrm rot="5400000">
            <a:off x="5131543" y="2211765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Next Steps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BAF7-BE3F-4BE6-9557-077CC11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63764-E47C-4435-A5D3-DB422A3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26" name="Titel 25">
            <a:extLst>
              <a:ext uri="{FF2B5EF4-FFF2-40B4-BE49-F238E27FC236}">
                <a16:creationId xmlns:a16="http://schemas.microsoft.com/office/drawing/2014/main" id="{977B28BC-6CB4-489A-A65C-291978AF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90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1E6BE-7F25-434B-95B2-478FDA44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6124"/>
            <a:ext cx="10515600" cy="749300"/>
          </a:xfrm>
        </p:spPr>
        <p:txBody>
          <a:bodyPr>
            <a:normAutofit/>
          </a:bodyPr>
          <a:lstStyle/>
          <a:p>
            <a:r>
              <a:rPr lang="de-DE" sz="4400" dirty="0"/>
              <a:t>Agenda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8D7A5E0-692D-410E-9374-EF5E664CDD15}"/>
              </a:ext>
            </a:extLst>
          </p:cNvPr>
          <p:cNvSpPr/>
          <p:nvPr/>
        </p:nvSpPr>
        <p:spPr>
          <a:xfrm>
            <a:off x="-1246239" y="121091"/>
            <a:ext cx="695334" cy="993335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8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89110A2-7023-49B1-9915-841C67016370}"/>
              </a:ext>
            </a:extLst>
          </p:cNvPr>
          <p:cNvSpPr/>
          <p:nvPr/>
        </p:nvSpPr>
        <p:spPr>
          <a:xfrm>
            <a:off x="-1771650" y="3233734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2179067-9FEF-4847-898E-EE27939B0DA1}"/>
              </a:ext>
            </a:extLst>
          </p:cNvPr>
          <p:cNvSpPr/>
          <p:nvPr/>
        </p:nvSpPr>
        <p:spPr>
          <a:xfrm>
            <a:off x="-6055921" y="8529634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62E6EDD-AAA5-45D3-B115-A173D6CB8433}"/>
              </a:ext>
            </a:extLst>
          </p:cNvPr>
          <p:cNvSpPr/>
          <p:nvPr/>
        </p:nvSpPr>
        <p:spPr>
          <a:xfrm>
            <a:off x="4629150" y="9213719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210140-D2B7-488F-83F2-002C9E095DBD}"/>
              </a:ext>
            </a:extLst>
          </p:cNvPr>
          <p:cNvSpPr/>
          <p:nvPr/>
        </p:nvSpPr>
        <p:spPr>
          <a:xfrm>
            <a:off x="490533" y="11060296"/>
            <a:ext cx="695334" cy="993334"/>
          </a:xfrm>
          <a:custGeom>
            <a:avLst/>
            <a:gdLst>
              <a:gd name="connsiteX0" fmla="*/ 0 w 993334"/>
              <a:gd name="connsiteY0" fmla="*/ 0 h 695334"/>
              <a:gd name="connsiteX1" fmla="*/ 645667 w 993334"/>
              <a:gd name="connsiteY1" fmla="*/ 0 h 695334"/>
              <a:gd name="connsiteX2" fmla="*/ 993334 w 993334"/>
              <a:gd name="connsiteY2" fmla="*/ 347667 h 695334"/>
              <a:gd name="connsiteX3" fmla="*/ 645667 w 993334"/>
              <a:gd name="connsiteY3" fmla="*/ 695334 h 695334"/>
              <a:gd name="connsiteX4" fmla="*/ 0 w 993334"/>
              <a:gd name="connsiteY4" fmla="*/ 695334 h 695334"/>
              <a:gd name="connsiteX5" fmla="*/ 347667 w 993334"/>
              <a:gd name="connsiteY5" fmla="*/ 347667 h 695334"/>
              <a:gd name="connsiteX6" fmla="*/ 0 w 993334"/>
              <a:gd name="connsiteY6" fmla="*/ 0 h 69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334" h="695334">
                <a:moveTo>
                  <a:pt x="993333" y="0"/>
                </a:moveTo>
                <a:lnTo>
                  <a:pt x="993333" y="451967"/>
                </a:lnTo>
                <a:lnTo>
                  <a:pt x="496667" y="695334"/>
                </a:lnTo>
                <a:lnTo>
                  <a:pt x="1" y="451967"/>
                </a:lnTo>
                <a:lnTo>
                  <a:pt x="1" y="0"/>
                </a:lnTo>
                <a:lnTo>
                  <a:pt x="496667" y="243367"/>
                </a:lnTo>
                <a:lnTo>
                  <a:pt x="99333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" tIns="355287" rIns="7620" bIns="3552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FC922B72-A604-4072-88C5-6055E4E1E8CC}"/>
              </a:ext>
            </a:extLst>
          </p:cNvPr>
          <p:cNvSpPr/>
          <p:nvPr/>
        </p:nvSpPr>
        <p:spPr>
          <a:xfrm rot="5400000">
            <a:off x="3113457" y="-2328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numCol="2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Thema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4" name="Rechteck: obere Ecken abgerundet 13">
            <a:extLst>
              <a:ext uri="{FF2B5EF4-FFF2-40B4-BE49-F238E27FC236}">
                <a16:creationId xmlns:a16="http://schemas.microsoft.com/office/drawing/2014/main" id="{DAA17BCF-8AC8-4FDC-8EA1-F254CCAFE556}"/>
              </a:ext>
            </a:extLst>
          </p:cNvPr>
          <p:cNvSpPr/>
          <p:nvPr/>
        </p:nvSpPr>
        <p:spPr>
          <a:xfrm rot="5400000">
            <a:off x="-4437272" y="2596732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Tools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6" name="Rechteck: obere Ecken abgerundet 15">
            <a:extLst>
              <a:ext uri="{FF2B5EF4-FFF2-40B4-BE49-F238E27FC236}">
                <a16:creationId xmlns:a16="http://schemas.microsoft.com/office/drawing/2014/main" id="{FE70565F-FCCE-4FAA-B929-3AA3E0E1F2F2}"/>
              </a:ext>
            </a:extLst>
          </p:cNvPr>
          <p:cNvSpPr/>
          <p:nvPr/>
        </p:nvSpPr>
        <p:spPr>
          <a:xfrm rot="5400000">
            <a:off x="-322834" y="594512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Zwischenergebnisse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8" name="Rechteck: obere Ecken abgerundet 17">
            <a:extLst>
              <a:ext uri="{FF2B5EF4-FFF2-40B4-BE49-F238E27FC236}">
                <a16:creationId xmlns:a16="http://schemas.microsoft.com/office/drawing/2014/main" id="{3E527883-DE4A-4B68-9124-66C08E650A1F}"/>
              </a:ext>
            </a:extLst>
          </p:cNvPr>
          <p:cNvSpPr/>
          <p:nvPr/>
        </p:nvSpPr>
        <p:spPr>
          <a:xfrm rot="5400000">
            <a:off x="8718924" y="6980078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Zeitplan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20" name="Rechteck: obere Ecken abgerundet 19">
            <a:extLst>
              <a:ext uri="{FF2B5EF4-FFF2-40B4-BE49-F238E27FC236}">
                <a16:creationId xmlns:a16="http://schemas.microsoft.com/office/drawing/2014/main" id="{4CEABF91-1311-4AE5-8B1E-5F38B31A7F01}"/>
              </a:ext>
            </a:extLst>
          </p:cNvPr>
          <p:cNvSpPr/>
          <p:nvPr/>
        </p:nvSpPr>
        <p:spPr>
          <a:xfrm rot="5400000">
            <a:off x="4832724" y="8437372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Next</a:t>
            </a:r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 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Steps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BAF7-BE3F-4BE6-9557-077CC11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63764-E47C-4435-A5D3-DB422A3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pic>
        <p:nvPicPr>
          <p:cNvPr id="21" name="Inhaltsplatzhalter 6">
            <a:extLst>
              <a:ext uri="{FF2B5EF4-FFF2-40B4-BE49-F238E27FC236}">
                <a16:creationId xmlns:a16="http://schemas.microsoft.com/office/drawing/2014/main" id="{9E511D44-7BA8-439F-95C2-E62FF554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26484" r="14080" b="4348"/>
          <a:stretch/>
        </p:blipFill>
        <p:spPr>
          <a:xfrm>
            <a:off x="838200" y="1114426"/>
            <a:ext cx="10515600" cy="4888932"/>
          </a:xfrm>
        </p:spPr>
      </p:pic>
    </p:spTree>
    <p:extLst>
      <p:ext uri="{BB962C8B-B14F-4D97-AF65-F5344CB8AC3E}">
        <p14:creationId xmlns:p14="http://schemas.microsoft.com/office/powerpoint/2010/main" val="26870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FC922B72-A604-4072-88C5-6055E4E1E8CC}"/>
              </a:ext>
            </a:extLst>
          </p:cNvPr>
          <p:cNvSpPr/>
          <p:nvPr/>
        </p:nvSpPr>
        <p:spPr>
          <a:xfrm rot="5400000">
            <a:off x="3113457" y="-2328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numCol="2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Thema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14" name="Rechteck: obere Ecken abgerundet 13">
            <a:extLst>
              <a:ext uri="{FF2B5EF4-FFF2-40B4-BE49-F238E27FC236}">
                <a16:creationId xmlns:a16="http://schemas.microsoft.com/office/drawing/2014/main" id="{DAA17BCF-8AC8-4FDC-8EA1-F254CCAFE556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000" dirty="0">
                <a:latin typeface="DaunPenh" panose="01010101010101010101" pitchFamily="2" charset="0"/>
                <a:cs typeface="DaunPenh" panose="01010101010101010101" pitchFamily="2" charset="0"/>
              </a:rPr>
              <a:t>	</a:t>
            </a:r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Tools</a:t>
            </a:r>
            <a:endParaRPr lang="de-DE" sz="4000" dirty="0"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5BAF7-BE3F-4BE6-9557-077CC11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63764-E47C-4435-A5D3-DB422A3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pic>
        <p:nvPicPr>
          <p:cNvPr id="21" name="Inhaltsplatzhalter 6">
            <a:extLst>
              <a:ext uri="{FF2B5EF4-FFF2-40B4-BE49-F238E27FC236}">
                <a16:creationId xmlns:a16="http://schemas.microsoft.com/office/drawing/2014/main" id="{9E511D44-7BA8-439F-95C2-E62FF554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26484" r="14080" b="4348"/>
          <a:stretch/>
        </p:blipFill>
        <p:spPr>
          <a:xfrm>
            <a:off x="838200" y="1114426"/>
            <a:ext cx="10515600" cy="4888932"/>
          </a:xfrm>
        </p:spPr>
      </p:pic>
    </p:spTree>
    <p:extLst>
      <p:ext uri="{BB962C8B-B14F-4D97-AF65-F5344CB8AC3E}">
        <p14:creationId xmlns:p14="http://schemas.microsoft.com/office/powerpoint/2010/main" val="406149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68A2A3A-8C84-425D-89B7-E7E97482D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48" y="1877055"/>
            <a:ext cx="5486411" cy="11430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F7BDF52-AC63-4085-BA6D-5BFC53125E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114426"/>
            <a:ext cx="7727143" cy="2610000"/>
          </a:xfrm>
          <a:prstGeom prst="rect">
            <a:avLst/>
          </a:prstGeom>
        </p:spPr>
      </p:pic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C7DEC0DD-87D0-4764-B399-31F0DEEE53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Folie" r:id="rId8" imgW="395" imgH="396" progId="TCLayout.ActiveDocument.1">
                  <p:embed/>
                </p:oleObj>
              </mc:Choice>
              <mc:Fallback>
                <p:oleObj name="think-cell Folie" r:id="rId8" imgW="395" imgH="396" progId="TCLayout.ActiveDocument.1">
                  <p:embed/>
                  <p:pic>
                    <p:nvPicPr>
                      <p:cNvPr id="66" name="Objekt 65" hidden="1">
                        <a:extLst>
                          <a:ext uri="{FF2B5EF4-FFF2-40B4-BE49-F238E27FC236}">
                            <a16:creationId xmlns:a16="http://schemas.microsoft.com/office/drawing/2014/main" id="{C7DEC0DD-87D0-4764-B399-31F0DEEE5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A6A701E-00BD-4666-9A10-98D7DDC6D6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14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A6B7631-D31A-4FA3-B4AC-80DD4A3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2" name="Rechteck: obere Ecken abgerundet 71">
            <a:extLst>
              <a:ext uri="{FF2B5EF4-FFF2-40B4-BE49-F238E27FC236}">
                <a16:creationId xmlns:a16="http://schemas.microsoft.com/office/drawing/2014/main" id="{E92F2DF5-F88B-4DC9-AAB6-021A52AB6843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75" name="Rechteck: obere Ecken abgerundet 74">
            <a:extLst>
              <a:ext uri="{FF2B5EF4-FFF2-40B4-BE49-F238E27FC236}">
                <a16:creationId xmlns:a16="http://schemas.microsoft.com/office/drawing/2014/main" id="{33A3B994-0F86-4D02-B180-838425CEB9F3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 Zwischenergebnisse</a:t>
            </a:r>
          </a:p>
        </p:txBody>
      </p:sp>
      <p:sp>
        <p:nvSpPr>
          <p:cNvPr id="81" name="Rechteck: obere Ecken abgerundet 80">
            <a:extLst>
              <a:ext uri="{FF2B5EF4-FFF2-40B4-BE49-F238E27FC236}">
                <a16:creationId xmlns:a16="http://schemas.microsoft.com/office/drawing/2014/main" id="{8B8B6066-F187-456E-8138-BF075A5F82B4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Thema</a:t>
            </a:r>
          </a:p>
        </p:txBody>
      </p:sp>
      <p:pic>
        <p:nvPicPr>
          <p:cNvPr id="10" name="Grafik 9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11704024-5116-4320-B87A-4CFC633EF4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259"/>
            <a:ext cx="4419827" cy="35434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8BBBE7-D44A-4A91-9220-17C5F057C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9" y="4057739"/>
            <a:ext cx="5486411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B74FBAC-9AE3-45F8-A4F3-D37EC3D2FA74}"/>
              </a:ext>
            </a:extLst>
          </p:cNvPr>
          <p:cNvGrpSpPr/>
          <p:nvPr/>
        </p:nvGrpSpPr>
        <p:grpSpPr>
          <a:xfrm>
            <a:off x="13252801" y="1783975"/>
            <a:ext cx="4928723" cy="4254378"/>
            <a:chOff x="3631638" y="1783975"/>
            <a:chExt cx="4928723" cy="4254378"/>
          </a:xfrm>
        </p:grpSpPr>
        <p:pic>
          <p:nvPicPr>
            <p:cNvPr id="15" name="Grafik 14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7EF9551B-29C2-4E18-B1D7-A404BBA5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638" y="1783975"/>
              <a:ext cx="4928723" cy="329005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54CEA65-5B04-4633-ADE2-5D85082BEA00}"/>
                </a:ext>
              </a:extLst>
            </p:cNvPr>
            <p:cNvSpPr txBox="1"/>
            <p:nvPr/>
          </p:nvSpPr>
          <p:spPr>
            <a:xfrm>
              <a:off x="4282833" y="5392022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latin typeface="DaunPenh" panose="01010101010101010101" pitchFamily="2" charset="0"/>
                  <a:cs typeface="DaunPenh" panose="01010101010101010101" pitchFamily="2" charset="0"/>
                </a:rPr>
                <a:t>Stop Point Extraction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08DDF9A-6230-40AF-B092-93A07B4E2387}"/>
              </a:ext>
            </a:extLst>
          </p:cNvPr>
          <p:cNvGrpSpPr/>
          <p:nvPr/>
        </p:nvGrpSpPr>
        <p:grpSpPr>
          <a:xfrm>
            <a:off x="13252802" y="1783975"/>
            <a:ext cx="4928723" cy="4254377"/>
            <a:chOff x="13252802" y="1783975"/>
            <a:chExt cx="4928723" cy="4254377"/>
          </a:xfrm>
        </p:grpSpPr>
        <p:pic>
          <p:nvPicPr>
            <p:cNvPr id="18" name="Grafik 17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D2DE41D1-3C62-4F14-8F2E-48B13C99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2802" y="1783975"/>
              <a:ext cx="4928723" cy="329005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14B8FED-F708-43A8-9644-DD23A9D8A93E}"/>
                </a:ext>
              </a:extLst>
            </p:cNvPr>
            <p:cNvSpPr txBox="1"/>
            <p:nvPr/>
          </p:nvSpPr>
          <p:spPr>
            <a:xfrm>
              <a:off x="14264083" y="5392021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latin typeface="DaunPenh" panose="01010101010101010101" pitchFamily="2" charset="0"/>
                  <a:cs typeface="DaunPenh" panose="01010101010101010101" pitchFamily="2" charset="0"/>
                </a:rPr>
                <a:t>Douglas-Peuker 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DB1B314-B539-4AF2-9C8F-152B1DFA8178}"/>
              </a:ext>
            </a:extLst>
          </p:cNvPr>
          <p:cNvGrpSpPr/>
          <p:nvPr/>
        </p:nvGrpSpPr>
        <p:grpSpPr>
          <a:xfrm>
            <a:off x="7159016" y="1266282"/>
            <a:ext cx="2525144" cy="4500000"/>
            <a:chOff x="7159016" y="1266282"/>
            <a:chExt cx="2525144" cy="4500000"/>
          </a:xfrm>
        </p:grpSpPr>
        <p:pic>
          <p:nvPicPr>
            <p:cNvPr id="23" name="Grafik 2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F125F1CD-8098-47FF-A800-E24C7FB2D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69"/>
            <a:stretch/>
          </p:blipFill>
          <p:spPr>
            <a:xfrm>
              <a:off x="7159016" y="1266282"/>
              <a:ext cx="1795581" cy="45000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9311BE23-FD4A-4133-94A2-637413B2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800240" y="4548154"/>
              <a:ext cx="883920" cy="843867"/>
            </a:xfrm>
            <a:prstGeom prst="rect">
              <a:avLst/>
            </a:prstGeom>
          </p:spPr>
        </p:pic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ADE8BD6A-1918-4B24-9586-15F5C1262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800000"/>
            <a:ext cx="5081158" cy="329005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EEC4A8E1-31B5-4192-9E46-E6DBEFCE94D3}"/>
              </a:ext>
            </a:extLst>
          </p:cNvPr>
          <p:cNvSpPr txBox="1"/>
          <p:nvPr/>
        </p:nvSpPr>
        <p:spPr>
          <a:xfrm>
            <a:off x="1584000" y="522000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</p:spTree>
    <p:extLst>
      <p:ext uri="{BB962C8B-B14F-4D97-AF65-F5344CB8AC3E}">
        <p14:creationId xmlns:p14="http://schemas.microsoft.com/office/powerpoint/2010/main" val="1007630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2C19BC-4EE1-4113-9E1B-559B303C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800000"/>
            <a:ext cx="5081158" cy="3290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6CD33-7928-4BAB-9C98-03190D976A05}"/>
              </a:ext>
            </a:extLst>
          </p:cNvPr>
          <p:cNvSpPr txBox="1"/>
          <p:nvPr/>
        </p:nvSpPr>
        <p:spPr>
          <a:xfrm>
            <a:off x="1584000" y="522000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F9551B-29C2-4E18-B1D7-A404BBA5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800000"/>
            <a:ext cx="4928723" cy="329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54CEA65-5B04-4633-ADE2-5D85082BEA00}"/>
              </a:ext>
            </a:extLst>
          </p:cNvPr>
          <p:cNvSpPr txBox="1"/>
          <p:nvPr/>
        </p:nvSpPr>
        <p:spPr>
          <a:xfrm>
            <a:off x="7200000" y="522000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Stop Point Extraction</a:t>
            </a:r>
          </a:p>
        </p:txBody>
      </p:sp>
      <p:pic>
        <p:nvPicPr>
          <p:cNvPr id="18" name="Grafik 1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DE41D1-3C62-4F14-8F2E-48B13C9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802" y="1783975"/>
            <a:ext cx="4928723" cy="32900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4B8FED-F708-43A8-9644-DD23A9D8A93E}"/>
              </a:ext>
            </a:extLst>
          </p:cNvPr>
          <p:cNvSpPr txBox="1"/>
          <p:nvPr/>
        </p:nvSpPr>
        <p:spPr>
          <a:xfrm>
            <a:off x="14264083" y="539202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Douglas-Peuker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1C7FAE8-A4EE-4DB4-BACB-C5578647EA69}"/>
              </a:ext>
            </a:extLst>
          </p:cNvPr>
          <p:cNvGrpSpPr/>
          <p:nvPr/>
        </p:nvGrpSpPr>
        <p:grpSpPr>
          <a:xfrm>
            <a:off x="13395631" y="1552909"/>
            <a:ext cx="3393495" cy="4094866"/>
            <a:chOff x="8305471" y="1552909"/>
            <a:chExt cx="3393495" cy="4094866"/>
          </a:xfrm>
        </p:grpSpPr>
        <p:pic>
          <p:nvPicPr>
            <p:cNvPr id="3" name="Grafik 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892511D1-656D-48B7-BA11-8ADFBE0A2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72"/>
            <a:stretch/>
          </p:blipFill>
          <p:spPr>
            <a:xfrm>
              <a:off x="8305471" y="1552909"/>
              <a:ext cx="3033602" cy="396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3C0B080-8080-405C-8BF9-652CF82F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5046" y="4803908"/>
              <a:ext cx="883920" cy="8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01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2C19BC-4EE1-4113-9E1B-559B303C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114426"/>
            <a:ext cx="5081158" cy="3290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6CD33-7928-4BAB-9C98-03190D976A05}"/>
              </a:ext>
            </a:extLst>
          </p:cNvPr>
          <p:cNvSpPr txBox="1"/>
          <p:nvPr/>
        </p:nvSpPr>
        <p:spPr>
          <a:xfrm>
            <a:off x="1504800" y="453600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F9551B-29C2-4E18-B1D7-A404BBA5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0"/>
            <a:ext cx="4928723" cy="329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54CEA65-5B04-4633-ADE2-5D85082BEA00}"/>
              </a:ext>
            </a:extLst>
          </p:cNvPr>
          <p:cNvSpPr txBox="1"/>
          <p:nvPr/>
        </p:nvSpPr>
        <p:spPr>
          <a:xfrm>
            <a:off x="3960000" y="522000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Stop Point Extraction</a:t>
            </a:r>
          </a:p>
        </p:txBody>
      </p:sp>
      <p:pic>
        <p:nvPicPr>
          <p:cNvPr id="18" name="Grafik 1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DE41D1-3C62-4F14-8F2E-48B13C9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802" y="1783975"/>
            <a:ext cx="4928723" cy="32900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4B8FED-F708-43A8-9644-DD23A9D8A93E}"/>
              </a:ext>
            </a:extLst>
          </p:cNvPr>
          <p:cNvSpPr txBox="1"/>
          <p:nvPr/>
        </p:nvSpPr>
        <p:spPr>
          <a:xfrm>
            <a:off x="14264083" y="539202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Douglas-Peuker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1C7FAE8-A4EE-4DB4-BACB-C5578647EA69}"/>
              </a:ext>
            </a:extLst>
          </p:cNvPr>
          <p:cNvGrpSpPr/>
          <p:nvPr/>
        </p:nvGrpSpPr>
        <p:grpSpPr>
          <a:xfrm>
            <a:off x="8305471" y="1552909"/>
            <a:ext cx="3393495" cy="4094866"/>
            <a:chOff x="8305471" y="1552909"/>
            <a:chExt cx="3393495" cy="4094866"/>
          </a:xfrm>
        </p:grpSpPr>
        <p:pic>
          <p:nvPicPr>
            <p:cNvPr id="3" name="Grafik 2" descr="Ein Bild, das Text, Karte enthält.&#10;&#10;Automatisch generierte Beschreibung">
              <a:extLst>
                <a:ext uri="{FF2B5EF4-FFF2-40B4-BE49-F238E27FC236}">
                  <a16:creationId xmlns:a16="http://schemas.microsoft.com/office/drawing/2014/main" id="{892511D1-656D-48B7-BA11-8ADFBE0A2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72"/>
            <a:stretch/>
          </p:blipFill>
          <p:spPr>
            <a:xfrm>
              <a:off x="8305471" y="1552909"/>
              <a:ext cx="3033602" cy="396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3C0B080-8080-405C-8BF9-652CF82F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5046" y="4803908"/>
              <a:ext cx="883920" cy="8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620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280EB-1115-4B4A-813B-6E46582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Frequent Route Mining - DBPRO 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3B03-A55B-4E74-A882-498E161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20.05.2019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954450E-2093-4EBC-8FBB-2C4A166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obere Ecken abgerundet 8">
            <a:extLst>
              <a:ext uri="{FF2B5EF4-FFF2-40B4-BE49-F238E27FC236}">
                <a16:creationId xmlns:a16="http://schemas.microsoft.com/office/drawing/2014/main" id="{D9164CD2-6C00-4E8E-B64C-48C58A2EEFF4}"/>
              </a:ext>
            </a:extLst>
          </p:cNvPr>
          <p:cNvSpPr/>
          <p:nvPr/>
        </p:nvSpPr>
        <p:spPr>
          <a:xfrm rot="5400000">
            <a:off x="3114000" y="-23292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Zwischenergebnisse</a:t>
            </a:r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3CCD09B8-C7BA-416B-B4E5-B0783204AB28}"/>
              </a:ext>
            </a:extLst>
          </p:cNvPr>
          <p:cNvSpPr/>
          <p:nvPr/>
        </p:nvSpPr>
        <p:spPr>
          <a:xfrm rot="5400000">
            <a:off x="-5040000" y="-180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Tools</a:t>
            </a:r>
          </a:p>
        </p:txBody>
      </p:sp>
      <p:sp>
        <p:nvSpPr>
          <p:cNvPr id="13" name="Rechteck: obere Ecken abgerundet 12">
            <a:extLst>
              <a:ext uri="{FF2B5EF4-FFF2-40B4-BE49-F238E27FC236}">
                <a16:creationId xmlns:a16="http://schemas.microsoft.com/office/drawing/2014/main" id="{F2257C92-9076-40BC-A2D1-065FB100D8C9}"/>
              </a:ext>
            </a:extLst>
          </p:cNvPr>
          <p:cNvSpPr/>
          <p:nvPr/>
        </p:nvSpPr>
        <p:spPr>
          <a:xfrm rot="5400000">
            <a:off x="3960000" y="-4320000"/>
            <a:ext cx="645667" cy="5891515"/>
          </a:xfrm>
          <a:prstGeom prst="round2Same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/>
          <a:lstStyle/>
          <a:p>
            <a:r>
              <a:rPr lang="de-DE" sz="4400" dirty="0">
                <a:latin typeface="DaunPenh" panose="01010101010101010101" pitchFamily="2" charset="0"/>
                <a:cs typeface="DaunPenh" panose="01010101010101010101" pitchFamily="2" charset="0"/>
              </a:rPr>
              <a:t>	Zeitplan</a:t>
            </a:r>
          </a:p>
        </p:txBody>
      </p:sp>
      <p:pic>
        <p:nvPicPr>
          <p:cNvPr id="7" name="Grafik 6" descr="Ein Bild, das Himmel, rot enthält.&#10;&#10;Automatisch generierte Beschreibung">
            <a:extLst>
              <a:ext uri="{FF2B5EF4-FFF2-40B4-BE49-F238E27FC236}">
                <a16:creationId xmlns:a16="http://schemas.microsoft.com/office/drawing/2014/main" id="{822C19BC-4EE1-4113-9E1B-559B303C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2507" y="1709649"/>
            <a:ext cx="5081158" cy="3290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6CD33-7928-4BAB-9C98-03190D976A05}"/>
              </a:ext>
            </a:extLst>
          </p:cNvPr>
          <p:cNvSpPr txBox="1"/>
          <p:nvPr/>
        </p:nvSpPr>
        <p:spPr>
          <a:xfrm>
            <a:off x="-4578106" y="5283192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Testroute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F9551B-29C2-4E18-B1D7-A404BBA5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8" y="1800000"/>
            <a:ext cx="4928723" cy="3290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54CEA65-5B04-4633-ADE2-5D85082BEA00}"/>
              </a:ext>
            </a:extLst>
          </p:cNvPr>
          <p:cNvSpPr txBox="1"/>
          <p:nvPr/>
        </p:nvSpPr>
        <p:spPr>
          <a:xfrm>
            <a:off x="1585352" y="522000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Stop Point Extraction</a:t>
            </a:r>
          </a:p>
        </p:txBody>
      </p:sp>
      <p:pic>
        <p:nvPicPr>
          <p:cNvPr id="18" name="Grafik 1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DE41D1-3C62-4F14-8F2E-48B13C9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800000"/>
            <a:ext cx="4928723" cy="32900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4B8FED-F708-43A8-9644-DD23A9D8A93E}"/>
              </a:ext>
            </a:extLst>
          </p:cNvPr>
          <p:cNvSpPr txBox="1"/>
          <p:nvPr/>
        </p:nvSpPr>
        <p:spPr>
          <a:xfrm>
            <a:off x="7200000" y="522000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DaunPenh" panose="01010101010101010101" pitchFamily="2" charset="0"/>
                <a:cs typeface="DaunPenh" panose="01010101010101010101" pitchFamily="2" charset="0"/>
              </a:rPr>
              <a:t>Douglas-Peuker </a:t>
            </a:r>
          </a:p>
        </p:txBody>
      </p:sp>
    </p:spTree>
    <p:extLst>
      <p:ext uri="{BB962C8B-B14F-4D97-AF65-F5344CB8AC3E}">
        <p14:creationId xmlns:p14="http://schemas.microsoft.com/office/powerpoint/2010/main" val="380276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86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wUPtAgxYRnzff7AYna9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Bn0KsZoxtNwkjeXSMoR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XM5EIJ.vKzmAY8aCMI4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8id1DxP7XAEPRzi8N6.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07hbS..8gZfz2tVHLV6c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rDpi0w3FT0CBDcdDo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S3z0CPzR13gYf8vz6tj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HZIQfnO1x6UR8jb8s3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m4JsoQKKOn4IA5Mwd25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FM3COYE80ue_0LuWn0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bjHKHap1cn0faYR0F2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_4as0JTApAm.oqdA1S6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3MJ_UTjphDI5Zx1RarC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bedjjBSYJgkijdFgFpk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rRaK4VP_JtORJx_w.qU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deQA_RJ8bqFmHuLltZi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C0.oAU1icluR5b2MNcE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QyBd.ntUXyW5h7WpsuK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OVeDU.yJ2bjNHLaY0rk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iWyFgNahXHu26c5_V0Q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wtjkx7ZLIjsCDEi8kf8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0l0Tq8px9YR77WXWnq2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Uz4Xdfh8h1NwI3dxlx3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yjtRpmdHbvjfa0F7x1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pJVP2BXo8CxuWHXMBUz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H3hQfC9c6kCJ20xCuIx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00.uzF9e0_WgwbzkEd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I_EwIbLL3qjTYXzMEm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EdLpvz5pYR3JBekDw2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J6zZ1T4fU3sUups3ny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6QKmkpjMu5hRWhoH.JZ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9C.2vecQe.ERDN4M9c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LmCO8PsKy.azcovgBj7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NOo4ZTyyTMT4fzeTmJi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JdYy8PSqHHukE0lAzMA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CEZu4ENyNb1184mC9Q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GU0ebRrBJ2N3EXWnB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Zy3fKB5k2q4c2Q4kg6t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GBCQiVbpMncBQydWL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kv.c50XllmmZpeIzO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JSz7qnwNAFqFVw5L5_6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806znpIDjea2LSl0RP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ige.WMwdYzNWcR396z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2A6zdpl0wVKsstMRvhA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4zG.TpV09NDZhk5wK4T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en4koBMqQCMZ7gSRO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DxGfZkmKhq_ExyDTgsf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_jg2yoVWxlR2X1mTuM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X2kz3k00Z.uw6A1OwF3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LiiP.4EK.thiBHzoLz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JkElyiKTeA6vInAAJl8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DQ07Gbpd2J_uAnSgkDc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sNGiWThlWOt3ag.Aj_k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ASRtUCP_54acBZwiKxC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VeWnk3XoMmjYSHbO4g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XM5EIJ.vKzmAY8aCMI4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Bn0KsZoxtNwkjeXSMoR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8id1DxP7XAEPRzi8N6.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07hbS..8gZfz2tVHLV6c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rDpi0w3FT0CBDcdDoU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kv.c50XllmmZpeIzO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S3z0CPzR13gYf8vz6tj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m4JsoQKKOn4IA5Mwd25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FM3COYE80ue_0LuWn0d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bjHKHap1cn0faYR0F2D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3MJ_UTjphDI5Zx1Rar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HZIQfnO1x6UR8jb8s3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bedjjBSYJgkijdFgFpk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deQA_RJ8bqFmHuLltZi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rRaK4VP_JtORJx_w.q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C1pUHu7l1rwAZ5mWRgH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kv.c50XllmmZpeIzOt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C1pUHu7l1rwAZ5mWRgH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LnZmvZn0ipedlco3OOt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iPq6uoDTyZOTYXCQNG5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jgI1KgHKsHtQkglHkpN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wUPtAgxYRnzff7AYna9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_4as0JTApAm.oqdA1S6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0l0Tq8px9YR77WXWnq2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Uz4Xdfh8h1NwI3dxlx3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yjtRpmdHbvjfa0F7x1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LnZmvZn0ipedlco3OOt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pJVP2BXo8CxuWHXMBUz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H3hQfC9c6kCJ20xCuIx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00.uzF9e0_WgwbzkEdI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I_EwIbLL3qjTYXzMEmT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EdLpvz5pYR3JBekDw2t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J6zZ1T4fU3sUups3nyW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6QKmkpjMu5hRWhoH.J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9C.2vecQe.ERDN4M9c5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NOo4ZTyyTMT4fzeTmJi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JdYy8PSqHHukE0lAzMA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iPq6uoDTyZOTYXCQNG5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LmCO8PsKy.azcovgBj7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CEZu4ENyNb1184mC9Qm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GU0ebRrBJ2N3EXWnBJ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Zy3fKB5k2q4c2Q4kg6t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806znpIDjea2LSl0RPO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JSz7qnwNAFqFVw5L5_6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en4koBMqQCMZ7gSROK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0GBCQiVbpMncBQydWLf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4zG.TpV09NDZhk5wK4T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ige.WMwdYzNWcR396z4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jgI1KgHKsHtQkglHkpN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2A6zdpl0wVKsstMRvhA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DxGfZkmKhq_ExyDTgs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_jg2yoVWxlR2X1mTuM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X2kz3k00Z.uw6A1OwF3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DQ07Gbpd2J_uAnSgkDc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LiiP.4EK.thiBHzoLzv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JkElyiKTeA6vInAAJl8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sNGiWThlWOt3ag.Aj_k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ASRtUCP_54acBZwiKxC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VeWnk3XoMmjYSHbO4ggw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327</Words>
  <Application>Microsoft Office PowerPoint</Application>
  <PresentationFormat>Breitbild</PresentationFormat>
  <Paragraphs>168</Paragraphs>
  <Slides>15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DaunPenh</vt:lpstr>
      <vt:lpstr>Office</vt:lpstr>
      <vt:lpstr>think-cell Folie</vt:lpstr>
      <vt:lpstr>Frequent Route Mining DBPRO SoSe 2019</vt:lpstr>
      <vt:lpstr>PowerPoint-Präsentation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Bauknecht</dc:creator>
  <cp:lastModifiedBy>Mark Bauknecht</cp:lastModifiedBy>
  <cp:revision>47</cp:revision>
  <dcterms:created xsi:type="dcterms:W3CDTF">2019-04-23T14:41:01Z</dcterms:created>
  <dcterms:modified xsi:type="dcterms:W3CDTF">2019-05-20T09:23:37Z</dcterms:modified>
</cp:coreProperties>
</file>