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3" name="Freeform 1"/>
          <p:cNvSpPr/>
          <p:nvPr/>
        </p:nvSpPr>
        <p:spPr>
          <a:xfrm>
            <a:off x="3232150" y="5403850"/>
            <a:ext cx="3625850" cy="19050"/>
          </a:xfrm>
          <a:custGeom>
            <a:avLst/>
            <a:gdLst>
              <a:gd name="connsiteX0" fmla="*/ 16827 w 3625850"/>
              <a:gd name="connsiteY0" fmla="*/ 17146 h 19050"/>
              <a:gd name="connsiteX1" fmla="*/ 1826577 w 3625850"/>
              <a:gd name="connsiteY1" fmla="*/ 17146 h 19050"/>
              <a:gd name="connsiteX2" fmla="*/ 3636327 w 3625850"/>
              <a:gd name="connsiteY2" fmla="*/ 17146 h 19050"/>
              <a:gd name="connsiteX3" fmla="*/ 3636327 w 3625850"/>
              <a:gd name="connsiteY3" fmla="*/ 29846 h 19050"/>
              <a:gd name="connsiteX4" fmla="*/ 1826577 w 3625850"/>
              <a:gd name="connsiteY4" fmla="*/ 29846 h 19050"/>
              <a:gd name="connsiteX5" fmla="*/ 16827 w 3625850"/>
              <a:gd name="connsiteY5" fmla="*/ 29846 h 19050"/>
              <a:gd name="connsiteX6" fmla="*/ 16827 w 3625850"/>
              <a:gd name="connsiteY6" fmla="*/ 17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5850" h="19050">
                <a:moveTo>
                  <a:pt x="16827" y="17146"/>
                </a:moveTo>
                <a:lnTo>
                  <a:pt x="1826577" y="17146"/>
                </a:lnTo>
                <a:lnTo>
                  <a:pt x="3636327" y="17146"/>
                </a:lnTo>
                <a:lnTo>
                  <a:pt x="3636327" y="29846"/>
                </a:lnTo>
                <a:lnTo>
                  <a:pt x="1826577" y="29846"/>
                </a:lnTo>
                <a:lnTo>
                  <a:pt x="16827" y="29846"/>
                </a:lnTo>
                <a:lnTo>
                  <a:pt x="16827" y="17146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"/>
          <p:cNvSpPr txBox="1"/>
          <p:nvPr/>
        </p:nvSpPr>
        <p:spPr>
          <a:xfrm>
            <a:off x="787427" y="632058"/>
            <a:ext cx="6758056" cy="28930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54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Final</a:t>
            </a:r>
            <a:r>
              <a:rPr lang="en-US" altLang="zh-CN" sz="54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54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Year</a:t>
            </a:r>
            <a:r>
              <a:rPr lang="en-US" altLang="zh-CN" sz="54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54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Project</a:t>
            </a:r>
            <a:endParaRPr lang="en-US" altLang="zh-CN" sz="54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55"/>
              </a:lnSpc>
            </a:pPr>
            <a:endParaRPr lang="en-US" dirty="0" smtClean="0"/>
          </a:p>
          <a:p>
            <a:pPr>
              <a:lnSpc>
                <a:spcPts val="1555"/>
              </a:lnSpc>
            </a:pPr>
            <a:endParaRPr lang="en-US" dirty="0" smtClean="0"/>
          </a:p>
          <a:p>
            <a:pPr algn="ctr">
              <a:lnSpc>
                <a:spcPts val="1460"/>
              </a:lnSpc>
            </a:pPr>
            <a:r>
              <a:rPr lang="en-US" altLang="en-US" sz="32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  Risks &amp; </a:t>
            </a:r>
            <a:r>
              <a:rPr lang="en-US" altLang="zh-CN" sz="3200" b="1" spc="-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32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Issues</a:t>
            </a:r>
            <a:endParaRPr lang="en-US" altLang="zh-CN" sz="3200" b="1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30"/>
              </a:lnSpc>
            </a:pPr>
            <a:endParaRPr lang="en-US" dirty="0" smtClean="0"/>
          </a:p>
          <a:p>
            <a:pPr marL="0" indent="1538605">
              <a:lnSpc>
                <a:spcPct val="100000"/>
              </a:lnSpc>
            </a:pPr>
            <a:r>
              <a:rPr lang="en-US" altLang="en-US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            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Dr.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Clare</a:t>
            </a:r>
            <a:r>
              <a:rPr lang="en-US" altLang="zh-CN" sz="2400" b="1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Martin</a:t>
            </a:r>
            <a:endParaRPr lang="en-US" altLang="zh-CN" sz="2400" b="1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52"/>
          <p:cNvSpPr txBox="1"/>
          <p:nvPr/>
        </p:nvSpPr>
        <p:spPr>
          <a:xfrm>
            <a:off x="520226" y="793258"/>
            <a:ext cx="7503633" cy="196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33045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Professional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Issues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Golden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rule: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treat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others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as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you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would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like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be</a:t>
            </a:r>
            <a:r>
              <a:rPr lang="en-US" altLang="zh-CN" sz="2400" spc="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treated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520226" y="3271516"/>
            <a:ext cx="592410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Legal: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IPR,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H&amp;S,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protection,</a:t>
            </a:r>
            <a:r>
              <a:rPr lang="en-US" altLang="zh-CN" sz="2400" spc="-5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u="sng" dirty="0">
                <a:solidFill>
                  <a:srgbClr val="009898"/>
                </a:solidFill>
                <a:uFill/>
                <a:latin typeface="Arial" panose="020B0604020202020204"/>
                <a:ea typeface="Arial" panose="020B0604020202020204"/>
              </a:rPr>
              <a:t>GDPR</a:t>
            </a:r>
            <a:endParaRPr lang="en-US" altLang="zh-CN" sz="2400" u="sng" dirty="0">
              <a:solidFill>
                <a:srgbClr val="009898"/>
              </a:solidFill>
              <a:uFill/>
              <a:latin typeface="Arial" panose="020B0604020202020204"/>
              <a:ea typeface="Arial" panose="020B0604020202020204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520226" y="3713476"/>
            <a:ext cx="599560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codes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practice: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next</a:t>
            </a:r>
            <a:r>
              <a:rPr lang="en-US" altLang="zh-CN" sz="2400" spc="-2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slide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520226" y="4158484"/>
            <a:ext cx="614521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Personal:</a:t>
            </a:r>
            <a:r>
              <a:rPr lang="en-US" altLang="zh-CN" sz="2400" spc="4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Personal</a:t>
            </a:r>
            <a:r>
              <a:rPr lang="en-US" altLang="zh-CN" sz="2400" spc="5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values</a:t>
            </a:r>
            <a:r>
              <a:rPr lang="en-US" altLang="zh-CN" sz="24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standards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520226" y="4591299"/>
            <a:ext cx="5641960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competence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-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integrity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520226" y="5036308"/>
            <a:ext cx="7778818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Social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&amp;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Ethical: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Moral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issues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social</a:t>
            </a:r>
            <a:r>
              <a:rPr lang="en-US" altLang="zh-CN" sz="2400" spc="1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responsibility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520226" y="5466076"/>
            <a:ext cx="2420397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Environmental</a:t>
            </a:r>
            <a:endParaRPr lang="en-US" altLang="zh-CN" sz="2400" spc="-5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60"/>
          <p:cNvSpPr txBox="1"/>
          <p:nvPr/>
        </p:nvSpPr>
        <p:spPr>
          <a:xfrm>
            <a:off x="548610" y="537226"/>
            <a:ext cx="4530521" cy="573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Professional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Bodies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352437" y="2021920"/>
            <a:ext cx="97079" cy="170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100" spc="-15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</a:t>
            </a:r>
            <a:endParaRPr lang="en-US" altLang="zh-CN" sz="1100" spc="-15" dirty="0">
              <a:solidFill>
                <a:srgbClr val="43535F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592467" y="1866388"/>
            <a:ext cx="7179767" cy="241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0287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United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Kingdom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spc="-15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BCS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Chartered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Institute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IT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(formerly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British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 marL="0" indent="139700">
              <a:lnSpc>
                <a:spcPct val="100000"/>
              </a:lnSpc>
            </a:pP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2400" spc="-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Society)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 marL="0" indent="229870">
              <a:lnSpc>
                <a:spcPct val="100000"/>
              </a:lnSpc>
            </a:pPr>
            <a:r>
              <a:rPr lang="en-US" altLang="zh-CN" sz="15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500" dirty="0">
                <a:solidFill>
                  <a:srgbClr val="4353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Accredits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OBU</a:t>
            </a:r>
            <a:r>
              <a:rPr lang="en-US" altLang="zh-CN" sz="2000" spc="6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degree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229870">
              <a:lnSpc>
                <a:spcPct val="100000"/>
              </a:lnSpc>
            </a:pPr>
            <a:r>
              <a:rPr lang="en-US" altLang="zh-CN" sz="15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500" dirty="0">
                <a:solidFill>
                  <a:srgbClr val="4353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Award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prizes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OBU</a:t>
            </a:r>
            <a:r>
              <a:rPr lang="en-US" altLang="zh-CN" sz="2000" spc="5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projects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1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spc="-15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IET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Institution</a:t>
            </a:r>
            <a:r>
              <a:rPr lang="en-US" altLang="zh-CN" sz="2400" spc="-34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Engineering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&amp;</a:t>
            </a:r>
            <a:r>
              <a:rPr lang="en-US" altLang="zh-CN" sz="2400" spc="-3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Technology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352437" y="4499944"/>
            <a:ext cx="97079" cy="170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100" spc="-15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</a:t>
            </a:r>
            <a:endParaRPr lang="en-US" altLang="zh-CN" sz="1100" spc="-15" dirty="0">
              <a:solidFill>
                <a:srgbClr val="43535F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592467" y="4344411"/>
            <a:ext cx="7472340" cy="1432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02870">
              <a:lnSpc>
                <a:spcPct val="100000"/>
              </a:lnSpc>
            </a:pP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A/Worldwide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ACM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Association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Computing</a:t>
            </a:r>
            <a:r>
              <a:rPr lang="en-US" altLang="zh-CN" sz="2400" spc="-18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Machinery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spc="-15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IEEE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Institute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Electrical</a:t>
            </a:r>
            <a:r>
              <a:rPr lang="en-US" altLang="zh-CN" sz="24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Electronics</a:t>
            </a:r>
            <a:r>
              <a:rPr lang="en-US" altLang="zh-CN" sz="24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Engineers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352437" y="5996513"/>
            <a:ext cx="97079" cy="170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100" spc="-15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</a:t>
            </a:r>
            <a:endParaRPr lang="en-US" altLang="zh-CN" sz="1100" spc="-15" dirty="0">
              <a:solidFill>
                <a:srgbClr val="43535F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695337" y="5840980"/>
            <a:ext cx="7570368" cy="734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382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All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publish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codes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practice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/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ethics: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you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find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these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online,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them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!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Cite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them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reports.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68"/>
          <p:cNvSpPr txBox="1"/>
          <p:nvPr/>
        </p:nvSpPr>
        <p:spPr>
          <a:xfrm>
            <a:off x="702999" y="523542"/>
            <a:ext cx="4576445" cy="1013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4000"/>
              </a:lnSpc>
            </a:pPr>
            <a:r>
              <a:rPr lang="en-US" altLang="zh-CN" sz="3200" spc="1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LEGAL</a:t>
            </a:r>
            <a:r>
              <a:rPr lang="en-US" altLang="zh-CN" sz="3200" spc="-52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spc="8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Issues: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Relevant</a:t>
            </a: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Legislation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531678" y="2043171"/>
            <a:ext cx="6130540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Copyright,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Designs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Patents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Act,</a:t>
            </a:r>
            <a:r>
              <a:rPr lang="en-US" altLang="zh-CN" sz="2400" spc="-3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1988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0" name="TextBox 70"/>
          <p:cNvSpPr txBox="1"/>
          <p:nvPr/>
        </p:nvSpPr>
        <p:spPr>
          <a:xfrm>
            <a:off x="531678" y="2472940"/>
            <a:ext cx="6232419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2018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(includes</a:t>
            </a:r>
            <a:r>
              <a:rPr lang="en-US" altLang="zh-CN" sz="2400" spc="-2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GDPR)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1" name="TextBox 71"/>
          <p:cNvSpPr txBox="1"/>
          <p:nvPr/>
        </p:nvSpPr>
        <p:spPr>
          <a:xfrm>
            <a:off x="531678" y="2905756"/>
            <a:ext cx="731962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Electronic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Communications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(EC)</a:t>
            </a: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2003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2" name="TextBox 72"/>
          <p:cNvSpPr txBox="1"/>
          <p:nvPr/>
        </p:nvSpPr>
        <p:spPr>
          <a:xfrm>
            <a:off x="531678" y="3338571"/>
            <a:ext cx="4965380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Retention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Regulations</a:t>
            </a:r>
            <a:r>
              <a:rPr lang="en-US" altLang="zh-CN" sz="2400" spc="-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2007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3" name="TextBox 73"/>
          <p:cNvSpPr txBox="1"/>
          <p:nvPr/>
        </p:nvSpPr>
        <p:spPr>
          <a:xfrm>
            <a:off x="531678" y="3768340"/>
            <a:ext cx="255392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Fraud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spc="-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2006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4" name="TextBox 74"/>
          <p:cNvSpPr txBox="1"/>
          <p:nvPr/>
        </p:nvSpPr>
        <p:spPr>
          <a:xfrm>
            <a:off x="531678" y="4188964"/>
            <a:ext cx="414775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Misuse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spc="-3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1990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5" name="TextBox 75"/>
          <p:cNvSpPr txBox="1"/>
          <p:nvPr/>
        </p:nvSpPr>
        <p:spPr>
          <a:xfrm>
            <a:off x="531678" y="4618732"/>
            <a:ext cx="403031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Communications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spc="-2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2003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6" name="TextBox 76"/>
          <p:cNvSpPr txBox="1"/>
          <p:nvPr/>
        </p:nvSpPr>
        <p:spPr>
          <a:xfrm>
            <a:off x="531678" y="5051547"/>
            <a:ext cx="6470269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Regulation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Investigatory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Powers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spc="-2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2000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7" name="TextBox 77"/>
          <p:cNvSpPr txBox="1"/>
          <p:nvPr/>
        </p:nvSpPr>
        <p:spPr>
          <a:xfrm>
            <a:off x="531678" y="5484364"/>
            <a:ext cx="7829219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Electronic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Commerce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(EC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Directive)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Regulations</a:t>
            </a:r>
            <a:r>
              <a:rPr lang="en-US" altLang="zh-CN" sz="2400" spc="1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2002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8" name="TextBox 78"/>
          <p:cNvSpPr txBox="1"/>
          <p:nvPr/>
        </p:nvSpPr>
        <p:spPr>
          <a:xfrm>
            <a:off x="531678" y="5914132"/>
            <a:ext cx="4981292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Disability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Discrimination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1995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Freeform 80"/>
          <p:cNvSpPr/>
          <p:nvPr/>
        </p:nvSpPr>
        <p:spPr>
          <a:xfrm>
            <a:off x="2724150" y="2178050"/>
            <a:ext cx="4095750" cy="19050"/>
          </a:xfrm>
          <a:custGeom>
            <a:avLst/>
            <a:gdLst>
              <a:gd name="connsiteX0" fmla="*/ 10726 w 4095750"/>
              <a:gd name="connsiteY0" fmla="*/ 13970 h 19050"/>
              <a:gd name="connsiteX1" fmla="*/ 1373859 w 4095750"/>
              <a:gd name="connsiteY1" fmla="*/ 13970 h 19050"/>
              <a:gd name="connsiteX2" fmla="*/ 2736992 w 4095750"/>
              <a:gd name="connsiteY2" fmla="*/ 13970 h 19050"/>
              <a:gd name="connsiteX3" fmla="*/ 4100124 w 4095750"/>
              <a:gd name="connsiteY3" fmla="*/ 13970 h 19050"/>
              <a:gd name="connsiteX4" fmla="*/ 4100124 w 4095750"/>
              <a:gd name="connsiteY4" fmla="*/ 26670 h 19050"/>
              <a:gd name="connsiteX5" fmla="*/ 2736992 w 4095750"/>
              <a:gd name="connsiteY5" fmla="*/ 26670 h 19050"/>
              <a:gd name="connsiteX6" fmla="*/ 1373859 w 4095750"/>
              <a:gd name="connsiteY6" fmla="*/ 26670 h 19050"/>
              <a:gd name="connsiteX7" fmla="*/ 10726 w 4095750"/>
              <a:gd name="connsiteY7" fmla="*/ 26670 h 19050"/>
              <a:gd name="connsiteX8" fmla="*/ 10726 w 4095750"/>
              <a:gd name="connsiteY8" fmla="*/ 139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50" h="19050">
                <a:moveTo>
                  <a:pt x="10726" y="13970"/>
                </a:moveTo>
                <a:lnTo>
                  <a:pt x="1373859" y="13970"/>
                </a:lnTo>
                <a:lnTo>
                  <a:pt x="2736992" y="13970"/>
                </a:lnTo>
                <a:lnTo>
                  <a:pt x="4100124" y="13970"/>
                </a:lnTo>
                <a:lnTo>
                  <a:pt x="4100124" y="26670"/>
                </a:lnTo>
                <a:lnTo>
                  <a:pt x="2736992" y="26670"/>
                </a:lnTo>
                <a:lnTo>
                  <a:pt x="1373859" y="26670"/>
                </a:lnTo>
                <a:lnTo>
                  <a:pt x="10726" y="26670"/>
                </a:lnTo>
                <a:lnTo>
                  <a:pt x="10726" y="13970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1"/>
          <p:cNvSpPr txBox="1"/>
          <p:nvPr/>
        </p:nvSpPr>
        <p:spPr>
          <a:xfrm>
            <a:off x="486976" y="735346"/>
            <a:ext cx="8065685" cy="6041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1115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Computer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Misuse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Act</a:t>
            </a:r>
            <a:r>
              <a:rPr lang="en-US" altLang="zh-CN" sz="3200" spc="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1990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details,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see:</a:t>
            </a: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https://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www.legislation.gov.uk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/</a:t>
            </a:r>
            <a:endParaRPr lang="en-US" altLang="zh-CN" sz="2400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misuse</a:t>
            </a:r>
            <a:r>
              <a:rPr lang="en-US" altLang="zh-CN" sz="2400" spc="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offences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1.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Unauthorised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access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2400" spc="1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material.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2.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Unauthorised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access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intent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commit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facilitate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commission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further</a:t>
            </a:r>
            <a:r>
              <a:rPr lang="en-US" altLang="zh-CN" sz="2400" spc="-1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offences.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3.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Unauthorised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intent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impair,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with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recklessness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impairing,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operation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computer,</a:t>
            </a:r>
            <a:r>
              <a:rPr lang="en-US" altLang="zh-CN" sz="2400" spc="1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etc.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3ZA.Unauthorised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causing,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creating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of,</a:t>
            </a:r>
            <a:r>
              <a:rPr lang="en-US" altLang="zh-CN" sz="2400" spc="1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serious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spc="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amage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3A.Making,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supplying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obtaining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articles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use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400" spc="3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offence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under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section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1,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3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spc="-1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3ZA</a:t>
            </a:r>
            <a:endParaRPr lang="en-US" altLang="zh-CN" sz="24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Example: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u="sng" dirty="0">
                <a:solidFill>
                  <a:srgbClr val="009898"/>
                </a:solidFill>
                <a:uFill/>
                <a:latin typeface="Arial" panose="020B0604020202020204"/>
                <a:ea typeface="Arial" panose="020B0604020202020204"/>
              </a:rPr>
              <a:t>Climategate</a:t>
            </a:r>
            <a:endParaRPr lang="en-US" altLang="zh-CN" sz="2400" u="sng" dirty="0">
              <a:solidFill>
                <a:srgbClr val="009898"/>
              </a:solidFill>
              <a:uFill/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Freeform 83"/>
          <p:cNvSpPr/>
          <p:nvPr/>
        </p:nvSpPr>
        <p:spPr>
          <a:xfrm>
            <a:off x="400050" y="4781550"/>
            <a:ext cx="2825750" cy="19050"/>
          </a:xfrm>
          <a:custGeom>
            <a:avLst/>
            <a:gdLst>
              <a:gd name="connsiteX0" fmla="*/ 13123 w 2825750"/>
              <a:gd name="connsiteY0" fmla="*/ 15818 h 19050"/>
              <a:gd name="connsiteX1" fmla="*/ 1422822 w 2825750"/>
              <a:gd name="connsiteY1" fmla="*/ 15818 h 19050"/>
              <a:gd name="connsiteX2" fmla="*/ 2832522 w 2825750"/>
              <a:gd name="connsiteY2" fmla="*/ 15818 h 19050"/>
              <a:gd name="connsiteX3" fmla="*/ 2832522 w 2825750"/>
              <a:gd name="connsiteY3" fmla="*/ 28518 h 19050"/>
              <a:gd name="connsiteX4" fmla="*/ 1422822 w 2825750"/>
              <a:gd name="connsiteY4" fmla="*/ 28518 h 19050"/>
              <a:gd name="connsiteX5" fmla="*/ 13123 w 2825750"/>
              <a:gd name="connsiteY5" fmla="*/ 28518 h 19050"/>
              <a:gd name="connsiteX6" fmla="*/ 13123 w 2825750"/>
              <a:gd name="connsiteY6" fmla="*/ 158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5750" h="19050">
                <a:moveTo>
                  <a:pt x="13123" y="15818"/>
                </a:moveTo>
                <a:lnTo>
                  <a:pt x="1422822" y="15818"/>
                </a:lnTo>
                <a:lnTo>
                  <a:pt x="2832522" y="15818"/>
                </a:lnTo>
                <a:lnTo>
                  <a:pt x="2832522" y="28518"/>
                </a:lnTo>
                <a:lnTo>
                  <a:pt x="1422822" y="28518"/>
                </a:lnTo>
                <a:lnTo>
                  <a:pt x="13123" y="28518"/>
                </a:lnTo>
                <a:lnTo>
                  <a:pt x="13123" y="15818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/>
          <p:cNvSpPr/>
          <p:nvPr/>
        </p:nvSpPr>
        <p:spPr>
          <a:xfrm>
            <a:off x="3714750" y="6686550"/>
            <a:ext cx="3397250" cy="19050"/>
          </a:xfrm>
          <a:custGeom>
            <a:avLst/>
            <a:gdLst>
              <a:gd name="connsiteX0" fmla="*/ 13122 w 3397250"/>
              <a:gd name="connsiteY0" fmla="*/ 15818 h 19050"/>
              <a:gd name="connsiteX1" fmla="*/ 1708572 w 3397250"/>
              <a:gd name="connsiteY1" fmla="*/ 15818 h 19050"/>
              <a:gd name="connsiteX2" fmla="*/ 3404023 w 3397250"/>
              <a:gd name="connsiteY2" fmla="*/ 15818 h 19050"/>
              <a:gd name="connsiteX3" fmla="*/ 3404023 w 3397250"/>
              <a:gd name="connsiteY3" fmla="*/ 28518 h 19050"/>
              <a:gd name="connsiteX4" fmla="*/ 1708572 w 3397250"/>
              <a:gd name="connsiteY4" fmla="*/ 28518 h 19050"/>
              <a:gd name="connsiteX5" fmla="*/ 13122 w 3397250"/>
              <a:gd name="connsiteY5" fmla="*/ 28518 h 19050"/>
              <a:gd name="connsiteX6" fmla="*/ 13122 w 3397250"/>
              <a:gd name="connsiteY6" fmla="*/ 158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7250" h="19050">
                <a:moveTo>
                  <a:pt x="13122" y="15818"/>
                </a:moveTo>
                <a:lnTo>
                  <a:pt x="1708572" y="15818"/>
                </a:lnTo>
                <a:lnTo>
                  <a:pt x="3404023" y="15818"/>
                </a:lnTo>
                <a:lnTo>
                  <a:pt x="3404023" y="28518"/>
                </a:lnTo>
                <a:lnTo>
                  <a:pt x="1708572" y="28518"/>
                </a:lnTo>
                <a:lnTo>
                  <a:pt x="13122" y="28518"/>
                </a:lnTo>
                <a:lnTo>
                  <a:pt x="13122" y="15818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5"/>
          <p:cNvSpPr txBox="1"/>
          <p:nvPr/>
        </p:nvSpPr>
        <p:spPr>
          <a:xfrm>
            <a:off x="413173" y="723154"/>
            <a:ext cx="8001744" cy="601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956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Data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Protection</a:t>
            </a:r>
            <a:r>
              <a:rPr lang="en-US" altLang="zh-CN" sz="3200" spc="2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Act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0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-5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verview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 marL="342900" hangingPunct="0">
              <a:lnSpc>
                <a:spcPct val="95000"/>
              </a:lnSpc>
              <a:spcBef>
                <a:spcPts val="190"/>
              </a:spcBef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balance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right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individual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versus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ability</a:t>
            </a:r>
            <a:r>
              <a:rPr lang="en-US" altLang="zh-CN" sz="2000" spc="-11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organisations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purpose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their</a:t>
            </a:r>
            <a:r>
              <a:rPr lang="en-US" altLang="zh-CN" sz="2000" spc="-10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business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145"/>
              </a:spcBef>
            </a:pPr>
            <a:r>
              <a:rPr lang="en-US" altLang="zh-CN" sz="2400" spc="-5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H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istory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99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spc="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1984:</a:t>
            </a:r>
            <a:r>
              <a:rPr lang="en-US" altLang="zh-CN" sz="2000" spc="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No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right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privacy,</a:t>
            </a:r>
            <a:r>
              <a:rPr lang="en-US" altLang="zh-CN" sz="2000" spc="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Did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not</a:t>
            </a:r>
            <a:r>
              <a:rPr lang="en-US" altLang="zh-CN" sz="2000" spc="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include</a:t>
            </a:r>
            <a:r>
              <a:rPr lang="en-US" altLang="zh-CN" sz="2000" spc="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paper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000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reco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rds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95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1998: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Reflects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requirements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EU</a:t>
            </a:r>
            <a:r>
              <a:rPr lang="en-US" altLang="zh-CN" sz="2000" spc="-8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000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irective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 hangingPunct="0">
              <a:lnSpc>
                <a:spcPct val="95000"/>
              </a:lnSpc>
            </a:pP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Act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2018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UK's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third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generation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law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aims</a:t>
            </a:r>
            <a:r>
              <a:rPr lang="en-US" altLang="zh-CN" sz="2000" spc="-12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modernise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laws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that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remain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effective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000" spc="-8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years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come.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Applies</a:t>
            </a:r>
            <a:r>
              <a:rPr lang="en-US" altLang="zh-CN" sz="2000" spc="-3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GDPR.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hangingPunct="0">
              <a:lnSpc>
                <a:spcPct val="103000"/>
              </a:lnSpc>
            </a:pP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Relevant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European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Union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(EU)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Directives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b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</a:b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spc="-25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Directive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155"/>
              </a:spcBef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Electronic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Communications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(PECR)</a:t>
            </a:r>
            <a:r>
              <a:rPr lang="en-US" altLang="zh-CN" sz="2000" spc="-1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Directive.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  <a:p>
            <a:pPr marL="0" indent="1435735">
              <a:lnSpc>
                <a:spcPct val="100000"/>
              </a:lnSpc>
              <a:spcBef>
                <a:spcPts val="120"/>
              </a:spcBef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details,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see:</a:t>
            </a:r>
            <a:r>
              <a:rPr lang="en-US" altLang="zh-CN" sz="2000" spc="-5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https://www.legislation.gov.uk/</a:t>
            </a:r>
            <a:endParaRPr lang="en-US" altLang="zh-CN" sz="2000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87"/>
          <p:cNvSpPr txBox="1"/>
          <p:nvPr/>
        </p:nvSpPr>
        <p:spPr>
          <a:xfrm>
            <a:off x="446702" y="723154"/>
            <a:ext cx="8014244" cy="5880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5654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Intellectual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Property</a:t>
            </a:r>
            <a:r>
              <a:rPr lang="en-US" altLang="zh-CN" sz="3200" spc="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Rights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50"/>
              </a:lnSpc>
            </a:pPr>
            <a:endParaRPr lang="en-US" dirty="0" smtClean="0"/>
          </a:p>
          <a:p>
            <a:pPr marL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Legal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protection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ownership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‘intangible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assets’,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000" spc="-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music,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literature,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art</a:t>
            </a:r>
            <a:r>
              <a:rPr lang="en-US" altLang="zh-CN" sz="2000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etc.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240030">
              <a:lnSpc>
                <a:spcPct val="100000"/>
              </a:lnSpc>
            </a:pPr>
            <a:r>
              <a:rPr lang="en-US" altLang="zh-CN" sz="1500" dirty="0">
                <a:solidFill>
                  <a:srgbClr val="9DAA03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Copyright:</a:t>
            </a:r>
            <a:r>
              <a:rPr lang="en-US" altLang="zh-CN" sz="2000" spc="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own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am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credited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it,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but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copy,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code,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797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images,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content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own</a:t>
            </a:r>
            <a:r>
              <a:rPr lang="en-US" altLang="zh-CN" sz="2000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paper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379730" indent="-139700" hangingPunct="0">
              <a:lnSpc>
                <a:spcPct val="100000"/>
              </a:lnSpc>
            </a:pPr>
            <a:r>
              <a:rPr lang="en-US" altLang="zh-CN" sz="1500" dirty="0">
                <a:solidFill>
                  <a:srgbClr val="9DAA03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Trademark:</a:t>
            </a:r>
            <a:r>
              <a:rPr lang="en-US" altLang="zh-CN" sz="20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sign,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name,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word,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phrase,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logo,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symbol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design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used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identify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product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000" spc="-6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service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240030">
              <a:lnSpc>
                <a:spcPct val="100000"/>
              </a:lnSpc>
            </a:pPr>
            <a:r>
              <a:rPr lang="en-US" altLang="zh-CN" sz="1500" dirty="0">
                <a:solidFill>
                  <a:srgbClr val="9DAA03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Patent:</a:t>
            </a:r>
            <a:r>
              <a:rPr lang="en-US" altLang="zh-CN" sz="2000" spc="6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gives</a:t>
            </a:r>
            <a:r>
              <a:rPr lang="en-US" altLang="zh-CN" sz="20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exclusive</a:t>
            </a:r>
            <a:r>
              <a:rPr lang="en-US" altLang="zh-CN" sz="20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rights</a:t>
            </a:r>
            <a:r>
              <a:rPr lang="en-US" altLang="zh-CN" sz="20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inventor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Oxford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Brookes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University: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students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working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2000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companies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342900" indent="-34290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1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OBU</a:t>
            </a:r>
            <a:r>
              <a:rPr lang="en-US" altLang="zh-CN" sz="2000" spc="2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students</a:t>
            </a:r>
            <a:r>
              <a:rPr lang="en-US" altLang="zh-CN" sz="2000" spc="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third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parties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legally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therefore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responsible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their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own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conduct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legal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obligations.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means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if</a:t>
            </a:r>
            <a:r>
              <a:rPr lang="en-US" altLang="zh-CN" sz="2000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student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has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access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Company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Confidential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Information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then</a:t>
            </a:r>
            <a:r>
              <a:rPr lang="en-US" altLang="zh-CN" sz="2000" spc="-6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enter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into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NDA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-6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company.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hangingPunct="0">
              <a:lnSpc>
                <a:spcPct val="121000"/>
              </a:lnSpc>
              <a:spcBef>
                <a:spcPts val="225"/>
              </a:spcBef>
            </a:pP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4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OBU</a:t>
            </a:r>
            <a:r>
              <a:rPr lang="en-US" altLang="zh-CN" sz="2000" spc="4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provide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https://</a:t>
            </a:r>
            <a:r>
              <a:rPr lang="en-US" altLang="zh-CN" sz="2000" spc="-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www.brookes.ac.uk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/research/policies</a:t>
            </a:r>
            <a:r>
              <a:rPr lang="en-US" altLang="zh-CN" sz="2000" spc="-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codes</a:t>
            </a:r>
            <a:r>
              <a:rPr lang="en-US" altLang="zh-CN" sz="2000" spc="-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-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spc="-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prac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tice/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89"/>
          <p:cNvSpPr txBox="1"/>
          <p:nvPr/>
        </p:nvSpPr>
        <p:spPr>
          <a:xfrm>
            <a:off x="470043" y="723154"/>
            <a:ext cx="8184018" cy="59804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33045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ETHICS: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in</a:t>
            </a:r>
            <a:r>
              <a:rPr lang="en-US" altLang="zh-CN" sz="3200" spc="-2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Research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1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-5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void: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Cheating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get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something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by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dishonesty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deception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Plagiarism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steal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words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someone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present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own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without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crediting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source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Falsification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research</a:t>
            </a:r>
            <a:r>
              <a:rPr lang="en-US" altLang="zh-CN" sz="2400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data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submitting</a:t>
            </a:r>
            <a:r>
              <a:rPr lang="en-US" altLang="zh-CN" sz="2400" spc="1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previously</a:t>
            </a:r>
            <a:r>
              <a:rPr lang="en-US" altLang="zh-CN" sz="2400" spc="1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submitted</a:t>
            </a:r>
            <a:r>
              <a:rPr lang="en-US" altLang="zh-CN" sz="2400" spc="1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work</a:t>
            </a:r>
            <a:r>
              <a:rPr lang="en-US" altLang="zh-CN" sz="2400" spc="1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without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spc="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ackno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wledgement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At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Oxford</a:t>
            </a:r>
            <a:r>
              <a:rPr lang="en-US" altLang="zh-CN" sz="2400" spc="-2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Brookes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All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research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must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through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research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ethics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checklist</a:t>
            </a:r>
            <a:r>
              <a:rPr lang="en-US" altLang="zh-CN" sz="24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includes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dissertations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(forms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E1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E2)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appropriate,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research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must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through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School's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ethics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officer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University’s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ethics</a:t>
            </a:r>
            <a:r>
              <a:rPr lang="en-US" altLang="zh-CN" sz="24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panel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Freeform 91"/>
          <p:cNvSpPr/>
          <p:nvPr/>
        </p:nvSpPr>
        <p:spPr>
          <a:xfrm>
            <a:off x="806450" y="5441950"/>
            <a:ext cx="5314950" cy="19050"/>
          </a:xfrm>
          <a:custGeom>
            <a:avLst/>
            <a:gdLst>
              <a:gd name="connsiteX0" fmla="*/ 6493 w 5314950"/>
              <a:gd name="connsiteY0" fmla="*/ 6498 h 19050"/>
              <a:gd name="connsiteX1" fmla="*/ 1776026 w 5314950"/>
              <a:gd name="connsiteY1" fmla="*/ 6498 h 19050"/>
              <a:gd name="connsiteX2" fmla="*/ 3545559 w 5314950"/>
              <a:gd name="connsiteY2" fmla="*/ 6498 h 19050"/>
              <a:gd name="connsiteX3" fmla="*/ 5315092 w 5314950"/>
              <a:gd name="connsiteY3" fmla="*/ 6498 h 19050"/>
              <a:gd name="connsiteX4" fmla="*/ 5315092 w 5314950"/>
              <a:gd name="connsiteY4" fmla="*/ 19198 h 19050"/>
              <a:gd name="connsiteX5" fmla="*/ 3545559 w 5314950"/>
              <a:gd name="connsiteY5" fmla="*/ 19198 h 19050"/>
              <a:gd name="connsiteX6" fmla="*/ 1776026 w 5314950"/>
              <a:gd name="connsiteY6" fmla="*/ 19198 h 19050"/>
              <a:gd name="connsiteX7" fmla="*/ 6493 w 5314950"/>
              <a:gd name="connsiteY7" fmla="*/ 19198 h 19050"/>
              <a:gd name="connsiteX8" fmla="*/ 6493 w 5314950"/>
              <a:gd name="connsiteY8" fmla="*/ 64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14950" h="19050">
                <a:moveTo>
                  <a:pt x="6493" y="6498"/>
                </a:moveTo>
                <a:lnTo>
                  <a:pt x="1776026" y="6498"/>
                </a:lnTo>
                <a:lnTo>
                  <a:pt x="3545559" y="6498"/>
                </a:lnTo>
                <a:lnTo>
                  <a:pt x="5315092" y="6498"/>
                </a:lnTo>
                <a:lnTo>
                  <a:pt x="5315092" y="19198"/>
                </a:lnTo>
                <a:lnTo>
                  <a:pt x="3545559" y="19198"/>
                </a:lnTo>
                <a:lnTo>
                  <a:pt x="1776026" y="19198"/>
                </a:lnTo>
                <a:lnTo>
                  <a:pt x="6493" y="19198"/>
                </a:lnTo>
                <a:lnTo>
                  <a:pt x="6493" y="6498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/>
          <p:cNvSpPr/>
          <p:nvPr/>
        </p:nvSpPr>
        <p:spPr>
          <a:xfrm>
            <a:off x="806450" y="5873750"/>
            <a:ext cx="5822950" cy="19050"/>
          </a:xfrm>
          <a:custGeom>
            <a:avLst/>
            <a:gdLst>
              <a:gd name="connsiteX0" fmla="*/ 6493 w 5822950"/>
              <a:gd name="connsiteY0" fmla="*/ 6498 h 19050"/>
              <a:gd name="connsiteX1" fmla="*/ 1945359 w 5822950"/>
              <a:gd name="connsiteY1" fmla="*/ 6498 h 19050"/>
              <a:gd name="connsiteX2" fmla="*/ 3884226 w 5822950"/>
              <a:gd name="connsiteY2" fmla="*/ 6498 h 19050"/>
              <a:gd name="connsiteX3" fmla="*/ 5823092 w 5822950"/>
              <a:gd name="connsiteY3" fmla="*/ 6498 h 19050"/>
              <a:gd name="connsiteX4" fmla="*/ 5823092 w 5822950"/>
              <a:gd name="connsiteY4" fmla="*/ 19198 h 19050"/>
              <a:gd name="connsiteX5" fmla="*/ 3884226 w 5822950"/>
              <a:gd name="connsiteY5" fmla="*/ 19198 h 19050"/>
              <a:gd name="connsiteX6" fmla="*/ 1945359 w 5822950"/>
              <a:gd name="connsiteY6" fmla="*/ 19198 h 19050"/>
              <a:gd name="connsiteX7" fmla="*/ 6493 w 5822950"/>
              <a:gd name="connsiteY7" fmla="*/ 19198 h 19050"/>
              <a:gd name="connsiteX8" fmla="*/ 6493 w 5822950"/>
              <a:gd name="connsiteY8" fmla="*/ 649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2950" h="19050">
                <a:moveTo>
                  <a:pt x="6493" y="6498"/>
                </a:moveTo>
                <a:lnTo>
                  <a:pt x="1945359" y="6498"/>
                </a:lnTo>
                <a:lnTo>
                  <a:pt x="3884226" y="6498"/>
                </a:lnTo>
                <a:lnTo>
                  <a:pt x="5823092" y="6498"/>
                </a:lnTo>
                <a:lnTo>
                  <a:pt x="5823092" y="19198"/>
                </a:lnTo>
                <a:lnTo>
                  <a:pt x="3884226" y="19198"/>
                </a:lnTo>
                <a:lnTo>
                  <a:pt x="1945359" y="19198"/>
                </a:lnTo>
                <a:lnTo>
                  <a:pt x="6493" y="19198"/>
                </a:lnTo>
                <a:lnTo>
                  <a:pt x="6493" y="6498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3"/>
          <p:cNvSpPr txBox="1"/>
          <p:nvPr/>
        </p:nvSpPr>
        <p:spPr>
          <a:xfrm>
            <a:off x="470043" y="723154"/>
            <a:ext cx="8162987" cy="3023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33045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Ethics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Template</a:t>
            </a:r>
            <a:r>
              <a:rPr lang="en-US" altLang="zh-CN" sz="3200" spc="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(Reminder)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5"/>
              </a:lnSpc>
            </a:pPr>
            <a:endParaRPr lang="en-US" dirty="0" smtClean="0"/>
          </a:p>
          <a:p>
            <a:pPr marL="0" hangingPunct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gathering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requirements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from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human</a:t>
            </a:r>
            <a:r>
              <a:rPr lang="en-US" altLang="zh-CN" sz="2400" spc="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participants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via,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say,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surveys,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focus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groups,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interviews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</a:t>
            </a:r>
            <a:r>
              <a:rPr lang="en-US" altLang="zh-CN" sz="2400" spc="-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obtain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informed</a:t>
            </a:r>
            <a:r>
              <a:rPr lang="en-US" altLang="zh-CN" sz="2400" b="1" spc="-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consent.</a:t>
            </a:r>
            <a:endParaRPr lang="en-US" altLang="zh-CN" sz="2400" b="1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Information</a:t>
            </a:r>
            <a:r>
              <a:rPr lang="en-US" altLang="zh-CN" sz="2400" spc="-1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Sheet: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4" name="TextBox 94"/>
          <p:cNvSpPr txBox="1"/>
          <p:nvPr/>
        </p:nvSpPr>
        <p:spPr>
          <a:xfrm>
            <a:off x="470043" y="3814060"/>
            <a:ext cx="6029827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overview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what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is</a:t>
            </a:r>
            <a:r>
              <a:rPr lang="en-US" altLang="zh-CN" sz="2400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about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5" name="TextBox 95"/>
          <p:cNvSpPr txBox="1"/>
          <p:nvPr/>
        </p:nvSpPr>
        <p:spPr>
          <a:xfrm>
            <a:off x="470043" y="4259067"/>
            <a:ext cx="2143658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Consent</a:t>
            </a:r>
            <a:r>
              <a:rPr lang="en-US" altLang="zh-CN" sz="2400" spc="-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Form: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6" name="TextBox 96"/>
          <p:cNvSpPr txBox="1"/>
          <p:nvPr/>
        </p:nvSpPr>
        <p:spPr>
          <a:xfrm>
            <a:off x="470043" y="4688836"/>
            <a:ext cx="572232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Details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data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storage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spc="-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GDPR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7" name="TextBox 97"/>
          <p:cNvSpPr txBox="1"/>
          <p:nvPr/>
        </p:nvSpPr>
        <p:spPr>
          <a:xfrm>
            <a:off x="470043" y="5133843"/>
            <a:ext cx="6171133" cy="798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University</a:t>
            </a:r>
            <a:r>
              <a:rPr lang="en-US" altLang="zh-CN" sz="2400" spc="94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Ethics</a:t>
            </a:r>
            <a:r>
              <a:rPr lang="en-US" altLang="zh-CN" sz="2400" spc="89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Forms</a:t>
            </a:r>
            <a:r>
              <a:rPr lang="en-US" altLang="zh-CN" sz="2400" spc="85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89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Templates</a:t>
            </a:r>
            <a:endParaRPr lang="en-US" altLang="zh-CN" sz="2400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University</a:t>
            </a:r>
            <a:r>
              <a:rPr lang="en-US" altLang="zh-CN" sz="2400" spc="94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Guidelines</a:t>
            </a:r>
            <a:r>
              <a:rPr lang="en-US" altLang="zh-CN" sz="2400" spc="89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spc="94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Informed</a:t>
            </a:r>
            <a:r>
              <a:rPr lang="en-US" altLang="zh-CN" sz="2400" spc="89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Consent</a:t>
            </a:r>
            <a:endParaRPr lang="en-US" altLang="zh-CN" sz="2400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79" y="1897380"/>
            <a:ext cx="5257800" cy="3505200"/>
          </a:xfrm>
          <a:prstGeom prst="rect">
            <a:avLst/>
          </a:prstGeom>
        </p:spPr>
      </p:pic>
      <p:sp>
        <p:nvSpPr>
          <p:cNvPr id="2" name="Freeform 100"/>
          <p:cNvSpPr/>
          <p:nvPr/>
        </p:nvSpPr>
        <p:spPr>
          <a:xfrm>
            <a:off x="831850" y="4921250"/>
            <a:ext cx="2787650" cy="19050"/>
          </a:xfrm>
          <a:custGeom>
            <a:avLst/>
            <a:gdLst>
              <a:gd name="connsiteX0" fmla="*/ 17209 w 2787650"/>
              <a:gd name="connsiteY0" fmla="*/ 10194 h 19050"/>
              <a:gd name="connsiteX1" fmla="*/ 1407859 w 2787650"/>
              <a:gd name="connsiteY1" fmla="*/ 10194 h 19050"/>
              <a:gd name="connsiteX2" fmla="*/ 2798509 w 2787650"/>
              <a:gd name="connsiteY2" fmla="*/ 10194 h 19050"/>
              <a:gd name="connsiteX3" fmla="*/ 2798509 w 2787650"/>
              <a:gd name="connsiteY3" fmla="*/ 22894 h 19050"/>
              <a:gd name="connsiteX4" fmla="*/ 1407859 w 2787650"/>
              <a:gd name="connsiteY4" fmla="*/ 22894 h 19050"/>
              <a:gd name="connsiteX5" fmla="*/ 17209 w 2787650"/>
              <a:gd name="connsiteY5" fmla="*/ 22894 h 19050"/>
              <a:gd name="connsiteX6" fmla="*/ 17209 w 2787650"/>
              <a:gd name="connsiteY6" fmla="*/ 101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7650" h="19050">
                <a:moveTo>
                  <a:pt x="17209" y="10194"/>
                </a:moveTo>
                <a:lnTo>
                  <a:pt x="1407859" y="10194"/>
                </a:lnTo>
                <a:lnTo>
                  <a:pt x="2798509" y="10194"/>
                </a:lnTo>
                <a:lnTo>
                  <a:pt x="2798509" y="22894"/>
                </a:lnTo>
                <a:lnTo>
                  <a:pt x="1407859" y="22894"/>
                </a:lnTo>
                <a:lnTo>
                  <a:pt x="17209" y="22894"/>
                </a:lnTo>
                <a:lnTo>
                  <a:pt x="17209" y="1019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1"/>
          <p:cNvSpPr txBox="1"/>
          <p:nvPr/>
        </p:nvSpPr>
        <p:spPr>
          <a:xfrm>
            <a:off x="414720" y="602790"/>
            <a:ext cx="6930458" cy="3106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0" hangingPunct="0">
              <a:lnSpc>
                <a:spcPct val="104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Infamous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of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different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ethical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stances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95"/>
              </a:lnSpc>
            </a:pPr>
            <a:endParaRPr lang="en-US" dirty="0" smtClean="0"/>
          </a:p>
          <a:p>
            <a:pPr marL="0" hangingPunct="0">
              <a:lnSpc>
                <a:spcPct val="138000"/>
              </a:lnSpc>
            </a:pPr>
            <a:r>
              <a:rPr lang="en-US" altLang="zh-CN" sz="2900" spc="4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Trolley</a:t>
            </a:r>
            <a:r>
              <a:rPr lang="en-US" altLang="zh-CN" sz="2900" spc="-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900" spc="5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dilemma:</a:t>
            </a:r>
            <a:r>
              <a:rPr lang="en-US" altLang="zh-CN" sz="29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br>
              <a:rPr lang="en-US" altLang="zh-CN" sz="29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altLang="zh-CN" sz="2900" spc="-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Autonomous</a:t>
            </a:r>
            <a:r>
              <a:rPr lang="en-US" altLang="zh-CN" sz="29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900" spc="-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Vehicles</a:t>
            </a:r>
            <a:endParaRPr lang="en-US" altLang="zh-CN" sz="2900" spc="-1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02" name="TextBox 102"/>
          <p:cNvSpPr txBox="1"/>
          <p:nvPr/>
        </p:nvSpPr>
        <p:spPr>
          <a:xfrm>
            <a:off x="506160" y="4618732"/>
            <a:ext cx="3250880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Which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will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</a:t>
            </a:r>
            <a:r>
              <a:rPr lang="en-US" altLang="zh-CN" sz="2400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be?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03" name="TextBox 103"/>
          <p:cNvSpPr txBox="1"/>
          <p:nvPr/>
        </p:nvSpPr>
        <p:spPr>
          <a:xfrm>
            <a:off x="506160" y="5060692"/>
            <a:ext cx="1809608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1100" dirty="0">
                <a:solidFill>
                  <a:srgbClr val="9DAA03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Zoom</a:t>
            </a:r>
            <a:r>
              <a:rPr lang="en-US" altLang="zh-CN" sz="2400" spc="-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poll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79" y="1897380"/>
            <a:ext cx="5257800" cy="3505200"/>
          </a:xfrm>
          <a:prstGeom prst="rect">
            <a:avLst/>
          </a:prstGeom>
        </p:spPr>
      </p:pic>
      <p:sp>
        <p:nvSpPr>
          <p:cNvPr id="2" name="Freeform 106"/>
          <p:cNvSpPr/>
          <p:nvPr/>
        </p:nvSpPr>
        <p:spPr>
          <a:xfrm>
            <a:off x="831850" y="4921250"/>
            <a:ext cx="2787650" cy="19050"/>
          </a:xfrm>
          <a:custGeom>
            <a:avLst/>
            <a:gdLst>
              <a:gd name="connsiteX0" fmla="*/ 17209 w 2787650"/>
              <a:gd name="connsiteY0" fmla="*/ 10194 h 19050"/>
              <a:gd name="connsiteX1" fmla="*/ 1407859 w 2787650"/>
              <a:gd name="connsiteY1" fmla="*/ 10194 h 19050"/>
              <a:gd name="connsiteX2" fmla="*/ 2798509 w 2787650"/>
              <a:gd name="connsiteY2" fmla="*/ 10194 h 19050"/>
              <a:gd name="connsiteX3" fmla="*/ 2798509 w 2787650"/>
              <a:gd name="connsiteY3" fmla="*/ 22894 h 19050"/>
              <a:gd name="connsiteX4" fmla="*/ 1407859 w 2787650"/>
              <a:gd name="connsiteY4" fmla="*/ 22894 h 19050"/>
              <a:gd name="connsiteX5" fmla="*/ 17209 w 2787650"/>
              <a:gd name="connsiteY5" fmla="*/ 22894 h 19050"/>
              <a:gd name="connsiteX6" fmla="*/ 17209 w 2787650"/>
              <a:gd name="connsiteY6" fmla="*/ 101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7650" h="19050">
                <a:moveTo>
                  <a:pt x="17209" y="10194"/>
                </a:moveTo>
                <a:lnTo>
                  <a:pt x="1407859" y="10194"/>
                </a:lnTo>
                <a:lnTo>
                  <a:pt x="2798509" y="10194"/>
                </a:lnTo>
                <a:lnTo>
                  <a:pt x="2798509" y="22894"/>
                </a:lnTo>
                <a:lnTo>
                  <a:pt x="1407859" y="22894"/>
                </a:lnTo>
                <a:lnTo>
                  <a:pt x="17209" y="22894"/>
                </a:lnTo>
                <a:lnTo>
                  <a:pt x="17209" y="1019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7"/>
          <p:cNvSpPr txBox="1"/>
          <p:nvPr/>
        </p:nvSpPr>
        <p:spPr>
          <a:xfrm>
            <a:off x="342959" y="529638"/>
            <a:ext cx="6839018" cy="31801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4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Infamous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of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different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ethical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stances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70"/>
              </a:lnSpc>
            </a:pPr>
            <a:endParaRPr lang="en-US" dirty="0" smtClean="0"/>
          </a:p>
          <a:p>
            <a:pPr marL="71755" hangingPunct="0">
              <a:lnSpc>
                <a:spcPct val="138000"/>
              </a:lnSpc>
            </a:pPr>
            <a:r>
              <a:rPr lang="en-US" altLang="zh-CN" sz="2900" spc="4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Trolley</a:t>
            </a:r>
            <a:r>
              <a:rPr lang="en-US" altLang="zh-CN" sz="2900" spc="-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900" spc="5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dilemma:</a:t>
            </a:r>
            <a:r>
              <a:rPr lang="en-US" altLang="zh-CN" sz="29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br>
              <a:rPr lang="en-US" altLang="zh-CN" sz="29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altLang="zh-CN" sz="2900" spc="-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Autonomous</a:t>
            </a:r>
            <a:r>
              <a:rPr lang="en-US" altLang="zh-CN" sz="29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900" spc="-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Vehicles</a:t>
            </a:r>
            <a:endParaRPr lang="en-US" altLang="zh-CN" sz="2900" spc="-1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08" name="TextBox 108"/>
          <p:cNvSpPr txBox="1"/>
          <p:nvPr/>
        </p:nvSpPr>
        <p:spPr>
          <a:xfrm>
            <a:off x="506160" y="4774265"/>
            <a:ext cx="97079" cy="170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100" spc="-1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●</a:t>
            </a:r>
            <a:endParaRPr lang="en-US" altLang="zh-CN" sz="1100" spc="-10" dirty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109" name="TextBox 109"/>
          <p:cNvSpPr txBox="1"/>
          <p:nvPr/>
        </p:nvSpPr>
        <p:spPr>
          <a:xfrm>
            <a:off x="746190" y="4618732"/>
            <a:ext cx="7226231" cy="1432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0287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Which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will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</a:t>
            </a:r>
            <a:r>
              <a:rPr lang="en-US" altLang="zh-CN" sz="24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be?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Consequentialism: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less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people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should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die</a:t>
            </a:r>
            <a:r>
              <a:rPr lang="en-US" altLang="zh-CN" sz="2400" spc="-154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(outcome)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3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ea typeface="Calibri" panose="020F0502020204030204"/>
              </a:rPr>
              <a:t>–</a:t>
            </a:r>
            <a:r>
              <a:rPr lang="en-US" altLang="zh-CN" sz="1800" dirty="0">
                <a:solidFill>
                  <a:srgbClr val="B0B91D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Deontology: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active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killing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is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bad</a:t>
            </a:r>
            <a:r>
              <a:rPr lang="en-US" altLang="zh-CN" sz="2400" spc="-17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(action)</a:t>
            </a:r>
            <a:endParaRPr lang="en-US" altLang="zh-CN" sz="24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0" name="TextBox 110"/>
          <p:cNvSpPr txBox="1"/>
          <p:nvPr/>
        </p:nvSpPr>
        <p:spPr>
          <a:xfrm>
            <a:off x="506160" y="6127491"/>
            <a:ext cx="6116504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(People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agree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ethical</a:t>
            </a:r>
            <a:r>
              <a:rPr lang="en-US" altLang="zh-CN" sz="2400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conduct)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29"/>
          <p:cNvSpPr txBox="1"/>
          <p:nvPr/>
        </p:nvSpPr>
        <p:spPr>
          <a:xfrm>
            <a:off x="702999" y="723154"/>
            <a:ext cx="7082242" cy="5724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Professional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Issues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1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Issues</a:t>
            </a: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Writing</a:t>
            </a:r>
            <a:r>
              <a:rPr lang="en-US" altLang="zh-CN" sz="2800" b="1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8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tips:</a:t>
            </a:r>
            <a:endParaRPr lang="en-US" altLang="zh-CN" sz="2800" b="1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1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Use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subsections,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each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4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types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issue.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Find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parts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code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conduct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that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4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relevant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your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cite</a:t>
            </a:r>
            <a:r>
              <a:rPr lang="en-US" altLang="zh-CN" sz="2400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them.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graphicFrame>
        <p:nvGraphicFramePr>
          <p:cNvPr id="3" name="object 2"/>
          <p:cNvGraphicFramePr>
            <a:graphicFrameLocks noGrp="1"/>
          </p:cNvGraphicFramePr>
          <p:nvPr/>
        </p:nvGraphicFramePr>
        <p:xfrm>
          <a:off x="285197" y="2236580"/>
          <a:ext cx="8556066" cy="215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0505"/>
                <a:gridCol w="6665560"/>
              </a:tblGrid>
              <a:tr h="92074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355"/>
                        </a:lnSpc>
                      </a:pPr>
                      <a:endParaRPr lang="en-US" dirty="0" smtClean="0"/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20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</a:t>
                      </a:r>
                      <a:r>
                        <a:rPr lang="en-US" altLang="zh-CN" sz="2000" b="1" spc="-2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ks</a:t>
                      </a:r>
                      <a:endParaRPr lang="en-US" altLang="zh-CN" sz="2000" b="1" spc="-2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hangingPunct="0">
                        <a:lnSpc>
                          <a:spcPct val="99000"/>
                        </a:lnSpc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analysis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informed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by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current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progress;</a:t>
                      </a:r>
                      <a:r>
                        <a:rPr lang="en-US" altLang="zh-CN" sz="2000" spc="-13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Resolved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risks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success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mitigation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strategy;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Changes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2000" spc="-1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plan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as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result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risks;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Future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risks.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824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dirty="0" smtClean="0"/>
                    </a:p>
                    <a:p>
                      <a:pPr>
                        <a:lnSpc>
                          <a:spcPts val="1305"/>
                        </a:lnSpc>
                      </a:pPr>
                      <a:endParaRPr lang="en-US" dirty="0" smtClean="0"/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20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</a:t>
                      </a:r>
                      <a:r>
                        <a:rPr lang="en-US" altLang="zh-CN" sz="2000" b="1" spc="-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sional</a:t>
                      </a:r>
                      <a:endParaRPr lang="en-US" altLang="zh-CN" sz="2000" b="1" spc="-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  <a:p>
                      <a:pPr marL="0" indent="46990">
                        <a:lnSpc>
                          <a:spcPct val="100000"/>
                        </a:lnSpc>
                      </a:pPr>
                      <a:r>
                        <a:rPr lang="en-US" altLang="zh-CN" sz="2000" b="1" spc="-2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Iss</a:t>
                      </a:r>
                      <a:r>
                        <a:rPr lang="en-US" altLang="zh-CN" sz="2000" b="1" spc="-15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ues</a:t>
                      </a:r>
                      <a:endParaRPr lang="en-US" altLang="zh-CN" sz="2000" b="1" spc="-15" dirty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hangingPunct="0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Identification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discussion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relevant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legal,</a:t>
                      </a:r>
                      <a:r>
                        <a:rPr lang="en-US" altLang="zh-CN" sz="2000" b="1" spc="-154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social,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ethical</a:t>
                      </a:r>
                      <a:r>
                        <a:rPr lang="en-US" altLang="zh-CN" sz="2000" b="1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and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environmental</a:t>
                      </a:r>
                      <a:r>
                        <a:rPr lang="en-US" altLang="zh-CN" sz="2000" b="1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issues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context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the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project.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Refer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to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professional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codes</a:t>
                      </a:r>
                      <a:r>
                        <a:rPr lang="en-US" altLang="zh-CN" sz="2000" spc="-25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of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conduct,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e.g.</a:t>
                      </a:r>
                      <a:r>
                        <a:rPr lang="en-US" altLang="zh-CN" sz="2000" spc="-3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u="sng" dirty="0">
                          <a:solidFill>
                            <a:srgbClr val="009898"/>
                          </a:solidFill>
                          <a:uFill/>
                          <a:latin typeface="Arial" panose="020B0604020202020204"/>
                          <a:ea typeface="Arial" panose="020B0604020202020204"/>
                        </a:rPr>
                        <a:t>BCS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,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spc="-10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ACM,</a:t>
                      </a:r>
                      <a:r>
                        <a:rPr lang="en-US" altLang="zh-CN" sz="2000" spc="-20" dirty="0">
                          <a:solidFill>
                            <a:srgbClr val="0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altLang="zh-CN" sz="2000" u="sng" spc="-10" dirty="0">
                          <a:solidFill>
                            <a:srgbClr val="009898"/>
                          </a:solidFill>
                          <a:uFill/>
                          <a:latin typeface="Arial" panose="020B0604020202020204"/>
                          <a:ea typeface="Arial" panose="020B0604020202020204"/>
                        </a:rPr>
                        <a:t>IEEE.</a:t>
                      </a:r>
                      <a:endParaRPr lang="en-US" altLang="zh-CN" sz="2000" u="sng" spc="-10" dirty="0">
                        <a:solidFill>
                          <a:srgbClr val="009898"/>
                        </a:solidFill>
                        <a:uFill/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112"/>
          <p:cNvSpPr txBox="1"/>
          <p:nvPr/>
        </p:nvSpPr>
        <p:spPr>
          <a:xfrm>
            <a:off x="498735" y="523542"/>
            <a:ext cx="7941132" cy="63005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4470" hangingPunct="0">
              <a:lnSpc>
                <a:spcPct val="104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Professional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Bodies,</a:t>
            </a:r>
            <a:r>
              <a:rPr lang="en-US" altLang="zh-CN" sz="3200" spc="-64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e.g.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b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</a:b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IEEE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Code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of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Ethics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10"/>
              </a:lnSpc>
            </a:pPr>
            <a:endParaRPr lang="en-US" dirty="0" smtClean="0"/>
          </a:p>
          <a:p>
            <a:pPr marL="342900" indent="-342900" hangingPunct="0">
              <a:lnSpc>
                <a:spcPct val="102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1.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accept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responsibility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making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decisions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consistent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safety,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health,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welfare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public,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disclose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promptly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factors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that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might</a:t>
            </a:r>
            <a:r>
              <a:rPr lang="en-US" altLang="zh-CN" sz="1600" spc="1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endanger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public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environment;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2.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avoid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real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perceived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conflicts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interest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whenever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possible,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disclose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them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affected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parties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when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they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do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exist;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3.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honest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realistic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stating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claims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estimates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based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available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data;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4.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reject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bribery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all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its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forms;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5.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improve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understanding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4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technology;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its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appropriate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application,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34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endParaRPr lang="en-US" altLang="zh-CN" sz="1600" spc="34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potential</a:t>
            </a:r>
            <a:r>
              <a:rPr lang="en-US" altLang="zh-CN" sz="1600" spc="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consequences;</a:t>
            </a:r>
            <a:endParaRPr lang="en-US" altLang="zh-CN" sz="1600" spc="15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 hangingPunct="0">
              <a:lnSpc>
                <a:spcPct val="101000"/>
              </a:lnSpc>
            </a:pP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6.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maintain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3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improve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3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our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technical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competence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undertake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technological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tasks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others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only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if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qualified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by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training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experience,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after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full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disclosure</a:t>
            </a:r>
            <a:r>
              <a:rPr lang="en-US" altLang="zh-CN" sz="1600" spc="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pertinent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limitations;</a:t>
            </a:r>
            <a:endParaRPr lang="en-US" altLang="zh-CN" sz="1600" spc="15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7.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seek,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accept,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offer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honest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criticism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technical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work,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acknowledge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correct</a:t>
            </a:r>
            <a:r>
              <a:rPr lang="en-US" altLang="zh-CN" sz="16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errors,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credit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properly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contributions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others;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8.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treat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fairly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all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persons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regardless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such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factors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as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race,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religion,</a:t>
            </a:r>
            <a:r>
              <a:rPr lang="en-US" altLang="zh-CN" sz="1600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gender,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disability,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age,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national</a:t>
            </a:r>
            <a:r>
              <a:rPr lang="en-US" altLang="zh-CN" sz="1600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origin;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9.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avoid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injuring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others,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their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property,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reputation,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employment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by</a:t>
            </a:r>
            <a:r>
              <a:rPr lang="en-US" altLang="zh-CN" sz="1600" spc="1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false</a:t>
            </a:r>
            <a:r>
              <a:rPr lang="en-US" altLang="zh-CN" sz="1600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malicious</a:t>
            </a:r>
            <a:r>
              <a:rPr lang="en-US" altLang="zh-CN" sz="1600" spc="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action;</a:t>
            </a:r>
            <a:endParaRPr lang="en-US" altLang="zh-CN" sz="1600" spc="15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10.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assist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colleagues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4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workers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their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5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development</a:t>
            </a:r>
            <a:r>
              <a:rPr lang="en-US" altLang="zh-CN" sz="16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3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16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endParaRPr lang="en-US" altLang="zh-CN" sz="1600" spc="2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support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them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following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code</a:t>
            </a:r>
            <a:r>
              <a:rPr lang="en-US" altLang="zh-CN" sz="16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6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ethics.</a:t>
            </a:r>
            <a:endParaRPr lang="en-US" altLang="zh-CN" sz="16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Freeform 114"/>
          <p:cNvSpPr/>
          <p:nvPr/>
        </p:nvSpPr>
        <p:spPr>
          <a:xfrm>
            <a:off x="2660650" y="6559550"/>
            <a:ext cx="2495550" cy="19050"/>
          </a:xfrm>
          <a:custGeom>
            <a:avLst/>
            <a:gdLst>
              <a:gd name="connsiteX0" fmla="*/ 10848 w 2495550"/>
              <a:gd name="connsiteY0" fmla="*/ 12973 h 19050"/>
              <a:gd name="connsiteX1" fmla="*/ 1255448 w 2495550"/>
              <a:gd name="connsiteY1" fmla="*/ 12973 h 19050"/>
              <a:gd name="connsiteX2" fmla="*/ 2500048 w 2495550"/>
              <a:gd name="connsiteY2" fmla="*/ 12973 h 19050"/>
              <a:gd name="connsiteX3" fmla="*/ 2500048 w 2495550"/>
              <a:gd name="connsiteY3" fmla="*/ 25673 h 19050"/>
              <a:gd name="connsiteX4" fmla="*/ 1255448 w 2495550"/>
              <a:gd name="connsiteY4" fmla="*/ 25673 h 19050"/>
              <a:gd name="connsiteX5" fmla="*/ 10848 w 2495550"/>
              <a:gd name="connsiteY5" fmla="*/ 25673 h 19050"/>
              <a:gd name="connsiteX6" fmla="*/ 10848 w 2495550"/>
              <a:gd name="connsiteY6" fmla="*/ 129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5550" h="19050">
                <a:moveTo>
                  <a:pt x="10848" y="12973"/>
                </a:moveTo>
                <a:lnTo>
                  <a:pt x="1255448" y="12973"/>
                </a:lnTo>
                <a:lnTo>
                  <a:pt x="2500048" y="12973"/>
                </a:lnTo>
                <a:lnTo>
                  <a:pt x="2500048" y="25673"/>
                </a:lnTo>
                <a:lnTo>
                  <a:pt x="1255448" y="25673"/>
                </a:lnTo>
                <a:lnTo>
                  <a:pt x="10848" y="25673"/>
                </a:lnTo>
                <a:lnTo>
                  <a:pt x="10848" y="129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5"/>
          <p:cNvSpPr txBox="1"/>
          <p:nvPr/>
        </p:nvSpPr>
        <p:spPr>
          <a:xfrm>
            <a:off x="702998" y="624126"/>
            <a:ext cx="6992574" cy="1696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ENV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IRONMENTAL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 marL="0">
              <a:lnSpc>
                <a:spcPct val="100000"/>
              </a:lnSpc>
              <a:spcBef>
                <a:spcPts val="150"/>
              </a:spcBef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Considerations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with</a:t>
            </a:r>
            <a:r>
              <a:rPr lang="en-US" altLang="zh-CN" sz="3200" spc="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Computing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4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Some</a:t>
            </a:r>
            <a:r>
              <a:rPr lang="en-US" altLang="zh-CN" sz="2400" spc="-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Advantages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6" name="TextBox 116"/>
          <p:cNvSpPr txBox="1"/>
          <p:nvPr/>
        </p:nvSpPr>
        <p:spPr>
          <a:xfrm>
            <a:off x="702998" y="2383871"/>
            <a:ext cx="1909737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Less</a:t>
            </a:r>
            <a:r>
              <a:rPr lang="en-US" altLang="zh-CN" sz="2000" spc="-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printing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7" name="TextBox 117"/>
          <p:cNvSpPr txBox="1"/>
          <p:nvPr/>
        </p:nvSpPr>
        <p:spPr>
          <a:xfrm>
            <a:off x="702998" y="2749631"/>
            <a:ext cx="6941304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Working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from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home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virtual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meetings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mean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less</a:t>
            </a:r>
            <a:r>
              <a:rPr lang="en-US" altLang="zh-CN" sz="2000" spc="-10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travel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8" name="TextBox 118"/>
          <p:cNvSpPr txBox="1"/>
          <p:nvPr/>
        </p:nvSpPr>
        <p:spPr>
          <a:xfrm>
            <a:off x="702998" y="3250690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19" name="TextBox 119"/>
          <p:cNvSpPr txBox="1"/>
          <p:nvPr/>
        </p:nvSpPr>
        <p:spPr>
          <a:xfrm>
            <a:off x="1045898" y="3118439"/>
            <a:ext cx="6361882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Virtualisation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several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computers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one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machine</a:t>
            </a:r>
            <a:r>
              <a:rPr lang="en-US" altLang="zh-CN" sz="2000" spc="-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saves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reso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urces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0" name="TextBox 120"/>
          <p:cNvSpPr txBox="1"/>
          <p:nvPr/>
        </p:nvSpPr>
        <p:spPr>
          <a:xfrm>
            <a:off x="702998" y="3795771"/>
            <a:ext cx="3027385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Some</a:t>
            </a:r>
            <a:r>
              <a:rPr lang="en-US" altLang="zh-CN" sz="2400" spc="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Disadvantages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1" name="TextBox 121"/>
          <p:cNvSpPr txBox="1"/>
          <p:nvPr/>
        </p:nvSpPr>
        <p:spPr>
          <a:xfrm>
            <a:off x="702998" y="4224863"/>
            <a:ext cx="5905451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Energy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consumption,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including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charging</a:t>
            </a:r>
            <a:r>
              <a:rPr lang="en-US" altLang="zh-CN" sz="2000" spc="-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devices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2" name="TextBox 122"/>
          <p:cNvSpPr txBox="1"/>
          <p:nvPr/>
        </p:nvSpPr>
        <p:spPr>
          <a:xfrm>
            <a:off x="702998" y="4725922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3" name="TextBox 123"/>
          <p:cNvSpPr txBox="1"/>
          <p:nvPr/>
        </p:nvSpPr>
        <p:spPr>
          <a:xfrm>
            <a:off x="1045898" y="4593671"/>
            <a:ext cx="6631038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Technological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waster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(e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waste)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contain</a:t>
            </a:r>
            <a:r>
              <a:rPr lang="en-US" altLang="zh-CN" sz="2000" spc="-8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environmental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spc="-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haz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ards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4" name="TextBox 124"/>
          <p:cNvSpPr txBox="1"/>
          <p:nvPr/>
        </p:nvSpPr>
        <p:spPr>
          <a:xfrm>
            <a:off x="702998" y="5267956"/>
            <a:ext cx="3775150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Professional</a:t>
            </a:r>
            <a:r>
              <a:rPr lang="en-US" altLang="zh-CN" sz="2400" spc="29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Responsibility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5" name="TextBox 125"/>
          <p:cNvSpPr txBox="1"/>
          <p:nvPr/>
        </p:nvSpPr>
        <p:spPr>
          <a:xfrm>
            <a:off x="702998" y="5829298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26" name="TextBox 126"/>
          <p:cNvSpPr txBox="1"/>
          <p:nvPr/>
        </p:nvSpPr>
        <p:spPr>
          <a:xfrm>
            <a:off x="1045898" y="5697047"/>
            <a:ext cx="6799128" cy="914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2000" i="1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Public</a:t>
            </a:r>
            <a:r>
              <a:rPr lang="en-US" altLang="zh-CN" sz="2000" i="1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i="1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interest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“You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shall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have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due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regard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public</a:t>
            </a:r>
            <a:r>
              <a:rPr lang="en-US" altLang="zh-CN" sz="2000" spc="-9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health,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privacy,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security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wellbeing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others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-4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environment.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”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BCS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Code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-34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Conduct</a:t>
            </a:r>
            <a:endParaRPr lang="en-US" altLang="zh-CN" sz="2000" dirty="0">
              <a:solidFill>
                <a:srgbClr val="009898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Freeform 128"/>
          <p:cNvSpPr/>
          <p:nvPr/>
        </p:nvSpPr>
        <p:spPr>
          <a:xfrm>
            <a:off x="1035050" y="4298950"/>
            <a:ext cx="3981450" cy="19050"/>
          </a:xfrm>
          <a:custGeom>
            <a:avLst/>
            <a:gdLst>
              <a:gd name="connsiteX0" fmla="*/ 10848 w 3981450"/>
              <a:gd name="connsiteY0" fmla="*/ 18473 h 19050"/>
              <a:gd name="connsiteX1" fmla="*/ 1335882 w 3981450"/>
              <a:gd name="connsiteY1" fmla="*/ 18473 h 19050"/>
              <a:gd name="connsiteX2" fmla="*/ 2660915 w 3981450"/>
              <a:gd name="connsiteY2" fmla="*/ 18473 h 19050"/>
              <a:gd name="connsiteX3" fmla="*/ 3985948 w 3981450"/>
              <a:gd name="connsiteY3" fmla="*/ 18473 h 19050"/>
              <a:gd name="connsiteX4" fmla="*/ 3985948 w 3981450"/>
              <a:gd name="connsiteY4" fmla="*/ 31173 h 19050"/>
              <a:gd name="connsiteX5" fmla="*/ 2660915 w 3981450"/>
              <a:gd name="connsiteY5" fmla="*/ 31173 h 19050"/>
              <a:gd name="connsiteX6" fmla="*/ 1335882 w 3981450"/>
              <a:gd name="connsiteY6" fmla="*/ 31173 h 19050"/>
              <a:gd name="connsiteX7" fmla="*/ 10848 w 3981450"/>
              <a:gd name="connsiteY7" fmla="*/ 31173 h 19050"/>
              <a:gd name="connsiteX8" fmla="*/ 10848 w 3981450"/>
              <a:gd name="connsiteY8" fmla="*/ 184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1450" h="19050">
                <a:moveTo>
                  <a:pt x="10848" y="18473"/>
                </a:moveTo>
                <a:lnTo>
                  <a:pt x="1335882" y="18473"/>
                </a:lnTo>
                <a:lnTo>
                  <a:pt x="2660915" y="18473"/>
                </a:lnTo>
                <a:lnTo>
                  <a:pt x="3985948" y="18473"/>
                </a:lnTo>
                <a:lnTo>
                  <a:pt x="3985948" y="31173"/>
                </a:lnTo>
                <a:lnTo>
                  <a:pt x="2660915" y="31173"/>
                </a:lnTo>
                <a:lnTo>
                  <a:pt x="1335882" y="31173"/>
                </a:lnTo>
                <a:lnTo>
                  <a:pt x="10848" y="31173"/>
                </a:lnTo>
                <a:lnTo>
                  <a:pt x="10848" y="18473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/>
          <p:cNvSpPr/>
          <p:nvPr/>
        </p:nvSpPr>
        <p:spPr>
          <a:xfrm>
            <a:off x="1035050" y="6292850"/>
            <a:ext cx="2305050" cy="19050"/>
          </a:xfrm>
          <a:custGeom>
            <a:avLst/>
            <a:gdLst>
              <a:gd name="connsiteX0" fmla="*/ 10848 w 2305050"/>
              <a:gd name="connsiteY0" fmla="*/ 18472 h 19050"/>
              <a:gd name="connsiteX1" fmla="*/ 1160198 w 2305050"/>
              <a:gd name="connsiteY1" fmla="*/ 18472 h 19050"/>
              <a:gd name="connsiteX2" fmla="*/ 2309548 w 2305050"/>
              <a:gd name="connsiteY2" fmla="*/ 18472 h 19050"/>
              <a:gd name="connsiteX3" fmla="*/ 2309548 w 2305050"/>
              <a:gd name="connsiteY3" fmla="*/ 31172 h 19050"/>
              <a:gd name="connsiteX4" fmla="*/ 1160198 w 2305050"/>
              <a:gd name="connsiteY4" fmla="*/ 31172 h 19050"/>
              <a:gd name="connsiteX5" fmla="*/ 10848 w 2305050"/>
              <a:gd name="connsiteY5" fmla="*/ 31172 h 19050"/>
              <a:gd name="connsiteX6" fmla="*/ 10848 w 2305050"/>
              <a:gd name="connsiteY6" fmla="*/ 1847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50" h="19050">
                <a:moveTo>
                  <a:pt x="10848" y="18472"/>
                </a:moveTo>
                <a:lnTo>
                  <a:pt x="1160198" y="18472"/>
                </a:lnTo>
                <a:lnTo>
                  <a:pt x="2309548" y="18472"/>
                </a:lnTo>
                <a:lnTo>
                  <a:pt x="2309548" y="31172"/>
                </a:lnTo>
                <a:lnTo>
                  <a:pt x="1160198" y="31172"/>
                </a:lnTo>
                <a:lnTo>
                  <a:pt x="10848" y="31172"/>
                </a:lnTo>
                <a:lnTo>
                  <a:pt x="10848" y="18472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/>
          <p:cNvSpPr/>
          <p:nvPr/>
        </p:nvSpPr>
        <p:spPr>
          <a:xfrm>
            <a:off x="1035050" y="6661150"/>
            <a:ext cx="4895850" cy="19050"/>
          </a:xfrm>
          <a:custGeom>
            <a:avLst/>
            <a:gdLst>
              <a:gd name="connsiteX0" fmla="*/ 10848 w 4895850"/>
              <a:gd name="connsiteY0" fmla="*/ 18474 h 19050"/>
              <a:gd name="connsiteX1" fmla="*/ 1640682 w 4895850"/>
              <a:gd name="connsiteY1" fmla="*/ 18474 h 19050"/>
              <a:gd name="connsiteX2" fmla="*/ 3270515 w 4895850"/>
              <a:gd name="connsiteY2" fmla="*/ 18474 h 19050"/>
              <a:gd name="connsiteX3" fmla="*/ 4900348 w 4895850"/>
              <a:gd name="connsiteY3" fmla="*/ 18474 h 19050"/>
              <a:gd name="connsiteX4" fmla="*/ 4900348 w 4895850"/>
              <a:gd name="connsiteY4" fmla="*/ 31174 h 19050"/>
              <a:gd name="connsiteX5" fmla="*/ 3270515 w 4895850"/>
              <a:gd name="connsiteY5" fmla="*/ 31174 h 19050"/>
              <a:gd name="connsiteX6" fmla="*/ 1640682 w 4895850"/>
              <a:gd name="connsiteY6" fmla="*/ 31174 h 19050"/>
              <a:gd name="connsiteX7" fmla="*/ 10848 w 4895850"/>
              <a:gd name="connsiteY7" fmla="*/ 31174 h 19050"/>
              <a:gd name="connsiteX8" fmla="*/ 10848 w 4895850"/>
              <a:gd name="connsiteY8" fmla="*/ 1847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850" h="19050">
                <a:moveTo>
                  <a:pt x="10848" y="18474"/>
                </a:moveTo>
                <a:lnTo>
                  <a:pt x="1640682" y="18474"/>
                </a:lnTo>
                <a:lnTo>
                  <a:pt x="3270515" y="18474"/>
                </a:lnTo>
                <a:lnTo>
                  <a:pt x="4900348" y="18474"/>
                </a:lnTo>
                <a:lnTo>
                  <a:pt x="4900348" y="31174"/>
                </a:lnTo>
                <a:lnTo>
                  <a:pt x="3270515" y="31174"/>
                </a:lnTo>
                <a:lnTo>
                  <a:pt x="1640682" y="31174"/>
                </a:lnTo>
                <a:lnTo>
                  <a:pt x="10848" y="31174"/>
                </a:lnTo>
                <a:lnTo>
                  <a:pt x="10848" y="18474"/>
                </a:lnTo>
                <a:close/>
              </a:path>
            </a:pathLst>
          </a:custGeom>
          <a:solidFill>
            <a:srgbClr val="0098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1"/>
          <p:cNvSpPr txBox="1"/>
          <p:nvPr/>
        </p:nvSpPr>
        <p:spPr>
          <a:xfrm>
            <a:off x="702998" y="823738"/>
            <a:ext cx="5119070" cy="14632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Example: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Data</a:t>
            </a:r>
            <a:r>
              <a:rPr lang="en-US" altLang="zh-CN" sz="3200" spc="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Centres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5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xamples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2" name="TextBox 132"/>
          <p:cNvSpPr txBox="1"/>
          <p:nvPr/>
        </p:nvSpPr>
        <p:spPr>
          <a:xfrm>
            <a:off x="702998" y="2350343"/>
            <a:ext cx="4612891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	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Microsoft,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Amazon,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Google,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IBM,</a:t>
            </a:r>
            <a:r>
              <a:rPr lang="en-US" altLang="zh-CN" sz="2000" spc="-1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HP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3" name="TextBox 133"/>
          <p:cNvSpPr txBox="1"/>
          <p:nvPr/>
        </p:nvSpPr>
        <p:spPr>
          <a:xfrm>
            <a:off x="702998" y="2851402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4" name="TextBox 134"/>
          <p:cNvSpPr txBox="1"/>
          <p:nvPr/>
        </p:nvSpPr>
        <p:spPr>
          <a:xfrm>
            <a:off x="1045898" y="2719151"/>
            <a:ext cx="6683188" cy="60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Large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facilities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house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systems,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which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use</a:t>
            </a:r>
            <a:r>
              <a:rPr lang="en-US" altLang="zh-CN" sz="2000" spc="-11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vast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amounts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-44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energy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5" name="TextBox 135"/>
          <p:cNvSpPr txBox="1"/>
          <p:nvPr/>
        </p:nvSpPr>
        <p:spPr>
          <a:xfrm>
            <a:off x="702998" y="3521962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6" name="TextBox 136"/>
          <p:cNvSpPr txBox="1"/>
          <p:nvPr/>
        </p:nvSpPr>
        <p:spPr>
          <a:xfrm>
            <a:off x="1045898" y="3389710"/>
            <a:ext cx="6024450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Companies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bound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by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laws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around</a:t>
            </a:r>
            <a:r>
              <a:rPr lang="en-US" altLang="zh-CN" sz="2000" spc="-8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environmental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spc="5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esponsibility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7" name="TextBox 137"/>
          <p:cNvSpPr txBox="1"/>
          <p:nvPr/>
        </p:nvSpPr>
        <p:spPr>
          <a:xfrm>
            <a:off x="702998" y="4183379"/>
            <a:ext cx="5271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900" spc="-1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•</a:t>
            </a:r>
            <a:endParaRPr lang="en-US" altLang="zh-CN" sz="900" spc="-1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8" name="TextBox 138"/>
          <p:cNvSpPr txBox="1"/>
          <p:nvPr/>
        </p:nvSpPr>
        <p:spPr>
          <a:xfrm>
            <a:off x="1045898" y="4044889"/>
            <a:ext cx="7142447" cy="1145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1000"/>
              </a:lnSpc>
            </a:pP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Google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2019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Environmental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Report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“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2018,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we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achieved</a:t>
            </a:r>
            <a:r>
              <a:rPr lang="en-US" altLang="zh-CN" sz="1800" i="1" spc="-9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twelve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consecutive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years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carbon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neutrality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and,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second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year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1800" i="1" spc="-2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row,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matched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100%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electricity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consumption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our</a:t>
            </a:r>
            <a:r>
              <a:rPr lang="en-US" altLang="zh-CN" sz="1800" i="1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global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operations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with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renewable</a:t>
            </a:r>
            <a:r>
              <a:rPr lang="en-US" altLang="zh-CN" sz="1800" i="1" spc="-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energy.”</a:t>
            </a:r>
            <a:endParaRPr lang="en-US" altLang="zh-CN" sz="1800" i="1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39" name="TextBox 139"/>
          <p:cNvSpPr txBox="1"/>
          <p:nvPr/>
        </p:nvSpPr>
        <p:spPr>
          <a:xfrm>
            <a:off x="702998" y="5261860"/>
            <a:ext cx="2332457" cy="3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Further</a:t>
            </a:r>
            <a:r>
              <a:rPr lang="en-US" altLang="zh-CN" sz="2400" spc="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Reading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40" name="TextBox 140"/>
          <p:cNvSpPr txBox="1"/>
          <p:nvPr/>
        </p:nvSpPr>
        <p:spPr>
          <a:xfrm>
            <a:off x="702998" y="5690951"/>
            <a:ext cx="4783894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000" u="sng" dirty="0">
                <a:solidFill>
                  <a:srgbClr val="009898"/>
                </a:solidFill>
                <a:uFill/>
                <a:latin typeface="Arial" panose="020B0604020202020204"/>
                <a:ea typeface="Arial" panose="020B0604020202020204"/>
              </a:rPr>
              <a:t>CACM</a:t>
            </a:r>
            <a:r>
              <a:rPr lang="en-US" altLang="zh-CN" sz="2000" u="sng" dirty="0">
                <a:solidFill>
                  <a:srgbClr val="009898"/>
                </a:solidFill>
                <a:uFill/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u="sng" dirty="0">
                <a:solidFill>
                  <a:srgbClr val="009898"/>
                </a:solidFill>
                <a:uFill/>
                <a:latin typeface="Arial" panose="020B0604020202020204"/>
                <a:ea typeface="Arial" panose="020B0604020202020204"/>
              </a:rPr>
              <a:t>Letter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some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useful</a:t>
            </a:r>
            <a:r>
              <a:rPr lang="en-US" altLang="zh-CN" sz="2000" spc="-89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references.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41" name="TextBox 141"/>
          <p:cNvSpPr txBox="1"/>
          <p:nvPr/>
        </p:nvSpPr>
        <p:spPr>
          <a:xfrm>
            <a:off x="702998" y="6044519"/>
            <a:ext cx="5589599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IEEE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Draft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Standard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check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access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via</a:t>
            </a:r>
            <a:r>
              <a:rPr lang="en-US" altLang="zh-CN" sz="2000" spc="-80" dirty="0">
                <a:solidFill>
                  <a:srgbClr val="4353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library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42" name="TextBox 142"/>
          <p:cNvSpPr txBox="1"/>
          <p:nvPr/>
        </p:nvSpPr>
        <p:spPr>
          <a:xfrm>
            <a:off x="702998" y="6413326"/>
            <a:ext cx="5921387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2265" algn="l"/>
              </a:tabLst>
            </a:pPr>
            <a:r>
              <a:rPr lang="en-US" altLang="zh-CN" sz="900" dirty="0">
                <a:solidFill>
                  <a:srgbClr val="43535F"/>
                </a:solidFill>
                <a:latin typeface="Calibri" panose="020F0502020204030204"/>
                <a:ea typeface="Calibri" panose="020F0502020204030204"/>
              </a:rPr>
              <a:t>●	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Apple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Environmental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Responsibility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9898"/>
                </a:solidFill>
                <a:latin typeface="Arial" panose="020B0604020202020204"/>
                <a:ea typeface="Arial" panose="020B0604020202020204"/>
              </a:rPr>
              <a:t>Report</a:t>
            </a:r>
            <a:r>
              <a:rPr lang="en-US" altLang="zh-CN" sz="2000" spc="-30" dirty="0">
                <a:solidFill>
                  <a:srgbClr val="00989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43535F"/>
                </a:solidFill>
                <a:latin typeface="Arial" panose="020B0604020202020204"/>
                <a:ea typeface="Arial" panose="020B0604020202020204"/>
              </a:rPr>
              <a:t>2018</a:t>
            </a:r>
            <a:endParaRPr lang="en-US" altLang="zh-CN" sz="2000" dirty="0">
              <a:solidFill>
                <a:srgbClr val="43535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32"/>
          <p:cNvSpPr txBox="1"/>
          <p:nvPr/>
        </p:nvSpPr>
        <p:spPr>
          <a:xfrm>
            <a:off x="600839" y="576881"/>
            <a:ext cx="7470681" cy="41576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SK: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 marL="0">
              <a:lnSpc>
                <a:spcPct val="100000"/>
              </a:lnSpc>
              <a:spcBef>
                <a:spcPts val="130"/>
              </a:spcBef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Management</a:t>
            </a:r>
            <a:r>
              <a:rPr lang="en-US" altLang="zh-CN" sz="3200" spc="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Steps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1.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10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identification</a:t>
            </a:r>
            <a:r>
              <a:rPr lang="en-US" altLang="zh-CN" sz="2400" spc="10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relevant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hazards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1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threats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15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2.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assessment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vulnerability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457200">
              <a:lnSpc>
                <a:spcPct val="100000"/>
              </a:lnSpc>
              <a:spcBef>
                <a:spcPts val="31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quantify</a:t>
            </a:r>
            <a:r>
              <a:rPr lang="en-US" altLang="zh-CN" sz="240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35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3.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response</a:t>
            </a:r>
            <a:r>
              <a:rPr lang="en-US" altLang="zh-CN" sz="24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identify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ways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reduce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mitigate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457200">
              <a:lnSpc>
                <a:spcPct val="100000"/>
              </a:lnSpc>
              <a:spcBef>
                <a:spcPts val="215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factors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1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4.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control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prioritise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mitigation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strategies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34"/>
          <p:cNvSpPr txBox="1"/>
          <p:nvPr/>
        </p:nvSpPr>
        <p:spPr>
          <a:xfrm>
            <a:off x="549359" y="677434"/>
            <a:ext cx="7667438" cy="5288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6365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Breakdown</a:t>
            </a:r>
            <a:r>
              <a:rPr lang="en-US" altLang="zh-CN" sz="3200" spc="18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Structure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35"/>
              </a:lnSpc>
            </a:pPr>
            <a:endParaRPr lang="en-US" dirty="0" smtClean="0"/>
          </a:p>
          <a:p>
            <a:pPr marL="342900" indent="-342900" hangingPunct="0">
              <a:lnSpc>
                <a:spcPct val="100000"/>
              </a:lnSpc>
            </a:pPr>
            <a:r>
              <a:rPr lang="en-US" altLang="zh-CN" sz="2400" dirty="0">
                <a:solidFill>
                  <a:srgbClr val="323298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dirty="0">
                <a:solidFill>
                  <a:srgbClr val="323298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Technical,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Requirements,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technology,</a:t>
            </a:r>
            <a:r>
              <a:rPr lang="en-US" altLang="zh-CN" sz="2400" spc="-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complexity,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interfaces,</a:t>
            </a:r>
            <a:r>
              <a:rPr lang="en-US" altLang="zh-CN" sz="2400" spc="-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performance,</a:t>
            </a:r>
            <a:r>
              <a:rPr lang="en-US" altLang="zh-CN" sz="2400" spc="-8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reliability,</a:t>
            </a:r>
            <a:r>
              <a:rPr lang="en-US" altLang="zh-CN" sz="2400" spc="-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quality,</a:t>
            </a:r>
            <a:r>
              <a:rPr lang="en-US" altLang="zh-CN" sz="2400" spc="-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memory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leaks,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dangling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pointers</a:t>
            </a:r>
            <a:r>
              <a:rPr lang="en-US" altLang="zh-CN" sz="24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etc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74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23298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55" dirty="0">
                <a:solidFill>
                  <a:srgbClr val="323298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External,</a:t>
            </a:r>
            <a:r>
              <a:rPr lang="en-US" altLang="zh-CN" sz="2400" spc="6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4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Subcontractors,</a:t>
            </a:r>
            <a:r>
              <a:rPr lang="en-US" altLang="zh-CN" sz="24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suppliers,</a:t>
            </a:r>
            <a:r>
              <a:rPr lang="en-US" altLang="zh-CN" sz="2400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regulatory,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market,</a:t>
            </a:r>
            <a:r>
              <a:rPr lang="en-US" altLang="zh-CN" sz="2400" spc="-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customer,</a:t>
            </a:r>
            <a:r>
              <a:rPr lang="en-US" altLang="zh-CN" sz="2400" spc="-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weather,</a:t>
            </a:r>
            <a:r>
              <a:rPr lang="en-US" altLang="zh-CN" sz="2400" spc="-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pandemics!</a:t>
            </a:r>
            <a:endParaRPr lang="en-US" altLang="zh-CN" sz="24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23298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89" dirty="0">
                <a:solidFill>
                  <a:srgbClr val="323298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Organisational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,</a:t>
            </a:r>
            <a:r>
              <a:rPr lang="en-US" altLang="zh-CN" sz="2400" spc="9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4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400" spc="9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dependencies,</a:t>
            </a:r>
            <a:r>
              <a:rPr lang="en-US" altLang="zh-CN" sz="24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resources,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funding,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prioritization,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people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related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issues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7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23298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400" spc="89" dirty="0">
                <a:solidFill>
                  <a:srgbClr val="323298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400" spc="89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Management,</a:t>
            </a:r>
            <a:r>
              <a:rPr lang="en-US" altLang="zh-CN" sz="2400" spc="89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4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Estimation,</a:t>
            </a:r>
            <a:r>
              <a:rPr lang="en-US" altLang="zh-CN" sz="2400" spc="8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planning,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controlling,</a:t>
            </a:r>
            <a:r>
              <a:rPr lang="en-US" altLang="zh-CN" sz="24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communication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8363930" y="6289819"/>
            <a:ext cx="358740" cy="278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13</a:t>
            </a:r>
            <a:endParaRPr lang="en-US" altLang="zh-CN" sz="1800" spc="-5" dirty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37"/>
          <p:cNvSpPr txBox="1"/>
          <p:nvPr/>
        </p:nvSpPr>
        <p:spPr>
          <a:xfrm>
            <a:off x="301164" y="551254"/>
            <a:ext cx="8521700" cy="50848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070" hangingPunct="0">
              <a:lnSpc>
                <a:spcPct val="105000"/>
              </a:lnSpc>
            </a:pP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Boehm’s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top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ten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software</a:t>
            </a:r>
            <a:r>
              <a:rPr lang="en-US" altLang="zh-CN" sz="2800" spc="-154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project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b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</a:b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factors</a:t>
            </a:r>
            <a:endParaRPr lang="en-US" altLang="zh-CN" sz="28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Personnel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shortfalls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best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staff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that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motivated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85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Unrealistic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schedules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budgets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control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1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Developing</a:t>
            </a:r>
            <a:r>
              <a:rPr lang="en-US" altLang="zh-CN" sz="2000" spc="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wrong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functions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analysis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Developing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wrong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user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interfaces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user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involvement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85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Gold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plating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ensure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only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required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features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being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developed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1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Late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requirements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changes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change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control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procedures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8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Shortfalls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externally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supplied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components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control</a:t>
            </a:r>
            <a:r>
              <a:rPr lang="en-US" altLang="zh-CN" sz="2000" spc="1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  <a:spcBef>
                <a:spcPts val="31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bought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000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materials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85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Shortfalls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externally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produced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components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contract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4290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procedures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third</a:t>
            </a:r>
            <a:r>
              <a:rPr lang="en-US" altLang="zh-CN" sz="2000" spc="-1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parties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85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Real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time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performance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shortfalls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design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review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testing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301164" y="5675710"/>
            <a:ext cx="8181022" cy="11697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Development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technically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too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difficult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need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better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feasibility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cost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-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4290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benefit</a:t>
            </a:r>
            <a:r>
              <a:rPr lang="en-US" altLang="zh-CN" sz="2000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analysis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160"/>
              </a:spcBef>
            </a:pP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Boehm,</a:t>
            </a:r>
            <a:r>
              <a:rPr lang="en-US" altLang="zh-CN" sz="1600" spc="-1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B.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W.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(1989):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Software</a:t>
            </a:r>
            <a:r>
              <a:rPr lang="en-US" altLang="zh-CN" sz="1600" i="1" spc="-1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1600" i="1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i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Management.</a:t>
            </a:r>
            <a:r>
              <a:rPr lang="en-US" altLang="zh-CN" sz="1600" i="1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Tutorial.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Los</a:t>
            </a:r>
            <a:r>
              <a:rPr lang="en-US" altLang="zh-CN" sz="1600" spc="-1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Alamitos,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Califora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:</a:t>
            </a:r>
            <a:r>
              <a:rPr lang="en-US" altLang="zh-CN" sz="1600" spc="-25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IEEE</a:t>
            </a:r>
            <a:endParaRPr lang="en-US" altLang="zh-CN" sz="16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Computer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Society</a:t>
            </a:r>
            <a:r>
              <a:rPr lang="en-US" altLang="zh-CN" sz="1600" spc="-2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Press.</a:t>
            </a:r>
            <a:endParaRPr lang="en-US" altLang="zh-CN" sz="1600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533791" y="5710698"/>
            <a:ext cx="244440" cy="278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14</a:t>
            </a:r>
            <a:endParaRPr lang="en-US" altLang="zh-CN" sz="1800" spc="-5" dirty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41"/>
          <p:cNvSpPr txBox="1"/>
          <p:nvPr/>
        </p:nvSpPr>
        <p:spPr>
          <a:xfrm>
            <a:off x="504368" y="964991"/>
            <a:ext cx="8104003" cy="5603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Examples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of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software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development</a:t>
            </a:r>
            <a:r>
              <a:rPr lang="en-US" altLang="zh-CN" sz="2800" spc="-5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risks</a:t>
            </a:r>
            <a:endParaRPr lang="en-US" altLang="zh-CN" sz="28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45"/>
              </a:lnSpc>
            </a:pPr>
            <a:endParaRPr lang="en-US" dirty="0" smtClean="0"/>
          </a:p>
          <a:p>
            <a:pPr marL="0" indent="495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Buffer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overflow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beyond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planned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memory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space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49530">
              <a:lnSpc>
                <a:spcPct val="100000"/>
              </a:lnSpc>
              <a:spcBef>
                <a:spcPts val="38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Dangling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pointers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pointing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invalid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memory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495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Memory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leak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memory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allocated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but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nor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released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495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Race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condition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relative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timing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different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components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leading</a:t>
            </a:r>
            <a:r>
              <a:rPr lang="en-US" altLang="zh-CN" sz="20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924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unexpected</a:t>
            </a:r>
            <a:r>
              <a:rPr lang="en-US" altLang="zh-CN" sz="2000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behavior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49530">
              <a:lnSpc>
                <a:spcPct val="100000"/>
              </a:lnSpc>
              <a:spcBef>
                <a:spcPts val="38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Deadlock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two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processes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each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waiting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for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other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495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Resource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starvation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process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unable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0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complete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495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en-US" altLang="zh-CN" sz="2000" spc="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Noise</a:t>
            </a:r>
            <a:r>
              <a:rPr lang="en-US" altLang="zh-CN" sz="2000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20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input</a:t>
            </a:r>
            <a:r>
              <a:rPr lang="en-US" altLang="zh-CN" sz="2000" spc="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stream</a:t>
            </a:r>
            <a:endParaRPr lang="en-US" altLang="zh-CN" sz="20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30"/>
              </a:lnSpc>
            </a:pPr>
            <a:endParaRPr lang="en-US" dirty="0" smtClean="0"/>
          </a:p>
          <a:p>
            <a:pPr marL="0" indent="7859395">
              <a:lnSpc>
                <a:spcPct val="102000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15</a:t>
            </a:r>
            <a:endParaRPr lang="en-US" altLang="zh-CN" sz="1800" spc="-5" dirty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43"/>
          <p:cNvSpPr txBox="1"/>
          <p:nvPr/>
        </p:nvSpPr>
        <p:spPr>
          <a:xfrm>
            <a:off x="502922" y="668289"/>
            <a:ext cx="7774069" cy="5748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2639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Quantifying</a:t>
            </a: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spc="-5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endParaRPr lang="en-US" altLang="zh-CN" sz="3200" spc="-5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6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has: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90"/>
              </a:lnSpc>
            </a:pPr>
            <a:endParaRPr lang="en-US" dirty="0" smtClean="0"/>
          </a:p>
          <a:p>
            <a:pPr marL="0" indent="449580">
              <a:lnSpc>
                <a:spcPct val="100000"/>
              </a:lnSpc>
            </a:pPr>
            <a:r>
              <a:rPr lang="en-US" altLang="zh-CN" sz="2000" dirty="0">
                <a:solidFill>
                  <a:srgbClr val="B0B91D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spc="-89" dirty="0">
                <a:solidFill>
                  <a:srgbClr val="B0B91D"/>
                </a:solidFill>
                <a:latin typeface="Wingdings" panose="05000000000000000000"/>
                <a:cs typeface="Wingdings" panose="05000000000000000000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likelihood</a:t>
            </a:r>
            <a:r>
              <a:rPr lang="en-US" altLang="zh-CN" sz="2000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probability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occurring</a:t>
            </a:r>
            <a:endParaRPr lang="en-US" altLang="zh-CN" sz="20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449580">
              <a:lnSpc>
                <a:spcPct val="100000"/>
              </a:lnSpc>
            </a:pPr>
            <a:r>
              <a:rPr lang="en-US" altLang="zh-CN" sz="2000" dirty="0">
                <a:solidFill>
                  <a:srgbClr val="B0B91D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spc="-94" dirty="0">
                <a:solidFill>
                  <a:srgbClr val="B0B91D"/>
                </a:solidFill>
                <a:latin typeface="Wingdings" panose="05000000000000000000"/>
                <a:cs typeface="Wingdings" panose="05000000000000000000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consequence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or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impact</a:t>
            </a:r>
            <a:r>
              <a:rPr lang="en-US" altLang="zh-CN" sz="2000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of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failure</a:t>
            </a:r>
            <a:endParaRPr lang="en-US" altLang="zh-CN" sz="20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Exposure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likelihood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*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impact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Both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likelihood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impact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ranked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numeric</a:t>
            </a:r>
            <a:r>
              <a:rPr lang="en-US" altLang="zh-CN" sz="2400" spc="4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scale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34290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e.g.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(unlikely)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5</a:t>
            </a:r>
            <a:r>
              <a:rPr lang="en-US" altLang="zh-CN" sz="2400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(likely)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62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Quantifying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allows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risks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prioritised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Impact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can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difficult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to</a:t>
            </a:r>
            <a:r>
              <a:rPr lang="en-US" altLang="zh-CN" sz="2400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quantify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495"/>
              </a:lnSpc>
            </a:pPr>
            <a:endParaRPr lang="en-US" dirty="0" smtClean="0"/>
          </a:p>
          <a:p>
            <a:pPr marL="792480" indent="-342900" hangingPunct="0">
              <a:lnSpc>
                <a:spcPct val="100000"/>
              </a:lnSpc>
            </a:pPr>
            <a:r>
              <a:rPr lang="en-US" altLang="zh-CN" sz="2000" dirty="0">
                <a:solidFill>
                  <a:srgbClr val="B0B91D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spc="-80" dirty="0">
                <a:solidFill>
                  <a:srgbClr val="B0B91D"/>
                </a:solidFill>
                <a:latin typeface="Wingdings" panose="05000000000000000000"/>
                <a:cs typeface="Wingdings" panose="05000000000000000000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component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failure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may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cause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only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slight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delay</a:t>
            </a:r>
            <a:r>
              <a:rPr lang="en-US" altLang="zh-CN" sz="2000" spc="-3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but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cause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large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increase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in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project</a:t>
            </a:r>
            <a:r>
              <a:rPr lang="en-US" altLang="zh-CN" sz="2000" spc="-44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cost.</a:t>
            </a:r>
            <a:endParaRPr lang="en-US" altLang="zh-CN" sz="20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  <a:p>
            <a:pPr>
              <a:lnSpc>
                <a:spcPts val="500"/>
              </a:lnSpc>
            </a:pPr>
            <a:endParaRPr lang="en-US" dirty="0" smtClean="0"/>
          </a:p>
          <a:p>
            <a:pPr marL="0" indent="449580">
              <a:lnSpc>
                <a:spcPct val="100000"/>
              </a:lnSpc>
            </a:pPr>
            <a:r>
              <a:rPr lang="en-US" altLang="zh-CN" sz="2000" dirty="0">
                <a:solidFill>
                  <a:srgbClr val="B0B91D"/>
                </a:solidFill>
                <a:latin typeface="Wingdings" panose="05000000000000000000"/>
                <a:ea typeface="Wingdings" panose="05000000000000000000"/>
              </a:rPr>
              <a:t>§</a:t>
            </a:r>
            <a:r>
              <a:rPr lang="en-US" altLang="zh-CN" sz="2000" spc="-80" dirty="0">
                <a:solidFill>
                  <a:srgbClr val="B0B91D"/>
                </a:solidFill>
                <a:latin typeface="Wingdings" panose="05000000000000000000"/>
                <a:cs typeface="Wingdings" panose="05000000000000000000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If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cost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control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is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an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important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factor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then</a:t>
            </a:r>
            <a:r>
              <a:rPr lang="en-US" altLang="zh-CN" sz="2000" spc="-20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the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impact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is</a:t>
            </a:r>
            <a:r>
              <a:rPr lang="en-US" altLang="zh-CN" sz="2000" spc="-25" dirty="0">
                <a:solidFill>
                  <a:srgbClr val="B0B91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solidFill>
                  <a:srgbClr val="B0B91D"/>
                </a:solidFill>
                <a:latin typeface="Arial" panose="020B0604020202020204"/>
                <a:ea typeface="Arial" panose="020B0604020202020204"/>
              </a:rPr>
              <a:t>severe.</a:t>
            </a:r>
            <a:endParaRPr lang="en-US" altLang="zh-CN" sz="2000" dirty="0">
              <a:solidFill>
                <a:srgbClr val="B0B91D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" y="1965960"/>
            <a:ext cx="7094220" cy="4122420"/>
          </a:xfrm>
          <a:prstGeom prst="rect">
            <a:avLst/>
          </a:prstGeom>
        </p:spPr>
      </p:pic>
      <p:sp>
        <p:nvSpPr>
          <p:cNvPr id="2" name="TextBox 46"/>
          <p:cNvSpPr txBox="1"/>
          <p:nvPr/>
        </p:nvSpPr>
        <p:spPr>
          <a:xfrm>
            <a:off x="782100" y="701817"/>
            <a:ext cx="6675075" cy="573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Severity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Matrix</a:t>
            </a:r>
            <a:r>
              <a:rPr lang="en-US" altLang="zh-CN" sz="3200" spc="-1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8363930" y="6289819"/>
            <a:ext cx="358740" cy="278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000"/>
              </a:lnSpc>
            </a:pPr>
            <a:r>
              <a:rPr lang="en-US" altLang="zh-CN" sz="1800" spc="-5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17</a:t>
            </a:r>
            <a:endParaRPr lang="en-US" altLang="zh-CN" sz="1800" spc="-5" dirty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79" y="297179"/>
            <a:ext cx="8557259" cy="1562100"/>
          </a:xfrm>
          <a:prstGeom prst="rect">
            <a:avLst/>
          </a:prstGeom>
        </p:spPr>
      </p:pic>
      <p:sp>
        <p:nvSpPr>
          <p:cNvPr id="2" name="TextBox 49"/>
          <p:cNvSpPr txBox="1"/>
          <p:nvPr/>
        </p:nvSpPr>
        <p:spPr>
          <a:xfrm>
            <a:off x="769324" y="686578"/>
            <a:ext cx="7077563" cy="5867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200">
              <a:lnSpc>
                <a:spcPct val="117000"/>
              </a:lnSpc>
            </a:pP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Risk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Table</a:t>
            </a:r>
            <a:r>
              <a:rPr lang="en-US" altLang="zh-CN" sz="3200" spc="-15" dirty="0">
                <a:solidFill>
                  <a:srgbClr val="FEFE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3200" dirty="0">
                <a:solidFill>
                  <a:srgbClr val="FEFEFE"/>
                </a:solidFill>
                <a:latin typeface="Arial Black" panose="020B0A04020102020204"/>
                <a:ea typeface="Arial Black" panose="020B0A04020102020204"/>
              </a:rPr>
              <a:t>Example</a:t>
            </a:r>
            <a:endParaRPr lang="en-US" altLang="zh-CN" sz="3200" dirty="0">
              <a:solidFill>
                <a:srgbClr val="FEFEFE"/>
              </a:solidFill>
              <a:latin typeface="Arial Black" panose="020B0A04020102020204"/>
              <a:ea typeface="Arial Black" panose="020B0A04020102020204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example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is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on</a:t>
            </a:r>
            <a:r>
              <a:rPr lang="en-US" altLang="zh-CN" sz="2400" b="1" spc="-5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b="1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Moodle</a:t>
            </a:r>
            <a:endParaRPr lang="en-US" altLang="zh-CN" sz="2400" b="1" dirty="0">
              <a:solidFill>
                <a:srgbClr val="9DAA03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215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1.</a:t>
            </a:r>
            <a:r>
              <a:rPr lang="en-US" altLang="zh-CN" sz="2400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Sheet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1</a:t>
            </a:r>
            <a:r>
              <a:rPr lang="en-US" altLang="zh-CN" sz="24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(CLASS)</a:t>
            </a:r>
            <a:r>
              <a:rPr lang="en-US" altLang="zh-CN" sz="2400" spc="3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Risk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severity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matrix</a:t>
            </a:r>
            <a:r>
              <a:rPr lang="en-US" altLang="zh-CN" sz="240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(different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 indent="457200">
              <a:lnSpc>
                <a:spcPct val="100000"/>
              </a:lnSpc>
              <a:spcBef>
                <a:spcPts val="31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from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previous</a:t>
            </a:r>
            <a:r>
              <a:rPr lang="en-US" altLang="zh-CN" sz="2400" spc="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slide).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marL="0">
              <a:lnSpc>
                <a:spcPct val="100000"/>
              </a:lnSpc>
              <a:spcBef>
                <a:spcPts val="31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2.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Sheet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2</a:t>
            </a:r>
            <a:r>
              <a:rPr lang="en-US" altLang="zh-CN" sz="2400" spc="34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9DAA03"/>
                </a:solidFill>
                <a:latin typeface="Arial" panose="020B0604020202020204"/>
                <a:ea typeface="Arial" panose="020B0604020202020204"/>
              </a:rPr>
              <a:t>(RISK)</a:t>
            </a:r>
            <a:r>
              <a:rPr lang="en-US" altLang="zh-CN" sz="2400" spc="40" dirty="0">
                <a:solidFill>
                  <a:srgbClr val="9DAA0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–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this</a:t>
            </a:r>
            <a:r>
              <a:rPr lang="en-US" altLang="zh-CN" sz="2400" spc="3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table.</a:t>
            </a:r>
            <a:endParaRPr lang="en-US" altLang="zh-CN" sz="2400" dirty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graphicFrame>
        <p:nvGraphicFramePr>
          <p:cNvPr id="3" name="object 2"/>
          <p:cNvGraphicFramePr>
            <a:graphicFrameLocks noGrp="1"/>
          </p:cNvGraphicFramePr>
          <p:nvPr/>
        </p:nvGraphicFramePr>
        <p:xfrm>
          <a:off x="256568" y="2391123"/>
          <a:ext cx="8775316" cy="2350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673"/>
                <a:gridCol w="2142759"/>
                <a:gridCol w="801357"/>
                <a:gridCol w="1027827"/>
                <a:gridCol w="609728"/>
                <a:gridCol w="3461970"/>
              </a:tblGrid>
              <a:tr h="375861">
                <a:tc>
                  <a:txBody>
                    <a:bodyPr/>
                    <a:lstStyle/>
                    <a:p>
                      <a:pPr marL="0" indent="52070">
                        <a:lnSpc>
                          <a:spcPct val="110000"/>
                        </a:lnSpc>
                      </a:pPr>
                      <a:r>
                        <a:rPr lang="en-US" altLang="zh-CN" sz="1050" b="1" spc="14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Poten</a:t>
                      </a:r>
                      <a:r>
                        <a:rPr lang="en-US" altLang="zh-CN" sz="1050" b="1" spc="13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ti</a:t>
                      </a:r>
                      <a:endParaRPr lang="en-US" altLang="zh-CN" sz="1050" b="1" spc="13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69850">
                        <a:lnSpc>
                          <a:spcPct val="106000"/>
                        </a:lnSpc>
                      </a:pPr>
                      <a:r>
                        <a:rPr lang="en-US" altLang="zh-CN" sz="1050" b="1" spc="11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al</a:t>
                      </a:r>
                      <a:r>
                        <a:rPr lang="en-US" altLang="zh-CN" sz="1050" b="1" spc="18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b="1" spc="1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Risk</a:t>
                      </a:r>
                      <a:endParaRPr lang="en-US" altLang="zh-CN" sz="1050" b="1" spc="1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5"/>
                        </a:lnSpc>
                      </a:pPr>
                      <a:endParaRPr lang="en-US" dirty="0" smtClean="0"/>
                    </a:p>
                    <a:p>
                      <a:pPr marL="0" indent="348615">
                        <a:lnSpc>
                          <a:spcPct val="110000"/>
                        </a:lnSpc>
                      </a:pPr>
                      <a:r>
                        <a:rPr lang="en-US" altLang="zh-CN" sz="1050" b="1" spc="17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Potential</a:t>
                      </a:r>
                      <a:r>
                        <a:rPr lang="en-US" altLang="zh-CN" sz="1050" b="1" spc="19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b="1" spc="2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Causes</a:t>
                      </a:r>
                      <a:endParaRPr lang="en-US" altLang="zh-CN" sz="1050" b="1" spc="2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5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0000"/>
                        </a:lnSpc>
                      </a:pPr>
                      <a:r>
                        <a:rPr lang="en-US" altLang="zh-CN" sz="1050" b="1" spc="2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Seve</a:t>
                      </a:r>
                      <a:r>
                        <a:rPr lang="en-US" altLang="zh-CN" sz="1050" b="1" spc="1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rity</a:t>
                      </a:r>
                      <a:endParaRPr lang="en-US" altLang="zh-CN" sz="1050" b="1" spc="1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5"/>
                        </a:lnSpc>
                      </a:pPr>
                      <a:endParaRPr lang="en-US" dirty="0" smtClean="0"/>
                    </a:p>
                    <a:p>
                      <a:pPr marL="0" indent="52070">
                        <a:lnSpc>
                          <a:spcPct val="110000"/>
                        </a:lnSpc>
                      </a:pPr>
                      <a:r>
                        <a:rPr lang="en-US" altLang="zh-CN" sz="1050" b="1" spc="17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Likel</a:t>
                      </a:r>
                      <a:r>
                        <a:rPr lang="en-US" altLang="zh-CN" sz="1050" b="1" spc="17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ihood</a:t>
                      </a:r>
                      <a:endParaRPr lang="en-US" altLang="zh-CN" sz="1050" b="1" spc="17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5"/>
                        </a:lnSpc>
                      </a:pPr>
                      <a:endParaRPr lang="en-US" dirty="0" smtClean="0"/>
                    </a:p>
                    <a:p>
                      <a:pPr marL="0" indent="104775">
                        <a:lnSpc>
                          <a:spcPct val="110000"/>
                        </a:lnSpc>
                      </a:pPr>
                      <a:r>
                        <a:rPr lang="en-US" altLang="zh-CN" sz="1050" b="1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Ri</a:t>
                      </a:r>
                      <a:r>
                        <a:rPr lang="en-US" altLang="zh-CN" sz="1050" b="1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sk</a:t>
                      </a:r>
                      <a:endParaRPr lang="en-US" altLang="zh-CN" sz="1050" b="1" spc="11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5"/>
                        </a:lnSpc>
                      </a:pPr>
                      <a:endParaRPr lang="en-US" dirty="0" smtClean="0"/>
                    </a:p>
                    <a:p>
                      <a:pPr marL="0" indent="1254125">
                        <a:lnSpc>
                          <a:spcPct val="110000"/>
                        </a:lnSpc>
                      </a:pPr>
                      <a:r>
                        <a:rPr lang="en-US" altLang="zh-CN" sz="1050" b="1" spc="15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Mitig</a:t>
                      </a:r>
                      <a:r>
                        <a:rPr lang="en-US" altLang="zh-CN" sz="1050" b="1" spc="15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ation</a:t>
                      </a:r>
                      <a:endParaRPr lang="en-US" altLang="zh-CN" sz="1050" b="1" spc="154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482">
                <a:tc rowSpan="3">
                  <a:txBody>
                    <a:bodyPr/>
                    <a:lstStyle/>
                    <a:p>
                      <a:pPr>
                        <a:lnSpc>
                          <a:spcPts val="780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Mis</a:t>
                      </a:r>
                      <a:r>
                        <a:rPr lang="en-US" altLang="zh-CN" sz="1050" spc="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sed</a:t>
                      </a:r>
                      <a:endParaRPr lang="en-US" altLang="zh-CN" sz="1050" spc="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dead</a:t>
                      </a: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line</a:t>
                      </a:r>
                      <a:endParaRPr lang="en-US" altLang="zh-CN" sz="1050" spc="94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3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Illn</a:t>
                      </a:r>
                      <a:r>
                        <a:rPr lang="en-US" altLang="zh-CN" sz="1050" spc="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ess</a:t>
                      </a:r>
                      <a:endParaRPr lang="en-US" altLang="zh-CN" sz="1050" spc="2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43840">
                        <a:lnSpc>
                          <a:spcPct val="111000"/>
                        </a:lnSpc>
                      </a:pP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8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00FE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Register</a:t>
                      </a:r>
                      <a:r>
                        <a:rPr lang="en-US" altLang="zh-CN" sz="1050" spc="6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exceptional</a:t>
                      </a:r>
                      <a:r>
                        <a:rPr lang="en-US" altLang="zh-CN" sz="1050" spc="6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circumstances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if</a:t>
                      </a:r>
                      <a:r>
                        <a:rPr lang="en-US" altLang="zh-CN" sz="1050" spc="6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6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ill.</a:t>
                      </a:r>
                      <a:endParaRPr lang="en-US" altLang="zh-CN" sz="1050" spc="6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483">
                <a:tc vMerge="1"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Cannot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choose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topic</a:t>
                      </a:r>
                      <a:endParaRPr lang="en-US" altLang="zh-CN" sz="1050" spc="11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243840">
                        <a:lnSpc>
                          <a:spcPct val="111000"/>
                        </a:lnSpc>
                      </a:pP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altLang="zh-CN" sz="1050" spc="8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00FE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14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Conduct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research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early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4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and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4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meet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supervisor</a:t>
                      </a:r>
                      <a:endParaRPr lang="en-US" altLang="zh-CN" sz="1050" spc="12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482">
                <a:tc vMerge="1"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Poor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time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3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management</a:t>
                      </a:r>
                      <a:endParaRPr lang="en-US" altLang="zh-CN" sz="1050" spc="13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91770">
                        <a:lnSpc>
                          <a:spcPct val="111000"/>
                        </a:lnSpc>
                      </a:pPr>
                      <a:r>
                        <a:rPr lang="en-US" altLang="zh-CN" sz="1050" spc="1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12</a:t>
                      </a:r>
                      <a:endParaRPr lang="en-US" altLang="zh-CN" sz="1050" spc="1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FEFE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16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Make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4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Gantt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plan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early</a:t>
                      </a:r>
                      <a:endParaRPr lang="en-US" altLang="zh-CN" sz="1050" spc="12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930">
                <a:tc>
                  <a:txBody>
                    <a:bodyPr/>
                    <a:lstStyle/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Fe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ature</a:t>
                      </a:r>
                      <a:endParaRPr lang="en-US" altLang="zh-CN" sz="1050" spc="6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</a:t>
                      </a: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ep</a:t>
                      </a:r>
                      <a:endParaRPr lang="en-US" altLang="zh-CN" sz="1050" spc="94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0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Over-ambitious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project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spec.</a:t>
                      </a:r>
                      <a:endParaRPr lang="en-US" altLang="zh-CN" sz="1050" spc="10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0"/>
                        </a:lnSpc>
                      </a:pPr>
                      <a:endParaRPr lang="en-US" dirty="0" smtClean="0"/>
                    </a:p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0"/>
                        </a:lnSpc>
                      </a:pPr>
                      <a:endParaRPr lang="en-US" dirty="0" smtClean="0"/>
                    </a:p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780"/>
                        </a:lnSpc>
                      </a:pPr>
                      <a:endParaRPr lang="en-US" dirty="0" smtClean="0"/>
                    </a:p>
                    <a:p>
                      <a:pPr marL="0" indent="243840">
                        <a:lnSpc>
                          <a:spcPct val="111000"/>
                        </a:lnSpc>
                      </a:pP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6</a:t>
                      </a:r>
                      <a:endParaRPr lang="en-US" altLang="zh-CN" sz="1050" spc="8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00FE00"/>
                    </a:solidFill>
                  </a:tcPr>
                </a:tc>
                <a:tc>
                  <a:txBody>
                    <a:bodyPr/>
                    <a:lstStyle/>
                    <a:p>
                      <a:pPr marL="34925" hangingPunct="0">
                        <a:lnSpc>
                          <a:spcPct val="87000"/>
                        </a:lnSpc>
                      </a:pP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Discuss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plan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with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supervisor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early.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Create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basic</a:t>
                      </a: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(must-have)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goals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3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and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enhancements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(nice-to-</a:t>
                      </a:r>
                      <a:endParaRPr lang="en-US" altLang="zh-CN" sz="1050" spc="104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34925">
                        <a:lnSpc>
                          <a:spcPct val="60000"/>
                        </a:lnSpc>
                      </a:pPr>
                      <a:r>
                        <a:rPr lang="en-US" altLang="zh-CN" sz="1050" spc="-9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h</a:t>
                      </a:r>
                      <a:endParaRPr lang="en-US" altLang="zh-CN" sz="1050" spc="-9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758">
                <a:tc rowSpan="2"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Softwa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</a:t>
                      </a:r>
                      <a:endParaRPr lang="en-US" altLang="zh-CN" sz="1050" spc="64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ugs</a:t>
                      </a:r>
                      <a:endParaRPr lang="en-US" altLang="zh-CN" sz="1050" spc="6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Non-modular</a:t>
                      </a:r>
                      <a:r>
                        <a:rPr lang="en-US" altLang="zh-CN" sz="1050" spc="15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design</a:t>
                      </a:r>
                      <a:endParaRPr lang="en-US" altLang="zh-CN" sz="1050" spc="11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40"/>
                        </a:lnSpc>
                      </a:pPr>
                      <a:endParaRPr lang="en-US" dirty="0" smtClean="0"/>
                    </a:p>
                    <a:p>
                      <a:pPr marL="0" indent="243840">
                        <a:lnSpc>
                          <a:spcPct val="111000"/>
                        </a:lnSpc>
                      </a:pP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8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00FE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Create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highly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modular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desigh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before</a:t>
                      </a:r>
                      <a:endParaRPr lang="en-US" altLang="zh-CN" sz="1050" spc="12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34925">
                        <a:lnSpc>
                          <a:spcPct val="100000"/>
                        </a:lnSpc>
                      </a:pPr>
                      <a:r>
                        <a:rPr lang="en-US" altLang="zh-CN" sz="1050" spc="9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impleme</a:t>
                      </a: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ntation</a:t>
                      </a:r>
                      <a:endParaRPr lang="en-US" altLang="zh-CN" sz="1050" spc="8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482">
                <a:tc vMerge="1"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1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Poor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test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plan</a:t>
                      </a:r>
                      <a:endParaRPr lang="en-US" altLang="zh-CN" sz="1050" spc="10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191770">
                        <a:lnSpc>
                          <a:spcPct val="111000"/>
                        </a:lnSpc>
                      </a:pPr>
                      <a:r>
                        <a:rPr lang="en-US" altLang="zh-CN" sz="1050" spc="1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12</a:t>
                      </a:r>
                      <a:endParaRPr lang="en-US" altLang="zh-CN" sz="1050" spc="1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FEFE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12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Create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test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2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plan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at</a:t>
                      </a:r>
                      <a:r>
                        <a:rPr lang="en-US" altLang="zh-CN" sz="1050" spc="75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start</a:t>
                      </a:r>
                      <a:endParaRPr lang="en-US" altLang="zh-CN" sz="1050" spc="10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marL="17145" hangingPunct="0">
                        <a:lnSpc>
                          <a:spcPct val="113000"/>
                        </a:lnSpc>
                      </a:pPr>
                      <a:r>
                        <a:rPr lang="en-US" altLang="zh-CN" sz="1050" spc="4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Loss</a:t>
                      </a:r>
                      <a:r>
                        <a:rPr lang="en-US" altLang="zh-CN" sz="1050" spc="-3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4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of</a:t>
                      </a:r>
                      <a:r>
                        <a:rPr lang="en-US" altLang="zh-CN" sz="1050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8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da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ta</a:t>
                      </a:r>
                      <a:endParaRPr lang="en-US" altLang="zh-CN" sz="1050" spc="8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17145">
                        <a:lnSpc>
                          <a:spcPct val="111000"/>
                        </a:lnSpc>
                      </a:pPr>
                      <a:r>
                        <a:rPr lang="en-US" altLang="zh-CN" sz="1050" spc="10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Poor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version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control</a:t>
                      </a:r>
                      <a:endParaRPr lang="en-US" altLang="zh-CN" sz="1050" spc="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313690">
                        <a:lnSpc>
                          <a:spcPct val="111000"/>
                        </a:lnSpc>
                      </a:pPr>
                      <a:r>
                        <a:rPr lang="en-US" altLang="zh-CN" sz="1050" spc="-5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altLang="zh-CN" sz="1050" spc="-5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435610">
                        <a:lnSpc>
                          <a:spcPct val="111000"/>
                        </a:lnSpc>
                      </a:pPr>
                      <a:r>
                        <a:rPr lang="en-US" altLang="zh-CN" sz="1050" spc="15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altLang="zh-CN" sz="1050" spc="15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34841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40"/>
                        </a:lnSpc>
                      </a:pPr>
                      <a:endParaRPr lang="en-US" dirty="0" smtClean="0"/>
                    </a:p>
                    <a:p>
                      <a:pPr marL="0" indent="191770">
                        <a:lnSpc>
                          <a:spcPct val="111000"/>
                        </a:lnSpc>
                      </a:pPr>
                      <a:r>
                        <a:rPr lang="en-US" altLang="zh-CN" sz="1050" spc="189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16</a:t>
                      </a:r>
                      <a:endParaRPr lang="en-US" altLang="zh-CN" sz="1050" spc="189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17420">
                      <a:solidFill>
                        <a:srgbClr val="000000"/>
                      </a:solidFill>
                      <a:prstDash val="solid"/>
                    </a:lnR>
                    <a:lnT w="15034">
                      <a:solidFill>
                        <a:srgbClr val="000000"/>
                      </a:solidFill>
                      <a:prstDash val="solid"/>
                    </a:lnT>
                    <a:lnB w="15034">
                      <a:solidFill>
                        <a:srgbClr val="000000"/>
                      </a:solidFill>
                      <a:prstDash val="solid"/>
                    </a:lnB>
                    <a:solidFill>
                      <a:srgbClr val="FE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25"/>
                        </a:lnSpc>
                      </a:pPr>
                      <a:endParaRPr lang="en-US" dirty="0" smtClean="0"/>
                    </a:p>
                    <a:p>
                      <a:pPr marL="0" indent="34925">
                        <a:lnSpc>
                          <a:spcPct val="111000"/>
                        </a:lnSpc>
                      </a:pPr>
                      <a:r>
                        <a:rPr lang="en-US" altLang="zh-CN" sz="1050" spc="1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Implement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version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control</a:t>
                      </a:r>
                      <a:r>
                        <a:rPr lang="en-US" altLang="zh-CN" sz="1050" spc="69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9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strategy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104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at</a:t>
                      </a:r>
                      <a:r>
                        <a:rPr lang="en-US" altLang="zh-CN" sz="1050" spc="64" dirty="0">
                          <a:solidFill>
                            <a:srgbClr val="0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050" spc="8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start.</a:t>
                      </a:r>
                      <a:endParaRPr lang="en-US" altLang="zh-CN" sz="1050" spc="80" dirty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>
                    <a:lnL w="17420">
                      <a:solidFill>
                        <a:srgbClr val="000000"/>
                      </a:solidFill>
                      <a:prstDash val="solid"/>
                    </a:lnL>
                    <a:lnR w="34841">
                      <a:solidFill>
                        <a:srgbClr val="000000"/>
                      </a:solidFill>
                      <a:prstDash val="solid"/>
                    </a:lnR>
                    <a:lnT w="30069">
                      <a:solidFill>
                        <a:srgbClr val="000000"/>
                      </a:solidFill>
                      <a:prstDash val="solid"/>
                    </a:lnT>
                    <a:lnB w="3006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10690</Words>
  <Application>WPS Presentation</Application>
  <PresentationFormat>On-screen Show (4:3)</PresentationFormat>
  <Paragraphs>610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Arial</vt:lpstr>
      <vt:lpstr>Arial Black</vt:lpstr>
      <vt:lpstr>Calibri</vt:lpstr>
      <vt:lpstr>Wingdings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WPS_1660407377</cp:lastModifiedBy>
  <cp:revision>5</cp:revision>
  <dcterms:created xsi:type="dcterms:W3CDTF">2011-01-21T15:00:00Z</dcterms:created>
  <dcterms:modified xsi:type="dcterms:W3CDTF">2022-12-21T00:54:13Z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5B5C43B35F6D4271A524B9E39F0663BC</vt:lpwstr>
  </property>
  <property fmtid="{D5CDD505-2E9C-101B-9397-08002B2CF9AE}" pid="3" name="KSOProductBuildVer">
    <vt:lpwstr>1033-11.2.0.11440</vt:lpwstr>
  </property>
</Properties>
</file>