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86" r:id="rId6"/>
    <p:sldId id="414" r:id="rId7"/>
    <p:sldId id="411" r:id="rId8"/>
    <p:sldId id="418" r:id="rId9"/>
    <p:sldId id="415" r:id="rId10"/>
    <p:sldId id="413" r:id="rId11"/>
    <p:sldId id="417" r:id="rId12"/>
    <p:sldId id="412" r:id="rId13"/>
    <p:sldId id="420" r:id="rId14"/>
    <p:sldId id="423" r:id="rId15"/>
    <p:sldId id="424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708" y="108"/>
      </p:cViewPr>
      <p:guideLst/>
    </p:cSldViewPr>
  </p:slideViewPr>
  <p:outlineViewPr>
    <p:cViewPr>
      <p:scale>
        <a:sx n="33" d="100"/>
        <a:sy n="33" d="100"/>
      </p:scale>
      <p:origin x="0" y="-16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20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56C1D-4DDB-42F5-B10D-74735A66E16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F16E9-75F2-455C-8223-E45D13C208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6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6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1DF9-1B0B-4743-A248-45DADE87232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" y="6199632"/>
            <a:ext cx="5926455" cy="514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021D-B42F-4E2B-91AF-28F03E37C66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577D-751E-4525-B8E7-9840256F162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7D6E3AC-A758-4167-94E0-3CE9EE02CD0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" y="6199632"/>
            <a:ext cx="5926455" cy="514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DC23-662E-4217-9818-79CF7193C00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B27D-17EB-4279-9317-B7D06B0BA7D2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F4D4-1CB6-4096-8473-873DCE14D35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5363-AAD6-4FC7-B9F8-61CE17EBD82D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CE57-57CF-4766-837E-63D32540B64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70C-120D-4ABF-BB8B-AC512031D6D3}" type="datetime1">
              <a:rPr lang="en-US" smtClean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5.png"/><Relationship Id="rId13" Type="http://schemas.microsoft.com/office/2007/relationships/hdphoto" Target="../media/image4.wdp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1FC1F4C-64B3-47DF-8259-0B971F984A7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" y="6199632"/>
            <a:ext cx="5926455" cy="5146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(CHC 6096)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975" y="4389120"/>
            <a:ext cx="9948545" cy="136652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LECTURE</a:t>
            </a:r>
            <a:r>
              <a:rPr lang="en-US" altLang="en-US" sz="2400" dirty="0" smtClean="0">
                <a:solidFill>
                  <a:srgbClr val="FF0000"/>
                </a:solidFill>
              </a:rPr>
              <a:t> - </a:t>
            </a:r>
            <a:r>
              <a:rPr lang="en-US" altLang="en-US" sz="2400" dirty="0" smtClean="0">
                <a:solidFill>
                  <a:srgbClr val="FF0000"/>
                </a:solidFill>
                <a:sym typeface="+mn-ea"/>
              </a:rPr>
              <a:t>WEEK </a:t>
            </a:r>
            <a:r>
              <a:rPr lang="" altLang="en-US" sz="2400" dirty="0" smtClean="0">
                <a:solidFill>
                  <a:srgbClr val="FF0000"/>
                </a:solidFill>
                <a:sym typeface="+mn-ea"/>
              </a:rPr>
              <a:t>5</a:t>
            </a:r>
            <a:endParaRPr lang="en-US" altLang="en-US" sz="2400" dirty="0" smtClean="0">
              <a:solidFill>
                <a:srgbClr val="FF0000"/>
              </a:solidFill>
              <a:sym typeface="+mn-ea"/>
            </a:endParaRPr>
          </a:p>
          <a:p>
            <a:r>
              <a:rPr lang="" altLang="en-US" sz="2800" dirty="0" smtClean="0">
                <a:solidFill>
                  <a:srgbClr val="002060"/>
                </a:solidFill>
              </a:rPr>
              <a:t>CONSOLIDATION OF CONTENT, QUESTIONS AND ANSWERS SESSION</a:t>
            </a: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2022/2023 - Semester 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IMPORTANT REMINDERS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 sz="2400" b="1">
                <a:sym typeface="+mn-ea"/>
              </a:rPr>
              <a:t>Weekly reports</a:t>
            </a:r>
            <a:r>
              <a:rPr lang="en-US" altLang="en-US" sz="2400">
                <a:sym typeface="+mn-ea"/>
              </a:rPr>
              <a:t> ---- Fill in and send your weekly report for assessment by your supervisor.</a:t>
            </a:r>
            <a:endParaRPr lang="" altLang="en-US" sz="2400">
              <a:solidFill>
                <a:srgbClr val="FF0000"/>
              </a:solidFill>
            </a:endParaRPr>
          </a:p>
          <a:p>
            <a:r>
              <a:rPr lang="" altLang="en-US" sz="2400">
                <a:solidFill>
                  <a:srgbClr val="FF0000"/>
                </a:solidFill>
              </a:rPr>
              <a:t>All the powerpoint slides from Week 1 to 4 has been updated. Download and use the new slides.</a:t>
            </a:r>
            <a:endParaRPr lang="" altLang="en-US" sz="2400">
              <a:solidFill>
                <a:srgbClr val="FF0000"/>
              </a:solidFill>
            </a:endParaRPr>
          </a:p>
          <a:p>
            <a:r>
              <a:rPr lang="" altLang="en-US" sz="2400"/>
              <a:t>Use Mendeley for referencing --- Check out the video guide on the students’ website (refer to the week 3 resources). </a:t>
            </a:r>
            <a:r>
              <a:rPr lang="" altLang="en-US" sz="2400">
                <a:solidFill>
                  <a:srgbClr val="FF0000"/>
                </a:solidFill>
              </a:rPr>
              <a:t>Demonstrate how to use mendeley for citing different resources.</a:t>
            </a:r>
            <a:endParaRPr lang="" altLang="en-US" sz="2400"/>
          </a:p>
          <a:p>
            <a:r>
              <a:rPr lang="" altLang="en-US" sz="2400">
                <a:solidFill>
                  <a:srgbClr val="FF0000"/>
                </a:solidFill>
              </a:rPr>
              <a:t>Reading academic papers --- Check out the article “How to Read Papers” on the </a:t>
            </a:r>
            <a:r>
              <a:rPr lang="en-US" altLang="en-US" sz="2400">
                <a:solidFill>
                  <a:srgbClr val="FF0000"/>
                </a:solidFill>
                <a:sym typeface="+mn-ea"/>
              </a:rPr>
              <a:t>students’ website</a:t>
            </a:r>
            <a:r>
              <a:rPr lang="" altLang="en-US" sz="24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en-US" sz="2400">
                <a:solidFill>
                  <a:srgbClr val="FF0000"/>
                </a:solidFill>
                <a:sym typeface="+mn-ea"/>
              </a:rPr>
              <a:t>(</a:t>
            </a:r>
            <a:r>
              <a:rPr lang="" altLang="en-US" sz="2400">
                <a:solidFill>
                  <a:srgbClr val="FF0000"/>
                </a:solidFill>
                <a:sym typeface="+mn-ea"/>
              </a:rPr>
              <a:t>r</a:t>
            </a:r>
            <a:r>
              <a:rPr lang="en-US" altLang="en-US" sz="2400">
                <a:solidFill>
                  <a:srgbClr val="FF0000"/>
                </a:solidFill>
                <a:sym typeface="+mn-ea"/>
              </a:rPr>
              <a:t>efer to the week </a:t>
            </a:r>
            <a:r>
              <a:rPr lang="" altLang="en-US" sz="2400">
                <a:solidFill>
                  <a:srgbClr val="FF0000"/>
                </a:solidFill>
                <a:sym typeface="+mn-ea"/>
              </a:rPr>
              <a:t>5</a:t>
            </a:r>
            <a:r>
              <a:rPr lang="en-US" altLang="en-US" sz="2400">
                <a:solidFill>
                  <a:srgbClr val="FF0000"/>
                </a:solidFill>
                <a:sym typeface="+mn-ea"/>
              </a:rPr>
              <a:t> resources)</a:t>
            </a:r>
            <a:r>
              <a:rPr lang="" altLang="en-US" sz="2400">
                <a:solidFill>
                  <a:srgbClr val="FF0000"/>
                </a:solidFill>
                <a:sym typeface="+mn-ea"/>
              </a:rPr>
              <a:t>.</a:t>
            </a:r>
            <a:endParaRPr lang="en-US" altLang="en-US" sz="2400"/>
          </a:p>
          <a:p>
            <a:endParaRPr lang="" altLang="en-US"/>
          </a:p>
          <a:p>
            <a:endParaRPr lang="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NEXT STEPS</a:t>
            </a:r>
            <a:endParaRPr lang="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sz="2800"/>
              <a:t>Plan your time using your Gantt as a guide, and set aside time each week.</a:t>
            </a:r>
            <a:endParaRPr lang="en-US" sz="2800"/>
          </a:p>
          <a:p>
            <a:endParaRPr lang="en-US" sz="2800"/>
          </a:p>
          <a:p>
            <a:r>
              <a:rPr lang="en-US" sz="2800"/>
              <a:t>Prioritize technical progress: this</a:t>
            </a:r>
            <a:r>
              <a:rPr lang="" altLang="en-US" sz="2800"/>
              <a:t> is the core part of your project and requires alot of time investment. This </a:t>
            </a:r>
            <a:r>
              <a:rPr lang="en-US" sz="2800"/>
              <a:t>part can cause significant delays.</a:t>
            </a:r>
            <a:r>
              <a:rPr lang="" altLang="en-US" sz="2800"/>
              <a:t> </a:t>
            </a:r>
            <a:r>
              <a:rPr lang="" altLang="en-US" sz="2800">
                <a:solidFill>
                  <a:srgbClr val="FF0000"/>
                </a:solidFill>
              </a:rPr>
              <a:t>Start work now.</a:t>
            </a:r>
            <a:endParaRPr lang="en-US" sz="2800"/>
          </a:p>
          <a:p>
            <a:endParaRPr lang="en-US" sz="2800"/>
          </a:p>
          <a:p>
            <a:r>
              <a:rPr lang="en-US" sz="2800"/>
              <a:t>Familiarise yourself with Appendix B (Progress Report Requirements): this will be covered in detail in Week 7.</a:t>
            </a: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15" y="225425"/>
            <a:ext cx="10058400" cy="996315"/>
          </a:xfrm>
        </p:spPr>
        <p:txBody>
          <a:bodyPr>
            <a:noAutofit/>
          </a:bodyPr>
          <a:p>
            <a:r>
              <a:rPr lang="" altLang="en-US" sz="4000"/>
              <a:t>PROGRESS REPORT REQUIREMENTs</a:t>
            </a:r>
            <a:endParaRPr lang="" altLang="en-US" sz="4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Grp="1"/>
          </p:cNvGraphicFramePr>
          <p:nvPr>
            <p:ph idx="1"/>
          </p:nvPr>
        </p:nvGraphicFramePr>
        <p:xfrm>
          <a:off x="1066673" y="1429893"/>
          <a:ext cx="10058400" cy="449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070"/>
                <a:gridCol w="8609330"/>
              </a:tblGrid>
              <a:tr h="433070">
                <a:tc>
                  <a:txBody>
                    <a:bodyPr/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Length</a:t>
                      </a:r>
                      <a:r>
                        <a:rPr lang="en-US" altLang="zh-CN" sz="1400" b="1" spc="-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&amp;</a:t>
                      </a:r>
                      <a:endParaRPr lang="en-US" altLang="zh-CN" sz="1400" b="1" spc="-1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62230">
                        <a:lnSpc>
                          <a:spcPct val="97000"/>
                        </a:lnSpc>
                      </a:pP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dea</a:t>
                      </a: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dline</a:t>
                      </a:r>
                      <a:endParaRPr lang="en-US" altLang="zh-CN" sz="1400" b="1" spc="-1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ts val="860"/>
                        </a:lnSpc>
                      </a:pPr>
                      <a:endParaRPr lang="en-US" dirty="0" smtClean="0"/>
                    </a:p>
                    <a:p>
                      <a:pPr marL="0" indent="55880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2500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–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3500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words,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end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week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12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S1.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110">
                <a:tc>
                  <a:txBody>
                    <a:bodyPr/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Introd</a:t>
                      </a:r>
                      <a:r>
                        <a:rPr lang="en-US" altLang="zh-CN" sz="1400" b="1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uction</a:t>
                      </a:r>
                      <a:endParaRPr lang="en-US" altLang="zh-CN" sz="1400" b="1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55880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Draft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introductory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chapter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as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will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appear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your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final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report.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p>
                      <a:pPr>
                        <a:lnSpc>
                          <a:spcPts val="765"/>
                        </a:lnSpc>
                      </a:pPr>
                      <a:endParaRPr lang="en-US" dirty="0" smtClean="0"/>
                    </a:p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Liter</a:t>
                      </a:r>
                      <a:r>
                        <a:rPr lang="en-US" altLang="zh-CN" sz="1400" b="1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ature</a:t>
                      </a:r>
                      <a:endParaRPr lang="en-US" altLang="zh-CN" sz="1400" b="1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rev</a:t>
                      </a: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iew</a:t>
                      </a:r>
                      <a:endParaRPr lang="en-US" altLang="zh-CN" sz="1400" b="1" spc="-1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5880" hangingPunct="0">
                        <a:lnSpc>
                          <a:spcPct val="97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Draft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literature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review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chapter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as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will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appear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your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final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report.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Overview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subject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area,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summary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existing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approaches.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This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chapter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is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based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on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Annotated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Bibliography</a:t>
                      </a:r>
                      <a:r>
                        <a:rPr lang="en-US" altLang="zh-CN" sz="1400" i="1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but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not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presented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as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list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or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table.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9605">
                <a:tc>
                  <a:txBody>
                    <a:bodyPr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805"/>
                        </a:lnSpc>
                      </a:pPr>
                      <a:endParaRPr lang="en-US" dirty="0" smtClean="0"/>
                    </a:p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3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Tech</a:t>
                      </a:r>
                      <a:r>
                        <a:rPr lang="en-US" altLang="zh-CN" sz="14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nical</a:t>
                      </a:r>
                      <a:endParaRPr lang="en-US" altLang="zh-CN" sz="1400" b="1" spc="-2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Prog</a:t>
                      </a:r>
                      <a:r>
                        <a:rPr lang="en-US" altLang="zh-CN" sz="1400" b="1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ress</a:t>
                      </a:r>
                      <a:endParaRPr lang="en-US" altLang="zh-CN" sz="1400" b="1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55880">
                        <a:lnSpc>
                          <a:spcPts val="1580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0000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Technical</a:t>
                      </a:r>
                      <a:r>
                        <a:rPr lang="en-US" altLang="zh-CN" sz="1400" spc="-4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progress</a:t>
                      </a:r>
                      <a:r>
                        <a:rPr lang="en-US" altLang="zh-CN" sz="1400" spc="-5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overview</a:t>
                      </a:r>
                      <a:r>
                        <a:rPr lang="en-US" altLang="zh-CN" sz="1400" spc="-4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</a:t>
                      </a:r>
                      <a:r>
                        <a:rPr lang="en-US" altLang="zh-CN" sz="1400" spc="-5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context</a:t>
                      </a:r>
                      <a:r>
                        <a:rPr lang="en-US" altLang="zh-CN" sz="1400" spc="-4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5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chosen</a:t>
                      </a:r>
                      <a:r>
                        <a:rPr lang="en-US" altLang="zh-CN" sz="1400" spc="-4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topic</a:t>
                      </a:r>
                      <a:r>
                        <a:rPr lang="en-US" altLang="zh-CN" sz="1400" spc="-5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&amp;</a:t>
                      </a:r>
                      <a:r>
                        <a:rPr lang="en-US" altLang="zh-CN" sz="1400" spc="-4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methodology.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55880">
                        <a:lnSpc>
                          <a:spcPts val="1715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0000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plan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update,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indicating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completed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tasks,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deliverables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on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Gantt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other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398780">
                        <a:lnSpc>
                          <a:spcPct val="100000"/>
                        </a:lnSpc>
                      </a:pP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hart.</a:t>
                      </a:r>
                      <a:endParaRPr lang="en-US" altLang="zh-CN" sz="1400" spc="-2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55880">
                        <a:lnSpc>
                          <a:spcPts val="1715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AF4F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b="1" dirty="0">
                          <a:solidFill>
                            <a:srgbClr val="00AF4F"/>
                          </a:solidFill>
                          <a:latin typeface="Arial" panose="020B0604020202020204"/>
                          <a:ea typeface="Arial" panose="020B0604020202020204"/>
                        </a:rPr>
                        <a:t>URLs</a:t>
                      </a:r>
                      <a:r>
                        <a:rPr lang="en-US" altLang="zh-CN" sz="1400" b="1" spc="-20" dirty="0">
                          <a:solidFill>
                            <a:srgbClr val="00AF4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Data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management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repository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(e.g.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Google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folder)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software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versions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(e.g.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398780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Git).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These</a:t>
                      </a:r>
                      <a:r>
                        <a:rPr lang="en-US" altLang="zh-CN" sz="1400" i="1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URLs</a:t>
                      </a:r>
                      <a:r>
                        <a:rPr lang="en-US" altLang="zh-CN" sz="1400" i="1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can</a:t>
                      </a:r>
                      <a:r>
                        <a:rPr lang="en-US" altLang="zh-CN" sz="1400" i="1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be</a:t>
                      </a:r>
                      <a:r>
                        <a:rPr lang="en-US" altLang="zh-CN" sz="1400" i="1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copied</a:t>
                      </a:r>
                      <a:r>
                        <a:rPr lang="en-US" altLang="zh-CN" sz="1400" i="1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from</a:t>
                      </a:r>
                      <a:r>
                        <a:rPr lang="en-US" altLang="zh-CN" sz="1400" i="1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400" i="1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proposal.</a:t>
                      </a:r>
                      <a:endParaRPr lang="en-US" altLang="zh-CN" sz="1400" i="1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55880">
                        <a:lnSpc>
                          <a:spcPts val="1580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0000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Full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details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requirements,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specification,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design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/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sprint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plans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55880">
                        <a:lnSpc>
                          <a:spcPts val="1700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0000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Details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testing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achieved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and/or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comprehensive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test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plan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55880">
                        <a:lnSpc>
                          <a:spcPts val="1700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0000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Software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versions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completed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so</a:t>
                      </a:r>
                      <a:r>
                        <a:rPr lang="en-US" altLang="zh-CN" sz="1400" spc="-10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far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55880">
                        <a:lnSpc>
                          <a:spcPts val="1715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AF4F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b="1" dirty="0">
                          <a:solidFill>
                            <a:srgbClr val="00AF4F"/>
                          </a:solidFill>
                          <a:latin typeface="Arial" panose="020B0604020202020204"/>
                          <a:ea typeface="Arial" panose="020B0604020202020204"/>
                        </a:rPr>
                        <a:t>URL</a:t>
                      </a:r>
                      <a:r>
                        <a:rPr lang="en-US" altLang="zh-CN" sz="1400" b="1" spc="-15" dirty="0">
                          <a:solidFill>
                            <a:srgbClr val="00AF4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video</a:t>
                      </a: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demo</a:t>
                      </a: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(max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min)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current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implementation,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if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possible.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lnSpc>
                          <a:spcPts val="850"/>
                        </a:lnSpc>
                      </a:pPr>
                      <a:endParaRPr lang="en-US" dirty="0" smtClean="0"/>
                    </a:p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3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</a:t>
                      </a: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sks</a:t>
                      </a:r>
                      <a:endParaRPr lang="en-US" altLang="zh-CN" sz="1400" b="1" spc="-2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5880" hangingPunct="0">
                        <a:lnSpc>
                          <a:spcPct val="96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</a:t>
                      </a:r>
                      <a:r>
                        <a:rPr lang="en-US" altLang="zh-CN" sz="1400" spc="-3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analysis.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Mitigation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strategy.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Changes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</a:t>
                      </a:r>
                      <a:r>
                        <a:rPr lang="en-US" altLang="zh-CN" sz="1400" spc="-3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plan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required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resources.</a:t>
                      </a:r>
                      <a:r>
                        <a:rPr lang="en-US" altLang="zh-CN" sz="1400" spc="-4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Current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spc="-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Outlook.</a:t>
                      </a:r>
                      <a:endParaRPr lang="en-US" altLang="zh-CN" sz="1400" spc="-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p>
                      <a:pPr marL="0" indent="62230">
                        <a:lnSpc>
                          <a:spcPct val="97000"/>
                        </a:lnSpc>
                      </a:pP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</a:t>
                      </a:r>
                      <a:r>
                        <a:rPr lang="en-US" altLang="zh-CN" sz="1400" b="1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essional</a:t>
                      </a:r>
                      <a:endParaRPr lang="en-US" altLang="zh-CN" sz="1400" b="1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62230">
                        <a:lnSpc>
                          <a:spcPct val="97000"/>
                        </a:lnSpc>
                      </a:pPr>
                      <a:r>
                        <a:rPr lang="en-US" altLang="zh-CN" sz="14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Is</a:t>
                      </a: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sues</a:t>
                      </a:r>
                      <a:endParaRPr lang="en-US" altLang="zh-CN" sz="1400" b="1" spc="-2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5880" hangingPunct="0">
                        <a:lnSpc>
                          <a:spcPct val="95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Identification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discussion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relevant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legal,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social,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ethical,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security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professional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issues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context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project.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Refer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professional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codes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conduct,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e.g.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BCS,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ACM.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145">
                <a:tc>
                  <a:txBody>
                    <a:bodyPr/>
                    <a:p>
                      <a:pPr>
                        <a:lnSpc>
                          <a:spcPts val="610"/>
                        </a:lnSpc>
                      </a:pPr>
                      <a:endParaRPr lang="en-US" dirty="0" smtClean="0"/>
                    </a:p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Bibl</a:t>
                      </a:r>
                      <a:r>
                        <a:rPr lang="en-US" altLang="zh-CN" sz="1400" b="1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iography</a:t>
                      </a:r>
                      <a:endParaRPr lang="en-US" altLang="zh-CN" sz="1400" b="1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ts val="610"/>
                        </a:lnSpc>
                      </a:pPr>
                      <a:endParaRPr lang="en-US" dirty="0" smtClean="0"/>
                    </a:p>
                    <a:p>
                      <a:pPr marL="0" indent="55880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Citations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references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adhering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University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guidelines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or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IEEE.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RELATIONSHIP BETWEEN PROGRESS REPORT AND PROJECT PROPOSAL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>
              <a:lnSpc>
                <a:spcPct val="100000"/>
              </a:lnSpc>
            </a:pPr>
            <a:r>
              <a:rPr lang="en-US" altLang="zh-CN" sz="2400" b="1" spc="-5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Introdu</a:t>
            </a:r>
            <a:r>
              <a:rPr lang="en-US" altLang="zh-CN" sz="2400" b="1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ction</a:t>
            </a:r>
            <a:endParaRPr lang="en-US" altLang="zh-CN" sz="2400" b="1" dirty="0">
              <a:solidFill>
                <a:srgbClr val="43535F"/>
              </a:solidFill>
              <a:latin typeface="Arial" panose="020B0604020202020204"/>
              <a:ea typeface="Arial" panose="020B0604020202020204"/>
              <a:sym typeface="+mn-ea"/>
            </a:endParaRP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Use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the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feedback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you</a:t>
            </a:r>
            <a:r>
              <a:rPr lang="en-US" altLang="zh-CN" sz="2000" spc="5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had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from</a:t>
            </a:r>
            <a:r>
              <a:rPr lang="en-US" altLang="zh-CN" sz="2000" spc="5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your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supervisor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to</a:t>
            </a:r>
            <a:r>
              <a:rPr lang="" altLang="en-US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improve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your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introduction,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aim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&amp;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objectives</a:t>
            </a:r>
            <a:r>
              <a:rPr lang="en-US" altLang="zh-CN" sz="2000" spc="1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etc.</a:t>
            </a:r>
            <a:endParaRPr lang="en-US" sz="2000" dirty="0" smtClean="0"/>
          </a:p>
          <a:p>
            <a:pPr marL="0">
              <a:lnSpc>
                <a:spcPct val="100000"/>
              </a:lnSpc>
            </a:pPr>
            <a:r>
              <a:rPr lang="en-US" altLang="zh-CN" sz="2400" b="1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Literature</a:t>
            </a:r>
            <a:r>
              <a:rPr lang="en-US" altLang="zh-CN" sz="2400" b="1" spc="-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400" b="1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Review</a:t>
            </a:r>
            <a:endParaRPr lang="en-US" altLang="zh-CN" sz="2400" b="1" dirty="0">
              <a:solidFill>
                <a:srgbClr val="43535F"/>
              </a:solidFill>
              <a:latin typeface="Arial" panose="020B0604020202020204"/>
              <a:ea typeface="Arial" panose="020B0604020202020204"/>
              <a:sym typeface="+mn-ea"/>
            </a:endParaRP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This</a:t>
            </a:r>
            <a:r>
              <a:rPr lang="en-US" altLang="zh-CN" sz="20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should</a:t>
            </a:r>
            <a:r>
              <a:rPr lang="en-US" altLang="zh-CN" sz="2000" spc="5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be</a:t>
            </a:r>
            <a:r>
              <a:rPr lang="en-US" altLang="zh-CN" sz="20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based</a:t>
            </a:r>
            <a:r>
              <a:rPr lang="en-US" altLang="zh-CN" sz="20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on</a:t>
            </a:r>
            <a:r>
              <a:rPr lang="en-US" altLang="zh-CN" sz="2000" spc="5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the</a:t>
            </a:r>
            <a:r>
              <a:rPr lang="en-US" altLang="zh-CN" sz="20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literature</a:t>
            </a:r>
            <a:r>
              <a:rPr lang="en-US" altLang="zh-CN" sz="20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you</a:t>
            </a:r>
            <a:r>
              <a:rPr lang="en-US" altLang="zh-CN" sz="2000" spc="5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analysed</a:t>
            </a:r>
            <a:r>
              <a:rPr lang="en-US" altLang="zh-CN" sz="20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for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your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annotated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bibliography,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usually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with</a:t>
            </a:r>
            <a:r>
              <a:rPr lang="en-US" altLang="zh-CN" sz="2000" spc="-11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additional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sources.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It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is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now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written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prose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and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should</a:t>
            </a:r>
            <a:r>
              <a:rPr lang="en-US" altLang="zh-CN" sz="2000" spc="34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include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critical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analysis.</a:t>
            </a:r>
            <a:endParaRPr lang="en-US" sz="2000" dirty="0" smtClean="0"/>
          </a:p>
          <a:p>
            <a:pPr marL="0">
              <a:lnSpc>
                <a:spcPct val="100000"/>
              </a:lnSpc>
            </a:pPr>
            <a:r>
              <a:rPr lang="en-US" altLang="zh-CN" sz="2400" b="1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Technical</a:t>
            </a:r>
            <a:r>
              <a:rPr lang="en-US" altLang="zh-CN" sz="2400" b="1" spc="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400" b="1" spc="-15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Progress</a:t>
            </a:r>
            <a:endParaRPr lang="en-US" altLang="zh-CN" sz="2400" b="1" spc="-15" dirty="0">
              <a:solidFill>
                <a:srgbClr val="43535F"/>
              </a:solidFill>
              <a:latin typeface="Arial" panose="020B0604020202020204"/>
              <a:ea typeface="Arial" panose="020B0604020202020204"/>
              <a:sym typeface="+mn-ea"/>
            </a:endParaRP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Update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your</a:t>
            </a:r>
            <a:r>
              <a:rPr lang="en-US" altLang="zh-CN" sz="2000" spc="6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Gantt,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repositories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and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ideally</a:t>
            </a:r>
            <a:r>
              <a:rPr lang="en-US" altLang="zh-CN" sz="2000" spc="6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you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will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have</a:t>
            </a:r>
            <a:r>
              <a:rPr lang="" altLang="en-US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made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enough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progress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include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  <a:sym typeface="+mn-ea"/>
              </a:rPr>
              <a:t>short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  <a:sym typeface="+mn-ea"/>
              </a:rPr>
              <a:t>video</a:t>
            </a:r>
            <a:r>
              <a:rPr lang="en-US" altLang="zh-CN" sz="2000" spc="30" dirty="0">
                <a:solidFill>
                  <a:srgbClr val="9DAA03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  <a:sym typeface="+mn-ea"/>
              </a:rPr>
              <a:t>demo</a:t>
            </a:r>
            <a:endParaRPr lang="en-US" altLang="zh-CN" sz="2000" dirty="0">
              <a:solidFill>
                <a:srgbClr val="9DAA03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dirty="0"/>
              <a:t>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512" y="2918362"/>
            <a:ext cx="10058400" cy="14606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Any questions regarding today’s content is highly welcomed…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5A43-F80B-4F38-A3A4-E7E627BEACA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Getting </a:t>
            </a:r>
            <a:r>
              <a:rPr lang="en-US" sz="2800" dirty="0" smtClean="0">
                <a:solidFill>
                  <a:srgbClr val="FF0000"/>
                </a:solidFill>
              </a:rPr>
              <a:t>Help</a:t>
            </a:r>
            <a:r>
              <a:rPr lang="en-US" sz="2800" dirty="0" smtClean="0"/>
              <a:t>: send your questions to your supervisors or the module leader. </a:t>
            </a:r>
            <a:endParaRPr lang="en-US" sz="2800" dirty="0" smtClean="0"/>
          </a:p>
          <a:p>
            <a:r>
              <a:rPr lang="" altLang="en-US" sz="2800" dirty="0" smtClean="0">
                <a:solidFill>
                  <a:srgbClr val="FF0000"/>
                </a:solidFill>
              </a:rPr>
              <a:t>Start working on your project. The report writing and project coding can be done simultaneously. It saves you time.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Enjoy </a:t>
            </a:r>
            <a:r>
              <a:rPr lang="en-US" sz="2800" dirty="0">
                <a:solidFill>
                  <a:srgbClr val="FF0000"/>
                </a:solidFill>
              </a:rPr>
              <a:t>your project</a:t>
            </a:r>
            <a:r>
              <a:rPr lang="en-US" sz="2800" dirty="0" smtClean="0">
                <a:solidFill>
                  <a:srgbClr val="FF0000"/>
                </a:solidFill>
              </a:rPr>
              <a:t>!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CF63-98A2-4829-8D32-0DCA772108B0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Review of Lecture </a:t>
            </a:r>
            <a:r>
              <a:rPr lang="" altLang="en-US" sz="3600" dirty="0" smtClean="0"/>
              <a:t>4</a:t>
            </a:r>
            <a:endParaRPr lang="en-US" sz="3600" dirty="0"/>
          </a:p>
          <a:p>
            <a:r>
              <a:rPr lang="" altLang="en-US" sz="3600" dirty="0" smtClean="0"/>
              <a:t>Consolidation</a:t>
            </a:r>
            <a:endParaRPr lang="en-US" sz="3600" dirty="0" smtClean="0"/>
          </a:p>
          <a:p>
            <a:r>
              <a:rPr lang="en-US" sz="3600" dirty="0" smtClean="0"/>
              <a:t>Questions </a:t>
            </a:r>
            <a:r>
              <a:rPr lang="" altLang="en-US" sz="3600" dirty="0" smtClean="0"/>
              <a:t>&amp; Answers </a:t>
            </a:r>
            <a:r>
              <a:rPr lang="en-US" sz="3600" dirty="0" smtClean="0"/>
              <a:t>Time</a:t>
            </a:r>
            <a:endParaRPr lang="en-US" sz="3600" dirty="0"/>
          </a:p>
          <a:p>
            <a:r>
              <a:rPr lang="en-US" sz="3600" dirty="0" smtClean="0"/>
              <a:t>Concluding Remarks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C909-EEA3-465D-A0BC-9AA6D14D834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425450" y="407670"/>
            <a:ext cx="11092180" cy="1062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4400"/>
            </a:pPr>
            <a:r>
              <a:rPr lang="en-US" sz="4400" dirty="0" smtClean="0">
                <a:sym typeface="+mn-ea"/>
              </a:rPr>
              <a:t>RECAP OF LECTURE </a:t>
            </a:r>
            <a:r>
              <a:rPr lang="" altLang="en-US" sz="4400" dirty="0" smtClean="0">
                <a:sym typeface="+mn-ea"/>
              </a:rPr>
              <a:t>4: LITERATURE REVIEW &amp; CRITICAL THINKING</a:t>
            </a:r>
            <a:endParaRPr lang="" altLang="en-US" sz="4400" dirty="0" smtClean="0">
              <a:sym typeface="+mn-ea"/>
            </a:endParaRPr>
          </a:p>
        </p:txBody>
      </p:sp>
      <p:sp>
        <p:nvSpPr>
          <p:cNvPr id="464" name="Google Shape;464;p22"/>
          <p:cNvSpPr txBox="1">
            <a:spLocks noGrp="1"/>
          </p:cNvSpPr>
          <p:nvPr>
            <p:ph idx="1"/>
          </p:nvPr>
        </p:nvSpPr>
        <p:spPr>
          <a:xfrm>
            <a:off x="425450" y="1470660"/>
            <a:ext cx="11447145" cy="4050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609600" indent="-457200">
              <a:lnSpc>
                <a:spcPct val="100000"/>
              </a:lnSpc>
              <a:spcBef>
                <a:spcPts val="855"/>
              </a:spcBef>
              <a:buClr>
                <a:srgbClr val="000000"/>
              </a:buClr>
              <a:buSzPts val="1800"/>
              <a:buAutoNum type="arabicPeriod"/>
            </a:pPr>
            <a:r>
              <a:rPr lang="" altLang="en-GB" sz="2400" dirty="0">
                <a:solidFill>
                  <a:srgbClr val="000000"/>
                </a:solidFill>
              </a:rPr>
              <a:t>Literature review is very beneficial and must be carried out effectively.</a:t>
            </a:r>
            <a:endParaRPr lang="en-GB" sz="2400" dirty="0">
              <a:solidFill>
                <a:srgbClr val="000000"/>
              </a:solidFill>
            </a:endParaRPr>
          </a:p>
          <a:p>
            <a:pPr marL="609600" indent="-457200">
              <a:lnSpc>
                <a:spcPct val="100000"/>
              </a:lnSpc>
              <a:spcBef>
                <a:spcPts val="855"/>
              </a:spcBef>
              <a:buClr>
                <a:srgbClr val="000000"/>
              </a:buClr>
              <a:buSzPts val="1800"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Always have a purpose in mind for your reading and note-taking.</a:t>
            </a:r>
            <a:r>
              <a:rPr lang="" altLang="en-GB" sz="2400" dirty="0">
                <a:solidFill>
                  <a:srgbClr val="000000"/>
                </a:solidFill>
              </a:rPr>
              <a:t> ( </a:t>
            </a:r>
            <a:r>
              <a:rPr lang="" altLang="en-GB" sz="2400" dirty="0">
                <a:solidFill>
                  <a:srgbClr val="FF0000"/>
                </a:solidFill>
              </a:rPr>
              <a:t>The purpose can be understanding the existing works related to your specific research/projects, identifying gaps etc.</a:t>
            </a:r>
            <a:r>
              <a:rPr lang="" altLang="en-GB" sz="2400" dirty="0">
                <a:solidFill>
                  <a:srgbClr val="000000"/>
                </a:solidFill>
              </a:rPr>
              <a:t>)</a:t>
            </a:r>
            <a:endParaRPr sz="2400" dirty="0">
              <a:solidFill>
                <a:srgbClr val="000000"/>
              </a:solidFill>
            </a:endParaRPr>
          </a:p>
          <a:p>
            <a:pPr marL="6096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Use critical questions to create your research agenda and critique what you read.</a:t>
            </a:r>
            <a:endParaRPr sz="2400" dirty="0">
              <a:solidFill>
                <a:srgbClr val="000000"/>
              </a:solidFill>
            </a:endParaRPr>
          </a:p>
          <a:p>
            <a:pPr marL="6096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Be active in your note-taking and consider using an annotated bibliography to organise your notes and focus your thoughts on what you have read.</a:t>
            </a:r>
            <a:endParaRPr sz="2400" dirty="0">
              <a:solidFill>
                <a:srgbClr val="000000"/>
              </a:solidFill>
            </a:endParaRPr>
          </a:p>
          <a:p>
            <a:pPr marL="6096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Judge every paragraph you write with the question: So what?</a:t>
            </a:r>
            <a:endParaRPr sz="2400" dirty="0">
              <a:solidFill>
                <a:srgbClr val="000000"/>
              </a:solidFill>
            </a:endParaRPr>
          </a:p>
          <a:p>
            <a:pPr marL="6096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Your literature review shows where your project fits in existing understanding and helps the reader understand why it is worth doing.</a:t>
            </a: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855"/>
              </a:spcBef>
              <a:buSzPts val="3200"/>
            </a:pP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 smtClean="0"/>
              <a:t>UPDATED </a:t>
            </a:r>
            <a:r>
              <a:rPr lang="en-US" dirty="0" smtClean="0"/>
              <a:t>Project timelines</a:t>
            </a:r>
            <a:r>
              <a:rPr lang="" altLang="en-US" dirty="0" smtClean="0"/>
              <a:t> and scoreS </a:t>
            </a:r>
            <a:endParaRPr lang="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Semester One</a:t>
            </a:r>
            <a:endParaRPr lang="en-US" sz="2400" b="1" dirty="0"/>
          </a:p>
          <a:p>
            <a:r>
              <a:rPr lang="en-US" dirty="0" smtClean="0">
                <a:solidFill>
                  <a:srgbClr val="FF0000"/>
                </a:solidFill>
              </a:rPr>
              <a:t>Project </a:t>
            </a:r>
            <a:r>
              <a:rPr lang="en-US" dirty="0">
                <a:solidFill>
                  <a:srgbClr val="FF0000"/>
                </a:solidFill>
              </a:rPr>
              <a:t>Proposal and Ethics Form (Week </a:t>
            </a:r>
            <a:r>
              <a:rPr lang="" alt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" altLang="en-US" dirty="0">
                <a:solidFill>
                  <a:srgbClr val="FF0000"/>
                </a:solidFill>
              </a:rPr>
              <a:t> - 15%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Progress Report (Week 12)</a:t>
            </a:r>
            <a:r>
              <a:rPr lang="" altLang="en-US" dirty="0"/>
              <a:t> - 25%</a:t>
            </a:r>
            <a:endParaRPr lang="en-US" dirty="0"/>
          </a:p>
          <a:p>
            <a:r>
              <a:rPr lang="en-US" dirty="0"/>
              <a:t>Feedback: Your supervisor will provide formative feedback on these two components, which you should use to improve your final report. These also contribute to your </a:t>
            </a:r>
            <a:r>
              <a:rPr lang="" altLang="en-US" dirty="0"/>
              <a:t>c</a:t>
            </a:r>
            <a:r>
              <a:rPr lang="en-US" dirty="0"/>
              <a:t>ode of </a:t>
            </a:r>
            <a:r>
              <a:rPr lang="" altLang="en-US" dirty="0"/>
              <a:t>c</a:t>
            </a:r>
            <a:r>
              <a:rPr lang="en-US" dirty="0"/>
              <a:t>onduct mark.</a:t>
            </a:r>
            <a:endParaRPr lang="en-US" dirty="0"/>
          </a:p>
          <a:p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Semester Two</a:t>
            </a:r>
            <a:endParaRPr lang="en-US" sz="2400" b="1" dirty="0"/>
          </a:p>
          <a:p>
            <a:r>
              <a:rPr lang="en-US" dirty="0" smtClean="0"/>
              <a:t>Final </a:t>
            </a:r>
            <a:r>
              <a:rPr lang="en-US" dirty="0"/>
              <a:t>Report - 10000 words (Week 8) </a:t>
            </a:r>
            <a:r>
              <a:rPr lang="" altLang="en-US" dirty="0"/>
              <a:t>- 5</a:t>
            </a:r>
            <a:r>
              <a:rPr lang="en-US" dirty="0"/>
              <a:t>0%</a:t>
            </a:r>
            <a:endParaRPr lang="en-US" dirty="0"/>
          </a:p>
          <a:p>
            <a:r>
              <a:rPr lang="en-US" dirty="0"/>
              <a:t>Presentation - poster, video, and demo (Week 8) 10%</a:t>
            </a:r>
            <a:endParaRPr lang="en-US" dirty="0"/>
          </a:p>
          <a:p>
            <a:r>
              <a:rPr lang="en-US" dirty="0"/>
              <a:t>Tech Show – a showcase for the best projects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14CC-8A7D-4577-8E2D-33CBB7EDAFBD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MORE ON PROJECT PROPOSAL TEMPLATE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55" y="1786255"/>
            <a:ext cx="11178540" cy="4319270"/>
          </a:xfrm>
        </p:spPr>
        <p:txBody>
          <a:bodyPr>
            <a:noAutofit/>
          </a:bodyPr>
          <a:p>
            <a:r>
              <a:rPr lang="" altLang="en-US" b="1">
                <a:solidFill>
                  <a:srgbClr val="FF0000"/>
                </a:solidFill>
              </a:rPr>
              <a:t>The template is a guide to help you structure your project proposal well. Don’t adopt it blindly. You can introduce relevant sections where necessary.</a:t>
            </a:r>
            <a:endParaRPr lang="" altLang="en-US" b="1"/>
          </a:p>
          <a:p>
            <a:r>
              <a:rPr lang="" altLang="en-US"/>
              <a:t>Aims and Objectives of Project (</a:t>
            </a:r>
            <a:r>
              <a:rPr lang="" altLang="en-US">
                <a:solidFill>
                  <a:srgbClr val="FF0000"/>
                </a:solidFill>
              </a:rPr>
              <a:t>The differences</a:t>
            </a:r>
            <a:r>
              <a:rPr lang="" altLang="en-US"/>
              <a:t>)</a:t>
            </a:r>
            <a:endParaRPr lang="" altLang="en-US"/>
          </a:p>
          <a:p>
            <a:pPr marL="0" indent="0">
              <a:buNone/>
            </a:pPr>
            <a:r>
              <a:rPr lang="en-US" dirty="0">
                <a:sym typeface="+mn-ea"/>
              </a:rPr>
              <a:t>Example: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+mn-ea"/>
              </a:rPr>
              <a:t>1.2 Aim</a:t>
            </a:r>
            <a:r>
              <a:rPr lang="en-US" dirty="0">
                <a:sym typeface="+mn-ea"/>
              </a:rPr>
              <a:t>: </a:t>
            </a:r>
            <a:r>
              <a:rPr lang="en-US" i="1" dirty="0">
                <a:sym typeface="+mn-ea"/>
              </a:rPr>
              <a:t>Evaluate artificial neural network models to predict </a:t>
            </a:r>
            <a:r>
              <a:rPr lang="en-US" i="1" dirty="0" smtClean="0">
                <a:sym typeface="+mn-ea"/>
              </a:rPr>
              <a:t>the Chinese stock </a:t>
            </a:r>
            <a:r>
              <a:rPr lang="en-US" i="1" dirty="0">
                <a:sym typeface="+mn-ea"/>
              </a:rPr>
              <a:t>market index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+mn-ea"/>
              </a:rPr>
              <a:t>1.3 Objectives</a:t>
            </a:r>
            <a:r>
              <a:rPr lang="en-US" dirty="0">
                <a:sym typeface="+mn-ea"/>
              </a:rPr>
              <a:t>: </a:t>
            </a:r>
            <a:r>
              <a:rPr lang="en-US" dirty="0" smtClean="0">
                <a:sym typeface="+mn-ea"/>
              </a:rPr>
              <a:t>The </a:t>
            </a:r>
            <a:r>
              <a:rPr lang="en-US" dirty="0">
                <a:sym typeface="+mn-ea"/>
              </a:rPr>
              <a:t>objectives </a:t>
            </a:r>
            <a:r>
              <a:rPr lang="en-US" dirty="0" smtClean="0">
                <a:sym typeface="+mn-ea"/>
              </a:rPr>
              <a:t>are as follows:</a:t>
            </a:r>
            <a:endParaRPr lang="en-US" dirty="0"/>
          </a:p>
          <a:p>
            <a:pPr lvl="1"/>
            <a:r>
              <a:rPr lang="en-US" sz="2000" dirty="0">
                <a:sym typeface="+mn-ea"/>
              </a:rPr>
              <a:t>Ob1 Complete a background review of the existing stock market prediction techniques.</a:t>
            </a:r>
            <a:endParaRPr lang="en-US" sz="2000" dirty="0"/>
          </a:p>
          <a:p>
            <a:pPr lvl="1"/>
            <a:r>
              <a:rPr lang="en-US" sz="2000" dirty="0">
                <a:sym typeface="+mn-ea"/>
              </a:rPr>
              <a:t>Ob2 Develop multiple suitable artificial neural network models. </a:t>
            </a:r>
            <a:endParaRPr lang="en-US" sz="2000" dirty="0"/>
          </a:p>
          <a:p>
            <a:pPr lvl="1"/>
            <a:r>
              <a:rPr lang="en-US" sz="2000" dirty="0">
                <a:sym typeface="+mn-ea"/>
              </a:rPr>
              <a:t>Ob3 Identify and collect suitable data for analysis and evaluation. </a:t>
            </a:r>
            <a:endParaRPr lang="en-US" sz="2000" dirty="0"/>
          </a:p>
          <a:p>
            <a:pPr lvl="1"/>
            <a:r>
              <a:rPr lang="en-US" sz="2000" dirty="0">
                <a:sym typeface="+mn-ea"/>
              </a:rPr>
              <a:t>Ob4 Evaluate the models using appropriate statistical techniques. </a:t>
            </a:r>
            <a:endParaRPr lang="en-US" sz="2000" dirty="0"/>
          </a:p>
          <a:p>
            <a:pPr lvl="1"/>
            <a:r>
              <a:rPr lang="en-US" sz="2000" dirty="0">
                <a:sym typeface="+mn-ea"/>
              </a:rPr>
              <a:t>Ob5 Present the work to a mixed audience.</a:t>
            </a:r>
            <a:endParaRPr 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MORE ON PROJECT PROPOSAL TEMPLATE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2121535"/>
            <a:ext cx="10058400" cy="3456305"/>
          </a:xfrm>
        </p:spPr>
        <p:txBody>
          <a:bodyPr>
            <a:noAutofit/>
          </a:bodyPr>
          <a:p>
            <a:r>
              <a:rPr lang="en-US" altLang="en-US" sz="2400"/>
              <a:t>Project Overview (</a:t>
            </a:r>
            <a:r>
              <a:rPr lang="en-US" altLang="en-US" sz="2400">
                <a:solidFill>
                  <a:srgbClr val="FF0000"/>
                </a:solidFill>
              </a:rPr>
              <a:t>Initially Product Overview</a:t>
            </a:r>
            <a:r>
              <a:rPr lang="en-US" altLang="en-US" sz="2400"/>
              <a:t>)  </a:t>
            </a:r>
            <a:endParaRPr lang="en-US" altLang="en-US" sz="2400"/>
          </a:p>
          <a:p>
            <a:r>
              <a:rPr lang="en-US" sz="2400" dirty="0">
                <a:sym typeface="+mn-ea"/>
              </a:rPr>
              <a:t>1.4 </a:t>
            </a:r>
            <a:r>
              <a:rPr lang="en-US" altLang="en-US" sz="2400" dirty="0" smtClean="0">
                <a:sym typeface="+mn-ea"/>
              </a:rPr>
              <a:t>Software Development </a:t>
            </a:r>
            <a:r>
              <a:rPr lang="en-US" sz="2400" dirty="0" smtClean="0">
                <a:sym typeface="+mn-ea"/>
              </a:rPr>
              <a:t>Pro</a:t>
            </a:r>
            <a:r>
              <a:rPr lang="en-US" altLang="en-US" sz="2400" dirty="0" smtClean="0">
                <a:sym typeface="+mn-ea"/>
              </a:rPr>
              <a:t>ject</a:t>
            </a:r>
            <a:r>
              <a:rPr lang="en-US" sz="2400" dirty="0" smtClean="0">
                <a:sym typeface="+mn-ea"/>
              </a:rPr>
              <a:t> </a:t>
            </a:r>
            <a:r>
              <a:rPr lang="en-US" altLang="en-US" sz="2400" dirty="0" smtClean="0">
                <a:sym typeface="+mn-ea"/>
              </a:rPr>
              <a:t>Overview (Eg. Software development Projects)</a:t>
            </a:r>
            <a:endParaRPr lang="en-US" sz="2400" dirty="0"/>
          </a:p>
          <a:p>
            <a:pPr lvl="1"/>
            <a:r>
              <a:rPr lang="en-US" sz="2400" dirty="0" smtClean="0">
                <a:solidFill>
                  <a:srgbClr val="FF0000"/>
                </a:solidFill>
                <a:sym typeface="+mn-ea"/>
              </a:rPr>
              <a:t>1.4.1</a:t>
            </a:r>
            <a:r>
              <a:rPr lang="en-US" sz="2400" dirty="0">
                <a:solidFill>
                  <a:srgbClr val="FF0000"/>
                </a:solidFill>
                <a:sym typeface="+mn-ea"/>
              </a:rPr>
              <a:t>.</a:t>
            </a:r>
            <a:r>
              <a:rPr lang="en-US" sz="2400" dirty="0">
                <a:sym typeface="+mn-ea"/>
              </a:rPr>
              <a:t>   </a:t>
            </a:r>
            <a:r>
              <a:rPr lang="en-US" sz="2400" dirty="0">
                <a:solidFill>
                  <a:srgbClr val="0070C0"/>
                </a:solidFill>
                <a:sym typeface="+mn-ea"/>
              </a:rPr>
              <a:t>Scope</a:t>
            </a:r>
            <a:r>
              <a:rPr lang="en-US" sz="2400" dirty="0">
                <a:sym typeface="+mn-ea"/>
              </a:rPr>
              <a:t> (What will it do? How will it work?)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  <a:sym typeface="+mn-ea"/>
              </a:rPr>
              <a:t>1.4.2.   </a:t>
            </a:r>
            <a:r>
              <a:rPr lang="en-US" sz="2400" dirty="0">
                <a:solidFill>
                  <a:srgbClr val="0070C0"/>
                </a:solidFill>
                <a:sym typeface="+mn-ea"/>
              </a:rPr>
              <a:t>Audience</a:t>
            </a:r>
            <a:r>
              <a:rPr lang="en-US" sz="2400" dirty="0">
                <a:sym typeface="+mn-ea"/>
              </a:rPr>
              <a:t> (Who is it for?)</a:t>
            </a:r>
            <a:endParaRPr lang="en-US" sz="2400" dirty="0"/>
          </a:p>
          <a:p>
            <a:r>
              <a:rPr lang="en-US" sz="2400" dirty="0">
                <a:sym typeface="+mn-ea"/>
              </a:rPr>
              <a:t>1.4 </a:t>
            </a:r>
            <a:r>
              <a:rPr lang="en-US" sz="2400" dirty="0" smtClean="0">
                <a:sym typeface="+mn-ea"/>
              </a:rPr>
              <a:t>Research</a:t>
            </a:r>
            <a:r>
              <a:rPr lang="en-US" altLang="en-US" sz="2400" dirty="0" smtClean="0">
                <a:sym typeface="+mn-ea"/>
              </a:rPr>
              <a:t> Project</a:t>
            </a:r>
            <a:r>
              <a:rPr lang="en-US" sz="2400" dirty="0" smtClean="0">
                <a:sym typeface="+mn-ea"/>
              </a:rPr>
              <a:t> Overview</a:t>
            </a:r>
            <a:r>
              <a:rPr lang="en-US" altLang="en-US" sz="2400" dirty="0" smtClean="0">
                <a:sym typeface="+mn-ea"/>
              </a:rPr>
              <a:t> (Eg. Machine Learning Projects)</a:t>
            </a:r>
            <a:endParaRPr lang="en-US" sz="2400" dirty="0" smtClean="0"/>
          </a:p>
          <a:p>
            <a:pPr lvl="1"/>
            <a:r>
              <a:rPr lang="en-US" sz="2400" dirty="0">
                <a:solidFill>
                  <a:srgbClr val="FF0000"/>
                </a:solidFill>
                <a:sym typeface="+mn-ea"/>
              </a:rPr>
              <a:t>1.4.1.   </a:t>
            </a:r>
            <a:r>
              <a:rPr lang="en-US" sz="2400" dirty="0">
                <a:solidFill>
                  <a:srgbClr val="0070C0"/>
                </a:solidFill>
                <a:sym typeface="+mn-ea"/>
              </a:rPr>
              <a:t>Scope</a:t>
            </a:r>
            <a:r>
              <a:rPr lang="en-US" sz="2400" dirty="0">
                <a:sym typeface="+mn-ea"/>
              </a:rPr>
              <a:t> (What </a:t>
            </a:r>
            <a:r>
              <a:rPr lang="en-US" sz="2400" dirty="0" smtClean="0">
                <a:sym typeface="+mn-ea"/>
              </a:rPr>
              <a:t>is the purpose of the study? How significant is the study?)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  <a:sym typeface="+mn-ea"/>
              </a:rPr>
              <a:t>1.4.2.   </a:t>
            </a:r>
            <a:r>
              <a:rPr lang="en-US" sz="2400" dirty="0">
                <a:solidFill>
                  <a:srgbClr val="0070C0"/>
                </a:solidFill>
                <a:sym typeface="+mn-ea"/>
              </a:rPr>
              <a:t>Audience</a:t>
            </a:r>
            <a:r>
              <a:rPr lang="en-US" sz="2400" dirty="0">
                <a:sym typeface="+mn-ea"/>
              </a:rPr>
              <a:t> (Who </a:t>
            </a:r>
            <a:r>
              <a:rPr lang="en-US" sz="2400" dirty="0" smtClean="0">
                <a:sym typeface="+mn-ea"/>
              </a:rPr>
              <a:t>will benefit from the findings?</a:t>
            </a:r>
            <a:endParaRPr lang="en-US" alt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MORE ON PROJECT PROPOSAL TEMPLATE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2121535"/>
            <a:ext cx="10058400" cy="3456305"/>
          </a:xfrm>
        </p:spPr>
        <p:txBody>
          <a:bodyPr>
            <a:noAutofit/>
          </a:bodyPr>
          <a:p>
            <a:r>
              <a:rPr lang="en-US" altLang="en-US" sz="2400"/>
              <a:t>Background Review</a:t>
            </a:r>
            <a:endParaRPr lang="en-US" altLang="en-US" sz="2400"/>
          </a:p>
          <a:p>
            <a:pPr lvl="1"/>
            <a:r>
              <a:rPr lang="en-US" altLang="en-US" sz="2000"/>
              <a:t>Section 2.1 --- Software development-based projects must follow this theme</a:t>
            </a:r>
            <a:endParaRPr lang="en-US" altLang="en-US" sz="2000"/>
          </a:p>
          <a:p>
            <a:pPr lvl="1"/>
            <a:r>
              <a:rPr lang="en-US" altLang="en-US" sz="2000"/>
              <a:t>Section 2.2 --- Research oriented projects ( Machine learning &amp; Deep learning Projects)</a:t>
            </a:r>
            <a:endParaRPr lang="en-US" altLang="en-US" sz="2000"/>
          </a:p>
          <a:p>
            <a:pPr lvl="1"/>
            <a:r>
              <a:rPr lang="en-US" altLang="en-US" sz="2000"/>
              <a:t>NB: Students with hybrid projects should write their background review using the dominant focus of their project.</a:t>
            </a:r>
            <a:endParaRPr lang="en-US" altLang="en-US" sz="2000"/>
          </a:p>
          <a:p>
            <a:pPr lvl="1"/>
            <a:r>
              <a:rPr lang="en-US" altLang="en-US" sz="2000">
                <a:solidFill>
                  <a:srgbClr val="FF0000"/>
                </a:solidFill>
              </a:rPr>
              <a:t>Annotated Bibliography aids as in doing literature review. However, your final background review must be paragraphs with appropriate citations. Whenever  appropriate, a table can be adopted.</a:t>
            </a:r>
            <a:endParaRPr lang="en-US" alt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MORE ON PROJECT PROPOSAL TEMPLATE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" altLang="en-US">
                <a:sym typeface="+mn-ea"/>
              </a:rPr>
              <a:t>Methodology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Software/Project code version management plan</a:t>
            </a:r>
            <a:endParaRPr lang="en-US" altLang="en-US"/>
          </a:p>
          <a:p>
            <a:pPr lvl="0"/>
            <a:r>
              <a:rPr lang="" altLang="en-US">
                <a:sym typeface="+mn-ea"/>
              </a:rPr>
              <a:t>Project Management </a:t>
            </a:r>
            <a:endParaRPr lang="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Data management plan</a:t>
            </a:r>
            <a:endParaRPr lang="en-US" altLang="en-US">
              <a:sym typeface="+mn-ea"/>
            </a:endParaRPr>
          </a:p>
          <a:p>
            <a:pPr lvl="1"/>
            <a:r>
              <a:rPr lang="" altLang="en-US">
                <a:sym typeface="+mn-ea"/>
              </a:rPr>
              <a:t>Project Deliverables</a:t>
            </a:r>
            <a:endParaRPr lang="en-US" altLang="en-US">
              <a:sym typeface="+mn-ea"/>
            </a:endParaRPr>
          </a:p>
          <a:p>
            <a:pPr lvl="0"/>
            <a:r>
              <a:rPr lang="" altLang="en-US" sz="2000">
                <a:sym typeface="+mn-ea"/>
              </a:rPr>
              <a:t>Writing Tips</a:t>
            </a:r>
            <a:endParaRPr lang="" altLang="en-US" sz="2000">
              <a:sym typeface="+mn-ea"/>
            </a:endParaRPr>
          </a:p>
          <a:p>
            <a:pPr lvl="1"/>
            <a:r>
              <a:rPr lang="" altLang="en-US"/>
              <a:t>Avoid using short and incomplete phrases.</a:t>
            </a:r>
            <a:endParaRPr lang="" altLang="en-US"/>
          </a:p>
          <a:p>
            <a:pPr lvl="1"/>
            <a:r>
              <a:rPr lang="en-US" altLang="en-US">
                <a:sym typeface="+mn-ea"/>
              </a:rPr>
              <a:t>Use complete sentences. Build sentences into paragraphs</a:t>
            </a:r>
            <a:endParaRPr lang="" altLang="en-US"/>
          </a:p>
          <a:p>
            <a:pPr lvl="1"/>
            <a:r>
              <a:rPr lang="" altLang="en-US"/>
              <a:t>Use formal language.</a:t>
            </a:r>
            <a:endParaRPr lang="" altLang="en-US"/>
          </a:p>
          <a:p>
            <a:pPr lvl="1"/>
            <a:r>
              <a:rPr lang="" altLang="en-US"/>
              <a:t>Be precise in your writing.</a:t>
            </a:r>
            <a:endParaRPr lang="" altLang="en-US"/>
          </a:p>
          <a:p>
            <a:pPr lvl="1"/>
            <a:r>
              <a:rPr lang="en-US" dirty="0">
                <a:sym typeface="+mn-ea"/>
              </a:rPr>
              <a:t>Pictures are enormously helpful.</a:t>
            </a:r>
            <a:r>
              <a:rPr lang="" altLang="en-US" dirty="0">
                <a:sym typeface="+mn-ea"/>
              </a:rPr>
              <a:t> </a:t>
            </a:r>
            <a:r>
              <a:rPr lang="en-US" dirty="0">
                <a:sym typeface="+mn-ea"/>
              </a:rPr>
              <a:t>Graphs, figures, and tables must be labelled, suitably captioned and explicitly referred to in-text.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Create original pictures if possible, but if it is occasionally unavoidable to use external ones, cite the source in the caption.</a:t>
            </a:r>
            <a:endParaRPr lang="en-US" alt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IMPORTANT REMINDERS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 sz="2400" b="1"/>
              <a:t>Finalization of Project Topics</a:t>
            </a:r>
            <a:r>
              <a:rPr lang="en-US" altLang="en-US" sz="2400"/>
              <a:t> --- All students must follow the guidance and advice of their supervisors to obtain a unique topic. A new form would be sent out later this week for all to fill in their unique topics.</a:t>
            </a:r>
            <a:endParaRPr lang="en-US" altLang="en-US" sz="2400"/>
          </a:p>
          <a:p>
            <a:r>
              <a:rPr lang="en-US" altLang="en-US" sz="2400" b="1"/>
              <a:t>Change of Topic</a:t>
            </a:r>
            <a:r>
              <a:rPr lang="en-US" altLang="en-US" sz="2400"/>
              <a:t> --- It is possible </a:t>
            </a:r>
            <a:r>
              <a:rPr lang="" altLang="en-US" sz="2400"/>
              <a:t>to change your topic</a:t>
            </a:r>
            <a:r>
              <a:rPr lang="en-US" altLang="en-US" sz="2400"/>
              <a:t> under the same supervisor</a:t>
            </a:r>
            <a:r>
              <a:rPr lang="" altLang="en-US" sz="2400"/>
              <a:t>. Note</a:t>
            </a:r>
            <a:r>
              <a:rPr lang="en-US" altLang="en-US" sz="2400"/>
              <a:t> the supervisor</a:t>
            </a:r>
            <a:r>
              <a:rPr lang="" altLang="en-US" sz="2400"/>
              <a:t> must be in agreement</a:t>
            </a:r>
            <a:r>
              <a:rPr lang="en-US" altLang="en-US" sz="2400"/>
              <a:t>.</a:t>
            </a:r>
            <a:endParaRPr lang="en-US" altLang="en-US" sz="2400"/>
          </a:p>
          <a:p>
            <a:r>
              <a:rPr lang="en-US" altLang="en-US" sz="2400" b="1"/>
              <a:t>Change of Supervisors</a:t>
            </a:r>
            <a:r>
              <a:rPr lang="en-US" altLang="en-US" sz="2400"/>
              <a:t> --- All supervisors are working at their full capacity now. Changes would be difficult.</a:t>
            </a:r>
            <a:endParaRPr lang="en-US" altLang="en-US" sz="2400"/>
          </a:p>
          <a:p>
            <a:r>
              <a:rPr lang="en-US" altLang="en-US" sz="2400">
                <a:sym typeface="+mn-ea"/>
              </a:rPr>
              <a:t>All supervisors are very competent. Listen to their advice and promptly act on their advice.</a:t>
            </a:r>
            <a:endParaRPr lang="en-US" altLang="en-US" sz="2400"/>
          </a:p>
          <a:p>
            <a:r>
              <a:rPr lang="en-US" altLang="en-US" sz="2400">
                <a:sym typeface="+mn-ea"/>
              </a:rPr>
              <a:t>Ethics form must be filled and submitted with the project proposal documment</a:t>
            </a:r>
            <a:endParaRPr lang="en-US" altLang="en-US" sz="240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7291</Words>
  <Application>WPS Presentation</Application>
  <PresentationFormat>Widescreen</PresentationFormat>
  <Paragraphs>228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Arial</vt:lpstr>
      <vt:lpstr>Rockwell Condensed</vt:lpstr>
      <vt:lpstr>Rockwell</vt:lpstr>
      <vt:lpstr>Microsoft YaHei</vt:lpstr>
      <vt:lpstr>Arial Unicode MS</vt:lpstr>
      <vt:lpstr>Calibri</vt:lpstr>
      <vt:lpstr>Roboto</vt:lpstr>
      <vt:lpstr>Ezra SIL</vt:lpstr>
      <vt:lpstr>Arial Black</vt:lpstr>
      <vt:lpstr>Symbol</vt:lpstr>
      <vt:lpstr>Wood Type</vt:lpstr>
      <vt:lpstr>PROJECTS (CHC 6096)</vt:lpstr>
      <vt:lpstr>Lecture outline</vt:lpstr>
      <vt:lpstr>Summary</vt:lpstr>
      <vt:lpstr>Projects timelines</vt:lpstr>
      <vt:lpstr>PowerPoint 演示文稿</vt:lpstr>
      <vt:lpstr>MORE ON PROJECT PROPOSAL TEMPLATE</vt:lpstr>
      <vt:lpstr>MORE ON PROJECT PROPOSAL TEMPLATE</vt:lpstr>
      <vt:lpstr>PowerPoint 演示文稿</vt:lpstr>
      <vt:lpstr>IMPORTANT REMINDERS</vt:lpstr>
      <vt:lpstr>PowerPoint 演示文稿</vt:lpstr>
      <vt:lpstr>PowerPoint 演示文稿</vt:lpstr>
      <vt:lpstr>PowerPoint 演示文稿</vt:lpstr>
      <vt:lpstr>PowerPoint 演示文稿</vt:lpstr>
      <vt:lpstr>QUESTIONS Time </vt:lpstr>
      <vt:lpstr>CONCLUDING REMARKS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Walker</dc:creator>
  <cp:lastModifiedBy>Walker</cp:lastModifiedBy>
  <cp:revision>167</cp:revision>
  <dcterms:created xsi:type="dcterms:W3CDTF">2022-09-26T06:37:00Z</dcterms:created>
  <dcterms:modified xsi:type="dcterms:W3CDTF">2022-11-06T22:54:03Z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59BDEE9A6E1D406F98718DA83FD28C44</vt:lpwstr>
  </property>
  <property fmtid="{D5CDD505-2E9C-101B-9397-08002B2CF9AE}" pid="3" name="KSOProductBuildVer">
    <vt:lpwstr>1033-11.2.0.11380</vt:lpwstr>
  </property>
</Properties>
</file>