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86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0" r:id="rId43"/>
    <p:sldId id="471" r:id="rId44"/>
    <p:sldId id="472" r:id="rId45"/>
    <p:sldId id="473" r:id="rId46"/>
    <p:sldId id="474" r:id="rId47"/>
    <p:sldId id="475" r:id="rId48"/>
    <p:sldId id="476" r:id="rId49"/>
    <p:sldId id="477" r:id="rId50"/>
    <p:sldId id="478" r:id="rId51"/>
    <p:sldId id="479" r:id="rId52"/>
    <p:sldId id="480" r:id="rId53"/>
    <p:sldId id="481" r:id="rId54"/>
    <p:sldId id="482" r:id="rId55"/>
    <p:sldId id="483" r:id="rId56"/>
    <p:sldId id="484" r:id="rId57"/>
    <p:sldId id="265" r:id="rId58"/>
    <p:sldId id="264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B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708" y="108"/>
      </p:cViewPr>
      <p:guideLst/>
    </p:cSldViewPr>
  </p:slideViewPr>
  <p:outlineViewPr>
    <p:cViewPr>
      <p:scale>
        <a:sx n="33" d="100"/>
        <a:sy n="33" d="100"/>
      </p:scale>
      <p:origin x="0" y="-16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20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56C1D-4DDB-42F5-B10D-74735A66E16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F16E9-75F2-455C-8223-E45D13C208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6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6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1DF9-1B0B-4743-A248-45DADE87232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2" y="6199632"/>
            <a:ext cx="5926455" cy="514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021D-B42F-4E2B-91AF-28F03E37C66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577D-751E-4525-B8E7-9840256F162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7D6E3AC-A758-4167-94E0-3CE9EE02CD0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2" y="6199632"/>
            <a:ext cx="5926455" cy="514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DC23-662E-4217-9818-79CF7193C00E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B27D-17EB-4279-9317-B7D06B0BA7D2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F4D4-1CB6-4096-8473-873DCE14D352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5363-AAD6-4FC7-B9F8-61CE17EBD82D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CE57-57CF-4766-837E-63D32540B64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B70C-120D-4ABF-BB8B-AC512031D6D3}" type="datetime1">
              <a:rPr lang="en-US" smtClean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5.png"/><Relationship Id="rId13" Type="http://schemas.microsoft.com/office/2007/relationships/hdphoto" Target="../media/image4.wdp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1FC1F4C-64B3-47DF-8259-0B971F984A7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2" y="6199632"/>
            <a:ext cx="5926455" cy="5146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-scm.com/download/wi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(CHC 6096)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975" y="4389120"/>
            <a:ext cx="9948545" cy="136652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LECTURE</a:t>
            </a:r>
            <a:r>
              <a:rPr lang="en-US" altLang="en-US" sz="2400" dirty="0" smtClean="0">
                <a:solidFill>
                  <a:srgbClr val="FF0000"/>
                </a:solidFill>
              </a:rPr>
              <a:t> - </a:t>
            </a:r>
            <a:r>
              <a:rPr lang="en-US" altLang="en-US" sz="2400" dirty="0" smtClean="0">
                <a:solidFill>
                  <a:srgbClr val="FF0000"/>
                </a:solidFill>
                <a:sym typeface="+mn-ea"/>
              </a:rPr>
              <a:t>WEEK 6</a:t>
            </a:r>
            <a:endParaRPr lang="en-US" altLang="en-US" sz="2400" dirty="0" smtClean="0">
              <a:solidFill>
                <a:srgbClr val="FF0000"/>
              </a:solidFill>
              <a:sym typeface="+mn-ea"/>
            </a:endParaRPr>
          </a:p>
          <a:p>
            <a:r>
              <a:rPr lang="en-US" sz="3200" dirty="0">
                <a:sym typeface="+mn-ea"/>
              </a:rPr>
              <a:t>Source Management and Version Control</a:t>
            </a:r>
            <a:endParaRPr lang="en-GB" sz="32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2022/2023 - Semester 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730" y="1948180"/>
            <a:ext cx="5160645" cy="3620135"/>
          </a:xfrm>
        </p:spPr>
        <p:txBody>
          <a:bodyPr/>
          <a:lstStyle/>
          <a:p>
            <a:r>
              <a:rPr lang="en-US" sz="3200" dirty="0"/>
              <a:t>Choose “</a:t>
            </a:r>
            <a:r>
              <a:rPr lang="en-US" sz="3200" b="1" dirty="0">
                <a:solidFill>
                  <a:srgbClr val="FF0000"/>
                </a:solidFill>
              </a:rPr>
              <a:t>Create New Repository</a:t>
            </a:r>
            <a:r>
              <a:rPr lang="en-US" sz="3200" dirty="0"/>
              <a:t>”</a:t>
            </a:r>
            <a:endParaRPr lang="en-US" sz="3200" dirty="0"/>
          </a:p>
          <a:p>
            <a:r>
              <a:rPr lang="en-US" sz="3200" dirty="0"/>
              <a:t>Give the name of an empty directory (you can move existing work in later)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643" y="1948845"/>
            <a:ext cx="437197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Git</a:t>
            </a:r>
            <a:r>
              <a:rPr lang="en-US" sz="3200" dirty="0"/>
              <a:t> uses a special area called the </a:t>
            </a:r>
            <a:r>
              <a:rPr lang="en-US" sz="3200" dirty="0">
                <a:solidFill>
                  <a:srgbClr val="C00000"/>
                </a:solidFill>
              </a:rPr>
              <a:t>repository</a:t>
            </a:r>
            <a:r>
              <a:rPr lang="en-US" sz="3200" dirty="0"/>
              <a:t> to store data about your files</a:t>
            </a:r>
            <a:endParaRPr lang="en-US" sz="3200" dirty="0"/>
          </a:p>
          <a:p>
            <a:r>
              <a:rPr lang="en-US" sz="3200" dirty="0"/>
              <a:t>This stores your actual files, their previous versions, and information used by </a:t>
            </a:r>
            <a:r>
              <a:rPr lang="en-US" sz="3200" dirty="0" err="1"/>
              <a:t>Git</a:t>
            </a:r>
            <a:r>
              <a:rPr lang="en-US" sz="3200" dirty="0"/>
              <a:t> to synchronize them</a:t>
            </a:r>
            <a:endParaRPr lang="en-US" sz="3200" dirty="0"/>
          </a:p>
          <a:p>
            <a:r>
              <a:rPr lang="en-US" sz="3200" dirty="0"/>
              <a:t>It is placed in a hidden directory called </a:t>
            </a:r>
            <a:r>
              <a:rPr lang="en-US" sz="3200" dirty="0"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sz="3200" dirty="0" err="1">
                <a:latin typeface="Courier New" panose="02070609020205090404" pitchFamily="49" charset="0"/>
                <a:cs typeface="Courier New" panose="02070609020205090404" pitchFamily="49" charset="0"/>
              </a:rPr>
              <a:t>git</a:t>
            </a:r>
            <a:endParaRPr lang="en-US" sz="3200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sz="3200" dirty="0"/>
              <a:t>Do not alter anything in the </a:t>
            </a:r>
            <a:r>
              <a:rPr lang="en-US" sz="3200" dirty="0"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sz="3200" dirty="0" err="1">
                <a:latin typeface="Courier New" panose="02070609020205090404" pitchFamily="49" charset="0"/>
                <a:cs typeface="Courier New" panose="02070609020205090404" pitchFamily="49" charset="0"/>
              </a:rPr>
              <a:t>git</a:t>
            </a:r>
            <a:r>
              <a:rPr lang="en-US" sz="3200" dirty="0"/>
              <a:t> directory directly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directory you specify to </a:t>
            </a:r>
            <a:r>
              <a:rPr lang="en-US" sz="3200" dirty="0" err="1"/>
              <a:t>Git</a:t>
            </a:r>
            <a:r>
              <a:rPr lang="en-US" sz="3200" dirty="0"/>
              <a:t> when you create a repository becomes the </a:t>
            </a:r>
            <a:r>
              <a:rPr lang="en-US" sz="3200" dirty="0">
                <a:solidFill>
                  <a:srgbClr val="C00000"/>
                </a:solidFill>
              </a:rPr>
              <a:t>working directory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/>
              <a:t>This holds the version you are currently working on, and is where you make changes</a:t>
            </a:r>
            <a:endParaRPr lang="en-US" sz="3200" dirty="0"/>
          </a:p>
          <a:p>
            <a:r>
              <a:rPr lang="en-US" sz="3200" dirty="0"/>
              <a:t>Changes you make in the working directory are copied to the repository by </a:t>
            </a:r>
            <a:r>
              <a:rPr lang="en-US" sz="3200" dirty="0" err="1"/>
              <a:t>Git</a:t>
            </a:r>
            <a:endParaRPr lang="en-US" sz="3200" dirty="0"/>
          </a:p>
          <a:p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Files in </a:t>
            </a:r>
            <a:r>
              <a:rPr lang="en-US" sz="2800" dirty="0" err="1"/>
              <a:t>Git</a:t>
            </a:r>
            <a:r>
              <a:rPr lang="en-US" sz="2800" dirty="0"/>
              <a:t> are in one of three states</a:t>
            </a:r>
            <a:endParaRPr lang="en-US" sz="2800" dirty="0"/>
          </a:p>
          <a:p>
            <a:r>
              <a:rPr lang="en-US" sz="2800" dirty="0"/>
              <a:t>A file is </a:t>
            </a:r>
            <a:r>
              <a:rPr lang="en-US" sz="2800" dirty="0">
                <a:solidFill>
                  <a:srgbClr val="C00000"/>
                </a:solidFill>
              </a:rPr>
              <a:t>Committed</a:t>
            </a:r>
            <a:r>
              <a:rPr lang="en-US" sz="2800" dirty="0"/>
              <a:t> if the repository has a copy of the current version</a:t>
            </a:r>
            <a:endParaRPr lang="en-US" sz="2800" dirty="0"/>
          </a:p>
          <a:p>
            <a:r>
              <a:rPr lang="en-US" sz="2800" dirty="0"/>
              <a:t>A file is </a:t>
            </a:r>
            <a:r>
              <a:rPr lang="en-US" sz="2800" dirty="0">
                <a:solidFill>
                  <a:srgbClr val="C00000"/>
                </a:solidFill>
              </a:rPr>
              <a:t>Modified</a:t>
            </a:r>
            <a:r>
              <a:rPr lang="en-US" sz="2800" dirty="0"/>
              <a:t> if it has been changed since it was sent to the repository</a:t>
            </a:r>
            <a:endParaRPr lang="en-US" sz="2800" dirty="0"/>
          </a:p>
          <a:p>
            <a:r>
              <a:rPr lang="en-US" sz="2800" dirty="0"/>
              <a:t>A file is </a:t>
            </a:r>
            <a:r>
              <a:rPr lang="en-US" sz="2800" dirty="0">
                <a:solidFill>
                  <a:srgbClr val="C00000"/>
                </a:solidFill>
              </a:rPr>
              <a:t>Staged</a:t>
            </a:r>
            <a:r>
              <a:rPr lang="en-US" sz="2800" dirty="0"/>
              <a:t> if it is has been changed, and the changed version is ready to be sent to the repository, but has not actually been sent yet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9090" y="1681480"/>
            <a:ext cx="3607435" cy="4800600"/>
          </a:xfrm>
        </p:spPr>
        <p:txBody>
          <a:bodyPr/>
          <a:lstStyle/>
          <a:p>
            <a:r>
              <a:rPr lang="en-US" dirty="0"/>
              <a:t>If you copy or create files in your working directory, they will appear as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unstaged</a:t>
            </a:r>
            <a:r>
              <a:rPr lang="en-US" dirty="0">
                <a:solidFill>
                  <a:srgbClr val="FF0000"/>
                </a:solidFill>
              </a:rPr>
              <a:t>, uncommitted changes”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0625" y="1681480"/>
            <a:ext cx="6600190" cy="37077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and adding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0" y="1661795"/>
            <a:ext cx="3742055" cy="4264660"/>
          </a:xfrm>
        </p:spPr>
        <p:txBody>
          <a:bodyPr>
            <a:normAutofit/>
          </a:bodyPr>
          <a:lstStyle/>
          <a:p>
            <a:r>
              <a:rPr lang="en-US" sz="2800" dirty="0"/>
              <a:t>Clicking “stage changed” copies your changed files to the </a:t>
            </a:r>
            <a:r>
              <a:rPr lang="en-US" sz="2800" dirty="0">
                <a:solidFill>
                  <a:srgbClr val="C00000"/>
                </a:solidFill>
              </a:rPr>
              <a:t>staging area</a:t>
            </a:r>
            <a:r>
              <a:rPr lang="en-US" sz="2800" dirty="0"/>
              <a:t>. 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975" y="1661795"/>
            <a:ext cx="6572250" cy="42640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0800000">
            <a:off x="5015880" y="422108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610" y="2166620"/>
            <a:ext cx="10201275" cy="3840480"/>
          </a:xfrm>
        </p:spPr>
        <p:txBody>
          <a:bodyPr>
            <a:noAutofit/>
          </a:bodyPr>
          <a:lstStyle/>
          <a:p>
            <a:r>
              <a:rPr lang="en-US" sz="2800" dirty="0"/>
              <a:t>When the file is staged a copy is taken.</a:t>
            </a:r>
            <a:endParaRPr lang="en-US" sz="2800" dirty="0"/>
          </a:p>
          <a:p>
            <a:r>
              <a:rPr lang="en-US" sz="2800" dirty="0"/>
              <a:t>Modifying a file that has been staged will </a:t>
            </a:r>
            <a:r>
              <a:rPr lang="en-US" sz="2800" dirty="0">
                <a:solidFill>
                  <a:srgbClr val="C00000"/>
                </a:solidFill>
              </a:rPr>
              <a:t>not</a:t>
            </a:r>
            <a:r>
              <a:rPr lang="en-US" sz="2800" dirty="0"/>
              <a:t> modify the staged version.</a:t>
            </a:r>
            <a:endParaRPr lang="en-US" sz="2800" dirty="0"/>
          </a:p>
          <a:p>
            <a:r>
              <a:rPr lang="en-US" sz="2800" dirty="0"/>
              <a:t>When you commit your work to the repository, the staged file will be committed, not the modified one.</a:t>
            </a:r>
            <a:endParaRPr lang="en-US" sz="2800" dirty="0"/>
          </a:p>
          <a:p>
            <a:r>
              <a:rPr lang="en-US" sz="2800" dirty="0"/>
              <a:t>Pressing the </a:t>
            </a:r>
            <a:r>
              <a:rPr lang="en-US" sz="2800" i="1" dirty="0">
                <a:solidFill>
                  <a:srgbClr val="FF0000"/>
                </a:solidFill>
              </a:rPr>
              <a:t>Rescan</a:t>
            </a:r>
            <a:r>
              <a:rPr lang="en-US" sz="2800" dirty="0"/>
              <a:t> button checks the directory for new changes.</a:t>
            </a:r>
            <a:endParaRPr lang="en-US" sz="2800" dirty="0"/>
          </a:p>
          <a:p>
            <a:r>
              <a:rPr lang="en-US" sz="2800" dirty="0"/>
              <a:t>Pressing </a:t>
            </a:r>
            <a:r>
              <a:rPr lang="en-US" sz="2800" i="1" dirty="0">
                <a:solidFill>
                  <a:srgbClr val="FF0000"/>
                </a:solidFill>
              </a:rPr>
              <a:t>Stage Changed</a:t>
            </a:r>
            <a:r>
              <a:rPr lang="en-US" sz="2800" i="1" dirty="0"/>
              <a:t> </a:t>
            </a:r>
            <a:r>
              <a:rPr lang="en-US" sz="2800" dirty="0"/>
              <a:t>again will update the staged files.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to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1543050"/>
            <a:ext cx="9883775" cy="3571240"/>
          </a:xfrm>
        </p:spPr>
        <p:txBody>
          <a:bodyPr>
            <a:normAutofit/>
          </a:bodyPr>
          <a:lstStyle/>
          <a:p>
            <a:pPr marL="82550" indent="0">
              <a:buNone/>
            </a:pPr>
            <a:endParaRPr lang="en-US" dirty="0"/>
          </a:p>
          <a:p>
            <a:r>
              <a:rPr lang="en-US" sz="2800" dirty="0"/>
              <a:t>To save files to the repository, type a </a:t>
            </a:r>
            <a:r>
              <a:rPr lang="en-US" sz="2800" b="1" i="1" dirty="0">
                <a:solidFill>
                  <a:srgbClr val="002060"/>
                </a:solidFill>
              </a:rPr>
              <a:t>Commit Message</a:t>
            </a:r>
            <a:r>
              <a:rPr lang="en-US" sz="2800" dirty="0"/>
              <a:t> into the box on the right, then click </a:t>
            </a:r>
            <a:r>
              <a:rPr lang="en-US" sz="2800" dirty="0">
                <a:solidFill>
                  <a:srgbClr val="C00000"/>
                </a:solidFill>
              </a:rPr>
              <a:t>Commit</a:t>
            </a:r>
            <a:r>
              <a:rPr lang="en-US" sz="2800" dirty="0"/>
              <a:t>.</a:t>
            </a:r>
            <a:endParaRPr lang="en-US" sz="2800" dirty="0"/>
          </a:p>
          <a:p>
            <a:r>
              <a:rPr lang="en-US" sz="2800" dirty="0"/>
              <a:t>The Commit Message can be anything you like. It is saved to the repository with the files as a note to yourself to remember what changes you made.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Some IDEs and interfaces hide the staging step and just let you </a:t>
            </a:r>
            <a:r>
              <a:rPr lang="en-US" sz="3200" dirty="0">
                <a:solidFill>
                  <a:srgbClr val="C00000"/>
                </a:solidFill>
              </a:rPr>
              <a:t>commit</a:t>
            </a:r>
            <a:r>
              <a:rPr lang="en-US" sz="3200" dirty="0"/>
              <a:t> changes directly.</a:t>
            </a:r>
            <a:endParaRPr lang="en-US" sz="3200" dirty="0"/>
          </a:p>
          <a:p>
            <a:r>
              <a:rPr lang="en-US" sz="3200" dirty="0"/>
              <a:t>Some interfaces, including the command line, refer to staging a file as </a:t>
            </a:r>
            <a:r>
              <a:rPr lang="en-US" sz="3200" dirty="0">
                <a:solidFill>
                  <a:srgbClr val="C00000"/>
                </a:solidFill>
              </a:rPr>
              <a:t>adding</a:t>
            </a:r>
            <a:r>
              <a:rPr lang="en-US" sz="3200" dirty="0"/>
              <a:t> it.</a:t>
            </a:r>
            <a:r>
              <a:rPr lang="en-US" dirty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to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Your file does not disappear once it is saved to the repository.</a:t>
            </a:r>
            <a:endParaRPr lang="en-US" sz="3200" dirty="0"/>
          </a:p>
          <a:p>
            <a:r>
              <a:rPr lang="en-US" sz="3200" dirty="0"/>
              <a:t>You can continue working on the file, then Rescan, stage and commit again when you have made useful changes.</a:t>
            </a:r>
            <a:endParaRPr lang="en-US" sz="3200" dirty="0"/>
          </a:p>
          <a:p>
            <a:r>
              <a:rPr lang="en-US" sz="3200" dirty="0" err="1"/>
              <a:t>Git</a:t>
            </a:r>
            <a:r>
              <a:rPr lang="en-US" sz="3200" dirty="0"/>
              <a:t> will keep a record of every version you commit.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11937"/>
            <a:ext cx="10058400" cy="1609344"/>
          </a:xfrm>
        </p:spPr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Review of Lecture </a:t>
            </a:r>
            <a:r>
              <a:rPr lang="en-US" altLang="en-US" sz="3600" dirty="0" smtClean="0"/>
              <a:t>5</a:t>
            </a:r>
            <a:endParaRPr lang="en-US" sz="3600" dirty="0"/>
          </a:p>
          <a:p>
            <a:r>
              <a:rPr lang="en-US" altLang="en-US" sz="3600" dirty="0" smtClean="0"/>
              <a:t>Version Control</a:t>
            </a:r>
            <a:endParaRPr lang="en-US" altLang="en-US" sz="3600" dirty="0" smtClean="0"/>
          </a:p>
          <a:p>
            <a:r>
              <a:rPr lang="en-US" altLang="en-US" sz="3600" dirty="0" smtClean="0"/>
              <a:t>Git </a:t>
            </a:r>
            <a:endParaRPr lang="en-US" sz="3600" dirty="0" smtClean="0"/>
          </a:p>
          <a:p>
            <a:r>
              <a:rPr lang="en-US" sz="3600" dirty="0" smtClean="0"/>
              <a:t>Concluding Remarks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C909-EEA3-465D-A0BC-9AA6D14D834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you realize your changes were a mistake, you can get back the last committed version.</a:t>
            </a:r>
            <a:endParaRPr lang="en-US" sz="3200" dirty="0"/>
          </a:p>
          <a:p>
            <a:r>
              <a:rPr lang="en-US" sz="3200" dirty="0"/>
              <a:t>To get back the last committed or staged version: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Commit &gt; Revert Changes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/>
              <a:t>To undo staging, if you staged a file wrongly by mistake: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Commit &gt; </a:t>
            </a:r>
            <a:r>
              <a:rPr lang="en-US" sz="3200" dirty="0" err="1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Unstage</a:t>
            </a:r>
            <a:r>
              <a:rPr lang="en-US" sz="3200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from Commit</a:t>
            </a:r>
            <a:endParaRPr lang="en-US" sz="3200" dirty="0">
              <a:solidFill>
                <a:srgbClr val="FF000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If you revert your file back to an older version in this way, you can’t get the newer file back.</a:t>
            </a:r>
            <a:endParaRPr lang="en-US" sz="3200" dirty="0"/>
          </a:p>
          <a:p>
            <a:r>
              <a:rPr lang="en-US" sz="3200" dirty="0"/>
              <a:t>Always be sure you want to do this before entering the command.</a:t>
            </a:r>
            <a:endParaRPr lang="en-US" sz="3200" dirty="0"/>
          </a:p>
          <a:p>
            <a:r>
              <a:rPr lang="en-US" sz="3200" dirty="0"/>
              <a:t>Remember you can always Rescan to see all files that have been changed since your last staging or commit.</a:t>
            </a:r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Every time you store a commit, </a:t>
            </a:r>
            <a:r>
              <a:rPr lang="en-US" sz="2400" dirty="0" err="1"/>
              <a:t>Git</a:t>
            </a:r>
            <a:r>
              <a:rPr lang="en-US" sz="2400" dirty="0"/>
              <a:t> adds it to the </a:t>
            </a:r>
            <a:r>
              <a:rPr lang="en-US" sz="2400" dirty="0">
                <a:solidFill>
                  <a:srgbClr val="C00000"/>
                </a:solidFill>
              </a:rPr>
              <a:t>history</a:t>
            </a:r>
            <a:r>
              <a:rPr lang="en-US" sz="2400" dirty="0"/>
              <a:t> in your repository.</a:t>
            </a:r>
            <a:endParaRPr lang="en-US" sz="2400" dirty="0"/>
          </a:p>
          <a:p>
            <a:r>
              <a:rPr lang="en-US" sz="2400" dirty="0"/>
              <a:t>A series of commits form a chain.</a:t>
            </a:r>
            <a:endParaRPr lang="en-US" sz="2400" dirty="0"/>
          </a:p>
          <a:p>
            <a:r>
              <a:rPr lang="en-US" sz="2400" dirty="0"/>
              <a:t>You can view the current commit chain via </a:t>
            </a:r>
            <a:r>
              <a:rPr lang="en-US" sz="2400" i="1" dirty="0">
                <a:solidFill>
                  <a:srgbClr val="FF0000"/>
                </a:solidFill>
              </a:rPr>
              <a:t>Repository &gt; Visualize All Branch History</a:t>
            </a:r>
            <a:r>
              <a:rPr lang="en-US" sz="2400" i="1" dirty="0"/>
              <a:t>.</a:t>
            </a:r>
            <a:endParaRPr lang="en-US" sz="2400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20060" y="4770120"/>
            <a:ext cx="5759450" cy="791210"/>
            <a:chOff x="5858" y="4946"/>
            <a:chExt cx="9070" cy="1246"/>
          </a:xfrm>
        </p:grpSpPr>
        <p:sp>
          <p:nvSpPr>
            <p:cNvPr id="4" name="Rectangle 3"/>
            <p:cNvSpPr/>
            <p:nvPr/>
          </p:nvSpPr>
          <p:spPr>
            <a:xfrm>
              <a:off x="5858" y="4946"/>
              <a:ext cx="1247" cy="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7332" y="5173"/>
              <a:ext cx="1021" cy="9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466" y="4946"/>
              <a:ext cx="1247" cy="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9940" y="5173"/>
              <a:ext cx="1021" cy="9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74" y="4946"/>
              <a:ext cx="1247" cy="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2548" y="5173"/>
              <a:ext cx="1021" cy="9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682" y="4946"/>
              <a:ext cx="1247" cy="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Version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3545" y="1667510"/>
            <a:ext cx="7490460" cy="44088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43672" y="2564904"/>
            <a:ext cx="547260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commits and dates and times.</a:t>
            </a:r>
            <a:endParaRPr lang="en-US" dirty="0"/>
          </a:p>
          <a:p>
            <a:pPr algn="ctr"/>
            <a:r>
              <a:rPr lang="en-US" dirty="0"/>
              <a:t>“Master” indicates most recent commit.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Whenever you test a version of your program and it works, commit.</a:t>
            </a:r>
            <a:endParaRPr lang="en-US" sz="3600" dirty="0"/>
          </a:p>
          <a:p>
            <a:r>
              <a:rPr lang="en-US" sz="3600" dirty="0"/>
              <a:t>If you make changes that break your program, restore the last committed version.</a:t>
            </a:r>
            <a:endParaRPr lang="en-US" sz="3600" dirty="0"/>
          </a:p>
          <a:p>
            <a:pPr marL="82550" indent="0">
              <a:buNone/>
            </a:pPr>
            <a:endParaRPr lang="en-US" sz="3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If your working directory contains a text file named </a:t>
            </a:r>
            <a:r>
              <a:rPr lang="en-US" sz="2800" b="1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sz="2800" b="1" dirty="0" err="1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gitignore</a:t>
            </a:r>
            <a:r>
              <a:rPr lang="en-US" sz="2800" dirty="0"/>
              <a:t>, any file named in it or matching a name in it will not be staged or committed.</a:t>
            </a:r>
            <a:endParaRPr lang="en-US" sz="2800" dirty="0"/>
          </a:p>
          <a:p>
            <a:r>
              <a:rPr lang="en-US" sz="2800" dirty="0"/>
              <a:t>This is usually used for files (</a:t>
            </a:r>
            <a:r>
              <a:rPr lang="en-US" sz="2800" dirty="0" err="1"/>
              <a:t>eg</a:t>
            </a:r>
            <a:r>
              <a:rPr lang="en-US" sz="2800" dirty="0"/>
              <a:t> Java .class files) which will be in your project directories but not useful to version control.</a:t>
            </a:r>
            <a:endParaRPr lang="en-US" sz="2800" dirty="0"/>
          </a:p>
          <a:p>
            <a:r>
              <a:rPr lang="en-US" sz="2800" dirty="0"/>
              <a:t>Most IDEs that support Git will automatically add a .</a:t>
            </a:r>
            <a:r>
              <a:rPr lang="en-US" sz="2800" dirty="0" err="1"/>
              <a:t>gitignore</a:t>
            </a:r>
            <a:r>
              <a:rPr lang="en-US" sz="2800" dirty="0"/>
              <a:t> file for you.</a:t>
            </a: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further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have seen how to get back your last commit.</a:t>
            </a:r>
            <a:endParaRPr lang="en-US" sz="3200" dirty="0"/>
          </a:p>
          <a:p>
            <a:r>
              <a:rPr lang="en-US" sz="3200" dirty="0"/>
              <a:t>What happens if you want to restore a commit that’s further back?</a:t>
            </a:r>
            <a:endParaRPr lang="en-US" sz="3200" dirty="0"/>
          </a:p>
          <a:p>
            <a:pPr marL="82550" indent="0"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719736" y="4941168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655840" y="5085184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5920" y="4941168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312024" y="5085184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32104" y="4941168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968208" y="5085184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8288" y="4941168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5447928" y="3789040"/>
            <a:ext cx="720080" cy="9361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further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happens to the work done in commits C and D? Should it just be thrown away?</a:t>
            </a:r>
            <a:endParaRPr lang="en-US" sz="3200" dirty="0"/>
          </a:p>
          <a:p>
            <a:r>
              <a:rPr lang="en-US" sz="3200" dirty="0" err="1"/>
              <a:t>Git</a:t>
            </a:r>
            <a:r>
              <a:rPr lang="en-US" sz="3200" dirty="0"/>
              <a:t> allows you to restore to point B, and work on from there, while retaining the work in C and D if you decide you need it.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12665" y="4424045"/>
            <a:ext cx="5117465" cy="1578610"/>
            <a:chOff x="5858" y="7328"/>
            <a:chExt cx="9070" cy="3060"/>
          </a:xfrm>
        </p:grpSpPr>
        <p:sp>
          <p:nvSpPr>
            <p:cNvPr id="4" name="Rectangle 3"/>
            <p:cNvSpPr/>
            <p:nvPr/>
          </p:nvSpPr>
          <p:spPr>
            <a:xfrm>
              <a:off x="5858" y="9142"/>
              <a:ext cx="1247" cy="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7332" y="9369"/>
              <a:ext cx="1021" cy="9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466" y="9142"/>
              <a:ext cx="1247" cy="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9940" y="9369"/>
              <a:ext cx="1021" cy="9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74" y="9142"/>
              <a:ext cx="1247" cy="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2548" y="9369"/>
              <a:ext cx="1021" cy="9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682" y="9142"/>
              <a:ext cx="1247" cy="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US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8579" y="7328"/>
              <a:ext cx="1134" cy="1474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and heads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project can have several commit chains at once by creating a </a:t>
            </a:r>
            <a:r>
              <a:rPr lang="en-US" sz="3200" dirty="0">
                <a:solidFill>
                  <a:srgbClr val="C00000"/>
                </a:solidFill>
              </a:rPr>
              <a:t>branch</a:t>
            </a:r>
            <a:r>
              <a:rPr lang="en-US" sz="3200" dirty="0"/>
              <a:t>.</a:t>
            </a:r>
            <a:endParaRPr lang="en-US" sz="3200" dirty="0"/>
          </a:p>
          <a:p>
            <a:r>
              <a:rPr lang="en-US" sz="3200" dirty="0"/>
              <a:t>Each branch has a “head”, which is the most recent commit on the branch.</a:t>
            </a:r>
            <a:endParaRPr lang="en-US" sz="3200" dirty="0"/>
          </a:p>
          <a:p>
            <a:r>
              <a:rPr lang="en-US" sz="3200" dirty="0"/>
              <a:t>By default, when you first create a project, you are creating the </a:t>
            </a:r>
            <a:r>
              <a:rPr lang="en-US" sz="3200" dirty="0">
                <a:solidFill>
                  <a:srgbClr val="C00000"/>
                </a:solidFill>
              </a:rPr>
              <a:t>master branch</a:t>
            </a:r>
            <a:r>
              <a:rPr lang="en-US" sz="3200" dirty="0"/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History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5640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791744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1824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447928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68008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104112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24192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00256" y="2132856"/>
            <a:ext cx="194421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Head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>
            <a:spLocks noGrp="1"/>
          </p:cNvSpPr>
          <p:nvPr>
            <p:ph type="title"/>
          </p:nvPr>
        </p:nvSpPr>
        <p:spPr>
          <a:xfrm>
            <a:off x="425450" y="407670"/>
            <a:ext cx="11092180" cy="1369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4400"/>
            </a:pPr>
            <a:r>
              <a:rPr lang="en-US" sz="4800" dirty="0" smtClean="0">
                <a:sym typeface="+mn-ea"/>
              </a:rPr>
              <a:t>RECAP OF LECTURE </a:t>
            </a:r>
            <a:r>
              <a:rPr lang="en-US" altLang="en-US" sz="4800" dirty="0" smtClean="0">
                <a:sym typeface="+mn-ea"/>
              </a:rPr>
              <a:t>5: CONSOLIDATION OF CONTENT</a:t>
            </a:r>
            <a:endParaRPr lang="en-US" altLang="en-US" sz="4800" dirty="0" smtClean="0">
              <a:sym typeface="+mn-ea"/>
            </a:endParaRPr>
          </a:p>
        </p:txBody>
      </p:sp>
      <p:sp>
        <p:nvSpPr>
          <p:cNvPr id="464" name="Google Shape;464;p22"/>
          <p:cNvSpPr txBox="1">
            <a:spLocks noGrp="1"/>
          </p:cNvSpPr>
          <p:nvPr>
            <p:ph idx="1"/>
          </p:nvPr>
        </p:nvSpPr>
        <p:spPr>
          <a:xfrm>
            <a:off x="521335" y="2324100"/>
            <a:ext cx="11447145" cy="34467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855"/>
              </a:spcBef>
              <a:buSzPts val="3200"/>
            </a:pPr>
            <a:r>
              <a:rPr lang="en-US" sz="4000" dirty="0">
                <a:solidFill>
                  <a:srgbClr val="000000"/>
                </a:solidFill>
              </a:rPr>
              <a:t> Paying attention to formatting requirement and the content of previous Lectures is critical</a:t>
            </a:r>
            <a:endParaRPr lang="en-US" sz="4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855"/>
              </a:spcBef>
              <a:buSzPts val="3200"/>
            </a:pPr>
            <a:r>
              <a:rPr lang="en-US" sz="4000" dirty="0">
                <a:solidFill>
                  <a:srgbClr val="000000"/>
                </a:solidFill>
              </a:rPr>
              <a:t>Check at the Progress Report Requirements</a:t>
            </a:r>
            <a:endParaRPr lang="en-US" sz="4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855"/>
              </a:spcBef>
              <a:buSzPts val="3200"/>
            </a:pPr>
            <a:r>
              <a:rPr lang="en-US" sz="4000" dirty="0">
                <a:solidFill>
                  <a:srgbClr val="000000"/>
                </a:solidFill>
              </a:rPr>
              <a:t>Start Focusing on your Project Implementation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branch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5640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791744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1824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447928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68008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104112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24192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00256" y="2132856"/>
            <a:ext cx="194421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96360" y="3068320"/>
            <a:ext cx="2271395" cy="499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Experimental Head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 branch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5640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791744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1824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447928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68008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104112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24192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00256" y="2132856"/>
            <a:ext cx="194421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Bent-Up Arrow 2"/>
          <p:cNvSpPr/>
          <p:nvPr/>
        </p:nvSpPr>
        <p:spPr>
          <a:xfrm rot="5400000">
            <a:off x="4886195" y="3158684"/>
            <a:ext cx="792088" cy="9361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07968" y="3429000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32880" y="3523615"/>
            <a:ext cx="2322830" cy="499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Experimental Head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Enter </a:t>
            </a:r>
            <a:r>
              <a:rPr lang="en-US" sz="3200" i="1" dirty="0">
                <a:solidFill>
                  <a:srgbClr val="FF0000"/>
                </a:solidFill>
              </a:rPr>
              <a:t>Repository &gt; Visualize All Branch History.</a:t>
            </a:r>
            <a:endParaRPr lang="en-US" sz="3200" i="1" dirty="0"/>
          </a:p>
          <a:p>
            <a:r>
              <a:rPr lang="en-US" sz="3200" dirty="0"/>
              <a:t>Right click the commit you want to start from. </a:t>
            </a:r>
            <a:endParaRPr lang="en-US" sz="3200" dirty="0"/>
          </a:p>
          <a:p>
            <a:r>
              <a:rPr lang="en-US" sz="3200" dirty="0"/>
              <a:t>Choose “</a:t>
            </a:r>
            <a:r>
              <a:rPr lang="en-US" sz="3200" dirty="0">
                <a:solidFill>
                  <a:srgbClr val="FF0000"/>
                </a:solidFill>
              </a:rPr>
              <a:t>create new branch</a:t>
            </a:r>
            <a:r>
              <a:rPr lang="en-US" sz="3200" dirty="0"/>
              <a:t>”.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b="54083"/>
          <a:stretch>
            <a:fillRect/>
          </a:stretch>
        </p:blipFill>
        <p:spPr>
          <a:xfrm>
            <a:off x="3503712" y="4221088"/>
            <a:ext cx="5895975" cy="2016224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4799856" y="4797152"/>
            <a:ext cx="936104" cy="36004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79976" y="4653136"/>
            <a:ext cx="244827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Click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branch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5595" y="1549400"/>
            <a:ext cx="5895975" cy="415163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4871864" y="1988840"/>
            <a:ext cx="936104" cy="36004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1984" y="1844824"/>
            <a:ext cx="244827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Green text shows head of the new branch</a:t>
            </a:r>
            <a:endParaRPr 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030" y="1737360"/>
            <a:ext cx="9893935" cy="4531995"/>
          </a:xfrm>
        </p:spPr>
        <p:txBody>
          <a:bodyPr/>
          <a:lstStyle/>
          <a:p>
            <a:r>
              <a:rPr lang="en-US" sz="3200" dirty="0"/>
              <a:t>Once you have created a branch, you must switch your work directory to that branch before you start making changes.</a:t>
            </a:r>
            <a:endParaRPr lang="en-US" sz="3200" dirty="0"/>
          </a:p>
          <a:p>
            <a:r>
              <a:rPr lang="en-US" sz="3200" dirty="0"/>
              <a:t>Close the visualization window and choose </a:t>
            </a:r>
            <a:r>
              <a:rPr lang="en-US" sz="3200" i="1" dirty="0">
                <a:solidFill>
                  <a:srgbClr val="FF0000"/>
                </a:solidFill>
              </a:rPr>
              <a:t>Branch &gt; Checkout</a:t>
            </a:r>
            <a:r>
              <a:rPr lang="en-US" sz="3200" i="1" dirty="0"/>
              <a:t>.</a:t>
            </a:r>
            <a:endParaRPr lang="en-US" sz="3200" dirty="0"/>
          </a:p>
          <a:p>
            <a:r>
              <a:rPr lang="en-US" sz="3200" dirty="0"/>
              <a:t>Choose your new branch.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58703"/>
          <a:stretch>
            <a:fillRect/>
          </a:stretch>
        </p:blipFill>
        <p:spPr>
          <a:xfrm>
            <a:off x="5942838" y="4686409"/>
            <a:ext cx="4514850" cy="164816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At this point all files in your working directory will revert to their versions at the time of your past commit, B.</a:t>
            </a:r>
            <a:endParaRPr lang="en-US" sz="2800" dirty="0"/>
          </a:p>
          <a:p>
            <a:r>
              <a:rPr lang="en-US" sz="2800" dirty="0"/>
              <a:t>Also, note that the “current branch” has changed in the </a:t>
            </a:r>
            <a:r>
              <a:rPr lang="en-US" sz="2800" dirty="0" err="1"/>
              <a:t>Git</a:t>
            </a:r>
            <a:r>
              <a:rPr lang="en-US" sz="2800" dirty="0"/>
              <a:t> GUI.</a:t>
            </a:r>
            <a:endParaRPr lang="en-US" sz="2800" dirty="0"/>
          </a:p>
          <a:p>
            <a:r>
              <a:rPr lang="en-US" sz="2800" dirty="0"/>
              <a:t>You can then make changes and stage and commit them in the normal way, and the alternative branched version will be updated instead of the master version.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 branch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735" y="1809750"/>
            <a:ext cx="6765925" cy="433578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4583832" y="2204864"/>
            <a:ext cx="936104" cy="36004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63952" y="2060848"/>
            <a:ext cx="453650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 head has moved on to recent commit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 rot="5400000">
            <a:off x="3143672" y="2926854"/>
            <a:ext cx="936104" cy="36004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43672" y="3679006"/>
            <a:ext cx="453650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 where branches diverge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can now use</a:t>
            </a:r>
            <a:r>
              <a:rPr lang="en-US" alt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Branch &gt; Checkout</a:t>
            </a:r>
            <a:r>
              <a:rPr lang="en-US" altLang="en-US" sz="2800" i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to check the master branch back out and restore your older version.</a:t>
            </a:r>
            <a:endParaRPr lang="en-US" sz="2800" dirty="0"/>
          </a:p>
          <a:p>
            <a:r>
              <a:rPr lang="en-US" sz="2800" dirty="0"/>
              <a:t>You can return to the experimental branch whenever you like by using </a:t>
            </a:r>
            <a:r>
              <a:rPr lang="en-US" sz="2800" i="1" dirty="0">
                <a:solidFill>
                  <a:srgbClr val="FF0000"/>
                </a:solidFill>
              </a:rPr>
              <a:t>Branch &gt; Checkout</a:t>
            </a:r>
            <a:r>
              <a:rPr lang="en-US" sz="2800" i="1" dirty="0"/>
              <a:t> </a:t>
            </a:r>
            <a:r>
              <a:rPr lang="en-US" sz="2800" dirty="0"/>
              <a:t>again.</a:t>
            </a:r>
            <a:endParaRPr lang="en-US" sz="2800" dirty="0"/>
          </a:p>
          <a:p>
            <a:r>
              <a:rPr lang="en-US" sz="2800" dirty="0"/>
              <a:t>In NetBeans, </a:t>
            </a:r>
            <a:r>
              <a:rPr lang="en-US" sz="2800" dirty="0" err="1"/>
              <a:t>etc</a:t>
            </a:r>
            <a:r>
              <a:rPr lang="en-US" sz="2800" dirty="0"/>
              <a:t>, there is often a “branch” selector in the corner of the editor that you can click on to instantly change the opened branch.</a:t>
            </a:r>
            <a:endParaRPr lang="en-US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If you have made changes that break your program, but think you might fix them in the future, commit them then create a branch at the last working version.</a:t>
            </a:r>
            <a:endParaRPr lang="en-US" sz="3200" dirty="0"/>
          </a:p>
          <a:p>
            <a:r>
              <a:rPr lang="en-US" sz="3200" dirty="0"/>
              <a:t>Check out this branch and you have your program working again and your changes still available on the original branch.</a:t>
            </a:r>
            <a:endParaRPr lang="en-US" sz="3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If you have two ideas for how to solve a problem, commit your program before you start, then create a new branch.</a:t>
            </a:r>
            <a:endParaRPr lang="en-US" sz="3200" dirty="0"/>
          </a:p>
          <a:p>
            <a:r>
              <a:rPr lang="en-US" sz="3200" dirty="0"/>
              <a:t>Try the first idea and see how it goes. Commit it, then restore the original branch.</a:t>
            </a:r>
            <a:endParaRPr lang="en-US" sz="3200" dirty="0"/>
          </a:p>
          <a:p>
            <a:r>
              <a:rPr lang="en-US" sz="3200" dirty="0"/>
              <a:t>Create another branch, try the second idea and see how it goes. You can now switch between them any time.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81994" y="1980271"/>
            <a:ext cx="4601175" cy="451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13595" y="4574916"/>
            <a:ext cx="3693339" cy="961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4854" y="2904662"/>
            <a:ext cx="8236905" cy="45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46786" y="5706204"/>
            <a:ext cx="4980370" cy="320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6919" y="3796006"/>
            <a:ext cx="5034824" cy="5462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59496" y="4872930"/>
            <a:ext cx="4779025" cy="3660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3842" y="1880407"/>
            <a:ext cx="5592263" cy="4519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5640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791744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1824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447928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68008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104112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24192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00256" y="2132856"/>
            <a:ext cx="194421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Bent-Up Arrow 2"/>
          <p:cNvSpPr/>
          <p:nvPr/>
        </p:nvSpPr>
        <p:spPr>
          <a:xfrm rot="5400000">
            <a:off x="4886195" y="3158684"/>
            <a:ext cx="792088" cy="9361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07968" y="3429000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56045" y="3441700"/>
            <a:ext cx="2572385" cy="431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Experimental 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91744" y="1988840"/>
            <a:ext cx="216024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Tag: First Release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542415" y="4481830"/>
            <a:ext cx="8954135" cy="1594485"/>
          </a:xfrm>
        </p:spPr>
        <p:txBody>
          <a:bodyPr>
            <a:normAutofit/>
          </a:bodyPr>
          <a:lstStyle/>
          <a:p>
            <a:r>
              <a:rPr lang="en-US" sz="2400" dirty="0"/>
              <a:t>What happens if two branches both contain parts of valuable work?</a:t>
            </a:r>
            <a:endParaRPr lang="en-US" sz="2400" dirty="0"/>
          </a:p>
          <a:p>
            <a:r>
              <a:rPr lang="en-US" sz="2400" dirty="0" err="1"/>
              <a:t>Git</a:t>
            </a:r>
            <a:r>
              <a:rPr lang="en-US" sz="2400" dirty="0"/>
              <a:t> will allow branches to be recombined. This process is called merging. </a:t>
            </a:r>
            <a:endParaRPr 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5640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791744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1824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447928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68008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104112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24192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12113" y="1899087"/>
            <a:ext cx="194421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Bent-Up Arrow 2"/>
          <p:cNvSpPr/>
          <p:nvPr/>
        </p:nvSpPr>
        <p:spPr>
          <a:xfrm rot="5400000">
            <a:off x="4886195" y="3158684"/>
            <a:ext cx="792088" cy="9361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07968" y="3429000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99355" y="4044315"/>
            <a:ext cx="2409825" cy="387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Experimental 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91744" y="1988840"/>
            <a:ext cx="216024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Tag: First Release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505585" y="4542790"/>
            <a:ext cx="9126855" cy="1604010"/>
          </a:xfrm>
        </p:spPr>
        <p:txBody>
          <a:bodyPr>
            <a:normAutofit/>
          </a:bodyPr>
          <a:lstStyle/>
          <a:p>
            <a:r>
              <a:rPr lang="en-US" sz="3200" dirty="0"/>
              <a:t>You can merge a branch into an existing branch by initiating a merge straight away..</a:t>
            </a:r>
            <a:endParaRPr lang="en-US" sz="3200" dirty="0"/>
          </a:p>
        </p:txBody>
      </p:sp>
      <p:sp>
        <p:nvSpPr>
          <p:cNvPr id="16" name="Bent-Up Arrow 15"/>
          <p:cNvSpPr/>
          <p:nvPr/>
        </p:nvSpPr>
        <p:spPr>
          <a:xfrm>
            <a:off x="6816080" y="3113578"/>
            <a:ext cx="3312368" cy="819477"/>
          </a:xfrm>
          <a:prstGeom prst="bentUpArrow">
            <a:avLst>
              <a:gd name="adj1" fmla="val 2293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760296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480376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5640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791744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1824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447928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68008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104112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24192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48128" y="1940036"/>
            <a:ext cx="194421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Bent-Up Arrow 2"/>
          <p:cNvSpPr/>
          <p:nvPr/>
        </p:nvSpPr>
        <p:spPr>
          <a:xfrm rot="5400000">
            <a:off x="4886195" y="3158684"/>
            <a:ext cx="792088" cy="9361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07968" y="3429000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15865" y="3977640"/>
            <a:ext cx="2495550" cy="382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Experimental 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91744" y="1988840"/>
            <a:ext cx="216024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Tag: First Release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340485" y="4739640"/>
            <a:ext cx="9117330" cy="1316355"/>
          </a:xfrm>
        </p:spPr>
        <p:txBody>
          <a:bodyPr>
            <a:normAutofit/>
          </a:bodyPr>
          <a:lstStyle/>
          <a:p>
            <a:r>
              <a:rPr lang="en-US" dirty="0"/>
              <a:t>Or you can create a new branch, check that out, then merge another branch into it; this gives you a new branch for the merged version.</a:t>
            </a:r>
            <a:endParaRPr lang="en-US" dirty="0"/>
          </a:p>
        </p:txBody>
      </p:sp>
      <p:sp>
        <p:nvSpPr>
          <p:cNvPr id="16" name="Bent-Up Arrow 15"/>
          <p:cNvSpPr/>
          <p:nvPr/>
        </p:nvSpPr>
        <p:spPr>
          <a:xfrm>
            <a:off x="6816080" y="3113578"/>
            <a:ext cx="3312368" cy="819477"/>
          </a:xfrm>
          <a:prstGeom prst="bentUpArrow">
            <a:avLst>
              <a:gd name="adj1" fmla="val 2293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760296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480376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04605" y="2722245"/>
            <a:ext cx="1944370" cy="346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Combined Head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Check out the first branch you want to merge.</a:t>
            </a:r>
            <a:endParaRPr lang="en-US" sz="4000" dirty="0"/>
          </a:p>
          <a:p>
            <a:r>
              <a:rPr lang="en-US" sz="4000" dirty="0"/>
              <a:t>Choose </a:t>
            </a:r>
            <a:r>
              <a:rPr lang="en-US" sz="4000" i="1" dirty="0">
                <a:solidFill>
                  <a:srgbClr val="FF0000"/>
                </a:solidFill>
              </a:rPr>
              <a:t>Merge &gt; Local Merge</a:t>
            </a:r>
            <a:r>
              <a:rPr lang="en-US" sz="4000" dirty="0"/>
              <a:t> and choose the other branch.</a:t>
            </a:r>
            <a:endParaRPr lang="en-US" sz="4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Merging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Merging is based on comparing the two versions, which we shall call A and B.</a:t>
            </a:r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dirty="0">
                <a:solidFill>
                  <a:srgbClr val="C00000"/>
                </a:solidFill>
              </a:rPr>
              <a:t>base version</a:t>
            </a:r>
            <a:r>
              <a:rPr lang="en-US" sz="3200" dirty="0"/>
              <a:t> is also considered.</a:t>
            </a:r>
            <a:endParaRPr lang="en-US" sz="3200" dirty="0"/>
          </a:p>
          <a:p>
            <a:r>
              <a:rPr lang="en-US" sz="3200" dirty="0"/>
              <a:t>Since A and B are branches, at some point they must have branched off from a common point. </a:t>
            </a:r>
            <a:endParaRPr lang="en-US" sz="3200" dirty="0"/>
          </a:p>
          <a:p>
            <a:r>
              <a:rPr lang="en-US" sz="3200" dirty="0"/>
              <a:t>That version is the </a:t>
            </a:r>
            <a:r>
              <a:rPr lang="en-US" sz="3200" dirty="0">
                <a:solidFill>
                  <a:srgbClr val="C00000"/>
                </a:solidFill>
              </a:rPr>
              <a:t>base version</a:t>
            </a:r>
            <a:r>
              <a:rPr lang="en-US" sz="3200" dirty="0"/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5640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791744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1824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447928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68008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104112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24192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48128" y="1940036"/>
            <a:ext cx="194421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Bent-Up Arrow 2"/>
          <p:cNvSpPr/>
          <p:nvPr/>
        </p:nvSpPr>
        <p:spPr>
          <a:xfrm rot="5400000">
            <a:off x="4886195" y="3158684"/>
            <a:ext cx="792088" cy="9361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07968" y="3429000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15865" y="4049395"/>
            <a:ext cx="2486025" cy="4616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Experimental 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91744" y="1988840"/>
            <a:ext cx="216024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Tag: First Release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579880" y="4653280"/>
            <a:ext cx="8888095" cy="118173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 is the base version.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Bent-Up Arrow 15"/>
          <p:cNvSpPr/>
          <p:nvPr/>
        </p:nvSpPr>
        <p:spPr>
          <a:xfrm>
            <a:off x="6816080" y="3113578"/>
            <a:ext cx="3312368" cy="819477"/>
          </a:xfrm>
          <a:prstGeom prst="bentUpArrow">
            <a:avLst>
              <a:gd name="adj1" fmla="val 2293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760296" y="242088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480376" y="227687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04312" y="2636912"/>
            <a:ext cx="194421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Combined Head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Merging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If a file is </a:t>
            </a:r>
            <a:r>
              <a:rPr lang="en-US" sz="3200" dirty="0">
                <a:solidFill>
                  <a:srgbClr val="C00000"/>
                </a:solidFill>
              </a:rPr>
              <a:t>unchanged</a:t>
            </a:r>
            <a:r>
              <a:rPr lang="en-US" sz="3200" dirty="0"/>
              <a:t> from the base version in both A and B, it stays unchanged.</a:t>
            </a:r>
            <a:endParaRPr lang="en-US" sz="3200" dirty="0"/>
          </a:p>
          <a:p>
            <a:r>
              <a:rPr lang="en-US" sz="3200" dirty="0"/>
              <a:t>If a file is </a:t>
            </a:r>
            <a:r>
              <a:rPr lang="en-US" sz="3200" dirty="0">
                <a:solidFill>
                  <a:srgbClr val="C00000"/>
                </a:solidFill>
              </a:rPr>
              <a:t>changed</a:t>
            </a:r>
            <a:r>
              <a:rPr lang="en-US" sz="3200" dirty="0"/>
              <a:t> from the base in A but not B, the changed version is kept.</a:t>
            </a:r>
            <a:endParaRPr lang="en-US" sz="3200" dirty="0"/>
          </a:p>
          <a:p>
            <a:r>
              <a:rPr lang="en-US" sz="3200" dirty="0"/>
              <a:t>If a file is changed from the base in both versions, and the changes are different, a </a:t>
            </a:r>
            <a:r>
              <a:rPr lang="en-US" sz="3200" dirty="0">
                <a:solidFill>
                  <a:srgbClr val="C00000"/>
                </a:solidFill>
              </a:rPr>
              <a:t>conflict</a:t>
            </a:r>
            <a:r>
              <a:rPr lang="en-US" sz="3200" dirty="0"/>
              <a:t> occurs and the merge must be resolved manually.</a:t>
            </a:r>
            <a:endParaRPr lang="en-US" sz="3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a file is changed in two branches, usually human intervention is required to work out how to combine the changes.</a:t>
            </a:r>
            <a:endParaRPr lang="en-US" sz="2800" dirty="0"/>
          </a:p>
          <a:p>
            <a:r>
              <a:rPr lang="en-US" sz="2800" dirty="0"/>
              <a:t>In written text, it may be OK to just apply all changes compared to the base.</a:t>
            </a:r>
            <a:endParaRPr lang="en-US" sz="2800" dirty="0"/>
          </a:p>
          <a:p>
            <a:r>
              <a:rPr lang="en-US" sz="2800" dirty="0"/>
              <a:t>In a program, it may be necessary to analyze how the changes might interact.</a:t>
            </a:r>
            <a:endParaRPr lang="en-US" sz="2800" dirty="0"/>
          </a:p>
          <a:p>
            <a:r>
              <a:rPr lang="en-US" sz="2800" dirty="0"/>
              <a:t>IDEs at this point can be very helpful. They can identify the changes between merges and let you choose which to keep.</a:t>
            </a:r>
            <a:endParaRPr lang="en-US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Fear, Uncertainty and Doubt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2121535"/>
            <a:ext cx="10058400" cy="3408680"/>
          </a:xfrm>
        </p:spPr>
        <p:txBody>
          <a:bodyPr>
            <a:noAutofit/>
          </a:bodyPr>
          <a:lstStyle/>
          <a:p>
            <a:r>
              <a:rPr lang="en-US" sz="2800" dirty="0"/>
              <a:t>Many users – even experienced users – fear using version control because they are afraid of losing work</a:t>
            </a:r>
            <a:endParaRPr lang="en-US" sz="2800" dirty="0"/>
          </a:p>
          <a:p>
            <a:r>
              <a:rPr lang="en-US" sz="2800" dirty="0"/>
              <a:t>Git tries its best to avoid ever losing work in either the working directory or committed files and ultimately is much less likely to lose work than other methods</a:t>
            </a:r>
            <a:endParaRPr lang="en-US" sz="2800" dirty="0"/>
          </a:p>
          <a:p>
            <a:r>
              <a:rPr lang="en-US" sz="2800" dirty="0"/>
              <a:t>However, the fear is understandable, but can be dealt with properly</a:t>
            </a:r>
            <a:endParaRPr lang="en-US" sz="2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Assuaging Fears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You can make your own backups of versions as long as</a:t>
            </a:r>
            <a:endParaRPr lang="en-US" sz="3600" dirty="0"/>
          </a:p>
          <a:p>
            <a:pPr lvl="1"/>
            <a:r>
              <a:rPr lang="en-US" sz="3200" dirty="0"/>
              <a:t>They are outside of the Git working directory</a:t>
            </a:r>
            <a:endParaRPr lang="en-US" sz="3200" dirty="0"/>
          </a:p>
          <a:p>
            <a:pPr lvl="1"/>
            <a:r>
              <a:rPr lang="en-US" sz="3200" dirty="0"/>
              <a:t>They do not include the hidden .git directory</a:t>
            </a:r>
            <a:endParaRPr lang="en-US" sz="3200" dirty="0"/>
          </a:p>
          <a:p>
            <a:r>
              <a:rPr lang="en-US" sz="3600" dirty="0"/>
              <a:t>If you bring these backups back into Git, they will appear as “new versions” but this may be OK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tool that manages multiple versions of plain text files</a:t>
            </a:r>
            <a:endParaRPr lang="en-US" sz="2800" dirty="0"/>
          </a:p>
          <a:p>
            <a:r>
              <a:rPr lang="en-US" sz="2800" dirty="0"/>
              <a:t>Usually these files are program source code, but they can be any plain text file</a:t>
            </a:r>
            <a:endParaRPr lang="en-US" sz="2800" dirty="0"/>
          </a:p>
          <a:p>
            <a:r>
              <a:rPr lang="en-US" sz="2800" dirty="0"/>
              <a:t>Some VCSs can manage non-text files also, but in a less sophisticated way</a:t>
            </a:r>
            <a:endParaRPr lang="en-US" sz="2800" dirty="0"/>
          </a:p>
          <a:p>
            <a:r>
              <a:rPr lang="en-US" sz="2800" dirty="0"/>
              <a:t>Originally intended to help people work together on projects, but valuable for other purposes too</a:t>
            </a:r>
            <a:endParaRPr lang="en-US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Assuaging Fears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610" y="2094230"/>
            <a:ext cx="9875520" cy="3789045"/>
          </a:xfrm>
        </p:spPr>
        <p:txBody>
          <a:bodyPr>
            <a:noAutofit/>
          </a:bodyPr>
          <a:lstStyle/>
          <a:p>
            <a:r>
              <a:rPr lang="en-US" sz="2400" dirty="0"/>
              <a:t>If you start a merge that you can’t complete, some interfaces get “stuck” and will not let you proceed with anything</a:t>
            </a:r>
            <a:endParaRPr lang="en-US" sz="2400" dirty="0"/>
          </a:p>
          <a:p>
            <a:r>
              <a:rPr lang="en-US" sz="2400" dirty="0"/>
              <a:t>If this happens, you can always use the command line Git to recover. Start Git Bash, cd to your working directory:</a:t>
            </a: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Git merge ––abort</a:t>
            </a:r>
            <a:r>
              <a:rPr lang="en-US" sz="2400" dirty="0"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z="2400" dirty="0">
                <a:cs typeface="Courier New" panose="02070609020205090404" pitchFamily="49" charset="0"/>
              </a:rPr>
              <a:t>will undo the merge, roll all files back to how they were before you started merging, and close the merge so you can do other things again</a:t>
            </a:r>
            <a:endParaRPr lang="en-US" sz="2400" dirty="0">
              <a:cs typeface="Courier New" panose="020706090202050904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Git checkout ––conflict</a:t>
            </a:r>
            <a:r>
              <a:rPr lang="en-US" sz="2400" dirty="0"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z="2400" dirty="0">
                <a:cs typeface="Courier New" panose="02070609020205090404" pitchFamily="49" charset="0"/>
              </a:rPr>
              <a:t>will roll all files back to the start of the merge, letting you start the merging process again and correct any mistakes you made</a:t>
            </a:r>
            <a:endParaRPr lang="en-US" sz="2400" dirty="0"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Assuaging fears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610" y="1840865"/>
            <a:ext cx="10057130" cy="4077335"/>
          </a:xfrm>
        </p:spPr>
        <p:txBody>
          <a:bodyPr/>
          <a:lstStyle/>
          <a:p>
            <a:r>
              <a:rPr lang="en-US" sz="2800" dirty="0"/>
              <a:t>Another common way to get “stuck” is to be unable to change branches because an irrelevant file in the working directory has changed</a:t>
            </a:r>
            <a:endParaRPr lang="en-US" sz="2800" dirty="0"/>
          </a:p>
          <a:p>
            <a:r>
              <a:rPr lang="en-US" sz="2800" dirty="0"/>
              <a:t>Git will never change branches while there are changed files in the work directory to prevent losing work.</a:t>
            </a:r>
            <a:endParaRPr lang="en-US" sz="2800" dirty="0"/>
          </a:p>
          <a:p>
            <a:r>
              <a:rPr lang="en-US" sz="2800" dirty="0"/>
              <a:t>But if an IDE or compiler or other program has updated an irrelevant file (such as a preference configuration) this may stop you changing branches even though the file is nothing to do with you and you don’t care about it</a:t>
            </a:r>
            <a:endParaRPr lang="en-GB" sz="2800" dirty="0"/>
          </a:p>
          <a:p>
            <a:endParaRPr lang="en-GB" sz="2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Assuaging fears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610" y="1754505"/>
            <a:ext cx="9838055" cy="4001135"/>
          </a:xfrm>
        </p:spPr>
        <p:txBody>
          <a:bodyPr>
            <a:noAutofit/>
          </a:bodyPr>
          <a:lstStyle/>
          <a:p>
            <a:r>
              <a:rPr lang="en-US" sz="2800" dirty="0"/>
              <a:t>Remove the irrelevant file from tracking:</a:t>
            </a:r>
            <a:br>
              <a:rPr lang="en-US" sz="2800" dirty="0"/>
            </a:br>
            <a:r>
              <a:rPr lang="en-US" sz="2800" b="1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git rm --cached &lt;filename&gt;</a:t>
            </a:r>
            <a:endParaRPr lang="en-GB" sz="2800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sz="2800" dirty="0"/>
              <a:t>After doing this, add it to </a:t>
            </a:r>
            <a:r>
              <a:rPr lang="en-US" sz="2800" dirty="0">
                <a:solidFill>
                  <a:srgbClr val="C00000"/>
                </a:solidFill>
              </a:rPr>
              <a:t>.</a:t>
            </a:r>
            <a:r>
              <a:rPr lang="en-US" sz="2800" dirty="0" err="1">
                <a:solidFill>
                  <a:srgbClr val="C00000"/>
                </a:solidFill>
              </a:rPr>
              <a:t>gitignore</a:t>
            </a:r>
            <a:r>
              <a:rPr lang="en-US" sz="2800" dirty="0"/>
              <a:t> to prevent it happening again.</a:t>
            </a:r>
            <a:endParaRPr lang="en-US" sz="2800" dirty="0"/>
          </a:p>
          <a:p>
            <a:r>
              <a:rPr lang="en-US" sz="2800" dirty="0"/>
              <a:t>If you need to get unstuck quickly </a:t>
            </a:r>
            <a:r>
              <a:rPr lang="en-US" sz="2800" dirty="0">
                <a:solidFill>
                  <a:srgbClr val="C00000"/>
                </a:solidFill>
              </a:rPr>
              <a:t>and you are absolutely positive that none of the changed files matter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b="1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git reset --hard HEAD</a:t>
            </a:r>
            <a:br>
              <a:rPr lang="en-US" sz="2800" dirty="0">
                <a:latin typeface="Courier New" panose="02070609020205090404" pitchFamily="49" charset="0"/>
                <a:cs typeface="Courier New" panose="02070609020205090404" pitchFamily="49" charset="0"/>
              </a:rPr>
            </a:br>
            <a:r>
              <a:rPr lang="en-US" sz="2800" dirty="0">
                <a:cs typeface="Courier New" panose="02070609020205090404" pitchFamily="49" charset="0"/>
              </a:rPr>
              <a:t>This can lose work (since it is explicitly telling Git to bypass its safety mechanism)</a:t>
            </a:r>
            <a:endParaRPr lang="en-US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Assuaging fears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610" y="1898650"/>
            <a:ext cx="9655810" cy="3714115"/>
          </a:xfrm>
        </p:spPr>
        <p:txBody>
          <a:bodyPr>
            <a:noAutofit/>
          </a:bodyPr>
          <a:lstStyle/>
          <a:p>
            <a:r>
              <a:rPr lang="en-US" sz="2800" dirty="0"/>
              <a:t>When you check out an old version, you may get an ominous message about being “in detached head state”</a:t>
            </a:r>
            <a:endParaRPr lang="en-US" sz="2800" dirty="0"/>
          </a:p>
          <a:p>
            <a:r>
              <a:rPr lang="en-US" sz="2800" dirty="0"/>
              <a:t>Don’t panic! This just means “there’s no branch here so if you commit changes now, I won’t know what branch they should be on”. If you don’t intend to make changes it can be ignored</a:t>
            </a:r>
            <a:endParaRPr lang="en-US" sz="2800" dirty="0"/>
          </a:p>
          <a:p>
            <a:r>
              <a:rPr lang="en-US" sz="2800" dirty="0"/>
              <a:t>If you do make changes you can create a branch from the version you checked out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access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185" y="2094230"/>
            <a:ext cx="9855835" cy="3477895"/>
          </a:xfrm>
        </p:spPr>
        <p:txBody>
          <a:bodyPr>
            <a:noAutofit/>
          </a:bodyPr>
          <a:lstStyle/>
          <a:p>
            <a:r>
              <a:rPr lang="en-US" sz="2800" dirty="0"/>
              <a:t>If you use a remote hosting service such as GitHub, you will also be offered options to </a:t>
            </a:r>
            <a:r>
              <a:rPr lang="en-US" sz="2800" dirty="0">
                <a:solidFill>
                  <a:srgbClr val="FF0000"/>
                </a:solidFill>
              </a:rPr>
              <a:t>Push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Pull</a:t>
            </a:r>
            <a:r>
              <a:rPr lang="en-US" sz="2800" dirty="0"/>
              <a:t> your repository</a:t>
            </a:r>
            <a:endParaRPr lang="en-US" sz="2800" dirty="0"/>
          </a:p>
          <a:p>
            <a:r>
              <a:rPr lang="en-US" sz="2800" dirty="0"/>
              <a:t>Push means </a:t>
            </a:r>
            <a:r>
              <a:rPr lang="en-US" sz="2800" dirty="0">
                <a:solidFill>
                  <a:srgbClr val="FF0000"/>
                </a:solidFill>
              </a:rPr>
              <a:t>Upload and merge</a:t>
            </a:r>
            <a:r>
              <a:rPr lang="en-US" sz="2800" dirty="0"/>
              <a:t>; Pull means </a:t>
            </a:r>
            <a:r>
              <a:rPr lang="en-US" sz="2800" dirty="0">
                <a:solidFill>
                  <a:srgbClr val="FF0000"/>
                </a:solidFill>
              </a:rPr>
              <a:t>Download and merge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you use remote sync, </a:t>
            </a:r>
            <a:r>
              <a:rPr lang="en-US" sz="2800" dirty="0">
                <a:solidFill>
                  <a:srgbClr val="FF0000"/>
                </a:solidFill>
              </a:rPr>
              <a:t>always </a:t>
            </a:r>
            <a:r>
              <a:rPr lang="en-US" sz="2800" dirty="0"/>
              <a:t>pull before you start working and push when you finish. If you forget, your local and remote versions may go out of sync and you will have to merge them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r>
              <a:rPr lang="en-US" dirty="0"/>
              <a:t>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512" y="2918362"/>
            <a:ext cx="10058400" cy="146069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Any questions regarding today’s content is highly welcomed…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5A43-F80B-4F38-A3A4-E7E627BEACA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Getting Help</a:t>
            </a:r>
            <a:r>
              <a:rPr lang="en-US" sz="2800" dirty="0" smtClean="0"/>
              <a:t>: send your questions to your supervisors or the module leader. </a:t>
            </a:r>
            <a:endParaRPr lang="en-US" sz="2800" dirty="0" smtClean="0"/>
          </a:p>
          <a:p>
            <a:r>
              <a:rPr lang="en-US" altLang="en-US" sz="2800" dirty="0" smtClean="0">
                <a:solidFill>
                  <a:srgbClr val="FF0000"/>
                </a:solidFill>
              </a:rPr>
              <a:t>Start working on your project. The report writing and project coding can be done simultaneously. It saves you time.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Enjoy </a:t>
            </a:r>
            <a:r>
              <a:rPr lang="en-US" sz="2800" dirty="0">
                <a:solidFill>
                  <a:srgbClr val="FF0000"/>
                </a:solidFill>
              </a:rPr>
              <a:t>your project</a:t>
            </a:r>
            <a:r>
              <a:rPr lang="en-US" sz="2800" dirty="0" smtClean="0">
                <a:solidFill>
                  <a:srgbClr val="FF0000"/>
                </a:solidFill>
              </a:rPr>
              <a:t>!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CF63-98A2-4829-8D32-0DCA772108B0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version control helps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320" y="2004060"/>
            <a:ext cx="9548495" cy="3841750"/>
          </a:xfrm>
        </p:spPr>
        <p:txBody>
          <a:bodyPr>
            <a:normAutofit/>
          </a:bodyPr>
          <a:lstStyle/>
          <a:p>
            <a:r>
              <a:rPr lang="en-US" sz="2800" dirty="0"/>
              <a:t>Much reduced risk of accidentally uploading a wrong version – only one version is visible at a time and you can find out if it’s the latest</a:t>
            </a:r>
            <a:endParaRPr lang="en-US" sz="2800" dirty="0"/>
          </a:p>
          <a:p>
            <a:r>
              <a:rPr lang="en-US" sz="2800" dirty="0"/>
              <a:t>Makes it much easier to archive working or milestone versions to retrieve later</a:t>
            </a:r>
            <a:endParaRPr lang="en-US" sz="2800" dirty="0"/>
          </a:p>
          <a:p>
            <a:r>
              <a:rPr lang="en-US" sz="2800" dirty="0"/>
              <a:t>Makes it easier to create a new copy to experiment on and then, if the experiment goes well, integrate the changes back to the original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Git</a:t>
            </a:r>
            <a:r>
              <a:rPr lang="en-US" sz="2800" dirty="0">
                <a:solidFill>
                  <a:srgbClr val="FF0000"/>
                </a:solidFill>
              </a:rPr>
              <a:t> is a snapshot-based version control system</a:t>
            </a:r>
            <a:r>
              <a:rPr lang="en-US" sz="2800" dirty="0"/>
              <a:t> used widely on the internet</a:t>
            </a:r>
            <a:endParaRPr lang="en-US" sz="2800" dirty="0"/>
          </a:p>
          <a:p>
            <a:r>
              <a:rPr lang="en-US" sz="2800" dirty="0"/>
              <a:t>It was created for tracking the source code of Linux and evolved from there</a:t>
            </a:r>
            <a:endParaRPr lang="en-US" sz="2800" dirty="0"/>
          </a:p>
          <a:p>
            <a:r>
              <a:rPr lang="en-US" sz="2800" dirty="0"/>
              <a:t>It includes aspects of both version control and the more sophisticated </a:t>
            </a:r>
            <a:r>
              <a:rPr lang="en-US" sz="2800" dirty="0">
                <a:solidFill>
                  <a:srgbClr val="C00000"/>
                </a:solidFill>
              </a:rPr>
              <a:t>software configuration management</a:t>
            </a:r>
            <a:r>
              <a:rPr lang="en-US" sz="2800" dirty="0"/>
              <a:t> (SCM)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5" y="1791970"/>
            <a:ext cx="10822940" cy="3571875"/>
          </a:xfrm>
        </p:spPr>
        <p:txBody>
          <a:bodyPr>
            <a:noAutofit/>
          </a:bodyPr>
          <a:lstStyle/>
          <a:p>
            <a:r>
              <a:rPr lang="en-US" sz="2800" dirty="0"/>
              <a:t>You can access Git in several ways</a:t>
            </a:r>
            <a:endParaRPr lang="en-US" sz="2800" dirty="0"/>
          </a:p>
          <a:p>
            <a:pPr lvl="1"/>
            <a:r>
              <a:rPr lang="en-US" sz="2400" dirty="0"/>
              <a:t>Through the command line and standard GUI interface available at </a:t>
            </a:r>
            <a:r>
              <a:rPr lang="en-US" sz="2400" dirty="0">
                <a:solidFill>
                  <a:srgbClr val="C00000"/>
                </a:solidFill>
                <a:hlinkClick r:id="rId1"/>
              </a:rPr>
              <a:t>https://git-scm.com/download/win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Using a third party tool like </a:t>
            </a:r>
            <a:r>
              <a:rPr lang="en-US" sz="2400" dirty="0" err="1"/>
              <a:t>TortoiseGit</a:t>
            </a:r>
            <a:r>
              <a:rPr lang="en-US" sz="2400" dirty="0"/>
              <a:t> or Tower</a:t>
            </a:r>
            <a:endParaRPr lang="en-US" sz="2400" dirty="0"/>
          </a:p>
          <a:p>
            <a:pPr lvl="1"/>
            <a:r>
              <a:rPr lang="en-US" sz="2400" dirty="0"/>
              <a:t>Using software provided by a hosting provider such as GitHub</a:t>
            </a:r>
            <a:endParaRPr lang="en-US" sz="2400" dirty="0"/>
          </a:p>
          <a:p>
            <a:pPr lvl="1"/>
            <a:r>
              <a:rPr lang="en-US" sz="2400" dirty="0"/>
              <a:t>Many IDEs such as Eclipse, NetBeans, </a:t>
            </a:r>
            <a:r>
              <a:rPr lang="en-US" sz="2400" dirty="0" err="1"/>
              <a:t>etc</a:t>
            </a:r>
            <a:r>
              <a:rPr lang="en-US" sz="2400" dirty="0"/>
              <a:t> include support for Git.</a:t>
            </a:r>
            <a:endParaRPr lang="en-US" sz="2400" dirty="0"/>
          </a:p>
          <a:p>
            <a:r>
              <a:rPr lang="en-US" sz="2800" dirty="0">
                <a:solidFill>
                  <a:srgbClr val="FF0000"/>
                </a:solidFill>
              </a:rPr>
              <a:t>This lecture focuses on the standard GUI</a:t>
            </a:r>
            <a:r>
              <a:rPr lang="en-US" sz="2800" dirty="0"/>
              <a:t>. The terminology and commands are the same in almost all interfaces.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Hosted Git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435" y="1744980"/>
            <a:ext cx="10209530" cy="3673475"/>
          </a:xfrm>
        </p:spPr>
        <p:txBody>
          <a:bodyPr>
            <a:normAutofit/>
          </a:bodyPr>
          <a:lstStyle/>
          <a:p>
            <a:r>
              <a:rPr lang="en-US" sz="2800" dirty="0"/>
              <a:t>Services like GitHub offer to hold your work in the cloud</a:t>
            </a:r>
            <a:endParaRPr lang="en-US" sz="2800" dirty="0"/>
          </a:p>
          <a:p>
            <a:r>
              <a:rPr lang="en-US" sz="2800" dirty="0"/>
              <a:t>GitHub normally charges a fee for private storage, </a:t>
            </a:r>
            <a:r>
              <a:rPr lang="en-US" sz="2800" b="1" dirty="0">
                <a:solidFill>
                  <a:srgbClr val="FF0000"/>
                </a:solidFill>
              </a:rPr>
              <a:t>but for students a plan is available for free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Do not upload your project to public storage!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You do not have to use hosted Git. You can store your work on the H</a:t>
            </a:r>
            <a:r>
              <a:rPr lang="en-US" altLang="en-US" sz="2800" dirty="0"/>
              <a:t>ard</a:t>
            </a:r>
            <a:r>
              <a:rPr lang="en-US" sz="2800" dirty="0"/>
              <a:t> drive or a USB stick and still manage it with Git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13131</Words>
  <Application>WPS 演示</Application>
  <PresentationFormat>Widescreen</PresentationFormat>
  <Paragraphs>470</Paragraphs>
  <Slides>56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4" baseType="lpstr">
      <vt:lpstr>Arial</vt:lpstr>
      <vt:lpstr>方正书宋_GBK</vt:lpstr>
      <vt:lpstr>Wingdings</vt:lpstr>
      <vt:lpstr>Courier New</vt:lpstr>
      <vt:lpstr>Rockwell Condensed</vt:lpstr>
      <vt:lpstr>苹方-简</vt:lpstr>
      <vt:lpstr>Rockwell</vt:lpstr>
      <vt:lpstr>微软雅黑</vt:lpstr>
      <vt:lpstr>汉仪旗黑</vt:lpstr>
      <vt:lpstr>宋体</vt:lpstr>
      <vt:lpstr>Arial Unicode MS</vt:lpstr>
      <vt:lpstr>Calibri</vt:lpstr>
      <vt:lpstr>Helvetica Neue</vt:lpstr>
      <vt:lpstr>等线</vt:lpstr>
      <vt:lpstr>汉仪中等线KW</vt:lpstr>
      <vt:lpstr>汉仪书宋二KW</vt:lpstr>
      <vt:lpstr>方正姚体</vt:lpstr>
      <vt:lpstr>Wood Type</vt:lpstr>
      <vt:lpstr>PROJECTS (CHC 6096)</vt:lpstr>
      <vt:lpstr>Lecture outline</vt:lpstr>
      <vt:lpstr>RECAP OF LECTURE 5: CONSOLIDATION OF CONTENT</vt:lpstr>
      <vt:lpstr>Why version control?</vt:lpstr>
      <vt:lpstr>Version Control System</vt:lpstr>
      <vt:lpstr>How version control helps</vt:lpstr>
      <vt:lpstr>Git</vt:lpstr>
      <vt:lpstr>Setting up</vt:lpstr>
      <vt:lpstr>Hosted Git</vt:lpstr>
      <vt:lpstr>Starting Git</vt:lpstr>
      <vt:lpstr>Git Terminology</vt:lpstr>
      <vt:lpstr>Git Terminology</vt:lpstr>
      <vt:lpstr>Git Terminology</vt:lpstr>
      <vt:lpstr>Status</vt:lpstr>
      <vt:lpstr>Staging and adding files</vt:lpstr>
      <vt:lpstr>Modifying further</vt:lpstr>
      <vt:lpstr>Saving to the repository</vt:lpstr>
      <vt:lpstr>Variant terms</vt:lpstr>
      <vt:lpstr>Saving to the repository</vt:lpstr>
      <vt:lpstr>Undoing changes</vt:lpstr>
      <vt:lpstr>Beware</vt:lpstr>
      <vt:lpstr>Version History</vt:lpstr>
      <vt:lpstr>Showing Version History</vt:lpstr>
      <vt:lpstr>Using History</vt:lpstr>
      <vt:lpstr>.gitignore</vt:lpstr>
      <vt:lpstr>Going further back</vt:lpstr>
      <vt:lpstr>Going further back</vt:lpstr>
      <vt:lpstr>Branches and heads</vt:lpstr>
      <vt:lpstr>Version History</vt:lpstr>
      <vt:lpstr>Creating a branch</vt:lpstr>
      <vt:lpstr>Extending a branch</vt:lpstr>
      <vt:lpstr>Creating a branch</vt:lpstr>
      <vt:lpstr>Created branch</vt:lpstr>
      <vt:lpstr>Activating a branch</vt:lpstr>
      <vt:lpstr>Checking out a branch</vt:lpstr>
      <vt:lpstr>Displaying a branch</vt:lpstr>
      <vt:lpstr>Using a branch</vt:lpstr>
      <vt:lpstr>Using branches</vt:lpstr>
      <vt:lpstr>Using branches</vt:lpstr>
      <vt:lpstr>Merging Branches</vt:lpstr>
      <vt:lpstr>Merging Branches</vt:lpstr>
      <vt:lpstr>Merging Branches</vt:lpstr>
      <vt:lpstr>Performing a Merge</vt:lpstr>
      <vt:lpstr>How Merging Works</vt:lpstr>
      <vt:lpstr>Merging</vt:lpstr>
      <vt:lpstr>How Merging Works</vt:lpstr>
      <vt:lpstr>Manual Merging</vt:lpstr>
      <vt:lpstr>Fear, Uncertainty and Doubt</vt:lpstr>
      <vt:lpstr>Assuaging Fears</vt:lpstr>
      <vt:lpstr>Assuaging Fears</vt:lpstr>
      <vt:lpstr>Assuaging fears</vt:lpstr>
      <vt:lpstr>Assuaging fears</vt:lpstr>
      <vt:lpstr>Assuaging fears</vt:lpstr>
      <vt:lpstr>Remote access</vt:lpstr>
      <vt:lpstr>QUESTIONS Time </vt:lpstr>
      <vt:lpstr>CONCLUDING REMARKS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Walker</dc:creator>
  <cp:lastModifiedBy>wangzijia</cp:lastModifiedBy>
  <cp:revision>182</cp:revision>
  <dcterms:created xsi:type="dcterms:W3CDTF">2022-11-14T07:45:26Z</dcterms:created>
  <dcterms:modified xsi:type="dcterms:W3CDTF">2022-11-14T07:45:26Z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59BDEE9A6E1D406F98718DA83FD28C44</vt:lpwstr>
  </property>
  <property fmtid="{D5CDD505-2E9C-101B-9397-08002B2CF9AE}" pid="3" name="KSOProductBuildVer">
    <vt:lpwstr>2052-3.9.0.6159</vt:lpwstr>
  </property>
</Properties>
</file>