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86" r:id="rId6"/>
    <p:sldId id="487" r:id="rId7"/>
    <p:sldId id="490" r:id="rId8"/>
    <p:sldId id="493" r:id="rId9"/>
    <p:sldId id="496" r:id="rId10"/>
    <p:sldId id="497" r:id="rId11"/>
    <p:sldId id="498" r:id="rId12"/>
    <p:sldId id="489" r:id="rId13"/>
    <p:sldId id="488" r:id="rId14"/>
    <p:sldId id="492" r:id="rId15"/>
    <p:sldId id="499" r:id="rId16"/>
    <p:sldId id="501" r:id="rId17"/>
    <p:sldId id="500" r:id="rId18"/>
    <p:sldId id="494" r:id="rId19"/>
    <p:sldId id="491" r:id="rId20"/>
    <p:sldId id="495" r:id="rId21"/>
    <p:sldId id="504" r:id="rId22"/>
    <p:sldId id="502" r:id="rId23"/>
    <p:sldId id="503" r:id="rId24"/>
    <p:sldId id="505" r:id="rId25"/>
    <p:sldId id="507" r:id="rId26"/>
    <p:sldId id="265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outlineViewPr>
    <p:cViewPr>
      <p:scale>
        <a:sx n="33" d="100"/>
        <a:sy n="33" d="100"/>
      </p:scale>
      <p:origin x="0" y="-16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2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56C1D-4DDB-42F5-B10D-74735A66E16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16E9-75F2-455C-8223-E45D13C208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6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6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1DF9-1B0B-4743-A248-45DADE87232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021D-B42F-4E2B-91AF-28F03E37C66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577D-751E-4525-B8E7-9840256F162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7D6E3AC-A758-4167-94E0-3CE9EE02CD0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DC23-662E-4217-9818-79CF7193C00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B27D-17EB-4279-9317-B7D06B0BA7D2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F4D4-1CB6-4096-8473-873DCE14D35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5363-AAD6-4FC7-B9F8-61CE17EBD82D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CE57-57CF-4766-837E-63D32540B64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70C-120D-4ABF-BB8B-AC512031D6D3}" type="datetime1">
              <a:rPr lang="en-US" smtClean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5.png"/><Relationship Id="rId13" Type="http://schemas.microsoft.com/office/2007/relationships/hdphoto" Target="../media/image4.wdp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1FC1F4C-64B3-47DF-8259-0B971F984A7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2" y="6199632"/>
            <a:ext cx="5926455" cy="5146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(CHC 6096)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975" y="4389120"/>
            <a:ext cx="9948545" cy="136652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LECTURE</a:t>
            </a:r>
            <a:r>
              <a:rPr lang="en-US" altLang="en-US" sz="2400" dirty="0" smtClean="0">
                <a:solidFill>
                  <a:srgbClr val="FF0000"/>
                </a:solidFill>
              </a:rPr>
              <a:t> - </a:t>
            </a:r>
            <a:r>
              <a:rPr lang="en-US" altLang="en-US" sz="2400" dirty="0" smtClean="0">
                <a:solidFill>
                  <a:srgbClr val="FF0000"/>
                </a:solidFill>
                <a:sym typeface="+mn-ea"/>
              </a:rPr>
              <a:t>WEEK </a:t>
            </a:r>
            <a:r>
              <a:rPr lang="en-US" altLang="en-US" sz="2400" dirty="0" smtClean="0">
                <a:solidFill>
                  <a:srgbClr val="FF0000"/>
                </a:solidFill>
                <a:sym typeface="+mn-ea"/>
              </a:rPr>
              <a:t>7</a:t>
            </a:r>
            <a:endParaRPr lang="en-US" altLang="en-US" sz="24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sz="3200" dirty="0">
                <a:sym typeface="+mn-ea"/>
              </a:rPr>
              <a:t>Testing &amp; Evaluation</a:t>
            </a:r>
            <a:endParaRPr lang="en-US" sz="3200" dirty="0">
              <a:sym typeface="+mn-ea"/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2022/2023 - Semester 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software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>
                <a:solidFill>
                  <a:srgbClr val="FF0000"/>
                </a:solidFill>
              </a:rPr>
              <a:t>Acceptance testing</a:t>
            </a:r>
            <a:r>
              <a:rPr lang="en-US" sz="2400"/>
              <a:t>: Verifying whether the whole system works as intended.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Integration testing</a:t>
            </a:r>
            <a:r>
              <a:rPr lang="en-US" sz="2400"/>
              <a:t>: Ensuring that software components or functions operate together.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Unit testing</a:t>
            </a:r>
            <a:r>
              <a:rPr lang="en-US" sz="2400"/>
              <a:t>: Validating that each software unit performs as expected. A unit is the smallest testable component of an application.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Functional testing</a:t>
            </a:r>
            <a:r>
              <a:rPr lang="en-US" sz="2400"/>
              <a:t>: Checking functions by emulating business scenarios, based on functional requirements. Black-box testing is a common way to verify functions.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software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Performance testing</a:t>
            </a:r>
            <a:r>
              <a:rPr lang="en-US"/>
              <a:t>: Testing how the software performs under different workloads. Load testing, for example, is used to evaluate performance under real-life load conditions.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Regression testing</a:t>
            </a:r>
            <a:r>
              <a:rPr lang="en-US"/>
              <a:t>: Checking whether new features break or degrade functionality. Sanity testing can be used to verify menus, functions and commands at the surface level, when there is no time for a full regression test.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Stress testing</a:t>
            </a:r>
            <a:r>
              <a:rPr lang="en-US"/>
              <a:t>: Testing how much strain the system can take before it fails. Considered to be a type of non-functional testing.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Usability testing</a:t>
            </a:r>
            <a:r>
              <a:rPr lang="en-US"/>
              <a:t>: Validating how well a customer can use a system or web application to complete a task.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</a:t>
            </a:r>
            <a:r>
              <a:rPr lang="en-US">
                <a:sym typeface="+mn-ea"/>
              </a:rPr>
              <a:t>is</a:t>
            </a:r>
            <a:r>
              <a:rPr lang="en-US" altLang="en-US">
                <a:sym typeface="+mn-ea"/>
              </a:rPr>
              <a:t> </a:t>
            </a:r>
            <a:r>
              <a:rPr lang="en-US"/>
              <a:t>software testing important</a:t>
            </a:r>
            <a:r>
              <a:rPr lang="en-US" altLang="en-US"/>
              <a:t>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solidFill>
                  <a:srgbClr val="FF0000"/>
                </a:solidFill>
                <a:sym typeface="+mn-ea"/>
              </a:rPr>
              <a:t>Avoid financial loss</a:t>
            </a:r>
            <a:endParaRPr lang="en-US" altLang="en-US" sz="24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en-US" sz="2000">
                <a:solidFill>
                  <a:schemeClr val="tx1"/>
                </a:solidFill>
                <a:sym typeface="+mn-ea"/>
              </a:rPr>
              <a:t>Nissan ha</a:t>
            </a:r>
            <a:r>
              <a:rPr lang="" altLang="en-US" sz="2000">
                <a:solidFill>
                  <a:schemeClr val="tx1"/>
                </a:solidFill>
                <a:sym typeface="+mn-ea"/>
              </a:rPr>
              <a:t>d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 to recall over 1 million cars due to a software defect in the airbag sensor detectors</a:t>
            </a:r>
            <a:endParaRPr lang="en-US" altLang="en-US" sz="20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en-US" sz="2000">
                <a:solidFill>
                  <a:schemeClr val="tx1"/>
                </a:solidFill>
                <a:sym typeface="+mn-ea"/>
              </a:rPr>
              <a:t>Software failures in the US cost the economy USD 1.1 trillion in assets in 2016.</a:t>
            </a:r>
            <a:endParaRPr lang="en-US" altLang="en-US" sz="200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en-US" sz="2400">
                <a:solidFill>
                  <a:srgbClr val="FF0000"/>
                </a:solidFill>
                <a:sym typeface="+mn-ea"/>
              </a:rPr>
              <a:t>Avoid Architectural flaws</a:t>
            </a:r>
            <a:endParaRPr lang="en-US" altLang="en-US" sz="2400">
              <a:solidFill>
                <a:srgbClr val="FF0000"/>
              </a:solidFill>
              <a:sym typeface="+mn-ea"/>
            </a:endParaRPr>
          </a:p>
          <a:p>
            <a:pPr lvl="0"/>
            <a:r>
              <a:rPr lang="en-US" altLang="en-US" sz="2400">
                <a:solidFill>
                  <a:srgbClr val="FF0000"/>
                </a:solidFill>
                <a:sym typeface="+mn-ea"/>
              </a:rPr>
              <a:t>Prevent poor design decisions</a:t>
            </a:r>
            <a:endParaRPr lang="en-US" altLang="en-US" sz="2400">
              <a:solidFill>
                <a:srgbClr val="FF0000"/>
              </a:solidFill>
              <a:sym typeface="+mn-ea"/>
            </a:endParaRPr>
          </a:p>
          <a:p>
            <a:pPr lvl="0"/>
            <a:r>
              <a:rPr lang="en-US" altLang="en-US" sz="2400">
                <a:solidFill>
                  <a:srgbClr val="FF0000"/>
                </a:solidFill>
                <a:sym typeface="+mn-ea"/>
              </a:rPr>
              <a:t>Correct invalid or incorrect functionality</a:t>
            </a:r>
            <a:endParaRPr lang="en-US" altLang="en-US" sz="2400">
              <a:solidFill>
                <a:srgbClr val="FF0000"/>
              </a:solidFill>
              <a:sym typeface="+mn-ea"/>
            </a:endParaRPr>
          </a:p>
          <a:p>
            <a:pPr lvl="0"/>
            <a:r>
              <a:rPr lang="en-US" altLang="en-US" sz="2400">
                <a:solidFill>
                  <a:srgbClr val="FF0000"/>
                </a:solidFill>
                <a:sym typeface="+mn-ea"/>
              </a:rPr>
              <a:t>Alleviate security vulnerabilities</a:t>
            </a:r>
            <a:endParaRPr lang="en-US" altLang="en-US" sz="2400">
              <a:solidFill>
                <a:srgbClr val="FF0000"/>
              </a:solidFill>
              <a:sym typeface="+mn-ea"/>
            </a:endParaRPr>
          </a:p>
          <a:p>
            <a:pPr lvl="0"/>
            <a:r>
              <a:rPr lang="en-US" altLang="en-US" sz="2400">
                <a:solidFill>
                  <a:srgbClr val="FF0000"/>
                </a:solidFill>
                <a:sym typeface="+mn-ea"/>
              </a:rPr>
              <a:t>Manage scalability issues</a:t>
            </a:r>
            <a:endParaRPr lang="en-US" altLang="en-US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TOOLS FOR SOFTWARE TESTING</a:t>
            </a:r>
            <a:endParaRPr lang="en-US" altLang="en-US"/>
          </a:p>
        </p:txBody>
      </p:sp>
      <p:pic>
        <p:nvPicPr>
          <p:cNvPr id="6" name="Content Placeholder 5" descr="Best Automation Testing Tool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0780" y="1620520"/>
            <a:ext cx="9966960" cy="45516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2735"/>
            <a:ext cx="10058400" cy="699770"/>
          </a:xfrm>
        </p:spPr>
        <p:txBody>
          <a:bodyPr>
            <a:normAutofit fontScale="90000"/>
          </a:bodyPr>
          <a:p>
            <a:r>
              <a:rPr lang="en-US" altLang="en-US"/>
              <a:t>TOOLS FOR SOFTWARE TESTING</a:t>
            </a:r>
            <a:endParaRPr lang="en-US" altLang="en-US"/>
          </a:p>
        </p:txBody>
      </p:sp>
      <p:pic>
        <p:nvPicPr>
          <p:cNvPr id="6" name="Content Placeholder 5" descr="best-mobile-app-testing-tool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925" y="895985"/>
            <a:ext cx="5285740" cy="52857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Limitations</a:t>
            </a:r>
            <a:r>
              <a:rPr lang="en-US">
                <a:sym typeface="+mn-ea"/>
              </a:rPr>
              <a:t> OF SOFTWARE TESTING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200">
                <a:sym typeface="+mn-ea"/>
              </a:rPr>
              <a:t>A test is only as good as the developer says it is.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Sometimes testing is too trivial, or too complex.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There are certainly always scaling issues.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Demonstrate suitability of testing by the incorrect result only.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You will need to use your best judgement, this will come with experience and practice.</a:t>
            </a:r>
            <a:endParaRPr lang="en-US" sz="320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EVALUATION OF SOFTWARE PROJECTS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5" y="2121535"/>
            <a:ext cx="10058400" cy="3897630"/>
          </a:xfrm>
        </p:spPr>
        <p:txBody>
          <a:bodyPr/>
          <a:p>
            <a:r>
              <a:rPr sz="2400">
                <a:sym typeface="+mn-ea"/>
              </a:rPr>
              <a:t>Critical examination of the project.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Usually not Assessment (ranking or value).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Not about proving success, but accurately recording achievements and lessons learned from the process.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Evaluation can be done internally, e.g. yourself.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It can be done by an external evaluator, somebody not involved in the project.</a:t>
            </a:r>
            <a:endParaRPr sz="2400">
              <a:sym typeface="+mn-ea"/>
            </a:endParaRPr>
          </a:p>
          <a:p>
            <a:r>
              <a:rPr sz="2400">
                <a:solidFill>
                  <a:srgbClr val="FF0000"/>
                </a:solidFill>
                <a:sym typeface="+mn-ea"/>
              </a:rPr>
              <a:t>Take care when you are internal evaluator, you do not presume the outcome of the evaluation, it should be evidence based.</a:t>
            </a:r>
            <a:endParaRPr lang="en-US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sz="5400" dirty="0" smtClean="0">
                <a:sym typeface="+mn-ea"/>
              </a:rPr>
              <a:t>Testing and Evaluation of </a:t>
            </a:r>
            <a:r>
              <a:rPr lang="en-US" altLang="en-US" sz="5400" dirty="0" smtClean="0">
                <a:sym typeface="+mn-ea"/>
              </a:rPr>
              <a:t>MACHINE LEARNING</a:t>
            </a:r>
            <a:r>
              <a:rPr lang="en-US" altLang="en-US" sz="5400" dirty="0" smtClean="0">
                <a:sym typeface="+mn-ea"/>
              </a:rPr>
              <a:t> Projects</a:t>
            </a:r>
            <a:br>
              <a:rPr lang="en-US" altLang="en-US" sz="5400" dirty="0" smtClean="0"/>
            </a:br>
            <a:endParaRPr lang="en-US" altLang="en-US" sz="5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THE SCOPE OF MACHINE LEARNING PROJECTS TESTING </a:t>
            </a:r>
            <a:endParaRPr lang="en-US" altLang="en-US"/>
          </a:p>
        </p:txBody>
      </p:sp>
      <p:pic>
        <p:nvPicPr>
          <p:cNvPr id="6" name="Content Placeholder 5" descr="ML Test Scop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2980" y="2419350"/>
            <a:ext cx="6815455" cy="33007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TESTING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Data testing</a:t>
            </a:r>
            <a:r>
              <a:rPr lang="en-US" altLang="en-US" sz="2800"/>
              <a:t> is the process of</a:t>
            </a:r>
            <a:r>
              <a:rPr lang="en-US" sz="2800"/>
              <a:t> ensuring new data satisfies your assumptions. This testing is needed before we train a model and make predictions. </a:t>
            </a:r>
            <a:endParaRPr lang="en-US" sz="2800"/>
          </a:p>
          <a:p>
            <a:r>
              <a:rPr lang="en-US" altLang="en-US" sz="2800"/>
              <a:t>Example: ensuring that the different classes of the dataset are balanced.</a:t>
            </a:r>
            <a:endParaRPr lang="en-US" alt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Review of Lecture </a:t>
            </a:r>
            <a:r>
              <a:rPr lang="en-US" altLang="en-US" sz="3600" dirty="0" smtClean="0"/>
              <a:t>6</a:t>
            </a:r>
            <a:endParaRPr lang="en-US" sz="3600" dirty="0"/>
          </a:p>
          <a:p>
            <a:r>
              <a:rPr lang="en-US" altLang="en-US" sz="3600" dirty="0" smtClean="0"/>
              <a:t>Testing and Evaluation of Sotware Development Projects</a:t>
            </a:r>
            <a:endParaRPr lang="en-US" altLang="en-US" sz="3600" dirty="0" smtClean="0"/>
          </a:p>
          <a:p>
            <a:r>
              <a:rPr lang="en-US" altLang="en-US" sz="3600" dirty="0" smtClean="0">
                <a:sym typeface="+mn-ea"/>
              </a:rPr>
              <a:t>Testing and Evaluation of </a:t>
            </a:r>
            <a:r>
              <a:rPr lang="en-US" altLang="en-US" sz="3600" dirty="0" smtClean="0">
                <a:sym typeface="+mn-ea"/>
              </a:rPr>
              <a:t>Machine Learning</a:t>
            </a:r>
            <a:r>
              <a:rPr lang="en-US" altLang="en-US" sz="3600" dirty="0" smtClean="0">
                <a:sym typeface="+mn-ea"/>
              </a:rPr>
              <a:t> Projects</a:t>
            </a:r>
            <a:endParaRPr lang="en-US" altLang="en-US" sz="3600" dirty="0" smtClean="0"/>
          </a:p>
          <a:p>
            <a:r>
              <a:rPr lang="en-US" sz="3600" dirty="0" smtClean="0"/>
              <a:t>Concluding Remarks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C909-EEA3-465D-A0BC-9AA6D14D834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MODEL EVALUATION &amp; TESTING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This process is all about </a:t>
            </a:r>
            <a:r>
              <a:rPr lang="en-US"/>
              <a:t>evaluating how good your ML pipeline is. Depends on the </a:t>
            </a:r>
            <a:r>
              <a:rPr lang="en-US">
                <a:solidFill>
                  <a:srgbClr val="FF0000"/>
                </a:solidFill>
              </a:rPr>
              <a:t>metrics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dataset</a:t>
            </a:r>
            <a:r>
              <a:rPr lang="en-US"/>
              <a:t> set you’re using</a:t>
            </a:r>
            <a:r>
              <a:rPr lang="en-US" altLang="en-US"/>
              <a:t>.</a:t>
            </a:r>
            <a:endParaRPr lang="en-US" altLang="en-US"/>
          </a:p>
          <a:p>
            <a:pPr marL="0" indent="0">
              <a:buNone/>
            </a:pPr>
            <a:r>
              <a:rPr lang="en-US" altLang="en-US" b="1" u="sng">
                <a:solidFill>
                  <a:srgbClr val="FF0000"/>
                </a:solidFill>
              </a:rPr>
              <a:t>Types of Model Evaluation &amp; Testing</a:t>
            </a:r>
            <a:endParaRPr lang="en-US" altLang="en-US"/>
          </a:p>
          <a:p>
            <a:r>
              <a:rPr lang="en-US" altLang="en-US"/>
              <a:t>Pre-train Testing- allows you to catch the bugs before even running the model</a:t>
            </a:r>
            <a:endParaRPr lang="en-US" altLang="en-US"/>
          </a:p>
          <a:p>
            <a:r>
              <a:rPr lang="en-US" altLang="en-US"/>
              <a:t>Post-train Testing - is used to check whether a model performs all the validations correctly or not. The post-train testing deals with the job behaviour. There are basically of three types. </a:t>
            </a:r>
            <a:endParaRPr lang="en-US" altLang="en-US"/>
          </a:p>
          <a:p>
            <a:pPr lvl="1"/>
            <a:r>
              <a:rPr lang="en-US" altLang="en-US"/>
              <a:t>Invariant tests - check how the input data is changing without affecting the entire performance of the Machine Learning model.</a:t>
            </a:r>
            <a:endParaRPr lang="en-US" altLang="en-US"/>
          </a:p>
          <a:p>
            <a:pPr lvl="1"/>
            <a:r>
              <a:rPr lang="en-US" altLang="en-US"/>
              <a:t>Directional tests -  is a type of hypothesis testing where a direction of testing is specified earlier to the testing.</a:t>
            </a:r>
            <a:endParaRPr lang="en-US" altLang="en-US"/>
          </a:p>
          <a:p>
            <a:pPr lvl="1"/>
            <a:r>
              <a:rPr lang="en-US" altLang="en-US"/>
              <a:t>Minimum functional tests -is used to check whether the software or model is working according to the pre-requisite dataset or not.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Test Machine Learning Models</a:t>
            </a:r>
            <a:r>
              <a:rPr lang="en-US" altLang="en-US"/>
              <a:t>?</a:t>
            </a:r>
            <a:endParaRPr lang="en-US" altLang="en-US"/>
          </a:p>
        </p:txBody>
      </p:sp>
      <p:pic>
        <p:nvPicPr>
          <p:cNvPr id="6" name="Content Placeholder 5" descr="testing-m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1090" y="2093595"/>
            <a:ext cx="10518775" cy="343979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Pipeline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Pipeline testing</a:t>
            </a:r>
            <a:r>
              <a:rPr lang="en-US" altLang="en-US" sz="3200"/>
              <a:t> is about </a:t>
            </a:r>
            <a:r>
              <a:rPr lang="en-US" sz="3200"/>
              <a:t>ensuring your pipeline is set up correctly. </a:t>
            </a:r>
            <a:endParaRPr lang="en-US" sz="3200"/>
          </a:p>
          <a:p>
            <a:r>
              <a:rPr lang="en-US" sz="3200"/>
              <a:t>It’s like the integration tests in SWE. </a:t>
            </a:r>
            <a:endParaRPr lang="en-US" sz="3200"/>
          </a:p>
          <a:p>
            <a:r>
              <a:rPr lang="en-US" sz="3200"/>
              <a:t>For the ML system, it may measure consistency (reproducibility) as well.</a:t>
            </a:r>
            <a:endParaRPr lang="en-US" sz="3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IMPORTANT POINTS ABOUT ML PROJECTS TESTING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Machine learning systems are not straightforward to test, not only because it includes more components (code + data) to verify, but also it has a dynamic nature.</a:t>
            </a:r>
            <a:endParaRPr lang="en-US"/>
          </a:p>
          <a:p>
            <a:r>
              <a:rPr lang="en-US" altLang="en-US"/>
              <a:t>M</a:t>
            </a:r>
            <a:r>
              <a:rPr lang="en-US"/>
              <a:t>odels can be stale because of the data change (data drift) or the nature of things change (concept drift) over time.</a:t>
            </a:r>
            <a:endParaRPr lang="en-US"/>
          </a:p>
          <a:p>
            <a:r>
              <a:rPr lang="en-US"/>
              <a:t>Automated testing is an essential component in CI / CD to verify the correctness of pipelines with a low footprint. </a:t>
            </a:r>
            <a:endParaRPr lang="en-US"/>
          </a:p>
          <a:p>
            <a:r>
              <a:rPr lang="en-US"/>
              <a:t>While manual tests and human-in-the-loop verification are still crucial steps before we say a new ML pipeline is production-ready. </a:t>
            </a:r>
            <a:endParaRPr lang="en-US"/>
          </a:p>
          <a:p>
            <a:r>
              <a:rPr lang="en-US"/>
              <a:t>After a pipeline has been released to production, continuous monitoring and evaluation can ensure we’re not flying blind. </a:t>
            </a:r>
            <a:endParaRPr lang="en-US"/>
          </a:p>
          <a:p>
            <a:r>
              <a:rPr lang="en-US" altLang="en-US"/>
              <a:t>C</a:t>
            </a:r>
            <a:r>
              <a:rPr lang="en-US"/>
              <a:t>ustomer feedback-based tests (.i.e A/B tests) are able to tell us if the problem we are trying to solve is actually getting better.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/>
              <a:t>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512" y="2918362"/>
            <a:ext cx="10058400" cy="14606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Any questions regarding today’s content is highly welcomed…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5A43-F80B-4F38-A3A4-E7E627BEACA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Getting </a:t>
            </a:r>
            <a:r>
              <a:rPr lang="en-US" sz="2800" dirty="0" smtClean="0">
                <a:solidFill>
                  <a:srgbClr val="FF0000"/>
                </a:solidFill>
              </a:rPr>
              <a:t>Help</a:t>
            </a:r>
            <a:r>
              <a:rPr lang="en-US" sz="2800" dirty="0" smtClean="0"/>
              <a:t>: send your questions to your supervisors or the module leader. </a:t>
            </a:r>
            <a:endParaRPr lang="en-US" sz="2800" dirty="0" smtClean="0"/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Continue</a:t>
            </a:r>
            <a:r>
              <a:rPr lang="en-US" altLang="en-US" sz="2800" dirty="0" smtClean="0">
                <a:solidFill>
                  <a:srgbClr val="FF0000"/>
                </a:solidFill>
              </a:rPr>
              <a:t> working on your project. The report writing and project coding can be done simultaneously. It saves you time.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Enjoy </a:t>
            </a:r>
            <a:r>
              <a:rPr lang="en-US" sz="2800" dirty="0">
                <a:solidFill>
                  <a:srgbClr val="FF0000"/>
                </a:solidFill>
              </a:rPr>
              <a:t>your project</a:t>
            </a:r>
            <a:r>
              <a:rPr lang="en-US" sz="2800" dirty="0" smtClean="0">
                <a:solidFill>
                  <a:srgbClr val="FF0000"/>
                </a:solidFill>
              </a:rPr>
              <a:t>!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CF63-98A2-4829-8D32-0DCA772108B0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"/>
          <p:cNvSpPr txBox="1">
            <a:spLocks noGrp="1"/>
          </p:cNvSpPr>
          <p:nvPr>
            <p:ph type="title"/>
          </p:nvPr>
        </p:nvSpPr>
        <p:spPr>
          <a:xfrm>
            <a:off x="425450" y="407670"/>
            <a:ext cx="11092180" cy="1369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4400"/>
            </a:pPr>
            <a:r>
              <a:rPr lang="en-US" sz="4800" dirty="0" smtClean="0">
                <a:sym typeface="+mn-ea"/>
              </a:rPr>
              <a:t>RECAP OF LECTURE </a:t>
            </a:r>
            <a:r>
              <a:rPr lang="en-US" altLang="en-US" sz="4800" dirty="0" smtClean="0">
                <a:sym typeface="+mn-ea"/>
              </a:rPr>
              <a:t>6</a:t>
            </a:r>
            <a:r>
              <a:rPr lang="en-US" altLang="en-US" sz="4800" dirty="0" smtClean="0">
                <a:sym typeface="+mn-ea"/>
              </a:rPr>
              <a:t>: </a:t>
            </a:r>
            <a:r>
              <a:rPr lang="en-US" altLang="en-US" sz="4800" dirty="0" smtClean="0">
                <a:sym typeface="+mn-ea"/>
              </a:rPr>
              <a:t>SOURCE MANAGEMENT &amp; VERSION CONTROL</a:t>
            </a:r>
            <a:endParaRPr lang="en-US" altLang="en-US" sz="4800" dirty="0" smtClean="0">
              <a:sym typeface="+mn-ea"/>
            </a:endParaRPr>
          </a:p>
        </p:txBody>
      </p:sp>
      <p:sp>
        <p:nvSpPr>
          <p:cNvPr id="464" name="Google Shape;464;p22"/>
          <p:cNvSpPr txBox="1">
            <a:spLocks noGrp="1"/>
          </p:cNvSpPr>
          <p:nvPr>
            <p:ph idx="1"/>
          </p:nvPr>
        </p:nvSpPr>
        <p:spPr>
          <a:xfrm>
            <a:off x="521335" y="2324100"/>
            <a:ext cx="11447145" cy="34467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r>
              <a:rPr lang="en-US" altLang="en-US" sz="2800" dirty="0">
                <a:sym typeface="+mn-ea"/>
              </a:rPr>
              <a:t>Git m</a:t>
            </a:r>
            <a:r>
              <a:rPr lang="en-US" sz="2800" dirty="0">
                <a:sym typeface="+mn-ea"/>
              </a:rPr>
              <a:t>akes it much easier to archive working or milestone versions to retrieve later</a:t>
            </a:r>
            <a:endParaRPr lang="en-US" sz="2800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r>
              <a:rPr lang="en-US" altLang="en-US" sz="2800" dirty="0">
                <a:sym typeface="+mn-ea"/>
              </a:rPr>
              <a:t>With Git there is m</a:t>
            </a:r>
            <a:r>
              <a:rPr lang="en-US" sz="2800" dirty="0">
                <a:sym typeface="+mn-ea"/>
              </a:rPr>
              <a:t>uch reduced risk of accidentally uploading a wrong version – only one version is visible at a time and you can find out if it’s the latest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855"/>
              </a:spcBef>
              <a:buSzPts val="3200"/>
            </a:pPr>
            <a:r>
              <a:rPr lang="en-US" altLang="en-US" sz="2800" dirty="0">
                <a:sym typeface="+mn-ea"/>
              </a:rPr>
              <a:t>Git m</a:t>
            </a:r>
            <a:r>
              <a:rPr lang="en-US" sz="2800" dirty="0">
                <a:sym typeface="+mn-ea"/>
              </a:rPr>
              <a:t>akes it easier to create a new copy to experiment on and then, if the experiment goes well, integrate the changes back to the original</a:t>
            </a:r>
            <a:endParaRPr lang="en-US" sz="28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sz="5400" dirty="0" smtClean="0">
                <a:sym typeface="+mn-ea"/>
              </a:rPr>
              <a:t>Testing and Evaluation of Sotware Development Projects</a:t>
            </a:r>
            <a:br>
              <a:rPr lang="en-US" altLang="en-US" sz="5400" dirty="0" smtClean="0"/>
            </a:br>
            <a:endParaRPr lang="en-US" altLang="en-US" sz="5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DEFINITION OF SOFTWARE TESTING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Software testing is the </a:t>
            </a:r>
            <a:r>
              <a:rPr lang="en-US" sz="3200">
                <a:solidFill>
                  <a:srgbClr val="FF0000"/>
                </a:solidFill>
              </a:rPr>
              <a:t>process of evaluating and verifying</a:t>
            </a:r>
            <a:r>
              <a:rPr lang="en-US" sz="3200"/>
              <a:t> that a </a:t>
            </a:r>
            <a:r>
              <a:rPr lang="en-US" sz="3200">
                <a:solidFill>
                  <a:srgbClr val="FF0000"/>
                </a:solidFill>
              </a:rPr>
              <a:t>software product or application does what it is supposed to do</a:t>
            </a:r>
            <a:r>
              <a:rPr lang="en-US" sz="3200"/>
              <a:t>. </a:t>
            </a:r>
            <a:endParaRPr lang="en-US" sz="3200"/>
          </a:p>
          <a:p>
            <a:r>
              <a:rPr lang="en-US" sz="3200"/>
              <a:t>The benefits of testing include </a:t>
            </a:r>
            <a:r>
              <a:rPr lang="en-US" sz="3200">
                <a:solidFill>
                  <a:srgbClr val="FF0000"/>
                </a:solidFill>
              </a:rPr>
              <a:t>preventing bugs</a:t>
            </a:r>
            <a:r>
              <a:rPr lang="en-US" sz="3200"/>
              <a:t>, </a:t>
            </a:r>
            <a:r>
              <a:rPr lang="en-US" sz="3200">
                <a:solidFill>
                  <a:srgbClr val="FF0000"/>
                </a:solidFill>
              </a:rPr>
              <a:t>reducing development costs</a:t>
            </a:r>
            <a:r>
              <a:rPr lang="en-US" sz="3200"/>
              <a:t> and </a:t>
            </a:r>
            <a:r>
              <a:rPr lang="en-US" sz="3200">
                <a:solidFill>
                  <a:srgbClr val="FF0000"/>
                </a:solidFill>
              </a:rPr>
              <a:t>improving performance</a:t>
            </a:r>
            <a:r>
              <a:rPr lang="en-US" sz="3200"/>
              <a:t>. </a:t>
            </a:r>
            <a:endParaRPr lang="en-US" sz="3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software testing approaches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sz="29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Afterwards</a:t>
            </a:r>
            <a:r>
              <a:rPr sz="2900">
                <a:sym typeface="+mn-ea"/>
              </a:rPr>
              <a:t>: Only test </a:t>
            </a:r>
            <a:r>
              <a:rPr lang="" sz="2900">
                <a:sym typeface="+mn-ea"/>
              </a:rPr>
              <a:t>the </a:t>
            </a:r>
            <a:r>
              <a:rPr sz="2900">
                <a:sym typeface="+mn-ea"/>
              </a:rPr>
              <a:t>functionality </a:t>
            </a:r>
            <a:r>
              <a:rPr lang="" sz="2900">
                <a:sym typeface="+mn-ea"/>
              </a:rPr>
              <a:t>a</a:t>
            </a:r>
            <a:r>
              <a:rPr sz="2900">
                <a:sym typeface="+mn-ea"/>
              </a:rPr>
              <a:t>nd efficacy after implementation or design. Can be appropriate when others are not suitable.</a:t>
            </a:r>
            <a:endParaRPr sz="2900">
              <a:sym typeface="+mn-ea"/>
            </a:endParaRPr>
          </a:p>
          <a:p>
            <a:r>
              <a:rPr sz="29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Continuous</a:t>
            </a:r>
            <a:r>
              <a:rPr sz="2900">
                <a:sym typeface="+mn-ea"/>
              </a:rPr>
              <a:t>: This approach ensures that test results are included in the project cycle, but may interrupt process.</a:t>
            </a:r>
            <a:endParaRPr sz="2900">
              <a:sym typeface="+mn-ea"/>
            </a:endParaRPr>
          </a:p>
          <a:p>
            <a:r>
              <a:rPr sz="29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</a:t>
            </a:r>
            <a:r>
              <a:rPr lang="en-US" sz="2900" b="1"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sz="2900" b="1">
                <a:latin typeface="Helvetica Neue"/>
                <a:ea typeface="Helvetica Neue"/>
                <a:cs typeface="Helvetica Neue"/>
                <a:sym typeface="Helvetica Neue"/>
              </a:rPr>
              <a:t>Test-Driven Development</a:t>
            </a:r>
            <a:r>
              <a:rPr lang="en-US" sz="2900" b="1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sz="2900">
                <a:sym typeface="+mn-ea"/>
              </a:rPr>
              <a:t>: Design testing together with specification, ensures correct results during implementation</a:t>
            </a:r>
            <a:endParaRPr lang="en-US" sz="290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Test-driven development (TDD)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200">
                <a:sym typeface="+mn-ea"/>
              </a:rPr>
              <a:t>TDD is based on practical experience of low-level software development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Agile can be seen as an extension of this concept, also known as the test-first approach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It relies on creating test conditions for each part of your system, and then completing the system, ensuring that </a:t>
            </a:r>
            <a:r>
              <a:rPr sz="3200" b="1">
                <a:latin typeface="Helvetica Neue"/>
                <a:ea typeface="Helvetica Neue"/>
                <a:cs typeface="Helvetica Neue"/>
                <a:sym typeface="Helvetica Neue"/>
              </a:rPr>
              <a:t>all tests pass at all times.</a:t>
            </a:r>
            <a:endParaRPr lang="en-US" sz="3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WHAT IS TDD?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200">
                <a:sym typeface="+mn-ea"/>
              </a:rPr>
              <a:t>The motto of test-driven development is </a:t>
            </a:r>
            <a:endParaRPr sz="3200">
              <a:sym typeface="+mn-ea"/>
            </a:endParaRPr>
          </a:p>
          <a:p>
            <a:pPr marL="0" indent="0">
              <a:buSzTx/>
              <a:buNone/>
            </a:pPr>
            <a:r>
              <a:rPr sz="3200">
                <a:solidFill>
                  <a:srgbClr val="FF2600"/>
                </a:solidFill>
                <a:sym typeface="+mn-ea"/>
              </a:rPr>
              <a:t>Red</a:t>
            </a:r>
            <a:r>
              <a:rPr sz="3200">
                <a:sym typeface="+mn-ea"/>
              </a:rPr>
              <a:t>, </a:t>
            </a:r>
            <a:r>
              <a:rPr sz="3200">
                <a:solidFill>
                  <a:srgbClr val="73FA79"/>
                </a:solidFill>
                <a:sym typeface="+mn-ea"/>
              </a:rPr>
              <a:t>Green</a:t>
            </a:r>
            <a:r>
              <a:rPr sz="3200">
                <a:sym typeface="+mn-ea"/>
              </a:rPr>
              <a:t>, </a:t>
            </a:r>
            <a:r>
              <a:rPr sz="3200">
                <a:solidFill>
                  <a:srgbClr val="0433FF"/>
                </a:solidFill>
                <a:sym typeface="+mn-ea"/>
              </a:rPr>
              <a:t>Refactor</a:t>
            </a:r>
            <a:r>
              <a:rPr sz="3200">
                <a:sym typeface="+mn-ea"/>
              </a:rPr>
              <a:t>.</a:t>
            </a:r>
            <a:endParaRPr sz="3200">
              <a:sym typeface="+mn-ea"/>
            </a:endParaRPr>
          </a:p>
          <a:p>
            <a:r>
              <a:rPr sz="3200">
                <a:solidFill>
                  <a:srgbClr val="FF2600"/>
                </a:solidFill>
                <a:sym typeface="+mn-ea"/>
              </a:rPr>
              <a:t>Red</a:t>
            </a:r>
            <a:r>
              <a:rPr sz="3200">
                <a:sym typeface="+mn-ea"/>
              </a:rPr>
              <a:t>: Create a test and make it fail.</a:t>
            </a:r>
            <a:endParaRPr sz="3200">
              <a:sym typeface="+mn-ea"/>
            </a:endParaRPr>
          </a:p>
          <a:p>
            <a:r>
              <a:rPr sz="3200">
                <a:solidFill>
                  <a:srgbClr val="73FA79"/>
                </a:solidFill>
                <a:sym typeface="+mn-ea"/>
              </a:rPr>
              <a:t>Green</a:t>
            </a:r>
            <a:r>
              <a:rPr sz="3200">
                <a:sym typeface="+mn-ea"/>
              </a:rPr>
              <a:t>: Make the test pass by any means necessary.</a:t>
            </a:r>
            <a:endParaRPr sz="3200">
              <a:sym typeface="+mn-ea"/>
            </a:endParaRPr>
          </a:p>
          <a:p>
            <a:r>
              <a:rPr sz="3200">
                <a:solidFill>
                  <a:srgbClr val="0433FF"/>
                </a:solidFill>
                <a:sym typeface="+mn-ea"/>
              </a:rPr>
              <a:t>Refactor</a:t>
            </a:r>
            <a:r>
              <a:rPr sz="3200">
                <a:sym typeface="+mn-ea"/>
              </a:rPr>
              <a:t>: Change the code to remove duplication in your project and to improve the design while ensuring that all tests still pass.</a:t>
            </a:r>
            <a:endParaRPr lang="en-US" sz="320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7640"/>
            <a:ext cx="10058400" cy="919480"/>
          </a:xfrm>
        </p:spPr>
        <p:txBody>
          <a:bodyPr>
            <a:normAutofit/>
          </a:bodyPr>
          <a:p>
            <a:r>
              <a:rPr>
                <a:sym typeface="+mn-ea"/>
              </a:rPr>
              <a:t>TDD Development Cycle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5074C1-1F1D-40FE-9A9C-8FC0BE630332}" type="datetime1">
              <a:rPr 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57" name="TDD_Global_Lifecycle.png" descr="TDD_Global_Lifecycle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5585" y="1062990"/>
            <a:ext cx="8641715" cy="510921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6923</Words>
  <Application>WPS Presentation</Application>
  <PresentationFormat>Widescreen</PresentationFormat>
  <Paragraphs>236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Helvetica Neue</vt:lpstr>
      <vt:lpstr>Rockwell Condensed</vt:lpstr>
      <vt:lpstr>Rockwell</vt:lpstr>
      <vt:lpstr>Microsoft YaHei</vt:lpstr>
      <vt:lpstr>Arial Unicode MS</vt:lpstr>
      <vt:lpstr>Calibri</vt:lpstr>
      <vt:lpstr>Wood Type</vt:lpstr>
      <vt:lpstr>PROJECTS (CHC 6096)</vt:lpstr>
      <vt:lpstr>Lecture outline</vt:lpstr>
      <vt:lpstr>RECAP OF LECTURE 6: SOURCE MANAGEMENT &amp; VERSION CONTROL</vt:lpstr>
      <vt:lpstr>Testing and Evaluation of Sotware Development Projects </vt:lpstr>
      <vt:lpstr>DEFINITION OF SOFTWARE TESTING</vt:lpstr>
      <vt:lpstr>software testing approaches</vt:lpstr>
      <vt:lpstr>Test-driven development (TDD)</vt:lpstr>
      <vt:lpstr>WHAT IS TDD?</vt:lpstr>
      <vt:lpstr>TDD Development Cycle</vt:lpstr>
      <vt:lpstr>Types of software testing</vt:lpstr>
      <vt:lpstr>Types of software testing</vt:lpstr>
      <vt:lpstr>Why is software testing important?</vt:lpstr>
      <vt:lpstr>TOOLS FOR SOFTWARE TESTING</vt:lpstr>
      <vt:lpstr>TOOLS FOR SOFTWARE TESTING</vt:lpstr>
      <vt:lpstr>Limitations OF SOFTWARE TESTING</vt:lpstr>
      <vt:lpstr>EVALUATION OF SOFTWARE PROJECTS</vt:lpstr>
      <vt:lpstr>Testing and Evaluation of MACHINE LEARNING Projects </vt:lpstr>
      <vt:lpstr>THE SCOPE OF MACHINE LEARNING PROJECTS TESTING </vt:lpstr>
      <vt:lpstr>DATA TESTING</vt:lpstr>
      <vt:lpstr>MODEL EVALUATION &amp; TESTING</vt:lpstr>
      <vt:lpstr>How to Test Machine Learning Models?</vt:lpstr>
      <vt:lpstr>Pipeline testing</vt:lpstr>
      <vt:lpstr>IMPORTANT POINTS ABOUT ML PROJECTS TESTING</vt:lpstr>
      <vt:lpstr>QUESTIONS Time </vt:lpstr>
      <vt:lpstr>CONCLUDING REMARKS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</dc:creator>
  <cp:lastModifiedBy>Walker</cp:lastModifiedBy>
  <cp:revision>194</cp:revision>
  <dcterms:created xsi:type="dcterms:W3CDTF">2022-09-26T06:37:00Z</dcterms:created>
  <dcterms:modified xsi:type="dcterms:W3CDTF">2022-11-21T01:52:00Z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59BDEE9A6E1D406F98718DA83FD28C44</vt:lpwstr>
  </property>
  <property fmtid="{D5CDD505-2E9C-101B-9397-08002B2CF9AE}" pid="3" name="KSOProductBuildVer">
    <vt:lpwstr>1033-11.2.0.11380</vt:lpwstr>
  </property>
</Properties>
</file>