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0" cap="flat">
              <a:noFill/>
              <a:miter lim="400000"/>
            </a:ln>
          </a:bottom>
          <a:insideH>
            <a:ln w="12700" cap="flat">
              <a:noFill/>
              <a:miter lim="400000"/>
            </a:ln>
          </a:insideH>
          <a:insideV>
            <a:ln w="12700" cap="flat">
              <a:noFill/>
              <a:miter lim="400000"/>
            </a:ln>
          </a:insideV>
        </a:tcBdr>
        <a:fill>
          <a:solidFill>
            <a:schemeClr val="accent1">
              <a:satOff val="12166"/>
              <a:lumOff val="-13042"/>
            </a:schemeClr>
          </a:solidFill>
        </a:fill>
      </a:tcStyle>
    </a:firstRow>
  </a:tblStyle>
  <a:tblStyle styleId="{C7B018BB-80A7-4F77-B60F-C8B233D01FF8}"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EFF8FA"/>
          </a:solidFill>
        </a:fill>
      </a:tcStyle>
    </a:band2H>
    <a:firstCo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b="off" i="off">
        <a:font>
          <a:latin typeface="Helvetica Neue"/>
          <a:ea typeface="Helvetica Neue"/>
          <a:cs typeface="Helvetica Neue"/>
        </a:font>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3C3C1D"/>
              </a:solidFill>
              <a:prstDash val="solid"/>
              <a:miter lim="400000"/>
            </a:ln>
          </a:left>
          <a:right>
            <a:ln w="12700" cap="flat">
              <a:solidFill>
                <a:schemeClr val="accent2">
                  <a:hueOff val="-487087"/>
                  <a:satOff val="-2686"/>
                  <a:lumOff val="14808"/>
                </a:schemeClr>
              </a:solidFill>
              <a:prstDash val="solid"/>
              <a:miter lim="400000"/>
            </a:ln>
          </a:right>
          <a:top>
            <a:ln w="12700" cap="flat">
              <a:solidFill>
                <a:schemeClr val="accent2">
                  <a:hueOff val="-487087"/>
                  <a:satOff val="-2686"/>
                  <a:lumOff val="14808"/>
                </a:schemeClr>
              </a:solidFill>
              <a:prstDash val="solid"/>
              <a:miter lim="400000"/>
            </a:ln>
          </a:top>
          <a:bottom>
            <a:ln w="12700" cap="flat">
              <a:solidFill>
                <a:schemeClr val="accent2">
                  <a:hueOff val="-487087"/>
                  <a:satOff val="-2686"/>
                  <a:lumOff val="14808"/>
                </a:schemeClr>
              </a:solidFill>
              <a:prstDash val="solid"/>
              <a:miter lim="400000"/>
            </a:ln>
          </a:bottom>
          <a:insideH>
            <a:ln w="12700" cap="flat">
              <a:solidFill>
                <a:schemeClr val="accent2">
                  <a:hueOff val="-487087"/>
                  <a:satOff val="-2686"/>
                  <a:lumOff val="14808"/>
                </a:schemeClr>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CFCDBB"/>
          </a:solidFill>
        </a:fill>
      </a:tcStyle>
    </a:firstCol>
    <a:lastRow>
      <a:tcTxStyle b="off" i="off">
        <a:font>
          <a:latin typeface="Helvetica Neue"/>
          <a:ea typeface="Helvetica Neue"/>
          <a:cs typeface="Helvetica Neue"/>
        </a:font>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b="off" i="off">
        <a:font>
          <a:latin typeface="Helvetica Neue"/>
          <a:ea typeface="Helvetica Neue"/>
          <a:cs typeface="Helvetica Neue"/>
        </a:font>
        <a:srgbClr val="FFFFFF"/>
      </a:tcTxStyle>
      <a:tcStyle>
        <a:tcBdr>
          <a:left>
            <a:ln w="12700" cap="flat">
              <a:solidFill>
                <a:schemeClr val="accent2">
                  <a:hueOff val="-487087"/>
                  <a:satOff val="-2686"/>
                  <a:lumOff val="14808"/>
                </a:schemeClr>
              </a:solidFill>
              <a:prstDash val="solid"/>
              <a:miter lim="400000"/>
            </a:ln>
          </a:left>
          <a:right>
            <a:ln w="12700" cap="flat">
              <a:solidFill>
                <a:schemeClr val="accent2">
                  <a:hueOff val="-487087"/>
                  <a:satOff val="-2686"/>
                  <a:lumOff val="14808"/>
                </a:schemeClr>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656839"/>
          </a:solidFill>
        </a:fill>
      </a:tcStyle>
    </a:firstRow>
  </a:tblStyle>
  <a:tblStyle styleId="{CF821DB8-F4EB-4A41-A1BA-3FCAFE7338EE}"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b="def" i="def"/>
      <a:tcStyle>
        <a:tcBdr/>
        <a:fill>
          <a:solidFill>
            <a:srgbClr val="E4E4E0"/>
          </a:solidFill>
        </a:fill>
      </a:tcStyle>
    </a:band2H>
    <a:firstCol>
      <a:tcTxStyle b="off" i="off">
        <a:font>
          <a:latin typeface="Helvetica Neue"/>
          <a:ea typeface="Helvetica Neue"/>
          <a:cs typeface="Helvetica Neue"/>
        </a:font>
        <a:srgbClr val="FFFFFF"/>
      </a:tcTxStyle>
      <a:tcStyle>
        <a:tcBdr>
          <a:left>
            <a:ln w="12700" cap="flat">
              <a:solidFill>
                <a:srgbClr val="515151"/>
              </a:solidFill>
              <a:prstDash val="solid"/>
              <a:miter lim="400000"/>
            </a:ln>
          </a:left>
          <a:right>
            <a:ln w="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chemeClr val="accent2">
                  <a:hueOff val="-487087"/>
                  <a:satOff val="-2686"/>
                  <a:lumOff val="14808"/>
                </a:schemeClr>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b="off" i="off">
        <a:font>
          <a:latin typeface="Helvetica Neue"/>
          <a:ea typeface="Helvetica Neue"/>
          <a:cs typeface="Helvetica Neue"/>
        </a:font>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b="def" i="def"/>
      <a:tcStyle>
        <a:tcBdr/>
        <a:fill>
          <a:solidFill>
            <a:srgbClr val="D2D2D2">
              <a:alpha val="30000"/>
            </a:srgbClr>
          </a:solidFill>
        </a:fill>
      </a:tcStyle>
    </a:band2H>
    <a:firstCol>
      <a:tcTxStyle b="off" i="off">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4" name="Shape 124"/>
          <p:cNvSpPr/>
          <p:nvPr>
            <p:ph type="sldImg"/>
          </p:nvPr>
        </p:nvSpPr>
        <p:spPr>
          <a:xfrm>
            <a:off x="1143000" y="685800"/>
            <a:ext cx="4572000" cy="3429000"/>
          </a:xfrm>
          <a:prstGeom prst="rect">
            <a:avLst/>
          </a:prstGeom>
        </p:spPr>
        <p:txBody>
          <a:bodyPr/>
          <a:lstStyle/>
          <a:p>
            <a:pPr/>
          </a:p>
        </p:txBody>
      </p:sp>
      <p:sp>
        <p:nvSpPr>
          <p:cNvPr id="125" name="Shape 12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p:bg>
      <p:bgPr>
        <a:solidFill>
          <a:srgbClr val="000000"/>
        </a:solidFill>
      </p:bgPr>
    </p:bg>
    <p:spTree>
      <p:nvGrpSpPr>
        <p:cNvPr id="1" name=""/>
        <p:cNvGrpSpPr/>
        <p:nvPr/>
      </p:nvGrpSpPr>
      <p:grpSpPr>
        <a:xfrm>
          <a:off x="0" y="0"/>
          <a:ext cx="0" cy="0"/>
          <a:chOff x="0" y="0"/>
          <a:chExt cx="0" cy="0"/>
        </a:xfrm>
      </p:grpSpPr>
      <p:sp>
        <p:nvSpPr>
          <p:cNvPr id="12" name="Line"/>
          <p:cNvSpPr/>
          <p:nvPr/>
        </p:nvSpPr>
        <p:spPr>
          <a:xfrm>
            <a:off x="571500" y="4749800"/>
            <a:ext cx="11868094" cy="12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3" name="Title Text"/>
          <p:cNvSpPr txBox="1"/>
          <p:nvPr>
            <p:ph type="title"/>
          </p:nvPr>
        </p:nvSpPr>
        <p:spPr>
          <a:xfrm>
            <a:off x="571500" y="1320800"/>
            <a:ext cx="11861800" cy="3175000"/>
          </a:xfrm>
          <a:prstGeom prst="rect">
            <a:avLst/>
          </a:prstGeom>
        </p:spPr>
        <p:txBody>
          <a:bodyPr/>
          <a:lstStyle>
            <a:lvl1pPr>
              <a:defRPr>
                <a:solidFill>
                  <a:srgbClr val="FF9300"/>
                </a:solidFill>
              </a:defRPr>
            </a:lvl1pPr>
          </a:lstStyle>
          <a:p>
            <a:pPr/>
            <a:r>
              <a:t>Title Text</a:t>
            </a:r>
          </a:p>
        </p:txBody>
      </p:sp>
      <p:sp>
        <p:nvSpPr>
          <p:cNvPr id="14" name="Body Level One…"/>
          <p:cNvSpPr txBox="1"/>
          <p:nvPr>
            <p:ph type="body" sz="quarter" idx="1"/>
          </p:nvPr>
        </p:nvSpPr>
        <p:spPr>
          <a:xfrm>
            <a:off x="571500" y="5016500"/>
            <a:ext cx="11861800" cy="1016000"/>
          </a:xfrm>
          <a:prstGeom prst="rect">
            <a:avLst/>
          </a:prstGeom>
        </p:spPr>
        <p:txBody>
          <a:bodyPr/>
          <a:lstStyle>
            <a:lvl1pPr marL="0" indent="0">
              <a:spcBef>
                <a:spcPts val="0"/>
              </a:spcBef>
              <a:buSzTx/>
              <a:buFontTx/>
              <a:buNone/>
              <a:defRPr sz="2600">
                <a:solidFill>
                  <a:srgbClr val="FF9300"/>
                </a:solidFill>
                <a:latin typeface="Helvetica Neue"/>
                <a:ea typeface="Helvetica Neue"/>
                <a:cs typeface="Helvetica Neue"/>
                <a:sym typeface="Helvetica Neue"/>
              </a:defRPr>
            </a:lvl1pPr>
            <a:lvl2pPr marL="0" indent="0">
              <a:spcBef>
                <a:spcPts val="0"/>
              </a:spcBef>
              <a:buSzTx/>
              <a:buFontTx/>
              <a:buNone/>
              <a:defRPr sz="2600">
                <a:solidFill>
                  <a:srgbClr val="FF9300"/>
                </a:solidFill>
                <a:latin typeface="Helvetica Neue"/>
                <a:ea typeface="Helvetica Neue"/>
                <a:cs typeface="Helvetica Neue"/>
                <a:sym typeface="Helvetica Neue"/>
              </a:defRPr>
            </a:lvl2pPr>
            <a:lvl3pPr marL="0" indent="0">
              <a:spcBef>
                <a:spcPts val="0"/>
              </a:spcBef>
              <a:buSzTx/>
              <a:buFontTx/>
              <a:buNone/>
              <a:defRPr sz="2600">
                <a:solidFill>
                  <a:srgbClr val="FF9300"/>
                </a:solidFill>
                <a:latin typeface="Helvetica Neue"/>
                <a:ea typeface="Helvetica Neue"/>
                <a:cs typeface="Helvetica Neue"/>
                <a:sym typeface="Helvetica Neue"/>
              </a:defRPr>
            </a:lvl3pPr>
            <a:lvl4pPr marL="0" indent="0">
              <a:spcBef>
                <a:spcPts val="0"/>
              </a:spcBef>
              <a:buSzTx/>
              <a:buFontTx/>
              <a:buNone/>
              <a:defRPr sz="2600">
                <a:solidFill>
                  <a:srgbClr val="FF9300"/>
                </a:solidFill>
                <a:latin typeface="Helvetica Neue"/>
                <a:ea typeface="Helvetica Neue"/>
                <a:cs typeface="Helvetica Neue"/>
                <a:sym typeface="Helvetica Neue"/>
              </a:defRPr>
            </a:lvl4pPr>
            <a:lvl5pPr marL="0" indent="0">
              <a:spcBef>
                <a:spcPts val="0"/>
              </a:spcBef>
              <a:buSzTx/>
              <a:buFontTx/>
              <a:buNone/>
              <a:defRPr sz="2600">
                <a:solidFill>
                  <a:srgbClr val="FF9300"/>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101" name="–Johnny Appleseed"/>
          <p:cNvSpPr txBox="1"/>
          <p:nvPr>
            <p:ph type="body" sz="quarter" idx="21"/>
          </p:nvPr>
        </p:nvSpPr>
        <p:spPr>
          <a:xfrm>
            <a:off x="1270000" y="6362700"/>
            <a:ext cx="10464800" cy="498422"/>
          </a:xfrm>
          <a:prstGeom prst="rect">
            <a:avLst/>
          </a:prstGeom>
        </p:spPr>
        <p:txBody>
          <a:bodyPr>
            <a:spAutoFit/>
          </a:bodyPr>
          <a:lstStyle>
            <a:lvl1pPr marL="0" indent="0" algn="ctr" defTabSz="457200">
              <a:spcBef>
                <a:spcPts val="0"/>
              </a:spcBef>
              <a:buSzTx/>
              <a:buFontTx/>
              <a:buNone/>
              <a:defRPr sz="2600">
                <a:solidFill>
                  <a:srgbClr val="000000"/>
                </a:solidFill>
                <a:latin typeface="Helvetica Neue Medium"/>
                <a:ea typeface="Helvetica Neue Medium"/>
                <a:cs typeface="Helvetica Neue Medium"/>
                <a:sym typeface="Helvetica Neue Medium"/>
              </a:defRPr>
            </a:lvl1pPr>
          </a:lstStyle>
          <a:p>
            <a:pPr/>
            <a:r>
              <a:t>–Johnny Appleseed</a:t>
            </a:r>
          </a:p>
        </p:txBody>
      </p:sp>
      <p:sp>
        <p:nvSpPr>
          <p:cNvPr id="102" name="“Type a quote here.”"/>
          <p:cNvSpPr txBox="1"/>
          <p:nvPr>
            <p:ph type="body" sz="quarter" idx="22"/>
          </p:nvPr>
        </p:nvSpPr>
        <p:spPr>
          <a:xfrm>
            <a:off x="1270000" y="4292600"/>
            <a:ext cx="10464800" cy="711200"/>
          </a:xfrm>
          <a:prstGeom prst="rect">
            <a:avLst/>
          </a:prstGeom>
        </p:spPr>
        <p:txBody>
          <a:bodyPr anchor="ctr">
            <a:spAutoFit/>
          </a:bodyPr>
          <a:lstStyle>
            <a:lvl1pPr marL="0" indent="0" algn="ctr" defTabSz="457200">
              <a:spcBef>
                <a:spcPts val="2400"/>
              </a:spcBef>
              <a:buSzTx/>
              <a:buFontTx/>
              <a:buNone/>
              <a:defRPr sz="4000"/>
            </a:lvl1pPr>
          </a:lstStyle>
          <a:p>
            <a:pPr/>
            <a:r>
              <a:t>“Type a quote here.”</a:t>
            </a: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110" name="Image"/>
          <p:cNvSpPr/>
          <p:nvPr>
            <p:ph type="pic" idx="21"/>
          </p:nvPr>
        </p:nvSpPr>
        <p:spPr>
          <a:xfrm>
            <a:off x="-177800" y="0"/>
            <a:ext cx="13373100" cy="9753600"/>
          </a:xfrm>
          <a:prstGeom prst="rect">
            <a:avLst/>
          </a:prstGeom>
        </p:spPr>
        <p:txBody>
          <a:bodyPr lIns="91439" tIns="45719" rIns="91439" bIns="45719">
            <a:noAutofit/>
          </a:bodyPr>
          <a:lstStyle/>
          <a:p>
            <a:pP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spTree>
      <p:nvGrpSpPr>
        <p:cNvPr id="1" name=""/>
        <p:cNvGrpSpPr/>
        <p:nvPr/>
      </p:nvGrpSpPr>
      <p:grpSpPr>
        <a:xfrm>
          <a:off x="0" y="0"/>
          <a:ext cx="0" cy="0"/>
          <a:chOff x="0" y="0"/>
          <a:chExt cx="0" cy="0"/>
        </a:xfrm>
      </p:grpSpPr>
      <p:sp>
        <p:nvSpPr>
          <p:cNvPr id="22" name="Line"/>
          <p:cNvSpPr/>
          <p:nvPr/>
        </p:nvSpPr>
        <p:spPr>
          <a:xfrm>
            <a:off x="7543800" y="7975599"/>
            <a:ext cx="1" cy="142252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23" name="Image"/>
          <p:cNvSpPr/>
          <p:nvPr>
            <p:ph type="pic" idx="21"/>
          </p:nvPr>
        </p:nvSpPr>
        <p:spPr>
          <a:xfrm>
            <a:off x="0" y="-25400"/>
            <a:ext cx="13004800" cy="7725360"/>
          </a:xfrm>
          <a:prstGeom prst="rect">
            <a:avLst/>
          </a:prstGeom>
        </p:spPr>
        <p:txBody>
          <a:bodyPr lIns="91439" tIns="45719" rIns="91439" bIns="45719">
            <a:noAutofit/>
          </a:bodyPr>
          <a:lstStyle/>
          <a:p>
            <a:pPr/>
          </a:p>
        </p:txBody>
      </p:sp>
      <p:sp>
        <p:nvSpPr>
          <p:cNvPr id="24" name="Title Text"/>
          <p:cNvSpPr txBox="1"/>
          <p:nvPr>
            <p:ph type="title"/>
          </p:nvPr>
        </p:nvSpPr>
        <p:spPr>
          <a:xfrm>
            <a:off x="1409700" y="7785100"/>
            <a:ext cx="5791200" cy="1701800"/>
          </a:xfrm>
          <a:prstGeom prst="rect">
            <a:avLst/>
          </a:prstGeom>
        </p:spPr>
        <p:txBody>
          <a:bodyPr anchor="ctr"/>
          <a:lstStyle>
            <a:lvl1pPr algn="r"/>
          </a:lstStyle>
          <a:p>
            <a:pPr/>
            <a:r>
              <a:t>Title Text</a:t>
            </a:r>
          </a:p>
        </p:txBody>
      </p:sp>
      <p:sp>
        <p:nvSpPr>
          <p:cNvPr id="25" name="Body Level One…"/>
          <p:cNvSpPr txBox="1"/>
          <p:nvPr>
            <p:ph type="body" sz="quarter" idx="1"/>
          </p:nvPr>
        </p:nvSpPr>
        <p:spPr>
          <a:xfrm>
            <a:off x="7848600" y="8470900"/>
            <a:ext cx="4953000" cy="508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0">
              <a:spcBef>
                <a:spcPts val="0"/>
              </a:spcBef>
              <a:buSzTx/>
              <a:buFontTx/>
              <a:buNone/>
              <a:defRPr sz="2600">
                <a:latin typeface="Helvetica Neue"/>
                <a:ea typeface="Helvetica Neue"/>
                <a:cs typeface="Helvetica Neue"/>
                <a:sym typeface="Helvetica Neue"/>
              </a:defRPr>
            </a:lvl2pPr>
            <a:lvl3pPr marL="0" indent="0">
              <a:spcBef>
                <a:spcPts val="0"/>
              </a:spcBef>
              <a:buSzTx/>
              <a:buFontTx/>
              <a:buNone/>
              <a:defRPr sz="2600">
                <a:latin typeface="Helvetica Neue"/>
                <a:ea typeface="Helvetica Neue"/>
                <a:cs typeface="Helvetica Neue"/>
                <a:sym typeface="Helvetica Neue"/>
              </a:defRPr>
            </a:lvl3pPr>
            <a:lvl4pPr marL="0" indent="0">
              <a:spcBef>
                <a:spcPts val="0"/>
              </a:spcBef>
              <a:buSzTx/>
              <a:buFontTx/>
              <a:buNone/>
              <a:defRPr sz="2600">
                <a:latin typeface="Helvetica Neue"/>
                <a:ea typeface="Helvetica Neue"/>
                <a:cs typeface="Helvetica Neue"/>
                <a:sym typeface="Helvetica Neue"/>
              </a:defRPr>
            </a:lvl4pPr>
            <a:lvl5pPr marL="0" indent="0">
              <a:spcBef>
                <a:spcPts val="0"/>
              </a:spcBef>
              <a:buSzTx/>
              <a:buFontTx/>
              <a:buNone/>
              <a:defRPr sz="2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er">
    <p:bg>
      <p:bgPr>
        <a:solidFill>
          <a:srgbClr val="000000"/>
        </a:solidFill>
      </p:bgPr>
    </p:bg>
    <p:spTree>
      <p:nvGrpSpPr>
        <p:cNvPr id="1" name=""/>
        <p:cNvGrpSpPr/>
        <p:nvPr/>
      </p:nvGrpSpPr>
      <p:grpSpPr>
        <a:xfrm>
          <a:off x="0" y="0"/>
          <a:ext cx="0" cy="0"/>
          <a:chOff x="0" y="0"/>
          <a:chExt cx="0" cy="0"/>
        </a:xfrm>
      </p:grpSpPr>
      <p:sp>
        <p:nvSpPr>
          <p:cNvPr id="33" name="Title Text"/>
          <p:cNvSpPr txBox="1"/>
          <p:nvPr>
            <p:ph type="title"/>
          </p:nvPr>
        </p:nvSpPr>
        <p:spPr>
          <a:xfrm>
            <a:off x="571500" y="3289300"/>
            <a:ext cx="11861800" cy="3175000"/>
          </a:xfrm>
          <a:prstGeom prst="rect">
            <a:avLst/>
          </a:prstGeom>
        </p:spPr>
        <p:txBody>
          <a:bodyPr anchor="ctr"/>
          <a:lstStyle>
            <a:lvl1pPr>
              <a:defRPr>
                <a:solidFill>
                  <a:srgbClr val="FF9300"/>
                </a:solidFill>
              </a:defRPr>
            </a:lvl1pPr>
          </a:lstStyle>
          <a:p>
            <a:pPr/>
            <a:r>
              <a:t>Title Text</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spTree>
      <p:nvGrpSpPr>
        <p:cNvPr id="1" name=""/>
        <p:cNvGrpSpPr/>
        <p:nvPr/>
      </p:nvGrpSpPr>
      <p:grpSpPr>
        <a:xfrm>
          <a:off x="0" y="0"/>
          <a:ext cx="0" cy="0"/>
          <a:chOff x="0" y="0"/>
          <a:chExt cx="0" cy="0"/>
        </a:xfrm>
      </p:grpSpPr>
      <p:sp>
        <p:nvSpPr>
          <p:cNvPr id="41" name="Line"/>
          <p:cNvSpPr/>
          <p:nvPr/>
        </p:nvSpPr>
        <p:spPr>
          <a:xfrm>
            <a:off x="571500" y="4864100"/>
            <a:ext cx="5334476" cy="58"/>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42" name="Image"/>
          <p:cNvSpPr/>
          <p:nvPr>
            <p:ph type="pic" idx="21"/>
          </p:nvPr>
        </p:nvSpPr>
        <p:spPr>
          <a:xfrm>
            <a:off x="4775200" y="0"/>
            <a:ext cx="15392400" cy="9766300"/>
          </a:xfrm>
          <a:prstGeom prst="rect">
            <a:avLst/>
          </a:prstGeom>
        </p:spPr>
        <p:txBody>
          <a:bodyPr lIns="91439" tIns="45719" rIns="91439" bIns="45719">
            <a:noAutofit/>
          </a:bodyPr>
          <a:lstStyle/>
          <a:p>
            <a:pPr/>
          </a:p>
        </p:txBody>
      </p:sp>
      <p:sp>
        <p:nvSpPr>
          <p:cNvPr id="43" name="Title Text"/>
          <p:cNvSpPr txBox="1"/>
          <p:nvPr>
            <p:ph type="title"/>
          </p:nvPr>
        </p:nvSpPr>
        <p:spPr>
          <a:xfrm>
            <a:off x="571500" y="1435100"/>
            <a:ext cx="5334000" cy="3175000"/>
          </a:xfrm>
          <a:prstGeom prst="rect">
            <a:avLst/>
          </a:prstGeom>
        </p:spPr>
        <p:txBody>
          <a:bodyPr/>
          <a:lstStyle/>
          <a:p>
            <a:pPr/>
            <a:r>
              <a:t>Title Text</a:t>
            </a:r>
          </a:p>
        </p:txBody>
      </p:sp>
      <p:sp>
        <p:nvSpPr>
          <p:cNvPr id="44" name="Body Level One…"/>
          <p:cNvSpPr txBox="1"/>
          <p:nvPr>
            <p:ph type="body" sz="quarter" idx="1"/>
          </p:nvPr>
        </p:nvSpPr>
        <p:spPr>
          <a:xfrm>
            <a:off x="571500" y="5130800"/>
            <a:ext cx="5334000" cy="3175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0">
              <a:spcBef>
                <a:spcPts val="0"/>
              </a:spcBef>
              <a:buSzTx/>
              <a:buFontTx/>
              <a:buNone/>
              <a:defRPr sz="2600">
                <a:latin typeface="Helvetica Neue"/>
                <a:ea typeface="Helvetica Neue"/>
                <a:cs typeface="Helvetica Neue"/>
                <a:sym typeface="Helvetica Neue"/>
              </a:defRPr>
            </a:lvl2pPr>
            <a:lvl3pPr marL="0" indent="0">
              <a:spcBef>
                <a:spcPts val="0"/>
              </a:spcBef>
              <a:buSzTx/>
              <a:buFontTx/>
              <a:buNone/>
              <a:defRPr sz="2600">
                <a:latin typeface="Helvetica Neue"/>
                <a:ea typeface="Helvetica Neue"/>
                <a:cs typeface="Helvetica Neue"/>
                <a:sym typeface="Helvetica Neue"/>
              </a:defRPr>
            </a:lvl3pPr>
            <a:lvl4pPr marL="0" indent="0">
              <a:spcBef>
                <a:spcPts val="0"/>
              </a:spcBef>
              <a:buSzTx/>
              <a:buFontTx/>
              <a:buNone/>
              <a:defRPr sz="2600">
                <a:latin typeface="Helvetica Neue"/>
                <a:ea typeface="Helvetica Neue"/>
                <a:cs typeface="Helvetica Neue"/>
                <a:sym typeface="Helvetica Neue"/>
              </a:defRPr>
            </a:lvl4pPr>
            <a:lvl5pPr marL="0" indent="0">
              <a:spcBef>
                <a:spcPts val="0"/>
              </a:spcBef>
              <a:buSzTx/>
              <a:buFontTx/>
              <a:buNone/>
              <a:defRPr sz="2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52" name="Title Text"/>
          <p:cNvSpPr txBox="1"/>
          <p:nvPr>
            <p:ph type="title"/>
          </p:nvPr>
        </p:nvSpPr>
        <p:spPr>
          <a:prstGeom prst="rect">
            <a:avLst/>
          </a:prstGeom>
        </p:spPr>
        <p:txBody>
          <a:bodyPr/>
          <a:lstStyle/>
          <a:p>
            <a:pPr/>
            <a:r>
              <a:t>Title Text</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bg>
      <p:bgPr>
        <a:solidFill>
          <a:srgbClr val="000000"/>
        </a:solidFill>
      </p:bgPr>
    </p:bg>
    <p:spTree>
      <p:nvGrpSpPr>
        <p:cNvPr id="1" name=""/>
        <p:cNvGrpSpPr/>
        <p:nvPr/>
      </p:nvGrpSpPr>
      <p:grpSpPr>
        <a:xfrm>
          <a:off x="0" y="0"/>
          <a:ext cx="0" cy="0"/>
          <a:chOff x="0" y="0"/>
          <a:chExt cx="0" cy="0"/>
        </a:xfrm>
      </p:grpSpPr>
      <p:sp>
        <p:nvSpPr>
          <p:cNvPr id="60" name="Title Text"/>
          <p:cNvSpPr txBox="1"/>
          <p:nvPr>
            <p:ph type="title"/>
          </p:nvPr>
        </p:nvSpPr>
        <p:spPr>
          <a:prstGeom prst="rect">
            <a:avLst/>
          </a:prstGeom>
        </p:spPr>
        <p:txBody>
          <a:bodyPr/>
          <a:lstStyle>
            <a:lvl1pPr>
              <a:defRPr>
                <a:solidFill>
                  <a:srgbClr val="FF9300"/>
                </a:solidFill>
              </a:defRPr>
            </a:lvl1pPr>
          </a:lstStyle>
          <a:p>
            <a:pPr/>
            <a:r>
              <a:t>Title Text</a:t>
            </a:r>
          </a:p>
        </p:txBody>
      </p:sp>
      <p:sp>
        <p:nvSpPr>
          <p:cNvPr id="61" name="Body Level One…"/>
          <p:cNvSpPr txBox="1"/>
          <p:nvPr>
            <p:ph type="body" idx="1"/>
          </p:nvPr>
        </p:nvSpPr>
        <p:spPr>
          <a:prstGeom prst="rect">
            <a:avLst/>
          </a:prstGeom>
        </p:spPr>
        <p:txBody>
          <a:bodyPr/>
          <a:lstStyle>
            <a:lvl1pPr>
              <a:defRPr>
                <a:solidFill>
                  <a:srgbClr val="FF9300"/>
                </a:solidFill>
              </a:defRPr>
            </a:lvl1pPr>
            <a:lvl2pPr>
              <a:defRPr>
                <a:solidFill>
                  <a:srgbClr val="FF9300"/>
                </a:solidFill>
              </a:defRPr>
            </a:lvl2pPr>
            <a:lvl3pPr>
              <a:defRPr>
                <a:solidFill>
                  <a:srgbClr val="FF9300"/>
                </a:solidFill>
              </a:defRPr>
            </a:lvl3pPr>
            <a:lvl4pPr>
              <a:defRPr>
                <a:solidFill>
                  <a:srgbClr val="FF9300"/>
                </a:solidFill>
              </a:defRPr>
            </a:lvl4pPr>
            <a:lvl5pPr>
              <a:defRPr>
                <a:solidFill>
                  <a:srgbClr val="FF9300"/>
                </a:solidFill>
              </a:defRPr>
            </a:lvl5pPr>
          </a:lstStyle>
          <a:p>
            <a:pPr/>
            <a:r>
              <a:t>Body Level One</a:t>
            </a:r>
          </a:p>
          <a:p>
            <a:pPr lvl="1"/>
            <a:r>
              <a:t>Body Level Two</a:t>
            </a:r>
          </a:p>
          <a:p>
            <a:pPr lvl="2"/>
            <a:r>
              <a:t>Body Level Three</a:t>
            </a:r>
          </a:p>
          <a:p>
            <a:pPr lvl="3"/>
            <a:r>
              <a:t>Body Level Four</a:t>
            </a:r>
          </a:p>
          <a:p>
            <a:pPr lvl="4"/>
            <a:r>
              <a:t>Body Level Five</a:t>
            </a:r>
          </a:p>
        </p:txBody>
      </p:sp>
      <p:sp>
        <p:nvSpPr>
          <p:cNvPr id="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spTree>
      <p:nvGrpSpPr>
        <p:cNvPr id="1" name=""/>
        <p:cNvGrpSpPr/>
        <p:nvPr/>
      </p:nvGrpSpPr>
      <p:grpSpPr>
        <a:xfrm>
          <a:off x="0" y="0"/>
          <a:ext cx="0" cy="0"/>
          <a:chOff x="0" y="0"/>
          <a:chExt cx="0" cy="0"/>
        </a:xfrm>
      </p:grpSpPr>
      <p:sp>
        <p:nvSpPr>
          <p:cNvPr id="69" name="Line"/>
          <p:cNvSpPr/>
          <p:nvPr/>
        </p:nvSpPr>
        <p:spPr>
          <a:xfrm>
            <a:off x="571500" y="1968500"/>
            <a:ext cx="5073394" cy="133"/>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70" name="Image"/>
          <p:cNvSpPr/>
          <p:nvPr>
            <p:ph type="pic" idx="21"/>
          </p:nvPr>
        </p:nvSpPr>
        <p:spPr>
          <a:xfrm>
            <a:off x="6477000" y="-152400"/>
            <a:ext cx="6654800" cy="9906000"/>
          </a:xfrm>
          <a:prstGeom prst="rect">
            <a:avLst/>
          </a:prstGeom>
        </p:spPr>
        <p:txBody>
          <a:bodyPr lIns="91439" tIns="45719" rIns="91439" bIns="45719">
            <a:noAutofit/>
          </a:bodyPr>
          <a:lstStyle/>
          <a:p>
            <a:pPr/>
          </a:p>
        </p:txBody>
      </p:sp>
      <p:sp>
        <p:nvSpPr>
          <p:cNvPr id="71" name="Title Text"/>
          <p:cNvSpPr txBox="1"/>
          <p:nvPr>
            <p:ph type="title"/>
          </p:nvPr>
        </p:nvSpPr>
        <p:spPr>
          <a:xfrm>
            <a:off x="571500" y="330200"/>
            <a:ext cx="5080000" cy="1397000"/>
          </a:xfrm>
          <a:prstGeom prst="rect">
            <a:avLst/>
          </a:prstGeom>
        </p:spPr>
        <p:txBody>
          <a:bodyPr/>
          <a:lstStyle/>
          <a:p>
            <a:pPr/>
            <a:r>
              <a:t>Title Text</a:t>
            </a:r>
          </a:p>
        </p:txBody>
      </p:sp>
      <p:sp>
        <p:nvSpPr>
          <p:cNvPr id="72" name="Body Level One…"/>
          <p:cNvSpPr txBox="1"/>
          <p:nvPr>
            <p:ph type="body" sz="half" idx="1"/>
          </p:nvPr>
        </p:nvSpPr>
        <p:spPr>
          <a:xfrm>
            <a:off x="571500" y="2222500"/>
            <a:ext cx="5080000" cy="6667500"/>
          </a:xfrm>
          <a:prstGeom prst="rect">
            <a:avLst/>
          </a:prstGeom>
        </p:spPr>
        <p:txBody>
          <a:bodyPr/>
          <a:lstStyle>
            <a:lvl1pPr marL="330200" indent="-330200">
              <a:spcBef>
                <a:spcPts val="3000"/>
              </a:spcBef>
              <a:defRPr sz="2600">
                <a:latin typeface="Helvetica Neue"/>
                <a:ea typeface="Helvetica Neue"/>
                <a:cs typeface="Helvetica Neue"/>
                <a:sym typeface="Helvetica Neue"/>
              </a:defRPr>
            </a:lvl1pPr>
            <a:lvl2pPr marL="660400" indent="-330200">
              <a:spcBef>
                <a:spcPts val="3000"/>
              </a:spcBef>
              <a:defRPr sz="2600">
                <a:latin typeface="Helvetica Neue"/>
                <a:ea typeface="Helvetica Neue"/>
                <a:cs typeface="Helvetica Neue"/>
                <a:sym typeface="Helvetica Neue"/>
              </a:defRPr>
            </a:lvl2pPr>
            <a:lvl3pPr marL="990600" indent="-330200">
              <a:spcBef>
                <a:spcPts val="3000"/>
              </a:spcBef>
              <a:defRPr sz="2600">
                <a:latin typeface="Helvetica Neue"/>
                <a:ea typeface="Helvetica Neue"/>
                <a:cs typeface="Helvetica Neue"/>
                <a:sym typeface="Helvetica Neue"/>
              </a:defRPr>
            </a:lvl3pPr>
            <a:lvl4pPr marL="1320800" indent="-330200">
              <a:spcBef>
                <a:spcPts val="3000"/>
              </a:spcBef>
              <a:defRPr sz="2600">
                <a:latin typeface="Helvetica Neue"/>
                <a:ea typeface="Helvetica Neue"/>
                <a:cs typeface="Helvetica Neue"/>
                <a:sym typeface="Helvetica Neue"/>
              </a:defRPr>
            </a:lvl4pPr>
            <a:lvl5pPr marL="1651000" indent="-330200">
              <a:spcBef>
                <a:spcPts val="3000"/>
              </a:spcBef>
              <a:defRPr sz="2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73" name="Slide Number"/>
          <p:cNvSpPr txBox="1"/>
          <p:nvPr>
            <p:ph type="sldNum" sz="quarter" idx="2"/>
          </p:nvPr>
        </p:nvSpPr>
        <p:spPr>
          <a:xfrm>
            <a:off x="510743" y="9199778"/>
            <a:ext cx="312014" cy="299822"/>
          </a:xfrm>
          <a:prstGeom prst="rect">
            <a:avLst/>
          </a:prstGeom>
        </p:spPr>
        <p:txBody>
          <a:bodyPr/>
          <a:lstStyle>
            <a:lvl1pPr algn="l"/>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spTree>
      <p:nvGrpSpPr>
        <p:cNvPr id="1" name=""/>
        <p:cNvGrpSpPr/>
        <p:nvPr/>
      </p:nvGrpSpPr>
      <p:grpSpPr>
        <a:xfrm>
          <a:off x="0" y="0"/>
          <a:ext cx="0" cy="0"/>
          <a:chOff x="0" y="0"/>
          <a:chExt cx="0" cy="0"/>
        </a:xfrm>
      </p:grpSpPr>
      <p:sp>
        <p:nvSpPr>
          <p:cNvPr id="80" name="Body Level One…"/>
          <p:cNvSpPr txBox="1"/>
          <p:nvPr>
            <p:ph type="body" idx="1"/>
          </p:nvPr>
        </p:nvSpPr>
        <p:spPr>
          <a:xfrm>
            <a:off x="889000" y="889000"/>
            <a:ext cx="11214100" cy="79629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spTree>
      <p:nvGrpSpPr>
        <p:cNvPr id="1" name=""/>
        <p:cNvGrpSpPr/>
        <p:nvPr/>
      </p:nvGrpSpPr>
      <p:grpSpPr>
        <a:xfrm>
          <a:off x="0" y="0"/>
          <a:ext cx="0" cy="0"/>
          <a:chOff x="0" y="0"/>
          <a:chExt cx="0" cy="0"/>
        </a:xfrm>
      </p:grpSpPr>
      <p:sp>
        <p:nvSpPr>
          <p:cNvPr id="88" name="Line"/>
          <p:cNvSpPr/>
          <p:nvPr/>
        </p:nvSpPr>
        <p:spPr>
          <a:xfrm flipH="1">
            <a:off x="9055098" y="508000"/>
            <a:ext cx="128" cy="7975631"/>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89" name="Line"/>
          <p:cNvSpPr/>
          <p:nvPr/>
        </p:nvSpPr>
        <p:spPr>
          <a:xfrm>
            <a:off x="9055096" y="4464050"/>
            <a:ext cx="3448503" cy="5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90" name="Image"/>
          <p:cNvSpPr/>
          <p:nvPr>
            <p:ph type="pic" sz="half" idx="21"/>
          </p:nvPr>
        </p:nvSpPr>
        <p:spPr>
          <a:xfrm>
            <a:off x="9168011" y="4584788"/>
            <a:ext cx="6506665" cy="4343401"/>
          </a:xfrm>
          <a:prstGeom prst="rect">
            <a:avLst/>
          </a:prstGeom>
        </p:spPr>
        <p:txBody>
          <a:bodyPr lIns="91439" tIns="45719" rIns="91439" bIns="45719">
            <a:noAutofit/>
          </a:bodyPr>
          <a:lstStyle/>
          <a:p>
            <a:pPr/>
          </a:p>
        </p:txBody>
      </p:sp>
      <p:sp>
        <p:nvSpPr>
          <p:cNvPr id="91" name="Image"/>
          <p:cNvSpPr/>
          <p:nvPr>
            <p:ph type="pic" sz="quarter" idx="22"/>
          </p:nvPr>
        </p:nvSpPr>
        <p:spPr>
          <a:xfrm>
            <a:off x="9182100" y="-101600"/>
            <a:ext cx="3365500" cy="5003800"/>
          </a:xfrm>
          <a:prstGeom prst="rect">
            <a:avLst/>
          </a:prstGeom>
        </p:spPr>
        <p:txBody>
          <a:bodyPr lIns="91439" tIns="45719" rIns="91439" bIns="45719">
            <a:noAutofit/>
          </a:bodyPr>
          <a:lstStyle/>
          <a:p>
            <a:pPr/>
          </a:p>
        </p:txBody>
      </p:sp>
      <p:sp>
        <p:nvSpPr>
          <p:cNvPr id="92" name="Image"/>
          <p:cNvSpPr/>
          <p:nvPr>
            <p:ph type="pic" idx="23"/>
          </p:nvPr>
        </p:nvSpPr>
        <p:spPr>
          <a:xfrm>
            <a:off x="-800100" y="469900"/>
            <a:ext cx="11049000" cy="8053993"/>
          </a:xfrm>
          <a:prstGeom prst="rect">
            <a:avLst/>
          </a:prstGeom>
        </p:spPr>
        <p:txBody>
          <a:bodyPr lIns="91439" tIns="45719" rIns="91439" bIns="45719">
            <a:noAutofit/>
          </a:bodyPr>
          <a:lstStyle/>
          <a:p>
            <a:pPr/>
          </a:p>
        </p:txBody>
      </p:sp>
      <p:sp>
        <p:nvSpPr>
          <p:cNvPr id="93" name="Body Level One…"/>
          <p:cNvSpPr txBox="1"/>
          <p:nvPr>
            <p:ph type="body" sz="quarter" idx="1"/>
          </p:nvPr>
        </p:nvSpPr>
        <p:spPr>
          <a:xfrm>
            <a:off x="520700" y="8661400"/>
            <a:ext cx="8369300" cy="9398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0">
              <a:spcBef>
                <a:spcPts val="0"/>
              </a:spcBef>
              <a:buSzTx/>
              <a:buFontTx/>
              <a:buNone/>
              <a:defRPr sz="2600">
                <a:latin typeface="Helvetica Neue"/>
                <a:ea typeface="Helvetica Neue"/>
                <a:cs typeface="Helvetica Neue"/>
                <a:sym typeface="Helvetica Neue"/>
              </a:defRPr>
            </a:lvl2pPr>
            <a:lvl3pPr marL="0" indent="0">
              <a:spcBef>
                <a:spcPts val="0"/>
              </a:spcBef>
              <a:buSzTx/>
              <a:buFontTx/>
              <a:buNone/>
              <a:defRPr sz="2600">
                <a:latin typeface="Helvetica Neue"/>
                <a:ea typeface="Helvetica Neue"/>
                <a:cs typeface="Helvetica Neue"/>
                <a:sym typeface="Helvetica Neue"/>
              </a:defRPr>
            </a:lvl3pPr>
            <a:lvl4pPr marL="0" indent="0">
              <a:spcBef>
                <a:spcPts val="0"/>
              </a:spcBef>
              <a:buSzTx/>
              <a:buFontTx/>
              <a:buNone/>
              <a:defRPr sz="2600">
                <a:latin typeface="Helvetica Neue"/>
                <a:ea typeface="Helvetica Neue"/>
                <a:cs typeface="Helvetica Neue"/>
                <a:sym typeface="Helvetica Neue"/>
              </a:defRPr>
            </a:lvl4pPr>
            <a:lvl5pPr marL="0" indent="0">
              <a:spcBef>
                <a:spcPts val="0"/>
              </a:spcBef>
              <a:buSzTx/>
              <a:buFontTx/>
              <a:buNone/>
              <a:defRPr sz="2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a:off x="571500" y="1968500"/>
            <a:ext cx="11868106" cy="12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3" name="Title Text"/>
          <p:cNvSpPr txBox="1"/>
          <p:nvPr>
            <p:ph type="title"/>
          </p:nvPr>
        </p:nvSpPr>
        <p:spPr>
          <a:xfrm>
            <a:off x="571500" y="330200"/>
            <a:ext cx="11861800" cy="1397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Title Text</a:t>
            </a:r>
          </a:p>
        </p:txBody>
      </p:sp>
      <p:sp>
        <p:nvSpPr>
          <p:cNvPr id="4" name="Body Level One…"/>
          <p:cNvSpPr txBox="1"/>
          <p:nvPr>
            <p:ph type="body" idx="1"/>
          </p:nvPr>
        </p:nvSpPr>
        <p:spPr>
          <a:xfrm>
            <a:off x="571500" y="2222500"/>
            <a:ext cx="11861800" cy="666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2268199" y="9199778"/>
            <a:ext cx="312015" cy="299822"/>
          </a:xfrm>
          <a:prstGeom prst="rect">
            <a:avLst/>
          </a:prstGeom>
          <a:ln w="12700">
            <a:miter lim="400000"/>
          </a:ln>
        </p:spPr>
        <p:txBody>
          <a:bodyPr wrap="none" lIns="50800" tIns="50800" rIns="50800" bIns="50800" anchor="b">
            <a:spAutoFit/>
          </a:bodyPr>
          <a:lstStyle>
            <a:lvl1pPr algn="r">
              <a:defRPr sz="1400">
                <a:latin typeface="Helvetica Neue"/>
                <a:ea typeface="Helvetica Neue"/>
                <a:cs typeface="Helvetica Neue"/>
                <a:sym typeface="Helvetica Neue"/>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mn-lt"/>
          <a:ea typeface="+mn-ea"/>
          <a:cs typeface="+mn-cs"/>
          <a:sym typeface="Helvetica Neue Light"/>
        </a:defRPr>
      </a:lvl1pPr>
      <a:lvl2pPr marL="0" marR="0" indent="0" algn="l" defTabSz="584200"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mn-lt"/>
          <a:ea typeface="+mn-ea"/>
          <a:cs typeface="+mn-cs"/>
          <a:sym typeface="Helvetica Neue Light"/>
        </a:defRPr>
      </a:lvl2pPr>
      <a:lvl3pPr marL="0" marR="0" indent="0" algn="l" defTabSz="584200"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mn-lt"/>
          <a:ea typeface="+mn-ea"/>
          <a:cs typeface="+mn-cs"/>
          <a:sym typeface="Helvetica Neue Light"/>
        </a:defRPr>
      </a:lvl3pPr>
      <a:lvl4pPr marL="0" marR="0" indent="0" algn="l" defTabSz="584200"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mn-lt"/>
          <a:ea typeface="+mn-ea"/>
          <a:cs typeface="+mn-cs"/>
          <a:sym typeface="Helvetica Neue Light"/>
        </a:defRPr>
      </a:lvl4pPr>
      <a:lvl5pPr marL="0" marR="0" indent="0" algn="l" defTabSz="584200"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mn-lt"/>
          <a:ea typeface="+mn-ea"/>
          <a:cs typeface="+mn-cs"/>
          <a:sym typeface="Helvetica Neue Light"/>
        </a:defRPr>
      </a:lvl5pPr>
      <a:lvl6pPr marL="0" marR="0" indent="0" algn="l" defTabSz="584200"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mn-lt"/>
          <a:ea typeface="+mn-ea"/>
          <a:cs typeface="+mn-cs"/>
          <a:sym typeface="Helvetica Neue Light"/>
        </a:defRPr>
      </a:lvl6pPr>
      <a:lvl7pPr marL="0" marR="0" indent="0" algn="l" defTabSz="584200"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mn-lt"/>
          <a:ea typeface="+mn-ea"/>
          <a:cs typeface="+mn-cs"/>
          <a:sym typeface="Helvetica Neue Light"/>
        </a:defRPr>
      </a:lvl7pPr>
      <a:lvl8pPr marL="0" marR="0" indent="0" algn="l" defTabSz="584200"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mn-lt"/>
          <a:ea typeface="+mn-ea"/>
          <a:cs typeface="+mn-cs"/>
          <a:sym typeface="Helvetica Neue Light"/>
        </a:defRPr>
      </a:lvl8pPr>
      <a:lvl9pPr marL="0" marR="0" indent="0" algn="l" defTabSz="584200"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mn-lt"/>
          <a:ea typeface="+mn-ea"/>
          <a:cs typeface="+mn-cs"/>
          <a:sym typeface="Helvetica Neue Light"/>
        </a:defRPr>
      </a:lvl9pPr>
    </p:titleStyle>
    <p:bodyStyle>
      <a:lvl1pPr marL="4572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solidFill>
            <a:srgbClr val="747474"/>
          </a:solidFill>
          <a:uFillTx/>
          <a:latin typeface="+mn-lt"/>
          <a:ea typeface="+mn-ea"/>
          <a:cs typeface="+mn-cs"/>
          <a:sym typeface="Helvetica Neue Light"/>
        </a:defRPr>
      </a:lvl1pPr>
      <a:lvl2pPr marL="9144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solidFill>
            <a:srgbClr val="747474"/>
          </a:solidFill>
          <a:uFillTx/>
          <a:latin typeface="+mn-lt"/>
          <a:ea typeface="+mn-ea"/>
          <a:cs typeface="+mn-cs"/>
          <a:sym typeface="Helvetica Neue Light"/>
        </a:defRPr>
      </a:lvl2pPr>
      <a:lvl3pPr marL="13716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solidFill>
            <a:srgbClr val="747474"/>
          </a:solidFill>
          <a:uFillTx/>
          <a:latin typeface="+mn-lt"/>
          <a:ea typeface="+mn-ea"/>
          <a:cs typeface="+mn-cs"/>
          <a:sym typeface="Helvetica Neue Light"/>
        </a:defRPr>
      </a:lvl3pPr>
      <a:lvl4pPr marL="18288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solidFill>
            <a:srgbClr val="747474"/>
          </a:solidFill>
          <a:uFillTx/>
          <a:latin typeface="+mn-lt"/>
          <a:ea typeface="+mn-ea"/>
          <a:cs typeface="+mn-cs"/>
          <a:sym typeface="Helvetica Neue Light"/>
        </a:defRPr>
      </a:lvl4pPr>
      <a:lvl5pPr marL="22860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solidFill>
            <a:srgbClr val="747474"/>
          </a:solidFill>
          <a:uFillTx/>
          <a:latin typeface="+mn-lt"/>
          <a:ea typeface="+mn-ea"/>
          <a:cs typeface="+mn-cs"/>
          <a:sym typeface="Helvetica Neue Light"/>
        </a:defRPr>
      </a:lvl5pPr>
      <a:lvl6pPr marL="27432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solidFill>
            <a:srgbClr val="747474"/>
          </a:solidFill>
          <a:uFillTx/>
          <a:latin typeface="+mn-lt"/>
          <a:ea typeface="+mn-ea"/>
          <a:cs typeface="+mn-cs"/>
          <a:sym typeface="Helvetica Neue Light"/>
        </a:defRPr>
      </a:lvl6pPr>
      <a:lvl7pPr marL="32004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solidFill>
            <a:srgbClr val="747474"/>
          </a:solidFill>
          <a:uFillTx/>
          <a:latin typeface="+mn-lt"/>
          <a:ea typeface="+mn-ea"/>
          <a:cs typeface="+mn-cs"/>
          <a:sym typeface="Helvetica Neue Light"/>
        </a:defRPr>
      </a:lvl7pPr>
      <a:lvl8pPr marL="36576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solidFill>
            <a:srgbClr val="747474"/>
          </a:solidFill>
          <a:uFillTx/>
          <a:latin typeface="+mn-lt"/>
          <a:ea typeface="+mn-ea"/>
          <a:cs typeface="+mn-cs"/>
          <a:sym typeface="Helvetica Neue Light"/>
        </a:defRPr>
      </a:lvl8pPr>
      <a:lvl9pPr marL="41148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solidFill>
            <a:srgbClr val="747474"/>
          </a:solidFill>
          <a:uFillTx/>
          <a:latin typeface="+mn-lt"/>
          <a:ea typeface="+mn-ea"/>
          <a:cs typeface="+mn-cs"/>
          <a:sym typeface="Helvetica Neue Light"/>
        </a:defRPr>
      </a:lvl9pPr>
    </p:bodyStyle>
    <p:otherStyle>
      <a:lvl1pPr marL="0" marR="0" indent="0" algn="r" defTabSz="58420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Helvetica Neue"/>
        </a:defRPr>
      </a:lvl1pPr>
      <a:lvl2pPr marL="0" marR="0" indent="228600" algn="r" defTabSz="58420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Helvetica Neue"/>
        </a:defRPr>
      </a:lvl2pPr>
      <a:lvl3pPr marL="0" marR="0" indent="457200" algn="r" defTabSz="58420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Helvetica Neue"/>
        </a:defRPr>
      </a:lvl3pPr>
      <a:lvl4pPr marL="0" marR="0" indent="685800" algn="r" defTabSz="58420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Helvetica Neue"/>
        </a:defRPr>
      </a:lvl4pPr>
      <a:lvl5pPr marL="0" marR="0" indent="914400" algn="r" defTabSz="58420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Helvetica Neue"/>
        </a:defRPr>
      </a:lvl5pPr>
      <a:lvl6pPr marL="0" marR="0" indent="1143000" algn="r" defTabSz="58420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Helvetica Neue"/>
        </a:defRPr>
      </a:lvl6pPr>
      <a:lvl7pPr marL="0" marR="0" indent="1371600" algn="r" defTabSz="58420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Helvetica Neue"/>
        </a:defRPr>
      </a:lvl7pPr>
      <a:lvl8pPr marL="0" marR="0" indent="1600200" algn="r" defTabSz="58420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Helvetica Neue"/>
        </a:defRPr>
      </a:lvl8pPr>
      <a:lvl9pPr marL="0" marR="0" indent="1828800" algn="r" defTabSz="58420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msdn.microsoft.com/en-us/library/aa730844(v=vs.80).aspx"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Projects: Testing and Evaluation"/>
          <p:cNvSpPr txBox="1"/>
          <p:nvPr>
            <p:ph type="ctrTitle"/>
          </p:nvPr>
        </p:nvSpPr>
        <p:spPr>
          <a:prstGeom prst="rect">
            <a:avLst/>
          </a:prstGeom>
        </p:spPr>
        <p:txBody>
          <a:bodyPr/>
          <a:lstStyle/>
          <a:p>
            <a:pPr/>
            <a:r>
              <a:t>Projects: Testing and Evaluation</a:t>
            </a:r>
          </a:p>
        </p:txBody>
      </p:sp>
      <p:sp>
        <p:nvSpPr>
          <p:cNvPr id="128" name="Tjeerd olde Scheper - 2021"/>
          <p:cNvSpPr txBox="1"/>
          <p:nvPr>
            <p:ph type="subTitle" sz="quarter" idx="1"/>
          </p:nvPr>
        </p:nvSpPr>
        <p:spPr>
          <a:prstGeom prst="rect">
            <a:avLst/>
          </a:prstGeom>
        </p:spPr>
        <p:txBody>
          <a:bodyPr/>
          <a:lstStyle/>
          <a:p>
            <a:pPr/>
            <a:r>
              <a:t>Tjeerd olde Scheper - 2021</a:t>
            </a:r>
          </a:p>
        </p:txBody>
      </p:sp>
      <p:pic>
        <p:nvPicPr>
          <p:cNvPr id="129" name="logo_charcoal.pdf" descr="logo_charcoal.pdf"/>
          <p:cNvPicPr>
            <a:picLocks noChangeAspect="1"/>
          </p:cNvPicPr>
          <p:nvPr/>
        </p:nvPicPr>
        <p:blipFill>
          <a:blip r:embed="rId2">
            <a:extLst/>
          </a:blip>
          <a:stretch>
            <a:fillRect/>
          </a:stretch>
        </p:blipFill>
        <p:spPr>
          <a:xfrm>
            <a:off x="8528397" y="899407"/>
            <a:ext cx="3931536" cy="1565733"/>
          </a:xfrm>
          <a:prstGeom prst="rect">
            <a:avLst/>
          </a:prstGeom>
          <a:ln w="12700">
            <a:miter lim="400000"/>
          </a:ln>
        </p:spPr>
      </p:pic>
      <p:sp>
        <p:nvSpPr>
          <p:cNvPr id="130" name="Slide Number"/>
          <p:cNvSpPr txBox="1"/>
          <p:nvPr>
            <p:ph type="sldNum" sz="quarter" idx="4294967295"/>
          </p:nvPr>
        </p:nvSpPr>
        <p:spPr>
          <a:xfrm>
            <a:off x="12367056" y="9199778"/>
            <a:ext cx="213158" cy="29982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TDD Steps - 2"/>
          <p:cNvSpPr txBox="1"/>
          <p:nvPr>
            <p:ph type="title"/>
          </p:nvPr>
        </p:nvSpPr>
        <p:spPr>
          <a:prstGeom prst="rect">
            <a:avLst/>
          </a:prstGeom>
        </p:spPr>
        <p:txBody>
          <a:bodyPr/>
          <a:lstStyle/>
          <a:p>
            <a:pPr/>
            <a:r>
              <a:t>TDD Steps - 2</a:t>
            </a:r>
          </a:p>
        </p:txBody>
      </p:sp>
      <p:sp>
        <p:nvSpPr>
          <p:cNvPr id="166" name="Green: Make the test pass by any means necessary.…"/>
          <p:cNvSpPr txBox="1"/>
          <p:nvPr>
            <p:ph type="body" idx="1"/>
          </p:nvPr>
        </p:nvSpPr>
        <p:spPr>
          <a:prstGeom prst="rect">
            <a:avLst/>
          </a:prstGeom>
        </p:spPr>
        <p:txBody>
          <a:bodyPr/>
          <a:lstStyle/>
          <a:p>
            <a:pPr marL="166878" indent="-166878" defTabSz="426466">
              <a:spcBef>
                <a:spcPts val="3000"/>
              </a:spcBef>
              <a:buSzPct val="100000"/>
              <a:buAutoNum type="arabicPeriod" startAt="3"/>
              <a:defRPr sz="2628"/>
            </a:pPr>
            <a:r>
              <a:t> </a:t>
            </a:r>
            <a:r>
              <a:rPr>
                <a:solidFill>
                  <a:srgbClr val="73FA79"/>
                </a:solidFill>
              </a:rPr>
              <a:t>Green</a:t>
            </a:r>
            <a:r>
              <a:t>: Make the test pass by any means necessary.</a:t>
            </a:r>
          </a:p>
          <a:p>
            <a:pPr lvl="1" marL="500634" indent="-166878" defTabSz="426466">
              <a:spcBef>
                <a:spcPts val="3000"/>
              </a:spcBef>
              <a:buSzPct val="100000"/>
              <a:buAutoNum type="alphaLcPeriod" startAt="1"/>
              <a:defRPr sz="2628"/>
            </a:pPr>
            <a:r>
              <a:t> Write the production code to make the test pass. Keep it simple.</a:t>
            </a:r>
          </a:p>
          <a:p>
            <a:pPr lvl="1" marL="500634" indent="-166878" defTabSz="426466">
              <a:spcBef>
                <a:spcPts val="3000"/>
              </a:spcBef>
              <a:buSzPct val="100000"/>
              <a:buAutoNum type="alphaLcPeriod" startAt="1"/>
              <a:defRPr sz="2628"/>
            </a:pPr>
            <a:r>
              <a:t> Some advocate the hard-coding of the expected return value first to verify that the test correctly detects success. This varies from practitioner to practitioner.</a:t>
            </a:r>
          </a:p>
          <a:p>
            <a:pPr lvl="1" marL="500634" indent="-166878" defTabSz="426466">
              <a:spcBef>
                <a:spcPts val="3000"/>
              </a:spcBef>
              <a:buSzPct val="100000"/>
              <a:buAutoNum type="alphaLcPeriod" startAt="1"/>
              <a:defRPr sz="2628"/>
            </a:pPr>
            <a:r>
              <a:t> If you've written the code so that the test passes as intended, you are finished. You do not have to write more code speculatively. The test is the objective definition of "done." The phrase "You Ain't Gonna Need It" (YAGNI) is often used to veto unnecessary work. If new functionality is still needed, then another test is needed. Make this one test pass and continue.</a:t>
            </a:r>
          </a:p>
          <a:p>
            <a:pPr lvl="1" marL="500634" indent="-166878" defTabSz="426466">
              <a:spcBef>
                <a:spcPts val="3000"/>
              </a:spcBef>
              <a:buSzPct val="100000"/>
              <a:buAutoNum type="alphaLcPeriod" startAt="1"/>
              <a:defRPr sz="2628"/>
            </a:pPr>
            <a:r>
              <a:t> When the test passes, you might want to run all tests up to this point to build confidence that </a:t>
            </a:r>
            <a:r>
              <a:rPr b="1">
                <a:latin typeface="Helvetica Neue"/>
                <a:ea typeface="Helvetica Neue"/>
                <a:cs typeface="Helvetica Neue"/>
                <a:sym typeface="Helvetica Neue"/>
              </a:rPr>
              <a:t>everything else is still working</a:t>
            </a:r>
            <a:r>
              <a:t>.</a:t>
            </a:r>
          </a:p>
        </p:txBody>
      </p:sp>
      <p:sp>
        <p:nvSpPr>
          <p:cNvPr id="16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TDD Steps - 3"/>
          <p:cNvSpPr txBox="1"/>
          <p:nvPr>
            <p:ph type="title"/>
          </p:nvPr>
        </p:nvSpPr>
        <p:spPr>
          <a:prstGeom prst="rect">
            <a:avLst/>
          </a:prstGeom>
        </p:spPr>
        <p:txBody>
          <a:bodyPr/>
          <a:lstStyle/>
          <a:p>
            <a:pPr/>
            <a:r>
              <a:t>TDD Steps - 3</a:t>
            </a:r>
          </a:p>
        </p:txBody>
      </p:sp>
      <p:sp>
        <p:nvSpPr>
          <p:cNvPr id="170" name="Refactor: Change the code to remove duplication in your project and to improve the design while ensuring that all tests still pass.…"/>
          <p:cNvSpPr txBox="1"/>
          <p:nvPr>
            <p:ph type="body" idx="1"/>
          </p:nvPr>
        </p:nvSpPr>
        <p:spPr>
          <a:prstGeom prst="rect">
            <a:avLst/>
          </a:prstGeom>
        </p:spPr>
        <p:txBody>
          <a:bodyPr/>
          <a:lstStyle/>
          <a:p>
            <a:pPr marL="203454" indent="-203454" defTabSz="519937">
              <a:spcBef>
                <a:spcPts val="3700"/>
              </a:spcBef>
              <a:buSzPct val="100000"/>
              <a:buAutoNum type="arabicPeriod" startAt="4"/>
              <a:defRPr sz="3204"/>
            </a:pPr>
            <a:r>
              <a:t> </a:t>
            </a:r>
            <a:r>
              <a:rPr>
                <a:solidFill>
                  <a:srgbClr val="0433FF"/>
                </a:solidFill>
              </a:rPr>
              <a:t>Refactor</a:t>
            </a:r>
            <a:r>
              <a:t>: Change the code to remove duplication in your project and to improve the design while ensuring that all tests still pass.</a:t>
            </a:r>
          </a:p>
          <a:p>
            <a:pPr lvl="1" marL="610361" indent="-203454" defTabSz="519937">
              <a:spcBef>
                <a:spcPts val="3700"/>
              </a:spcBef>
              <a:buSzPct val="100000"/>
              <a:buAutoNum type="alphaLcPeriod" startAt="1"/>
              <a:defRPr sz="3204"/>
            </a:pPr>
            <a:r>
              <a:t> Remove duplication caused by the addition of the new functionality.</a:t>
            </a:r>
          </a:p>
          <a:p>
            <a:pPr lvl="1" marL="610361" indent="-203454" defTabSz="519937">
              <a:spcBef>
                <a:spcPts val="3700"/>
              </a:spcBef>
              <a:buSzPct val="100000"/>
              <a:buAutoNum type="alphaLcPeriod" startAt="1"/>
              <a:defRPr sz="3204"/>
            </a:pPr>
            <a:r>
              <a:t> Make design changes to improve the overall solution.</a:t>
            </a:r>
          </a:p>
          <a:p>
            <a:pPr lvl="1" marL="610361" indent="-203454" defTabSz="519937">
              <a:spcBef>
                <a:spcPts val="3700"/>
              </a:spcBef>
              <a:buSzPct val="100000"/>
              <a:buAutoNum type="alphaLcPeriod" startAt="1"/>
              <a:defRPr sz="3204"/>
            </a:pPr>
            <a:r>
              <a:t> After each refactoring, rerun all the tests to ensure that they all still pass.</a:t>
            </a:r>
          </a:p>
          <a:p>
            <a:pPr marL="203454" indent="-203454" defTabSz="519937">
              <a:spcBef>
                <a:spcPts val="3700"/>
              </a:spcBef>
              <a:buSzPct val="100000"/>
              <a:buAutoNum type="arabicPeriod" startAt="4"/>
              <a:defRPr sz="3204"/>
            </a:pPr>
            <a:r>
              <a:t> Repeat the cycle. Each cycle should be very short, and a typical hour should contain many </a:t>
            </a:r>
            <a:r>
              <a:rPr b="1">
                <a:latin typeface="Helvetica Neue"/>
                <a:ea typeface="Helvetica Neue"/>
                <a:cs typeface="Helvetica Neue"/>
                <a:sym typeface="Helvetica Neue"/>
              </a:rPr>
              <a:t>Red/Green/Refactor cycles</a:t>
            </a:r>
            <a:r>
              <a:t>.</a:t>
            </a:r>
          </a:p>
        </p:txBody>
      </p:sp>
      <p:sp>
        <p:nvSpPr>
          <p:cNvPr id="17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TDD Benefits - 1"/>
          <p:cNvSpPr txBox="1"/>
          <p:nvPr>
            <p:ph type="title"/>
          </p:nvPr>
        </p:nvSpPr>
        <p:spPr>
          <a:prstGeom prst="rect">
            <a:avLst/>
          </a:prstGeom>
        </p:spPr>
        <p:txBody>
          <a:bodyPr/>
          <a:lstStyle/>
          <a:p>
            <a:pPr/>
            <a:r>
              <a:t>TDD Benefits - 1</a:t>
            </a:r>
          </a:p>
        </p:txBody>
      </p:sp>
      <p:sp>
        <p:nvSpPr>
          <p:cNvPr id="174" name="The suite of unit tests provides constant feedback that each component is still working.…"/>
          <p:cNvSpPr txBox="1"/>
          <p:nvPr>
            <p:ph type="body" idx="1"/>
          </p:nvPr>
        </p:nvSpPr>
        <p:spPr>
          <a:prstGeom prst="rect">
            <a:avLst/>
          </a:prstGeom>
        </p:spPr>
        <p:txBody>
          <a:bodyPr/>
          <a:lstStyle/>
          <a:p>
            <a:pPr marL="388620" indent="-388620" defTabSz="496570">
              <a:spcBef>
                <a:spcPts val="3500"/>
              </a:spcBef>
              <a:defRPr sz="3060"/>
            </a:pPr>
            <a:r>
              <a:t>The suite of unit tests provides constant feedback that each component is still working.</a:t>
            </a:r>
          </a:p>
          <a:p>
            <a:pPr marL="388620" indent="-388620" defTabSz="496570">
              <a:spcBef>
                <a:spcPts val="3500"/>
              </a:spcBef>
              <a:defRPr sz="3060"/>
            </a:pPr>
            <a:r>
              <a:t>The unit tests act as documentation that cannot go out-of-date, unlike separate documentation, which can and frequently does.</a:t>
            </a:r>
          </a:p>
          <a:p>
            <a:pPr marL="388620" indent="-388620" defTabSz="496570">
              <a:spcBef>
                <a:spcPts val="3500"/>
              </a:spcBef>
              <a:defRPr sz="3060"/>
            </a:pPr>
            <a:r>
              <a:t>When the test passes and the production code is refactored to remove duplication, it is clear that the code is finished, and the developer can move on to a new test.</a:t>
            </a:r>
          </a:p>
          <a:p>
            <a:pPr marL="388620" indent="-388620" defTabSz="496570">
              <a:spcBef>
                <a:spcPts val="3500"/>
              </a:spcBef>
              <a:defRPr sz="3060"/>
            </a:pPr>
            <a:r>
              <a:t>Test-driven development forces critical analysis and design because the developer cannot create the production code without truly understanding what the desired result should be and how to test it.</a:t>
            </a:r>
          </a:p>
        </p:txBody>
      </p:sp>
      <p:sp>
        <p:nvSpPr>
          <p:cNvPr id="17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TDD Benefits - 2"/>
          <p:cNvSpPr txBox="1"/>
          <p:nvPr>
            <p:ph type="title"/>
          </p:nvPr>
        </p:nvSpPr>
        <p:spPr>
          <a:prstGeom prst="rect">
            <a:avLst/>
          </a:prstGeom>
        </p:spPr>
        <p:txBody>
          <a:bodyPr/>
          <a:lstStyle/>
          <a:p>
            <a:pPr/>
            <a:r>
              <a:t>TDD Benefits - 2</a:t>
            </a:r>
          </a:p>
        </p:txBody>
      </p:sp>
      <p:sp>
        <p:nvSpPr>
          <p:cNvPr id="178" name="The software tends to be better designed, that is, loosely coupled and easily maintainable, because the developer is free to make design decisions and refactor at any time with confidence that the software is still working. This confidence is gained by r"/>
          <p:cNvSpPr txBox="1"/>
          <p:nvPr>
            <p:ph type="body" idx="1"/>
          </p:nvPr>
        </p:nvSpPr>
        <p:spPr>
          <a:prstGeom prst="rect">
            <a:avLst/>
          </a:prstGeom>
        </p:spPr>
        <p:txBody>
          <a:bodyPr/>
          <a:lstStyle/>
          <a:p>
            <a:pPr marL="384047" indent="-384047" defTabSz="490727">
              <a:spcBef>
                <a:spcPts val="3500"/>
              </a:spcBef>
              <a:defRPr sz="3024"/>
            </a:pPr>
            <a:r>
              <a:t>The software tends to be better designed, that is, loosely coupled and easily maintainable, because the developer is free to make design decisions and refactor at any time with confidence that the software is still working. This confidence is gained by running the tests. The need for a design pattern may emerge, and the code can be changed at that time.</a:t>
            </a:r>
          </a:p>
          <a:p>
            <a:pPr marL="384047" indent="-384047" defTabSz="490727">
              <a:spcBef>
                <a:spcPts val="3500"/>
              </a:spcBef>
              <a:defRPr sz="3024"/>
            </a:pPr>
            <a:r>
              <a:t>The test suite acts as a regression safety net on bugs: If a bug is found, the developer should create a test to reveal the bug and then modify the production code so that the bug goes away and all other tests still pass. On each successive test run, all previous bug fixes are verified.</a:t>
            </a:r>
          </a:p>
          <a:p>
            <a:pPr marL="384047" indent="-384047" defTabSz="490727">
              <a:spcBef>
                <a:spcPts val="3500"/>
              </a:spcBef>
              <a:defRPr b="1" sz="3024">
                <a:latin typeface="Helvetica Neue"/>
                <a:ea typeface="Helvetica Neue"/>
                <a:cs typeface="Helvetica Neue"/>
                <a:sym typeface="Helvetica Neue"/>
              </a:defRPr>
            </a:pPr>
            <a:r>
              <a:t>Reduced debugging time!</a:t>
            </a:r>
          </a:p>
        </p:txBody>
      </p:sp>
      <p:sp>
        <p:nvSpPr>
          <p:cNvPr id="17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Limitations"/>
          <p:cNvSpPr txBox="1"/>
          <p:nvPr>
            <p:ph type="title"/>
          </p:nvPr>
        </p:nvSpPr>
        <p:spPr>
          <a:prstGeom prst="rect">
            <a:avLst/>
          </a:prstGeom>
        </p:spPr>
        <p:txBody>
          <a:bodyPr/>
          <a:lstStyle/>
          <a:p>
            <a:pPr/>
            <a:r>
              <a:t>Limitations</a:t>
            </a:r>
          </a:p>
        </p:txBody>
      </p:sp>
      <p:sp>
        <p:nvSpPr>
          <p:cNvPr id="182" name="A test is only as good as the developer says it is.…"/>
          <p:cNvSpPr txBox="1"/>
          <p:nvPr>
            <p:ph type="body" idx="1"/>
          </p:nvPr>
        </p:nvSpPr>
        <p:spPr>
          <a:prstGeom prst="rect">
            <a:avLst/>
          </a:prstGeom>
        </p:spPr>
        <p:txBody>
          <a:bodyPr/>
          <a:lstStyle/>
          <a:p>
            <a:pPr/>
            <a:r>
              <a:t>A test is only as good as the developer says it is.</a:t>
            </a:r>
          </a:p>
          <a:p>
            <a:pPr/>
            <a:r>
              <a:t>Sometimes testing is too trivial, or too complex.</a:t>
            </a:r>
          </a:p>
          <a:p>
            <a:pPr/>
            <a:r>
              <a:t>There are certainly always scaling issues.</a:t>
            </a:r>
          </a:p>
          <a:p>
            <a:pPr/>
            <a:r>
              <a:t>Demonstrate suitability of testing by the incorrect result only.</a:t>
            </a:r>
          </a:p>
          <a:p>
            <a:pPr/>
            <a:r>
              <a:t>You will need to use your best judgement, this will come with experience and practice.</a:t>
            </a:r>
          </a:p>
        </p:txBody>
      </p:sp>
      <p:sp>
        <p:nvSpPr>
          <p:cNvPr id="18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Evaluation…"/>
          <p:cNvSpPr txBox="1"/>
          <p:nvPr>
            <p:ph type="title"/>
          </p:nvPr>
        </p:nvSpPr>
        <p:spPr>
          <a:prstGeom prst="rect">
            <a:avLst/>
          </a:prstGeom>
        </p:spPr>
        <p:txBody>
          <a:bodyPr/>
          <a:lstStyle/>
          <a:p>
            <a:pPr/>
            <a:r>
              <a:t>Evaluation</a:t>
            </a:r>
          </a:p>
          <a:p>
            <a:pPr/>
          </a:p>
          <a:p>
            <a:pPr>
              <a:defRPr sz="2400"/>
            </a:pPr>
            <a:r>
              <a:t>Based on Royal Society of Engineering Guidelines</a:t>
            </a:r>
          </a:p>
        </p:txBody>
      </p:sp>
      <p:sp>
        <p:nvSpPr>
          <p:cNvPr id="18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Evaluation"/>
          <p:cNvSpPr txBox="1"/>
          <p:nvPr>
            <p:ph type="title"/>
          </p:nvPr>
        </p:nvSpPr>
        <p:spPr>
          <a:prstGeom prst="rect">
            <a:avLst/>
          </a:prstGeom>
        </p:spPr>
        <p:txBody>
          <a:bodyPr/>
          <a:lstStyle/>
          <a:p>
            <a:pPr/>
            <a:r>
              <a:t>Evaluation</a:t>
            </a:r>
          </a:p>
        </p:txBody>
      </p:sp>
      <p:sp>
        <p:nvSpPr>
          <p:cNvPr id="189" name="Critical examination of the project.…"/>
          <p:cNvSpPr txBox="1"/>
          <p:nvPr>
            <p:ph type="body" idx="1"/>
          </p:nvPr>
        </p:nvSpPr>
        <p:spPr>
          <a:prstGeom prst="rect">
            <a:avLst/>
          </a:prstGeom>
        </p:spPr>
        <p:txBody>
          <a:bodyPr/>
          <a:lstStyle/>
          <a:p>
            <a:pPr/>
            <a:r>
              <a:t>Critical examination of the project.</a:t>
            </a:r>
          </a:p>
          <a:p>
            <a:pPr/>
            <a:r>
              <a:t>Usually not Assessment (ranking or value).</a:t>
            </a:r>
          </a:p>
          <a:p>
            <a:pPr/>
            <a:r>
              <a:t>Not about proving success, but accurately recording achievements and lessons learned from the process.</a:t>
            </a:r>
          </a:p>
        </p:txBody>
      </p:sp>
      <p:sp>
        <p:nvSpPr>
          <p:cNvPr id="19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Internal versus External"/>
          <p:cNvSpPr txBox="1"/>
          <p:nvPr>
            <p:ph type="title"/>
          </p:nvPr>
        </p:nvSpPr>
        <p:spPr>
          <a:prstGeom prst="rect">
            <a:avLst/>
          </a:prstGeom>
        </p:spPr>
        <p:txBody>
          <a:bodyPr/>
          <a:lstStyle/>
          <a:p>
            <a:pPr lvl="1">
              <a:defRPr>
                <a:solidFill>
                  <a:srgbClr val="FF9300"/>
                </a:solidFill>
              </a:defRPr>
            </a:pPr>
            <a:r>
              <a:t>Internal versus External</a:t>
            </a:r>
          </a:p>
        </p:txBody>
      </p:sp>
      <p:sp>
        <p:nvSpPr>
          <p:cNvPr id="193" name="Evaluation can be done internally, e.g. yourself.…"/>
          <p:cNvSpPr txBox="1"/>
          <p:nvPr>
            <p:ph type="body" idx="1"/>
          </p:nvPr>
        </p:nvSpPr>
        <p:spPr>
          <a:prstGeom prst="rect">
            <a:avLst/>
          </a:prstGeom>
        </p:spPr>
        <p:txBody>
          <a:bodyPr/>
          <a:lstStyle/>
          <a:p>
            <a:pPr/>
            <a:r>
              <a:t>Evaluation can be done internally, e.g. yourself.</a:t>
            </a:r>
          </a:p>
          <a:p>
            <a:pPr/>
            <a:r>
              <a:t>It can be done by an external evaluator, somebody not involved in the project.</a:t>
            </a:r>
          </a:p>
          <a:p>
            <a:pPr/>
            <a:r>
              <a:t>Take care when you are internal evaluator, you do not presume the outcome of the evaluation, it should be evidence based.</a:t>
            </a:r>
          </a:p>
        </p:txBody>
      </p:sp>
      <p:sp>
        <p:nvSpPr>
          <p:cNvPr id="19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Planning Evaluation"/>
          <p:cNvSpPr txBox="1"/>
          <p:nvPr>
            <p:ph type="title"/>
          </p:nvPr>
        </p:nvSpPr>
        <p:spPr>
          <a:prstGeom prst="rect">
            <a:avLst/>
          </a:prstGeom>
        </p:spPr>
        <p:txBody>
          <a:bodyPr/>
          <a:lstStyle/>
          <a:p>
            <a:pPr/>
            <a:r>
              <a:t>Planning Evaluation</a:t>
            </a:r>
          </a:p>
        </p:txBody>
      </p:sp>
      <p:sp>
        <p:nvSpPr>
          <p:cNvPr id="197" name="What do you want to find out?…"/>
          <p:cNvSpPr txBox="1"/>
          <p:nvPr>
            <p:ph type="body" idx="1"/>
          </p:nvPr>
        </p:nvSpPr>
        <p:spPr>
          <a:prstGeom prst="rect">
            <a:avLst/>
          </a:prstGeom>
        </p:spPr>
        <p:txBody>
          <a:bodyPr/>
          <a:lstStyle/>
          <a:p>
            <a:pPr marL="192023" indent="-192023" defTabSz="490727">
              <a:spcBef>
                <a:spcPts val="3500"/>
              </a:spcBef>
              <a:buSzPct val="100000"/>
              <a:buAutoNum type="arabicPeriod" startAt="1"/>
              <a:defRPr sz="3024"/>
            </a:pPr>
            <a:r>
              <a:t> What do you want to find out? </a:t>
            </a:r>
          </a:p>
          <a:p>
            <a:pPr marL="192023" indent="-192023" defTabSz="490727">
              <a:spcBef>
                <a:spcPts val="3500"/>
              </a:spcBef>
              <a:buSzPct val="100000"/>
              <a:buAutoNum type="arabicPeriod" startAt="1"/>
              <a:defRPr sz="3024"/>
            </a:pPr>
            <a:r>
              <a:t> How will this help you? </a:t>
            </a:r>
          </a:p>
          <a:p>
            <a:pPr marL="192023" indent="-192023" defTabSz="490727">
              <a:spcBef>
                <a:spcPts val="3500"/>
              </a:spcBef>
              <a:buSzPct val="100000"/>
              <a:buAutoNum type="arabicPeriod" startAt="1"/>
              <a:defRPr sz="3024"/>
            </a:pPr>
            <a:r>
              <a:t> How much time, (money), and effort do you need to commit? </a:t>
            </a:r>
          </a:p>
          <a:p>
            <a:pPr marL="192023" indent="-192023" defTabSz="490727">
              <a:spcBef>
                <a:spcPts val="3500"/>
              </a:spcBef>
              <a:buSzPct val="100000"/>
              <a:buAutoNum type="arabicPeriod" startAt="1"/>
              <a:defRPr sz="3024"/>
            </a:pPr>
            <a:r>
              <a:t>What type of audience do you need to sample? What challenges will they present?</a:t>
            </a:r>
          </a:p>
          <a:p>
            <a:pPr marL="192023" indent="-192023" defTabSz="490727">
              <a:spcBef>
                <a:spcPts val="3500"/>
              </a:spcBef>
              <a:buSzPct val="100000"/>
              <a:buAutoNum type="arabicPeriod" startAt="1"/>
              <a:defRPr sz="3024"/>
            </a:pPr>
            <a:r>
              <a:t> What are the most effective methods for achieving your evaluation aims?</a:t>
            </a:r>
          </a:p>
          <a:p>
            <a:pPr marL="192023" indent="-192023" defTabSz="490727">
              <a:spcBef>
                <a:spcPts val="3500"/>
              </a:spcBef>
              <a:buSzPct val="100000"/>
              <a:buAutoNum type="arabicPeriod" startAt="1"/>
              <a:defRPr sz="3024"/>
            </a:pPr>
            <a:r>
              <a:t> How will you disseminate the results of your evaluation to your stakeholders?</a:t>
            </a:r>
          </a:p>
        </p:txBody>
      </p:sp>
      <p:sp>
        <p:nvSpPr>
          <p:cNvPr id="19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Do not start with choosing your methods"/>
          <p:cNvSpPr txBox="1"/>
          <p:nvPr>
            <p:ph type="title"/>
          </p:nvPr>
        </p:nvSpPr>
        <p:spPr>
          <a:prstGeom prst="rect">
            <a:avLst/>
          </a:prstGeom>
        </p:spPr>
        <p:txBody>
          <a:bodyPr/>
          <a:lstStyle/>
          <a:p>
            <a:pPr/>
            <a:r>
              <a:t>Do not start with choosing your methods</a:t>
            </a:r>
          </a:p>
        </p:txBody>
      </p:sp>
      <p:sp>
        <p:nvSpPr>
          <p:cNvPr id="201" name="Clearly define the aims of your evaluation before beginning to think about evaluation methods. Once you have defined your aims, you should choose the methods that best deliver your aims within the resources available to you."/>
          <p:cNvSpPr txBox="1"/>
          <p:nvPr>
            <p:ph type="body" idx="1"/>
          </p:nvPr>
        </p:nvSpPr>
        <p:spPr>
          <a:prstGeom prst="rect">
            <a:avLst/>
          </a:prstGeom>
        </p:spPr>
        <p:txBody>
          <a:bodyPr/>
          <a:lstStyle/>
          <a:p>
            <a:pPr/>
            <a:r>
              <a:t>Clearly define the aims of your evaluation before beginning to think about evaluation methods. Once you have defined your aims, you should choose the methods that best deliver your aims within the resources available to you.</a:t>
            </a:r>
          </a:p>
        </p:txBody>
      </p:sp>
      <p:sp>
        <p:nvSpPr>
          <p:cNvPr id="20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Testing"/>
          <p:cNvSpPr txBox="1"/>
          <p:nvPr>
            <p:ph type="title"/>
          </p:nvPr>
        </p:nvSpPr>
        <p:spPr>
          <a:prstGeom prst="rect">
            <a:avLst/>
          </a:prstGeom>
        </p:spPr>
        <p:txBody>
          <a:bodyPr/>
          <a:lstStyle/>
          <a:p>
            <a:pPr/>
            <a:r>
              <a:t>Testing</a:t>
            </a:r>
          </a:p>
        </p:txBody>
      </p:sp>
      <p:sp>
        <p:nvSpPr>
          <p:cNvPr id="133" name="Slide Number"/>
          <p:cNvSpPr txBox="1"/>
          <p:nvPr>
            <p:ph type="sldNum" sz="quarter" idx="2"/>
          </p:nvPr>
        </p:nvSpPr>
        <p:spPr>
          <a:xfrm>
            <a:off x="12367056" y="9199778"/>
            <a:ext cx="213158" cy="29982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Do not collect data simply because it is easy to collect."/>
          <p:cNvSpPr txBox="1"/>
          <p:nvPr>
            <p:ph type="title"/>
          </p:nvPr>
        </p:nvSpPr>
        <p:spPr>
          <a:prstGeom prst="rect">
            <a:avLst/>
          </a:prstGeom>
        </p:spPr>
        <p:txBody>
          <a:bodyPr/>
          <a:lstStyle/>
          <a:p>
            <a:pPr/>
            <a:r>
              <a:t>Do not collect data simply because it is easy to collect.</a:t>
            </a:r>
          </a:p>
        </p:txBody>
      </p:sp>
      <p:sp>
        <p:nvSpPr>
          <p:cNvPr id="205" name="Often the most useful data is the most difficult to collect. Ask ‘how will this help you?’ to help you filter out evaluation objectives that may yield data that is easy to collect but of little value in terms of evaluation and learning."/>
          <p:cNvSpPr txBox="1"/>
          <p:nvPr>
            <p:ph type="body" idx="1"/>
          </p:nvPr>
        </p:nvSpPr>
        <p:spPr>
          <a:prstGeom prst="rect">
            <a:avLst/>
          </a:prstGeom>
        </p:spPr>
        <p:txBody>
          <a:bodyPr/>
          <a:lstStyle/>
          <a:p>
            <a:pPr/>
            <a:r>
              <a:t>Often the most useful data is the most difficult to collect. Ask ‘how will this help you?’ to help you filter out evaluation objectives that may yield data that is easy to collect but of little value in terms of evaluation and learning. </a:t>
            </a:r>
          </a:p>
        </p:txBody>
      </p:sp>
      <p:sp>
        <p:nvSpPr>
          <p:cNvPr id="20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Do not only collect evidence of success."/>
          <p:cNvSpPr txBox="1"/>
          <p:nvPr>
            <p:ph type="title"/>
          </p:nvPr>
        </p:nvSpPr>
        <p:spPr>
          <a:prstGeom prst="rect">
            <a:avLst/>
          </a:prstGeom>
        </p:spPr>
        <p:txBody>
          <a:bodyPr/>
          <a:lstStyle/>
          <a:p>
            <a:pPr/>
            <a:r>
              <a:t>Do not only collect evidence of success.</a:t>
            </a:r>
          </a:p>
        </p:txBody>
      </p:sp>
      <p:sp>
        <p:nvSpPr>
          <p:cNvPr id="209" name="This is likely to give you a distorted picture of what actually happened with your project. You may also lose the opportunity to learn useful lessons for future projects."/>
          <p:cNvSpPr txBox="1"/>
          <p:nvPr>
            <p:ph type="body" idx="1"/>
          </p:nvPr>
        </p:nvSpPr>
        <p:spPr>
          <a:prstGeom prst="rect">
            <a:avLst/>
          </a:prstGeom>
        </p:spPr>
        <p:txBody>
          <a:bodyPr/>
          <a:lstStyle/>
          <a:p>
            <a:pPr/>
            <a:r>
              <a:t>This is likely to give you a distorted picture of what actually happened with your project. You may also lose the opportunity to learn useful lessons for future projects. </a:t>
            </a:r>
          </a:p>
        </p:txBody>
      </p:sp>
      <p:sp>
        <p:nvSpPr>
          <p:cNvPr id="21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Do not become over-ambitious in data evaluation"/>
          <p:cNvSpPr txBox="1"/>
          <p:nvPr>
            <p:ph type="title"/>
          </p:nvPr>
        </p:nvSpPr>
        <p:spPr>
          <a:prstGeom prst="rect">
            <a:avLst/>
          </a:prstGeom>
        </p:spPr>
        <p:txBody>
          <a:bodyPr/>
          <a:lstStyle/>
          <a:p>
            <a:pPr/>
            <a:r>
              <a:t>Do not become over-ambitious in data evaluation</a:t>
            </a:r>
          </a:p>
        </p:txBody>
      </p:sp>
      <p:sp>
        <p:nvSpPr>
          <p:cNvPr id="213" name="This could include aiming for too large a sample or the choosing to use overly complex methods for your evaluation. Be mindful of the resources available for carrying out your evaluation – and don’t let the perfect become the enemy of the good."/>
          <p:cNvSpPr txBox="1"/>
          <p:nvPr>
            <p:ph type="body" idx="1"/>
          </p:nvPr>
        </p:nvSpPr>
        <p:spPr>
          <a:prstGeom prst="rect">
            <a:avLst/>
          </a:prstGeom>
        </p:spPr>
        <p:txBody>
          <a:bodyPr/>
          <a:lstStyle/>
          <a:p>
            <a:pPr/>
            <a:r>
              <a:t>This could include aiming for too large a sample or the choosing to use overly complex methods for your evaluation. Be mindful of the resources available for carrying out your evaluation – and don’t let the perfect become the enemy of the good. </a:t>
            </a:r>
          </a:p>
        </p:txBody>
      </p:sp>
      <p:sp>
        <p:nvSpPr>
          <p:cNvPr id="21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Key Outcomes"/>
          <p:cNvSpPr txBox="1"/>
          <p:nvPr>
            <p:ph type="title"/>
          </p:nvPr>
        </p:nvSpPr>
        <p:spPr>
          <a:prstGeom prst="rect">
            <a:avLst/>
          </a:prstGeom>
        </p:spPr>
        <p:txBody>
          <a:bodyPr/>
          <a:lstStyle/>
          <a:p>
            <a:pPr/>
            <a:r>
              <a:t>Key Outcomes</a:t>
            </a:r>
          </a:p>
        </p:txBody>
      </p:sp>
      <p:sp>
        <p:nvSpPr>
          <p:cNvPr id="217" name="Metrics: You will need to report metrics in terms of the number and type of activities completed, the number and type of participating engineers involved and the number and type of public audiences reached.…"/>
          <p:cNvSpPr txBox="1"/>
          <p:nvPr>
            <p:ph type="body" idx="1"/>
          </p:nvPr>
        </p:nvSpPr>
        <p:spPr>
          <a:prstGeom prst="rect">
            <a:avLst/>
          </a:prstGeom>
        </p:spPr>
        <p:txBody>
          <a:bodyPr/>
          <a:lstStyle/>
          <a:p>
            <a:pPr/>
            <a:r>
              <a:rPr b="1">
                <a:latin typeface="Helvetica Neue"/>
                <a:ea typeface="Helvetica Neue"/>
                <a:cs typeface="Helvetica Neue"/>
                <a:sym typeface="Helvetica Neue"/>
              </a:rPr>
              <a:t>Metrics</a:t>
            </a:r>
            <a:r>
              <a:t>: You will need to report metrics in terms of the number and type of activities completed, the number and type of participating engineers involved and the number and type of public audiences reached. </a:t>
            </a:r>
          </a:p>
          <a:p>
            <a:pPr/>
            <a:r>
              <a:rPr b="1">
                <a:latin typeface="Helvetica Neue"/>
                <a:ea typeface="Helvetica Neue"/>
                <a:cs typeface="Helvetica Neue"/>
                <a:sym typeface="Helvetica Neue"/>
              </a:rPr>
              <a:t>Experiences</a:t>
            </a:r>
            <a:r>
              <a:t>: Was the use of your system enjoyable, well-organised, thought-provoking, and worthwhile?</a:t>
            </a:r>
          </a:p>
          <a:p>
            <a:pPr/>
            <a:r>
              <a:rPr b="1">
                <a:latin typeface="Helvetica Neue"/>
                <a:ea typeface="Helvetica Neue"/>
                <a:cs typeface="Helvetica Neue"/>
                <a:sym typeface="Helvetica Neue"/>
              </a:rPr>
              <a:t>Impacts</a:t>
            </a:r>
            <a:r>
              <a:t>: These are relate to the benefits gained in terms of increased knowledge, deeper understanding, skills that are  developed and attitudes changed.</a:t>
            </a:r>
          </a:p>
        </p:txBody>
      </p:sp>
      <p:sp>
        <p:nvSpPr>
          <p:cNvPr id="21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Different Evaluation Approaches"/>
          <p:cNvSpPr txBox="1"/>
          <p:nvPr>
            <p:ph type="title"/>
          </p:nvPr>
        </p:nvSpPr>
        <p:spPr>
          <a:prstGeom prst="rect">
            <a:avLst/>
          </a:prstGeom>
        </p:spPr>
        <p:txBody>
          <a:bodyPr/>
          <a:lstStyle/>
          <a:p>
            <a:pPr/>
            <a:r>
              <a:t>Different Evaluation Approaches</a:t>
            </a:r>
          </a:p>
        </p:txBody>
      </p:sp>
      <p:sp>
        <p:nvSpPr>
          <p:cNvPr id="221" name="Before-and-after evaluation: used to compare audience members' knowledge and attitudes before and then after an activity. Asking the same questions at each stage gives a measure of any changes. However, this type of design can be labour-intensive.…"/>
          <p:cNvSpPr txBox="1"/>
          <p:nvPr>
            <p:ph type="body" idx="1"/>
          </p:nvPr>
        </p:nvSpPr>
        <p:spPr>
          <a:prstGeom prst="rect">
            <a:avLst/>
          </a:prstGeom>
        </p:spPr>
        <p:txBody>
          <a:bodyPr/>
          <a:lstStyle/>
          <a:p>
            <a:pPr marL="356615" indent="-356615" defTabSz="455675">
              <a:spcBef>
                <a:spcPts val="3200"/>
              </a:spcBef>
              <a:defRPr sz="2807"/>
            </a:pPr>
            <a:r>
              <a:rPr b="1">
                <a:latin typeface="Helvetica Neue"/>
                <a:ea typeface="Helvetica Neue"/>
                <a:cs typeface="Helvetica Neue"/>
                <a:sym typeface="Helvetica Neue"/>
              </a:rPr>
              <a:t>Before-and-after evaluation: </a:t>
            </a:r>
            <a:r>
              <a:t>used to compare audience members' knowledge and attitudes before and then after an activity. Asking the same questions at each stage gives a measure of any changes. However, this type of design can be labour-intensive.</a:t>
            </a:r>
          </a:p>
          <a:p>
            <a:pPr marL="356615" indent="-356615" defTabSz="455675">
              <a:spcBef>
                <a:spcPts val="3200"/>
              </a:spcBef>
              <a:defRPr sz="2807"/>
            </a:pPr>
            <a:r>
              <a:rPr b="1">
                <a:latin typeface="Helvetica Neue"/>
                <a:ea typeface="Helvetica Neue"/>
                <a:cs typeface="Helvetica Neue"/>
                <a:sym typeface="Helvetica Neue"/>
              </a:rPr>
              <a:t>After-only evaluation:</a:t>
            </a:r>
            <a:r>
              <a:t> where opinions are gathered after the event. For example, your evaluation could ask respondents to reflect on their knowledge and attitudes prior to the activity and how they feel it has change as a result of the activity. Although this is easier to do than before- and-after evaluation it is important to remember you are relying upon respondents to honestly and accurately assess any changes in knowledge and attitudes. </a:t>
            </a:r>
            <a:r>
              <a:rPr b="1">
                <a:latin typeface="Helvetica Neue"/>
                <a:ea typeface="Helvetica Neue"/>
                <a:cs typeface="Helvetica Neue"/>
                <a:sym typeface="Helvetica Neue"/>
              </a:rPr>
              <a:t>(Student feedback!)</a:t>
            </a:r>
            <a:endParaRPr b="1">
              <a:latin typeface="Helvetica Neue"/>
              <a:ea typeface="Helvetica Neue"/>
              <a:cs typeface="Helvetica Neue"/>
              <a:sym typeface="Helvetica Neue"/>
            </a:endParaRPr>
          </a:p>
          <a:p>
            <a:pPr marL="356615" indent="-356615" defTabSz="455675">
              <a:spcBef>
                <a:spcPts val="3200"/>
              </a:spcBef>
              <a:defRPr sz="2807"/>
            </a:pPr>
            <a:r>
              <a:rPr b="1">
                <a:latin typeface="Helvetica Neue"/>
                <a:ea typeface="Helvetica Neue"/>
                <a:cs typeface="Helvetica Neue"/>
                <a:sym typeface="Helvetica Neue"/>
              </a:rPr>
              <a:t>Quantitative or Qualitative or Mixed: </a:t>
            </a:r>
            <a:r>
              <a:t>collect data from resources or users using mixed methods.</a:t>
            </a:r>
          </a:p>
        </p:txBody>
      </p:sp>
      <p:sp>
        <p:nvSpPr>
          <p:cNvPr id="22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Data collection methods"/>
          <p:cNvSpPr txBox="1"/>
          <p:nvPr>
            <p:ph type="title"/>
          </p:nvPr>
        </p:nvSpPr>
        <p:spPr>
          <a:prstGeom prst="rect">
            <a:avLst/>
          </a:prstGeom>
        </p:spPr>
        <p:txBody>
          <a:bodyPr/>
          <a:lstStyle/>
          <a:p>
            <a:pPr/>
            <a:r>
              <a:t>Data collection methods</a:t>
            </a:r>
          </a:p>
        </p:txBody>
      </p:sp>
      <p:sp>
        <p:nvSpPr>
          <p:cNvPr id="225" name="Observation: suitable for data related to behaviour, may be biased or incomplete…"/>
          <p:cNvSpPr txBox="1"/>
          <p:nvPr>
            <p:ph type="body" idx="1"/>
          </p:nvPr>
        </p:nvSpPr>
        <p:spPr>
          <a:prstGeom prst="rect">
            <a:avLst/>
          </a:prstGeom>
        </p:spPr>
        <p:txBody>
          <a:bodyPr/>
          <a:lstStyle/>
          <a:p>
            <a:pPr marL="370331" indent="-370331" defTabSz="473201">
              <a:spcBef>
                <a:spcPts val="3400"/>
              </a:spcBef>
              <a:defRPr sz="2916"/>
            </a:pPr>
            <a:r>
              <a:rPr b="1">
                <a:latin typeface="Helvetica Neue"/>
                <a:ea typeface="Helvetica Neue"/>
                <a:cs typeface="Helvetica Neue"/>
                <a:sym typeface="Helvetica Neue"/>
              </a:rPr>
              <a:t>Observation</a:t>
            </a:r>
            <a:r>
              <a:t>: suitable for data related to behaviour, may be biased or incomplete</a:t>
            </a:r>
          </a:p>
          <a:p>
            <a:pPr marL="370331" indent="-370331" defTabSz="473201">
              <a:spcBef>
                <a:spcPts val="3400"/>
              </a:spcBef>
              <a:defRPr sz="2916"/>
            </a:pPr>
            <a:r>
              <a:rPr b="1">
                <a:latin typeface="Helvetica Neue"/>
                <a:ea typeface="Helvetica Neue"/>
                <a:cs typeface="Helvetica Neue"/>
                <a:sym typeface="Helvetica Neue"/>
              </a:rPr>
              <a:t>Interview</a:t>
            </a:r>
            <a:r>
              <a:t>: allows collection of wider in-depth data, may be biased, requires skill, and is expensive</a:t>
            </a:r>
          </a:p>
          <a:p>
            <a:pPr marL="370331" indent="-370331" defTabSz="473201">
              <a:spcBef>
                <a:spcPts val="3400"/>
              </a:spcBef>
              <a:defRPr sz="2916"/>
            </a:pPr>
            <a:r>
              <a:rPr b="1">
                <a:latin typeface="Helvetica Neue"/>
                <a:ea typeface="Helvetica Neue"/>
                <a:cs typeface="Helvetica Neue"/>
                <a:sym typeface="Helvetica Neue"/>
              </a:rPr>
              <a:t>Focus group</a:t>
            </a:r>
            <a:r>
              <a:t>: very mixed source of data, requires skill, is expensive, and needs to be representative</a:t>
            </a:r>
          </a:p>
          <a:p>
            <a:pPr marL="370331" indent="-370331" defTabSz="473201">
              <a:spcBef>
                <a:spcPts val="3400"/>
              </a:spcBef>
              <a:defRPr sz="2916"/>
            </a:pPr>
            <a:r>
              <a:rPr b="1">
                <a:latin typeface="Helvetica Neue"/>
                <a:ea typeface="Helvetica Neue"/>
                <a:cs typeface="Helvetica Neue"/>
                <a:sym typeface="Helvetica Neue"/>
              </a:rPr>
              <a:t>Questionnaire</a:t>
            </a:r>
            <a:r>
              <a:t>: cheap, appropriate questions are crucial to the result, low response is a problem</a:t>
            </a:r>
          </a:p>
          <a:p>
            <a:pPr marL="370331" indent="-370331" defTabSz="473201">
              <a:spcBef>
                <a:spcPts val="3400"/>
              </a:spcBef>
              <a:defRPr sz="2916"/>
            </a:pPr>
            <a:r>
              <a:rPr b="1">
                <a:latin typeface="Helvetica Neue"/>
                <a:ea typeface="Helvetica Neue"/>
                <a:cs typeface="Helvetica Neue"/>
                <a:sym typeface="Helvetica Neue"/>
              </a:rPr>
              <a:t>Data mining</a:t>
            </a:r>
            <a:r>
              <a:t>: extract information from system output, or objective  system generation, can be time consuming, and not always informative</a:t>
            </a:r>
          </a:p>
        </p:txBody>
      </p:sp>
      <p:sp>
        <p:nvSpPr>
          <p:cNvPr id="22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Data Evaluation"/>
          <p:cNvSpPr txBox="1"/>
          <p:nvPr>
            <p:ph type="title"/>
          </p:nvPr>
        </p:nvSpPr>
        <p:spPr>
          <a:prstGeom prst="rect">
            <a:avLst/>
          </a:prstGeom>
        </p:spPr>
        <p:txBody>
          <a:bodyPr/>
          <a:lstStyle/>
          <a:p>
            <a:pPr/>
            <a:r>
              <a:t>Data Evaluation</a:t>
            </a:r>
          </a:p>
        </p:txBody>
      </p:sp>
      <p:sp>
        <p:nvSpPr>
          <p:cNvPr id="229" name="A common problem in computing is the issue of evaluating data used to build a model.…"/>
          <p:cNvSpPr txBox="1"/>
          <p:nvPr>
            <p:ph type="body" idx="1"/>
          </p:nvPr>
        </p:nvSpPr>
        <p:spPr>
          <a:prstGeom prst="rect">
            <a:avLst/>
          </a:prstGeom>
        </p:spPr>
        <p:txBody>
          <a:bodyPr/>
          <a:lstStyle/>
          <a:p>
            <a:pPr/>
            <a:r>
              <a:t>A common problem in computing is the issue of evaluating data used to build a model.</a:t>
            </a:r>
          </a:p>
          <a:p>
            <a:pPr/>
            <a:r>
              <a:t>A basic approach is to divide the data into two sets, training (or development), and testing data:</a:t>
            </a:r>
          </a:p>
          <a:p>
            <a:pPr/>
          </a:p>
          <a:p>
            <a:pPr/>
            <a:r>
              <a:t>You should never evaluate your system or model on the same data used for training!</a:t>
            </a:r>
          </a:p>
        </p:txBody>
      </p:sp>
      <p:pic>
        <p:nvPicPr>
          <p:cNvPr id="230" name="Image" descr="Image"/>
          <p:cNvPicPr>
            <a:picLocks noChangeAspect="1"/>
          </p:cNvPicPr>
          <p:nvPr/>
        </p:nvPicPr>
        <p:blipFill>
          <a:blip r:embed="rId2">
            <a:extLst/>
          </a:blip>
          <a:stretch>
            <a:fillRect/>
          </a:stretch>
        </p:blipFill>
        <p:spPr>
          <a:xfrm>
            <a:off x="3980708" y="5581259"/>
            <a:ext cx="5043384" cy="545020"/>
          </a:xfrm>
          <a:prstGeom prst="rect">
            <a:avLst/>
          </a:prstGeom>
          <a:ln w="12700">
            <a:miter lim="400000"/>
          </a:ln>
        </p:spPr>
      </p:pic>
      <p:sp>
        <p:nvSpPr>
          <p:cNvPr id="23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Cross-validation"/>
          <p:cNvSpPr txBox="1"/>
          <p:nvPr>
            <p:ph type="title"/>
          </p:nvPr>
        </p:nvSpPr>
        <p:spPr>
          <a:prstGeom prst="rect">
            <a:avLst/>
          </a:prstGeom>
        </p:spPr>
        <p:txBody>
          <a:bodyPr/>
          <a:lstStyle/>
          <a:p>
            <a:pPr/>
            <a:r>
              <a:t>Cross-validation</a:t>
            </a:r>
          </a:p>
        </p:txBody>
      </p:sp>
      <p:sp>
        <p:nvSpPr>
          <p:cNvPr id="234" name="A better approach is to split the data into H segments and then iteratively training on H − 1 segments and testing on the remaining one, repeating this procedure so each segment is used for testing once:…"/>
          <p:cNvSpPr txBox="1"/>
          <p:nvPr>
            <p:ph type="body" idx="1"/>
          </p:nvPr>
        </p:nvSpPr>
        <p:spPr>
          <a:prstGeom prst="rect">
            <a:avLst/>
          </a:prstGeom>
        </p:spPr>
        <p:txBody>
          <a:bodyPr/>
          <a:lstStyle/>
          <a:p>
            <a:pPr marL="452627" indent="-452627" defTabSz="578358">
              <a:spcBef>
                <a:spcPts val="4100"/>
              </a:spcBef>
              <a:defRPr sz="3564"/>
            </a:pPr>
            <a:r>
              <a:t>A better approach is to split the data into H segments and then iteratively training on H − 1 segments and testing on the remaining one, repeating this procedure so each segment is used for testing once: </a:t>
            </a:r>
          </a:p>
          <a:p>
            <a:pPr marL="452627" indent="-452627" defTabSz="578358">
              <a:spcBef>
                <a:spcPts val="4100"/>
              </a:spcBef>
              <a:defRPr sz="3564"/>
            </a:pPr>
          </a:p>
          <a:p>
            <a:pPr marL="452627" indent="-452627" defTabSz="578358">
              <a:spcBef>
                <a:spcPts val="4100"/>
              </a:spcBef>
              <a:defRPr sz="3564"/>
            </a:pPr>
          </a:p>
          <a:p>
            <a:pPr marL="452627" indent="-452627" defTabSz="578358">
              <a:spcBef>
                <a:spcPts val="4100"/>
              </a:spcBef>
              <a:defRPr sz="3564"/>
            </a:pPr>
            <a:r>
              <a:t>This approach reduces the likelihood of selecting a biased training/test split at the cost of having to train and test multiple models.</a:t>
            </a:r>
          </a:p>
        </p:txBody>
      </p:sp>
      <p:pic>
        <p:nvPicPr>
          <p:cNvPr id="235" name="Image" descr="Image"/>
          <p:cNvPicPr>
            <a:picLocks noChangeAspect="1"/>
          </p:cNvPicPr>
          <p:nvPr/>
        </p:nvPicPr>
        <p:blipFill>
          <a:blip r:embed="rId2">
            <a:extLst/>
          </a:blip>
          <a:stretch>
            <a:fillRect/>
          </a:stretch>
        </p:blipFill>
        <p:spPr>
          <a:xfrm>
            <a:off x="3941424" y="4791944"/>
            <a:ext cx="5121952" cy="2045265"/>
          </a:xfrm>
          <a:prstGeom prst="rect">
            <a:avLst/>
          </a:prstGeom>
          <a:ln w="12700">
            <a:miter lim="400000"/>
          </a:ln>
        </p:spPr>
      </p:pic>
      <p:sp>
        <p:nvSpPr>
          <p:cNvPr id="23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Cross validation limitations"/>
          <p:cNvSpPr txBox="1"/>
          <p:nvPr>
            <p:ph type="title"/>
          </p:nvPr>
        </p:nvSpPr>
        <p:spPr>
          <a:prstGeom prst="rect">
            <a:avLst/>
          </a:prstGeom>
        </p:spPr>
        <p:txBody>
          <a:bodyPr/>
          <a:lstStyle/>
          <a:p>
            <a:pPr/>
            <a:r>
              <a:t>Cross validation limitations</a:t>
            </a:r>
          </a:p>
        </p:txBody>
      </p:sp>
      <p:sp>
        <p:nvSpPr>
          <p:cNvPr id="239" name="If the amount of training data is in the steep part of the learning curve, the results from cross-validation will not be representative."/>
          <p:cNvSpPr txBox="1"/>
          <p:nvPr>
            <p:ph type="body" idx="1"/>
          </p:nvPr>
        </p:nvSpPr>
        <p:spPr>
          <a:prstGeom prst="rect">
            <a:avLst/>
          </a:prstGeom>
        </p:spPr>
        <p:txBody>
          <a:bodyPr/>
          <a:lstStyle/>
          <a:p>
            <a:pPr/>
            <a:r>
              <a:t>If the amount of training data is in the steep part of the learning curve, the results from cross-validation will not be representative.</a:t>
            </a:r>
          </a:p>
        </p:txBody>
      </p:sp>
      <p:pic>
        <p:nvPicPr>
          <p:cNvPr id="240" name="Image" descr="Image"/>
          <p:cNvPicPr>
            <a:picLocks noChangeAspect="1"/>
          </p:cNvPicPr>
          <p:nvPr/>
        </p:nvPicPr>
        <p:blipFill>
          <a:blip r:embed="rId2">
            <a:extLst/>
          </a:blip>
          <a:stretch>
            <a:fillRect/>
          </a:stretch>
        </p:blipFill>
        <p:spPr>
          <a:xfrm>
            <a:off x="3752044" y="4437787"/>
            <a:ext cx="5500712" cy="4645351"/>
          </a:xfrm>
          <a:prstGeom prst="rect">
            <a:avLst/>
          </a:prstGeom>
          <a:ln w="12700">
            <a:miter lim="400000"/>
          </a:ln>
        </p:spPr>
      </p:pic>
      <p:sp>
        <p:nvSpPr>
          <p:cNvPr id="24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3" name="Image" descr="Image"/>
          <p:cNvPicPr>
            <a:picLocks noChangeAspect="1"/>
          </p:cNvPicPr>
          <p:nvPr/>
        </p:nvPicPr>
        <p:blipFill>
          <a:blip r:embed="rId2">
            <a:extLst/>
          </a:blip>
          <a:stretch>
            <a:fillRect/>
          </a:stretch>
        </p:blipFill>
        <p:spPr>
          <a:xfrm>
            <a:off x="5335071" y="3824898"/>
            <a:ext cx="2334658" cy="1868828"/>
          </a:xfrm>
          <a:prstGeom prst="rect">
            <a:avLst/>
          </a:prstGeom>
          <a:ln w="12700">
            <a:miter lim="400000"/>
          </a:ln>
        </p:spPr>
      </p:pic>
      <p:sp>
        <p:nvSpPr>
          <p:cNvPr id="244" name="Leave-one-out"/>
          <p:cNvSpPr txBox="1"/>
          <p:nvPr>
            <p:ph type="title"/>
          </p:nvPr>
        </p:nvSpPr>
        <p:spPr>
          <a:prstGeom prst="rect">
            <a:avLst/>
          </a:prstGeom>
        </p:spPr>
        <p:txBody>
          <a:bodyPr/>
          <a:lstStyle/>
          <a:p>
            <a:pPr/>
            <a:r>
              <a:t>Leave-one-out</a:t>
            </a:r>
          </a:p>
        </p:txBody>
      </p:sp>
      <p:sp>
        <p:nvSpPr>
          <p:cNvPr id="245" name="Leave-one-out evaluation takes cross-validation to the extreme by training on all but one of the data points, and testing on the one point left out:…"/>
          <p:cNvSpPr txBox="1"/>
          <p:nvPr>
            <p:ph type="body" idx="1"/>
          </p:nvPr>
        </p:nvSpPr>
        <p:spPr>
          <a:prstGeom prst="rect">
            <a:avLst/>
          </a:prstGeom>
        </p:spPr>
        <p:txBody>
          <a:bodyPr/>
          <a:lstStyle/>
          <a:p>
            <a:pPr marL="452627" indent="-452627" defTabSz="578358">
              <a:spcBef>
                <a:spcPts val="4100"/>
              </a:spcBef>
              <a:defRPr sz="3564"/>
            </a:pPr>
            <a:r>
              <a:t>Leave-one-out evaluation takes cross-validation to the extreme by training on all but one of the data points, and testing on the one point left out: </a:t>
            </a:r>
          </a:p>
          <a:p>
            <a:pPr marL="452627" indent="-452627" defTabSz="578358">
              <a:spcBef>
                <a:spcPts val="4100"/>
              </a:spcBef>
              <a:defRPr sz="3564"/>
            </a:pPr>
          </a:p>
          <a:p>
            <a:pPr marL="452627" indent="-452627" defTabSz="578358">
              <a:spcBef>
                <a:spcPts val="4100"/>
              </a:spcBef>
              <a:defRPr sz="3564"/>
            </a:pPr>
            <a:r>
              <a:t>This approach has less bias from the change in the training data size, though requires training many models and thus may be impractical for some algorithms. </a:t>
            </a:r>
          </a:p>
          <a:p>
            <a:pPr marL="452627" indent="-452627" defTabSz="578358">
              <a:spcBef>
                <a:spcPts val="4100"/>
              </a:spcBef>
              <a:defRPr sz="3564"/>
            </a:pPr>
            <a:r>
              <a:t>However, it is a suitable approach for most computing data.</a:t>
            </a:r>
          </a:p>
        </p:txBody>
      </p:sp>
      <p:sp>
        <p:nvSpPr>
          <p:cNvPr id="24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Testing approaches"/>
          <p:cNvSpPr txBox="1"/>
          <p:nvPr>
            <p:ph type="title"/>
          </p:nvPr>
        </p:nvSpPr>
        <p:spPr>
          <a:prstGeom prst="rect">
            <a:avLst/>
          </a:prstGeom>
        </p:spPr>
        <p:txBody>
          <a:bodyPr/>
          <a:lstStyle/>
          <a:p>
            <a:pPr/>
            <a:r>
              <a:t>Testing approaches</a:t>
            </a:r>
          </a:p>
        </p:txBody>
      </p:sp>
      <p:sp>
        <p:nvSpPr>
          <p:cNvPr id="136" name="Afterwards: Only test functionality end efficacy after implementation or design. Can be appropriate when others are not suitable.…"/>
          <p:cNvSpPr txBox="1"/>
          <p:nvPr>
            <p:ph type="body" idx="1"/>
          </p:nvPr>
        </p:nvSpPr>
        <p:spPr>
          <a:prstGeom prst="rect">
            <a:avLst/>
          </a:prstGeom>
        </p:spPr>
        <p:txBody>
          <a:bodyPr/>
          <a:lstStyle/>
          <a:p>
            <a:pPr/>
            <a:r>
              <a:rPr b="1">
                <a:latin typeface="Helvetica Neue"/>
                <a:ea typeface="Helvetica Neue"/>
                <a:cs typeface="Helvetica Neue"/>
                <a:sym typeface="Helvetica Neue"/>
              </a:rPr>
              <a:t>Afterwards</a:t>
            </a:r>
            <a:r>
              <a:t>: Only test functionality end efficacy after implementation or design. Can be appropriate when others are not suitable.</a:t>
            </a:r>
          </a:p>
          <a:p>
            <a:pPr/>
            <a:r>
              <a:rPr b="1">
                <a:latin typeface="Helvetica Neue"/>
                <a:ea typeface="Helvetica Neue"/>
                <a:cs typeface="Helvetica Neue"/>
                <a:sym typeface="Helvetica Neue"/>
              </a:rPr>
              <a:t>Continuous</a:t>
            </a:r>
            <a:r>
              <a:t>: This approach ensures that test results are included in the project cycle, but may interrupt process.</a:t>
            </a:r>
          </a:p>
          <a:p>
            <a:pPr/>
            <a:r>
              <a:rPr b="1">
                <a:latin typeface="Helvetica Neue"/>
                <a:ea typeface="Helvetica Neue"/>
                <a:cs typeface="Helvetica Neue"/>
                <a:sym typeface="Helvetica Neue"/>
              </a:rPr>
              <a:t>Test-Driven Development (Before)</a:t>
            </a:r>
            <a:r>
              <a:t>: Design testing together with specification, ensures correct results during implementation.</a:t>
            </a:r>
          </a:p>
        </p:txBody>
      </p:sp>
      <p:sp>
        <p:nvSpPr>
          <p:cNvPr id="137" name="Slide Number"/>
          <p:cNvSpPr txBox="1"/>
          <p:nvPr>
            <p:ph type="sldNum" sz="quarter" idx="4294967295"/>
          </p:nvPr>
        </p:nvSpPr>
        <p:spPr>
          <a:xfrm>
            <a:off x="12367056" y="9199778"/>
            <a:ext cx="213158" cy="29982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Reporting on Evaluation"/>
          <p:cNvSpPr txBox="1"/>
          <p:nvPr>
            <p:ph type="title"/>
          </p:nvPr>
        </p:nvSpPr>
        <p:spPr>
          <a:prstGeom prst="rect">
            <a:avLst/>
          </a:prstGeom>
        </p:spPr>
        <p:txBody>
          <a:bodyPr/>
          <a:lstStyle/>
          <a:p>
            <a:pPr/>
            <a:r>
              <a:t>Reporting on Evaluation</a:t>
            </a:r>
          </a:p>
        </p:txBody>
      </p:sp>
      <p:sp>
        <p:nvSpPr>
          <p:cNvPr id="249" name="In your discussion, you should include the outcomes of your evaluation.…"/>
          <p:cNvSpPr txBox="1"/>
          <p:nvPr>
            <p:ph type="body" idx="1"/>
          </p:nvPr>
        </p:nvSpPr>
        <p:spPr>
          <a:prstGeom prst="rect">
            <a:avLst/>
          </a:prstGeom>
        </p:spPr>
        <p:txBody>
          <a:bodyPr/>
          <a:lstStyle/>
          <a:p>
            <a:pPr marL="425195" indent="-425195" defTabSz="543305">
              <a:spcBef>
                <a:spcPts val="3900"/>
              </a:spcBef>
              <a:defRPr sz="3348"/>
            </a:pPr>
            <a:r>
              <a:t>In your discussion, you should include the outcomes of your evaluation.</a:t>
            </a:r>
          </a:p>
          <a:p>
            <a:pPr marL="425195" indent="-425195" defTabSz="543305">
              <a:spcBef>
                <a:spcPts val="3900"/>
              </a:spcBef>
              <a:defRPr sz="3348"/>
            </a:pPr>
            <a:r>
              <a:t>Focus on the Key Outcomes (impact, experience, metrics).</a:t>
            </a:r>
          </a:p>
          <a:p>
            <a:pPr marL="425195" indent="-425195" defTabSz="543305">
              <a:spcBef>
                <a:spcPts val="3900"/>
              </a:spcBef>
              <a:defRPr sz="3348"/>
            </a:pPr>
            <a:r>
              <a:t>Comment on the difference with the outcomes with your design.</a:t>
            </a:r>
          </a:p>
          <a:p>
            <a:pPr marL="425195" indent="-425195" defTabSz="543305">
              <a:spcBef>
                <a:spcPts val="3900"/>
              </a:spcBef>
              <a:defRPr sz="3348"/>
            </a:pPr>
            <a:r>
              <a:t>Show what you have learned based on the evaluation (provide proof).</a:t>
            </a:r>
          </a:p>
          <a:p>
            <a:pPr marL="425195" indent="-425195" defTabSz="543305">
              <a:spcBef>
                <a:spcPts val="3900"/>
              </a:spcBef>
              <a:defRPr sz="3348"/>
            </a:pPr>
            <a:r>
              <a:t>Show how the work can be sustained, continued, or improved.</a:t>
            </a:r>
          </a:p>
        </p:txBody>
      </p:sp>
      <p:sp>
        <p:nvSpPr>
          <p:cNvPr id="25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Conclusion"/>
          <p:cNvSpPr txBox="1"/>
          <p:nvPr>
            <p:ph type="title"/>
          </p:nvPr>
        </p:nvSpPr>
        <p:spPr>
          <a:prstGeom prst="rect">
            <a:avLst/>
          </a:prstGeom>
        </p:spPr>
        <p:txBody>
          <a:bodyPr/>
          <a:lstStyle/>
          <a:p>
            <a:pPr/>
            <a:r>
              <a:t>Conclusion</a:t>
            </a:r>
          </a:p>
        </p:txBody>
      </p:sp>
      <p:sp>
        <p:nvSpPr>
          <p:cNvPr id="253" name="Testing is a good idea……"/>
          <p:cNvSpPr txBox="1"/>
          <p:nvPr>
            <p:ph type="body" idx="1"/>
          </p:nvPr>
        </p:nvSpPr>
        <p:spPr>
          <a:prstGeom prst="rect">
            <a:avLst/>
          </a:prstGeom>
        </p:spPr>
        <p:txBody>
          <a:bodyPr/>
          <a:lstStyle/>
          <a:p>
            <a:pPr marL="452627" indent="-452627" defTabSz="578358">
              <a:spcBef>
                <a:spcPts val="4100"/>
              </a:spcBef>
              <a:defRPr sz="3564"/>
            </a:pPr>
            <a:r>
              <a:t>Testing is a good idea…</a:t>
            </a:r>
          </a:p>
          <a:p>
            <a:pPr marL="452627" indent="-452627" defTabSz="578358">
              <a:spcBef>
                <a:spcPts val="4100"/>
              </a:spcBef>
              <a:defRPr sz="3564"/>
            </a:pPr>
            <a:r>
              <a:t>Use appropriate testing approaches whenever possible.</a:t>
            </a:r>
          </a:p>
          <a:p>
            <a:pPr marL="452627" indent="-452627" defTabSz="578358">
              <a:spcBef>
                <a:spcPts val="4100"/>
              </a:spcBef>
              <a:defRPr sz="3564"/>
            </a:pPr>
            <a:r>
              <a:t>Testing should help your evaluation.</a:t>
            </a:r>
          </a:p>
          <a:p>
            <a:pPr marL="452627" indent="-452627" defTabSz="578358">
              <a:spcBef>
                <a:spcPts val="4100"/>
              </a:spcBef>
              <a:defRPr sz="3564"/>
            </a:pPr>
            <a:r>
              <a:t>Evaluation should be evidence driven on produced results.</a:t>
            </a:r>
          </a:p>
          <a:p>
            <a:pPr marL="452627" indent="-452627" defTabSz="578358">
              <a:spcBef>
                <a:spcPts val="4100"/>
              </a:spcBef>
              <a:defRPr sz="3564"/>
            </a:pPr>
            <a:r>
              <a:t>The key element of testing and evaluation is your ability to critically reflect on your work based on objective measures (where possible).</a:t>
            </a:r>
          </a:p>
        </p:txBody>
      </p:sp>
      <p:sp>
        <p:nvSpPr>
          <p:cNvPr id="25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A good unit test has the following characteristics.…"/>
          <p:cNvSpPr txBox="1"/>
          <p:nvPr>
            <p:ph type="body" idx="1"/>
          </p:nvPr>
        </p:nvSpPr>
        <p:spPr>
          <a:prstGeom prst="rect">
            <a:avLst/>
          </a:prstGeom>
        </p:spPr>
        <p:txBody>
          <a:bodyPr/>
          <a:lstStyle/>
          <a:p>
            <a:pPr marL="393192" indent="-393192" defTabSz="502412">
              <a:spcBef>
                <a:spcPts val="3600"/>
              </a:spcBef>
              <a:defRPr sz="3096"/>
            </a:pPr>
            <a:r>
              <a:t>A good unit test has the following characteristics.</a:t>
            </a:r>
          </a:p>
          <a:p>
            <a:pPr lvl="1" marL="786384" indent="-393192" defTabSz="502412">
              <a:spcBef>
                <a:spcPts val="3600"/>
              </a:spcBef>
              <a:defRPr sz="3096"/>
            </a:pPr>
            <a:r>
              <a:t>Runs fast, runs fast, runs fast. If the tests are slow, they will not be run often.</a:t>
            </a:r>
          </a:p>
          <a:p>
            <a:pPr lvl="1" marL="786384" indent="-393192" defTabSz="502412">
              <a:spcBef>
                <a:spcPts val="3600"/>
              </a:spcBef>
              <a:defRPr sz="3096"/>
            </a:pPr>
            <a:r>
              <a:t>Separates or simulates environmental dependencies such as databases, file systems, networks, queues, and so on. Tests that exercise these will not run fast, and a failure does not give meaningful feedback about what the problem actually is.</a:t>
            </a:r>
          </a:p>
          <a:p>
            <a:pPr lvl="1" marL="786384" indent="-393192" defTabSz="502412">
              <a:spcBef>
                <a:spcPts val="3600"/>
              </a:spcBef>
              <a:defRPr sz="3096"/>
            </a:pPr>
            <a:r>
              <a:t>Is very limited in scope. If the test fails, it's obvious where to look for the problem. Use few Assert calls so that the offending code is obvious. It's important to only test one thing in a single test.</a:t>
            </a:r>
          </a:p>
        </p:txBody>
      </p:sp>
      <p:sp>
        <p:nvSpPr>
          <p:cNvPr id="140" name="Characteristics of a Good Unit Test - 1"/>
          <p:cNvSpPr txBox="1"/>
          <p:nvPr>
            <p:ph type="title"/>
          </p:nvPr>
        </p:nvSpPr>
        <p:spPr>
          <a:prstGeom prst="rect">
            <a:avLst/>
          </a:prstGeom>
        </p:spPr>
        <p:txBody>
          <a:bodyPr/>
          <a:lstStyle/>
          <a:p>
            <a:pPr/>
            <a:r>
              <a:t>Characteristics of a Good Unit Test - 1</a:t>
            </a:r>
          </a:p>
        </p:txBody>
      </p:sp>
      <p:sp>
        <p:nvSpPr>
          <p:cNvPr id="141" name="Slide Number"/>
          <p:cNvSpPr txBox="1"/>
          <p:nvPr>
            <p:ph type="sldNum" sz="quarter" idx="4294967295"/>
          </p:nvPr>
        </p:nvSpPr>
        <p:spPr>
          <a:xfrm>
            <a:off x="12367056" y="9199778"/>
            <a:ext cx="213158" cy="29982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A good unit test has the following characteristics.…"/>
          <p:cNvSpPr txBox="1"/>
          <p:nvPr>
            <p:ph type="body" idx="1"/>
          </p:nvPr>
        </p:nvSpPr>
        <p:spPr>
          <a:prstGeom prst="rect">
            <a:avLst/>
          </a:prstGeom>
        </p:spPr>
        <p:txBody>
          <a:bodyPr/>
          <a:lstStyle/>
          <a:p>
            <a:pPr marL="370331" indent="-370331" defTabSz="473201">
              <a:spcBef>
                <a:spcPts val="3400"/>
              </a:spcBef>
              <a:defRPr sz="2916"/>
            </a:pPr>
            <a:r>
              <a:t>A good unit test has the following characteristics.</a:t>
            </a:r>
          </a:p>
          <a:p>
            <a:pPr lvl="1" marL="740663" indent="-370331" defTabSz="473201">
              <a:spcBef>
                <a:spcPts val="3400"/>
              </a:spcBef>
              <a:defRPr sz="2916"/>
            </a:pPr>
            <a:r>
              <a:t>Runs and passes in isolation. If the tests require special environmental setup or fail unexpectedly, then they are not good unit tests. Change them for simplicity and reliability. Tests should run and pass on any machine. The "works on my box" excuse doesn't work.</a:t>
            </a:r>
          </a:p>
          <a:p>
            <a:pPr lvl="1" marL="740663" indent="-370331" defTabSz="473201">
              <a:spcBef>
                <a:spcPts val="3400"/>
              </a:spcBef>
              <a:defRPr sz="2916"/>
            </a:pPr>
            <a:r>
              <a:t>Often uses stubs and mock objects. If the code being tested typically calls out to a database or file system, these dependencies must be simulated, or mocked. These dependencies will ordinarily be abstracted away by using interfaces.</a:t>
            </a:r>
          </a:p>
          <a:p>
            <a:pPr lvl="1" marL="740663" indent="-370331" defTabSz="473201">
              <a:spcBef>
                <a:spcPts val="3400"/>
              </a:spcBef>
              <a:defRPr sz="2916"/>
            </a:pPr>
            <a:r>
              <a:t>Clearly reveals its intention. Another developer can look at the test and understand what is expected of the production code.</a:t>
            </a:r>
          </a:p>
        </p:txBody>
      </p:sp>
      <p:sp>
        <p:nvSpPr>
          <p:cNvPr id="144" name="Characteristics of a Good Unit Test - 2"/>
          <p:cNvSpPr txBox="1"/>
          <p:nvPr>
            <p:ph type="title"/>
          </p:nvPr>
        </p:nvSpPr>
        <p:spPr>
          <a:prstGeom prst="rect">
            <a:avLst/>
          </a:prstGeom>
        </p:spPr>
        <p:txBody>
          <a:bodyPr/>
          <a:lstStyle/>
          <a:p>
            <a:pPr/>
            <a:r>
              <a:t>Characteristics of a Good Unit Test - 2</a:t>
            </a:r>
          </a:p>
        </p:txBody>
      </p:sp>
      <p:sp>
        <p:nvSpPr>
          <p:cNvPr id="145" name="Slide Number"/>
          <p:cNvSpPr txBox="1"/>
          <p:nvPr>
            <p:ph type="sldNum" sz="quarter" idx="4294967295"/>
          </p:nvPr>
        </p:nvSpPr>
        <p:spPr>
          <a:xfrm>
            <a:off x="12367056" y="9199778"/>
            <a:ext cx="213158" cy="29982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Test-driven development (TDD)"/>
          <p:cNvSpPr txBox="1"/>
          <p:nvPr>
            <p:ph type="title"/>
          </p:nvPr>
        </p:nvSpPr>
        <p:spPr>
          <a:prstGeom prst="rect">
            <a:avLst/>
          </a:prstGeom>
        </p:spPr>
        <p:txBody>
          <a:bodyPr/>
          <a:lstStyle/>
          <a:p>
            <a:pPr/>
            <a:r>
              <a:t>Test-driven development (TDD)</a:t>
            </a:r>
          </a:p>
        </p:txBody>
      </p:sp>
      <p:sp>
        <p:nvSpPr>
          <p:cNvPr id="148" name="TDD is based on practical experience of low-level software development…"/>
          <p:cNvSpPr txBox="1"/>
          <p:nvPr>
            <p:ph type="body" idx="1"/>
          </p:nvPr>
        </p:nvSpPr>
        <p:spPr>
          <a:prstGeom prst="rect">
            <a:avLst/>
          </a:prstGeom>
        </p:spPr>
        <p:txBody>
          <a:bodyPr/>
          <a:lstStyle/>
          <a:p>
            <a:pPr/>
            <a:r>
              <a:t>TDD is based on practical experience of low-level software development</a:t>
            </a:r>
          </a:p>
          <a:p>
            <a:pPr/>
            <a:r>
              <a:t>Agile can be seen as an extension of this concept, also known as the test-first approach</a:t>
            </a:r>
          </a:p>
          <a:p>
            <a:pPr/>
            <a:r>
              <a:t>It relies on creating test conditions for each part of your system, and then completing the system, ensuring that </a:t>
            </a:r>
            <a:r>
              <a:rPr b="1">
                <a:latin typeface="Helvetica Neue"/>
                <a:ea typeface="Helvetica Neue"/>
                <a:cs typeface="Helvetica Neue"/>
                <a:sym typeface="Helvetica Neue"/>
              </a:rPr>
              <a:t>all tests pass at all times.</a:t>
            </a:r>
          </a:p>
        </p:txBody>
      </p:sp>
      <p:sp>
        <p:nvSpPr>
          <p:cNvPr id="149" name="Slide Number"/>
          <p:cNvSpPr txBox="1"/>
          <p:nvPr>
            <p:ph type="sldNum" sz="quarter" idx="4294967295"/>
          </p:nvPr>
        </p:nvSpPr>
        <p:spPr>
          <a:xfrm>
            <a:off x="12367056" y="9199778"/>
            <a:ext cx="213158" cy="29982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What is TDD?"/>
          <p:cNvSpPr txBox="1"/>
          <p:nvPr>
            <p:ph type="title"/>
          </p:nvPr>
        </p:nvSpPr>
        <p:spPr>
          <a:prstGeom prst="rect">
            <a:avLst/>
          </a:prstGeom>
        </p:spPr>
        <p:txBody>
          <a:bodyPr/>
          <a:lstStyle/>
          <a:p>
            <a:pPr/>
            <a:r>
              <a:t>What is TDD?</a:t>
            </a:r>
          </a:p>
        </p:txBody>
      </p:sp>
      <p:sp>
        <p:nvSpPr>
          <p:cNvPr id="152" name="The motto of test-driven development is…"/>
          <p:cNvSpPr txBox="1"/>
          <p:nvPr>
            <p:ph type="body" idx="1"/>
          </p:nvPr>
        </p:nvSpPr>
        <p:spPr>
          <a:prstGeom prst="rect">
            <a:avLst/>
          </a:prstGeom>
        </p:spPr>
        <p:txBody>
          <a:bodyPr/>
          <a:lstStyle/>
          <a:p>
            <a:pPr/>
            <a:r>
              <a:t>The motto of test-driven development is </a:t>
            </a:r>
          </a:p>
          <a:p>
            <a:pPr marL="0" indent="0">
              <a:buSzTx/>
              <a:buNone/>
            </a:pPr>
            <a:r>
              <a:rPr>
                <a:solidFill>
                  <a:srgbClr val="FF2600"/>
                </a:solidFill>
              </a:rPr>
              <a:t>Red</a:t>
            </a:r>
            <a:r>
              <a:t>, </a:t>
            </a:r>
            <a:r>
              <a:rPr>
                <a:solidFill>
                  <a:srgbClr val="73FA79"/>
                </a:solidFill>
              </a:rPr>
              <a:t>Green</a:t>
            </a:r>
            <a:r>
              <a:t>, </a:t>
            </a:r>
            <a:r>
              <a:rPr>
                <a:solidFill>
                  <a:srgbClr val="0433FF"/>
                </a:solidFill>
              </a:rPr>
              <a:t>Refactor</a:t>
            </a:r>
            <a:r>
              <a:t>.</a:t>
            </a:r>
          </a:p>
          <a:p>
            <a:pPr/>
            <a:r>
              <a:rPr>
                <a:solidFill>
                  <a:srgbClr val="FF2600"/>
                </a:solidFill>
              </a:rPr>
              <a:t>Red</a:t>
            </a:r>
            <a:r>
              <a:t>: Create a test and make it fail.</a:t>
            </a:r>
          </a:p>
          <a:p>
            <a:pPr/>
            <a:r>
              <a:rPr>
                <a:solidFill>
                  <a:srgbClr val="73FA79"/>
                </a:solidFill>
              </a:rPr>
              <a:t>Green</a:t>
            </a:r>
            <a:r>
              <a:t>: Make the test pass by any means necessary.</a:t>
            </a:r>
          </a:p>
          <a:p>
            <a:pPr/>
            <a:r>
              <a:rPr>
                <a:solidFill>
                  <a:srgbClr val="0433FF"/>
                </a:solidFill>
              </a:rPr>
              <a:t>Refactor</a:t>
            </a:r>
            <a:r>
              <a:t>: Change the code to remove duplication in your project and to improve the design while ensuring that all tests still pass.</a:t>
            </a:r>
          </a:p>
        </p:txBody>
      </p:sp>
      <p:sp>
        <p:nvSpPr>
          <p:cNvPr id="153" name="Guidelines for Test-Driven Development…"/>
          <p:cNvSpPr txBox="1"/>
          <p:nvPr/>
        </p:nvSpPr>
        <p:spPr>
          <a:xfrm>
            <a:off x="2815082" y="8868283"/>
            <a:ext cx="7374637" cy="7038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000">
                <a:effectLst>
                  <a:outerShdw sx="100000" sy="100000" kx="0" ky="0" algn="b" rotWithShape="0" blurRad="50800" dist="38100" dir="5400000">
                    <a:srgbClr val="000000"/>
                  </a:outerShdw>
                </a:effectLst>
              </a:defRPr>
            </a:pPr>
            <a:r>
              <a:t>Guidelines for Test-Driven Development</a:t>
            </a:r>
          </a:p>
          <a:p>
            <a:pPr>
              <a:defRPr sz="2000">
                <a:effectLst>
                  <a:outerShdw sx="100000" sy="100000" kx="0" ky="0" algn="b" rotWithShape="0" blurRad="50800" dist="38100" dir="5400000">
                    <a:srgbClr val="000000"/>
                  </a:outerShdw>
                </a:effectLst>
              </a:defRPr>
            </a:pPr>
            <a:r>
              <a:rPr u="sng">
                <a:hlinkClick r:id="rId2" invalidUrl="" action="" tgtFrame="" tooltip="" history="1" highlightClick="0" endSnd="0"/>
              </a:rPr>
              <a:t>https://msdn.microsoft.com/en-us/library/aa730844(v=vs.80).aspx</a:t>
            </a:r>
          </a:p>
        </p:txBody>
      </p:sp>
      <p:sp>
        <p:nvSpPr>
          <p:cNvPr id="154" name="Slide Number"/>
          <p:cNvSpPr txBox="1"/>
          <p:nvPr>
            <p:ph type="sldNum" sz="quarter" idx="4294967295"/>
          </p:nvPr>
        </p:nvSpPr>
        <p:spPr>
          <a:xfrm>
            <a:off x="12367056" y="9199778"/>
            <a:ext cx="213158" cy="29982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TDD Development Cycle"/>
          <p:cNvSpPr txBox="1"/>
          <p:nvPr>
            <p:ph type="title"/>
          </p:nvPr>
        </p:nvSpPr>
        <p:spPr>
          <a:prstGeom prst="rect">
            <a:avLst/>
          </a:prstGeom>
        </p:spPr>
        <p:txBody>
          <a:bodyPr/>
          <a:lstStyle/>
          <a:p>
            <a:pPr/>
            <a:r>
              <a:t>TDD Development Cycle</a:t>
            </a:r>
          </a:p>
        </p:txBody>
      </p:sp>
      <p:pic>
        <p:nvPicPr>
          <p:cNvPr id="157" name="TDD_Global_Lifecycle.png" descr="TDD_Global_Lifecycle.png"/>
          <p:cNvPicPr>
            <a:picLocks noChangeAspect="1"/>
          </p:cNvPicPr>
          <p:nvPr/>
        </p:nvPicPr>
        <p:blipFill>
          <a:blip r:embed="rId2">
            <a:extLst/>
          </a:blip>
          <a:stretch>
            <a:fillRect/>
          </a:stretch>
        </p:blipFill>
        <p:spPr>
          <a:xfrm>
            <a:off x="482858" y="2067750"/>
            <a:ext cx="12039084" cy="7116700"/>
          </a:xfrm>
          <a:prstGeom prst="rect">
            <a:avLst/>
          </a:prstGeom>
          <a:ln w="12700">
            <a:miter lim="400000"/>
          </a:ln>
        </p:spPr>
      </p:pic>
      <p:sp>
        <p:nvSpPr>
          <p:cNvPr id="158" name="By Xarawn - Own work, CC BY-SA 4.0…"/>
          <p:cNvSpPr txBox="1"/>
          <p:nvPr/>
        </p:nvSpPr>
        <p:spPr>
          <a:xfrm>
            <a:off x="3525418" y="9022620"/>
            <a:ext cx="5953964" cy="65413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400"/>
              </a:spcBef>
              <a:defRPr sz="1700">
                <a:solidFill>
                  <a:srgbClr val="747474"/>
                </a:solidFill>
              </a:defRPr>
            </a:pPr>
            <a:r>
              <a:t>By Xarawn - Own work, CC BY-SA 4.0</a:t>
            </a:r>
          </a:p>
          <a:p>
            <a:pPr algn="l">
              <a:spcBef>
                <a:spcPts val="400"/>
              </a:spcBef>
              <a:defRPr sz="1700">
                <a:solidFill>
                  <a:srgbClr val="747474"/>
                </a:solidFill>
              </a:defRPr>
            </a:pPr>
            <a:r>
              <a:t>https://commons.wikimedia.org/w/index.php?curid=44782343</a:t>
            </a:r>
          </a:p>
        </p:txBody>
      </p:sp>
      <p:sp>
        <p:nvSpPr>
          <p:cNvPr id="159" name="Slide Number"/>
          <p:cNvSpPr txBox="1"/>
          <p:nvPr>
            <p:ph type="sldNum" sz="quarter" idx="4294967295"/>
          </p:nvPr>
        </p:nvSpPr>
        <p:spPr>
          <a:xfrm>
            <a:off x="12367056" y="9199778"/>
            <a:ext cx="213158" cy="29982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TDD Steps - 1"/>
          <p:cNvSpPr txBox="1"/>
          <p:nvPr>
            <p:ph type="title"/>
          </p:nvPr>
        </p:nvSpPr>
        <p:spPr>
          <a:prstGeom prst="rect">
            <a:avLst/>
          </a:prstGeom>
        </p:spPr>
        <p:txBody>
          <a:bodyPr/>
          <a:lstStyle/>
          <a:p>
            <a:pPr/>
            <a:r>
              <a:t>TDD Steps - 1</a:t>
            </a:r>
          </a:p>
        </p:txBody>
      </p:sp>
      <p:sp>
        <p:nvSpPr>
          <p:cNvPr id="162" name="Understand the requirements of the story, work item, or feature that you are working on.…"/>
          <p:cNvSpPr txBox="1"/>
          <p:nvPr>
            <p:ph type="body" idx="1"/>
          </p:nvPr>
        </p:nvSpPr>
        <p:spPr>
          <a:prstGeom prst="rect">
            <a:avLst/>
          </a:prstGeom>
        </p:spPr>
        <p:txBody>
          <a:bodyPr/>
          <a:lstStyle/>
          <a:p>
            <a:pPr marL="515111" indent="-515111" defTabSz="455675">
              <a:spcBef>
                <a:spcPts val="3200"/>
              </a:spcBef>
              <a:buSzPct val="100000"/>
              <a:buFontTx/>
              <a:buAutoNum type="arabicPeriod" startAt="1"/>
              <a:defRPr sz="2807"/>
            </a:pPr>
            <a:r>
              <a:t>Understand the requirements of the story, work item, or feature that you are working on.</a:t>
            </a:r>
          </a:p>
          <a:p>
            <a:pPr marL="515111" indent="-515111" defTabSz="455675">
              <a:spcBef>
                <a:spcPts val="3200"/>
              </a:spcBef>
              <a:buSzPct val="100000"/>
              <a:buFontTx/>
              <a:buAutoNum type="arabicPeriod" startAt="1"/>
              <a:defRPr sz="2807"/>
            </a:pPr>
            <a:r>
              <a:rPr>
                <a:solidFill>
                  <a:srgbClr val="FF2600"/>
                </a:solidFill>
              </a:rPr>
              <a:t>Red</a:t>
            </a:r>
            <a:r>
              <a:t>: Create a test and make it fail.</a:t>
            </a:r>
          </a:p>
          <a:p>
            <a:pPr lvl="1" marL="1030223" indent="-515111" defTabSz="455675">
              <a:spcBef>
                <a:spcPts val="3200"/>
              </a:spcBef>
              <a:buSzPct val="100000"/>
              <a:buFontTx/>
              <a:buAutoNum type="alphaLcPeriod" startAt="1"/>
              <a:defRPr sz="2807"/>
            </a:pPr>
            <a:r>
              <a:t>Imagine how the new code should be called and write the test as if the code already existed.</a:t>
            </a:r>
          </a:p>
          <a:p>
            <a:pPr lvl="1" marL="1030223" indent="-515111" defTabSz="455675">
              <a:spcBef>
                <a:spcPts val="3200"/>
              </a:spcBef>
              <a:buSzPct val="100000"/>
              <a:buFontTx/>
              <a:buAutoNum type="alphaLcPeriod" startAt="1"/>
              <a:defRPr sz="2807"/>
            </a:pPr>
            <a:r>
              <a:t>Create the new production code stub. Write just enough code so that it compiles.</a:t>
            </a:r>
          </a:p>
          <a:p>
            <a:pPr lvl="1" marL="1030223" indent="-515111" defTabSz="455675">
              <a:spcBef>
                <a:spcPts val="3200"/>
              </a:spcBef>
              <a:buSzPct val="100000"/>
              <a:buFontTx/>
              <a:buAutoNum type="alphaLcPeriod" startAt="1"/>
              <a:defRPr sz="2807"/>
            </a:pPr>
            <a:r>
              <a:t>Run the test. It should fail. This is a calibration measure to ensure that your test is calling the correct code and that the code is not working by accident. This is a meaningful failure, and you </a:t>
            </a:r>
            <a:r>
              <a:rPr b="1">
                <a:latin typeface="Helvetica Neue"/>
                <a:ea typeface="Helvetica Neue"/>
                <a:cs typeface="Helvetica Neue"/>
                <a:sym typeface="Helvetica Neue"/>
              </a:rPr>
              <a:t>expect</a:t>
            </a:r>
            <a:r>
              <a:t> it to fail.</a:t>
            </a:r>
          </a:p>
        </p:txBody>
      </p:sp>
      <p:sp>
        <p:nvSpPr>
          <p:cNvPr id="163" name="Slide Number"/>
          <p:cNvSpPr txBox="1"/>
          <p:nvPr>
            <p:ph type="sldNum" sz="quarter" idx="4294967295"/>
          </p:nvPr>
        </p:nvSpPr>
        <p:spPr>
          <a:xfrm>
            <a:off x="12367056" y="9199778"/>
            <a:ext cx="213158" cy="29982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