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86" r:id="rId6"/>
    <p:sldId id="487" r:id="rId7"/>
    <p:sldId id="526" r:id="rId8"/>
    <p:sldId id="518" r:id="rId9"/>
    <p:sldId id="517" r:id="rId10"/>
    <p:sldId id="519" r:id="rId11"/>
    <p:sldId id="515" r:id="rId12"/>
    <p:sldId id="528" r:id="rId13"/>
    <p:sldId id="530" r:id="rId14"/>
    <p:sldId id="531" r:id="rId15"/>
    <p:sldId id="532" r:id="rId16"/>
    <p:sldId id="533" r:id="rId17"/>
    <p:sldId id="529" r:id="rId18"/>
    <p:sldId id="516" r:id="rId19"/>
    <p:sldId id="535" r:id="rId20"/>
    <p:sldId id="541" r:id="rId21"/>
    <p:sldId id="265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-16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2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56C1D-4DDB-42F5-B10D-74735A66E16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16E9-75F2-455C-8223-E45D13C208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Boehm, B. W. (1989): Software Risk Management. Tutorial. Los Alamitos, Califora: IEEE</a:t>
            </a:r>
            <a:endParaRPr lang="en-US"/>
          </a:p>
          <a:p>
            <a:r>
              <a:rPr lang="en-US"/>
              <a:t>Computer Society Press.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6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6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1DF9-1B0B-4743-A248-45DADE87232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021D-B42F-4E2B-91AF-28F03E37C66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577D-751E-4525-B8E7-9840256F162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D6E3AC-A758-4167-94E0-3CE9EE02CD0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DC23-662E-4217-9818-79CF7193C00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B27D-17EB-4279-9317-B7D06B0BA7D2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F4D4-1CB6-4096-8473-873DCE14D35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5363-AAD6-4FC7-B9F8-61CE17EBD82D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CE57-57CF-4766-837E-63D32540B64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70C-120D-4ABF-BB8B-AC512031D6D3}" type="datetime1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5.png"/><Relationship Id="rId13" Type="http://schemas.microsoft.com/office/2007/relationships/hdphoto" Target="../media/image4.wdp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1FC1F4C-64B3-47DF-8259-0B971F984A7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(CHC 6096)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975" y="4389120"/>
            <a:ext cx="9948545" cy="136652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LECTURE</a:t>
            </a:r>
            <a:r>
              <a:rPr lang="en-US" altLang="en-US" sz="2400" dirty="0" smtClean="0">
                <a:solidFill>
                  <a:srgbClr val="FF0000"/>
                </a:solidFill>
              </a:rPr>
              <a:t> - </a:t>
            </a:r>
            <a:r>
              <a:rPr lang="en-US" altLang="en-US" sz="2400" dirty="0" smtClean="0">
                <a:solidFill>
                  <a:srgbClr val="FF0000"/>
                </a:solidFill>
                <a:sym typeface="+mn-ea"/>
              </a:rPr>
              <a:t>WEEK </a:t>
            </a:r>
            <a:r>
              <a:rPr lang="en-US" altLang="en-US" sz="2400" dirty="0" smtClean="0">
                <a:solidFill>
                  <a:srgbClr val="FF0000"/>
                </a:solidFill>
                <a:sym typeface="+mn-ea"/>
              </a:rPr>
              <a:t>8</a:t>
            </a:r>
            <a:endParaRPr lang="en-US" altLang="en-US" sz="24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en-US" sz="3200" dirty="0">
                <a:sym typeface="+mn-ea"/>
              </a:rPr>
              <a:t>Project Progress Report &amp; Academic Writing</a:t>
            </a:r>
            <a:endParaRPr lang="en-US" altLang="en-US" sz="3200" dirty="0">
              <a:sym typeface="+mn-ea"/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2022/2023 - Semester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FINALIZED PROJECT</a:t>
            </a:r>
            <a:r>
              <a:rPr lang="en-US" altLang="en-US">
                <a:sym typeface="+mn-ea"/>
              </a:rPr>
              <a:t> scoring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US" sz="2000">
                <a:sym typeface="+mn-ea"/>
              </a:rPr>
              <a:t>Finalized Project Scoring: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Project Proposal score = </a:t>
            </a:r>
            <a:r>
              <a:rPr lang="en-US" altLang="en-US" sz="2000">
                <a:solidFill>
                  <a:srgbClr val="FF0000"/>
                </a:solidFill>
                <a:sym typeface="+mn-ea"/>
              </a:rPr>
              <a:t>40% of the score for Introduction &amp; Background Review marking</a:t>
            </a:r>
            <a:r>
              <a:rPr lang="en-US" altLang="en-US" sz="2000">
                <a:sym typeface="+mn-ea"/>
              </a:rPr>
              <a:t> criteria of the Final Report.</a:t>
            </a:r>
            <a:endParaRPr lang="en-US" altLang="en-US" sz="2000">
              <a:sym typeface="+mn-ea"/>
            </a:endParaRPr>
          </a:p>
          <a:p>
            <a:pPr lvl="1"/>
            <a:r>
              <a:rPr lang="en-US" altLang="en-US" sz="2000">
                <a:sym typeface="+mn-ea"/>
              </a:rPr>
              <a:t>Progress Report score = </a:t>
            </a:r>
            <a:r>
              <a:rPr lang="en-US" altLang="en-US" sz="2000">
                <a:solidFill>
                  <a:srgbClr val="FF0000"/>
                </a:solidFill>
                <a:sym typeface="+mn-ea"/>
              </a:rPr>
              <a:t>40% of the score for The Technical progress marking criteria</a:t>
            </a:r>
            <a:r>
              <a:rPr lang="en-US" altLang="en-US" sz="2000">
                <a:sym typeface="+mn-ea"/>
              </a:rPr>
              <a:t> of the Final Report.</a:t>
            </a:r>
            <a:endParaRPr lang="en-US" altLang="en-US" sz="2000">
              <a:sym typeface="+mn-ea"/>
            </a:endParaRPr>
          </a:p>
          <a:p>
            <a:pPr lvl="1"/>
            <a:r>
              <a:rPr lang="en-US" altLang="en-US" sz="2000" b="1">
                <a:solidFill>
                  <a:srgbClr val="FF0000"/>
                </a:solidFill>
              </a:rPr>
              <a:t>Professional Conduct </a:t>
            </a:r>
            <a:r>
              <a:rPr lang="en-US" altLang="en-US" sz="2000" b="1">
                <a:solidFill>
                  <a:srgbClr val="FF0000"/>
                </a:solidFill>
              </a:rPr>
              <a:t>M</a:t>
            </a:r>
            <a:r>
              <a:rPr lang="en-US" altLang="en-US" sz="2000" b="1">
                <a:solidFill>
                  <a:srgbClr val="FF0000"/>
                </a:solidFill>
              </a:rPr>
              <a:t>ark</a:t>
            </a:r>
            <a:r>
              <a:rPr lang="en-US" altLang="en-US" sz="2000" b="1">
                <a:solidFill>
                  <a:srgbClr val="FF0000"/>
                </a:solidFill>
              </a:rPr>
              <a:t> = 20 % of the final report scores</a:t>
            </a:r>
            <a:endParaRPr lang="en-US" altLang="en-US" sz="2000" b="1">
              <a:solidFill>
                <a:srgbClr val="FF0000"/>
              </a:solidFill>
            </a:endParaRPr>
          </a:p>
          <a:p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364224" y="2194560"/>
          <a:ext cx="4754880" cy="2980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715"/>
                <a:gridCol w="1447165"/>
              </a:tblGrid>
              <a:tr h="397510"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altLang="zh-CN" sz="20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Cr</a:t>
                      </a:r>
                      <a:r>
                        <a:rPr lang="en-US" altLang="zh-CN" sz="20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iteria</a:t>
                      </a:r>
                      <a:endParaRPr lang="en-US" altLang="zh-CN" sz="20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altLang="zh-CN" sz="20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Wei</a:t>
                      </a:r>
                      <a:r>
                        <a:rPr lang="en-US" altLang="zh-CN" sz="20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ghting</a:t>
                      </a:r>
                      <a:endParaRPr lang="en-US" altLang="zh-CN" sz="20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160"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altLang="zh-CN" sz="2000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</a:t>
                      </a:r>
                      <a:r>
                        <a:rPr lang="en-US" altLang="zh-CN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ntroduction</a:t>
                      </a:r>
                      <a:r>
                        <a:rPr lang="en-US" altLang="en-US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 &amp; </a:t>
                      </a:r>
                      <a:r>
                        <a:rPr lang="en-US" altLang="zh-CN" sz="2000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sym typeface="+mn-ea"/>
                        </a:rPr>
                        <a:t>Background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  <a:sym typeface="+mn-ea"/>
                        </a:rPr>
                        <a:t> </a:t>
                      </a:r>
                      <a:r>
                        <a:rPr lang="en-US" altLang="zh-CN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sym typeface="+mn-ea"/>
                        </a:rPr>
                        <a:t>Review</a:t>
                      </a:r>
                      <a:endParaRPr lang="en-US" altLang="en-US" sz="2000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altLang="zh-CN" sz="2000" spc="-5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</a:t>
                      </a:r>
                      <a:endParaRPr lang="en-US" altLang="zh-CN" sz="2000" spc="-5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735"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Technical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Progress</a:t>
                      </a:r>
                      <a:endParaRPr lang="en-US" altLang="zh-CN" sz="2000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altLang="en-US" sz="2000" spc="-5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40</a:t>
                      </a:r>
                      <a:endParaRPr lang="en-US" altLang="en-US" sz="2000" spc="-5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225"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altLang="zh-CN" sz="2000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Professional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en-US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Conduct</a:t>
                      </a:r>
                      <a:endParaRPr lang="en-US" altLang="en-US" sz="2000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altLang="zh-CN" sz="2000" spc="-5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</a:t>
                      </a:r>
                      <a:endParaRPr lang="en-US" altLang="zh-CN" sz="2000" spc="-5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445"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altLang="zh-CN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Written</a:t>
                      </a:r>
                      <a:r>
                        <a:rPr lang="en-US" altLang="zh-CN" sz="2000" spc="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Presentation</a:t>
                      </a:r>
                      <a:endParaRPr lang="en-US" altLang="zh-CN" sz="2000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altLang="en-US" sz="2000" spc="-5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</a:t>
                      </a:r>
                      <a:r>
                        <a:rPr lang="en-US" altLang="zh-CN" sz="2000" spc="-5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</a:t>
                      </a:r>
                      <a:endParaRPr lang="en-US" altLang="zh-CN" sz="2000" spc="-5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6080"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250"/>
                        </a:spcBef>
                        <a:buNone/>
                      </a:pPr>
                      <a:r>
                        <a:rPr lang="en-US" altLang="en-US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Oral Presentation</a:t>
                      </a:r>
                      <a:endParaRPr lang="en-US" altLang="en-US" sz="2000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250"/>
                        </a:spcBef>
                        <a:buNone/>
                      </a:pPr>
                      <a:r>
                        <a:rPr lang="en-US" altLang="en-US" sz="2000" spc="-5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10</a:t>
                      </a:r>
                      <a:endParaRPr lang="en-US" altLang="en-US" sz="2000" spc="-5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8460"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US" altLang="zh-CN" sz="2000" b="1" spc="-6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TOT</a:t>
                      </a:r>
                      <a:r>
                        <a:rPr lang="en-US" altLang="zh-CN" sz="2000" b="1" spc="-5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AL</a:t>
                      </a:r>
                      <a:endParaRPr lang="en-US" altLang="zh-CN" sz="2000" b="1" spc="-5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US" altLang="zh-CN" sz="2000" b="1" spc="-4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100</a:t>
                      </a:r>
                      <a:endParaRPr lang="en-US" altLang="zh-CN" sz="2000" b="1" spc="-4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sym typeface="+mn-ea"/>
              </a:rPr>
              <a:t>Professional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sym typeface="+mn-ea"/>
              </a:rPr>
              <a:t>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8320" y="2271395"/>
            <a:ext cx="4250055" cy="369506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sym typeface="+mn-ea"/>
              </a:rPr>
              <a:t>Professional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sym typeface="+mn-ea"/>
              </a:rPr>
              <a:t>Issues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sym typeface="+mn-ea"/>
              </a:rPr>
              <a:t>Writing</a:t>
            </a:r>
            <a:r>
              <a:rPr lang="en-US" altLang="zh-CN" b="1" spc="34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sym typeface="+mn-ea"/>
              </a:rPr>
              <a:t>tips:</a:t>
            </a:r>
            <a:endParaRPr lang="en-US" dirty="0" smtClean="0">
              <a:solidFill>
                <a:schemeClr val="tx1"/>
              </a:solidFill>
            </a:endParaRPr>
          </a:p>
          <a:p>
            <a:pPr marL="0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Use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subsections,</a:t>
            </a:r>
            <a:r>
              <a:rPr lang="en-US" altLang="zh-CN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for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each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of</a:t>
            </a:r>
            <a:r>
              <a:rPr lang="en-US" altLang="zh-CN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the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4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types</a:t>
            </a:r>
            <a:r>
              <a:rPr lang="en-US" altLang="zh-CN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of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issue.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Find</a:t>
            </a:r>
            <a:r>
              <a:rPr lang="en-US" altLang="zh-CN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parts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of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the</a:t>
            </a:r>
            <a:r>
              <a:rPr lang="en-US" altLang="zh-CN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code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of</a:t>
            </a:r>
            <a:r>
              <a:rPr lang="en-US" altLang="zh-CN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conduct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that</a:t>
            </a:r>
            <a:r>
              <a:rPr lang="en-US" altLang="zh-CN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are</a:t>
            </a:r>
            <a:r>
              <a:rPr lang="en-US" altLang="zh-CN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relevant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to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your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project,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cite</a:t>
            </a:r>
            <a:r>
              <a:rPr lang="en-US" altLang="zh-CN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them.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Golden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rule: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treat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others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as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you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would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like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to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be</a:t>
            </a:r>
            <a:r>
              <a:rPr lang="en-US" altLang="zh-CN" sz="280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treated</a:t>
            </a:r>
            <a:endParaRPr lang="en-US" altLang="zh-CN" sz="2800" b="1" dirty="0">
              <a:solidFill>
                <a:srgbClr val="FF0000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069975" y="2271395"/>
          <a:ext cx="5646420" cy="3695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/>
                <a:gridCol w="4034790"/>
              </a:tblGrid>
              <a:tr h="183769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355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20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</a:t>
                      </a:r>
                      <a:r>
                        <a:rPr lang="en-US" altLang="zh-CN" sz="20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ks</a:t>
                      </a:r>
                      <a:endParaRPr lang="en-US" altLang="zh-CN" sz="2000" b="1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hangingPunct="0">
                        <a:lnSpc>
                          <a:spcPct val="99000"/>
                        </a:lnSpc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analysis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informed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by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current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progress;</a:t>
                      </a:r>
                      <a:r>
                        <a:rPr lang="en-US" altLang="zh-CN" sz="2000" spc="-13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Resolved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risks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success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mitigation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strategy;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Changes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20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result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risks;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Future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risks.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737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305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20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</a:t>
                      </a:r>
                      <a:r>
                        <a:rPr lang="en-US" altLang="zh-CN" sz="2000" b="1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sional</a:t>
                      </a:r>
                      <a:endParaRPr lang="en-US" altLang="zh-CN" sz="2000" b="1" spc="-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20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Iss</a:t>
                      </a:r>
                      <a:r>
                        <a:rPr lang="en-US" altLang="zh-CN" sz="20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ues</a:t>
                      </a:r>
                      <a:endParaRPr lang="en-US" altLang="zh-CN" sz="20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hangingPunct="0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Identification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discussion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relevant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legal,</a:t>
                      </a:r>
                      <a:r>
                        <a:rPr lang="en-US" altLang="zh-CN" sz="2000" b="1" spc="-154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social,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ethical</a:t>
                      </a:r>
                      <a:r>
                        <a:rPr lang="en-US" altLang="zh-CN" sz="2000" b="1" spc="-2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2000" spc="-2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environmental</a:t>
                      </a:r>
                      <a:r>
                        <a:rPr lang="en-US" altLang="zh-CN" sz="2000" b="1" spc="-2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issues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context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project.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professional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codes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conduct,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e.g.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u="sng" dirty="0">
                          <a:solidFill>
                            <a:srgbClr val="009898"/>
                          </a:solidFill>
                          <a:uFill>
                            <a:noFill/>
                          </a:uFill>
                          <a:latin typeface="Arial" panose="020B0604020202020204"/>
                          <a:ea typeface="Arial" panose="020B0604020202020204"/>
                        </a:rPr>
                        <a:t>BCS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ACM,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u="sng" spc="-10" dirty="0">
                          <a:solidFill>
                            <a:srgbClr val="009898"/>
                          </a:solidFill>
                          <a:uFill>
                            <a:noFill/>
                          </a:uFill>
                          <a:latin typeface="Arial" panose="020B0604020202020204"/>
                          <a:ea typeface="Arial" panose="020B0604020202020204"/>
                        </a:rPr>
                        <a:t>IEEE.</a:t>
                      </a:r>
                      <a:endParaRPr lang="en-US" altLang="zh-CN" sz="2000" u="sng" spc="-10" dirty="0">
                        <a:solidFill>
                          <a:srgbClr val="009898"/>
                        </a:solidFill>
                        <a:uFill>
                          <a:noFill/>
                        </a:u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RISK: </a:t>
            </a:r>
            <a:r>
              <a:rPr lang="en-US"/>
              <a:t>Risk Management Steps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>
                <a:solidFill>
                  <a:srgbClr val="FF0000"/>
                </a:solidFill>
              </a:rPr>
              <a:t>Risk identification</a:t>
            </a:r>
            <a:r>
              <a:rPr lang="en-US" sz="3200"/>
              <a:t> – of relevant hazards and threats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Risk assessment</a:t>
            </a:r>
            <a:r>
              <a:rPr lang="en-US" sz="3200"/>
              <a:t> – of project vulnerability and to quantify risks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Risk response</a:t>
            </a:r>
            <a:r>
              <a:rPr lang="en-US" sz="3200"/>
              <a:t> – identify ways to reduce or mitigate risk factors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Risk control </a:t>
            </a:r>
            <a:r>
              <a:rPr lang="en-US" sz="3200"/>
              <a:t>– prioritise the risk mitigation strategies</a:t>
            </a:r>
            <a:endParaRPr lang="en-US" sz="3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D6DC23-662E-4217-9818-79CF7193C00E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Risk BReakdown structure</a:t>
            </a:r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rgbClr val="FF0000"/>
                </a:solidFill>
              </a:rPr>
              <a:t>Technical</a:t>
            </a:r>
            <a:r>
              <a:rPr lang="en-US" sz="2800"/>
              <a:t>, e.g., Requirements, technology, complexity, interfaces, performance, reliability, quality, memory leaks, dangling pointers etc</a:t>
            </a: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External</a:t>
            </a:r>
            <a:r>
              <a:rPr lang="en-US" sz="2800"/>
              <a:t>, e.g., Subcontractors, suppliers, regulatory, market, customer, weather, pandemics!</a:t>
            </a: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Organizational</a:t>
            </a:r>
            <a:r>
              <a:rPr lang="en-US" sz="2800"/>
              <a:t>, e.g., Project dependencies, resources, funding, prioritization, people-related issues</a:t>
            </a: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Project Management</a:t>
            </a:r>
            <a:r>
              <a:rPr lang="en-US" sz="2800"/>
              <a:t>, e.g., Estimation, planning, controlling, communication</a:t>
            </a:r>
            <a:endParaRPr lang="en-US" sz="2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D6DC23-662E-4217-9818-79CF7193C00E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673" y="168402"/>
            <a:ext cx="10058400" cy="1609344"/>
          </a:xfrm>
        </p:spPr>
        <p:txBody>
          <a:bodyPr>
            <a:normAutofit fontScale="90000"/>
          </a:bodyPr>
          <a:p>
            <a:br>
              <a:rPr lang="en-US"/>
            </a:br>
            <a:r>
              <a:rPr lang="en-US"/>
              <a:t>Boehm’s top ten software project risk factors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Personnel shortfalls – need the best staff that are motivated</a:t>
            </a:r>
            <a:endParaRPr lang="en-US"/>
          </a:p>
          <a:p>
            <a:r>
              <a:rPr lang="en-US"/>
              <a:t>Unrealistic schedules and budgets – need better project control</a:t>
            </a:r>
            <a:endParaRPr lang="en-US"/>
          </a:p>
          <a:p>
            <a:r>
              <a:rPr lang="en-US"/>
              <a:t>Developing the wrong functions – need better analysis</a:t>
            </a:r>
            <a:endParaRPr lang="en-US"/>
          </a:p>
          <a:p>
            <a:r>
              <a:rPr lang="en-US"/>
              <a:t>Developing the wrong user interfaces – need better user involvement</a:t>
            </a:r>
            <a:endParaRPr lang="en-US"/>
          </a:p>
          <a:p>
            <a:r>
              <a:rPr lang="en-US"/>
              <a:t>Gold-plating – ensure only required features are being developed</a:t>
            </a:r>
            <a:endParaRPr lang="en-US"/>
          </a:p>
          <a:p>
            <a:r>
              <a:rPr lang="en-US"/>
              <a:t>Late requirements changes – need better change control procedures</a:t>
            </a:r>
            <a:endParaRPr lang="en-US"/>
          </a:p>
          <a:p>
            <a:r>
              <a:rPr lang="en-US"/>
              <a:t>Shortfalls in externally supplied components – need better QA control on bought-in materials</a:t>
            </a:r>
            <a:endParaRPr lang="en-US"/>
          </a:p>
          <a:p>
            <a:r>
              <a:rPr lang="en-US"/>
              <a:t>Shortfalls in externally produced components – need better contract and QA procedures for third parties</a:t>
            </a:r>
            <a:endParaRPr lang="en-US"/>
          </a:p>
          <a:p>
            <a:r>
              <a:rPr lang="en-US"/>
              <a:t>Real-time performance shortfalls – need better design review and testing</a:t>
            </a:r>
            <a:endParaRPr lang="en-US"/>
          </a:p>
          <a:p>
            <a:r>
              <a:rPr lang="en-US"/>
              <a:t>Development technically too difficult – need better feasibility and cost-benefit analysi</a:t>
            </a:r>
            <a:r>
              <a:rPr lang="en-US" altLang="en-US"/>
              <a:t>s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sz="5400" dirty="0" smtClean="0">
                <a:sym typeface="+mn-ea"/>
              </a:rPr>
              <a:t>ACADEMIC WRITING</a:t>
            </a:r>
            <a:br>
              <a:rPr lang="en-US" altLang="en-US" sz="5400" dirty="0" smtClean="0"/>
            </a:br>
            <a:endParaRPr lang="en-US" altLang="en-US" sz="5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Starting and structuring a draft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Fill up draft gradually</a:t>
            </a:r>
            <a:endParaRPr lang="en-US" sz="2400"/>
          </a:p>
          <a:p>
            <a:r>
              <a:rPr lang="en-US" sz="2400"/>
              <a:t>Create a working title</a:t>
            </a:r>
            <a:endParaRPr lang="en-US" sz="2400"/>
          </a:p>
          <a:p>
            <a:r>
              <a:rPr lang="en-US" sz="2400"/>
              <a:t>Create a working introduction</a:t>
            </a:r>
            <a:endParaRPr lang="en-US" sz="2400"/>
          </a:p>
          <a:p>
            <a:pPr lvl="0"/>
            <a:r>
              <a:rPr lang="en-US" sz="2400"/>
              <a:t>First decide </a:t>
            </a:r>
            <a:r>
              <a:rPr lang="en-US" sz="2400">
                <a:solidFill>
                  <a:srgbClr val="FF0000"/>
                </a:solidFill>
              </a:rPr>
              <a:t>what</a:t>
            </a:r>
            <a:r>
              <a:rPr lang="en-US" sz="2400"/>
              <a:t> to write, then </a:t>
            </a:r>
            <a:r>
              <a:rPr lang="en-US" sz="2400">
                <a:solidFill>
                  <a:srgbClr val="FF0000"/>
                </a:solidFill>
              </a:rPr>
              <a:t>how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Formulate idea of what you are going to write</a:t>
            </a:r>
            <a:endParaRPr lang="en-US" sz="2000"/>
          </a:p>
          <a:p>
            <a:r>
              <a:rPr lang="en-US" sz="2400"/>
              <a:t>Create structure and section headings</a:t>
            </a:r>
            <a:endParaRPr lang="en-US" sz="2400"/>
          </a:p>
          <a:p>
            <a:r>
              <a:rPr lang="en-US" sz="2400"/>
              <a:t>Write a few bullet points per section</a:t>
            </a:r>
            <a:endParaRPr lang="en-US" sz="2400"/>
          </a:p>
          <a:p>
            <a:pPr lvl="1"/>
            <a:r>
              <a:rPr lang="en-US" sz="2000">
                <a:solidFill>
                  <a:srgbClr val="FF0000"/>
                </a:solidFill>
              </a:rPr>
              <a:t>What is the purpose of this section?</a:t>
            </a:r>
            <a:endParaRPr lang="en-US" sz="2000">
              <a:solidFill>
                <a:srgbClr val="FF0000"/>
              </a:solidFill>
            </a:endParaRPr>
          </a:p>
          <a:p>
            <a:pPr lvl="1"/>
            <a:r>
              <a:rPr lang="en-US" sz="2000">
                <a:solidFill>
                  <a:srgbClr val="FF0000"/>
                </a:solidFill>
              </a:rPr>
              <a:t>What information is it going to convey?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proceed in production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600"/>
              <a:t>Write one paragraph at a time.</a:t>
            </a:r>
            <a:endParaRPr lang="en-US" sz="2600"/>
          </a:p>
          <a:p>
            <a:pPr lvl="1"/>
            <a:r>
              <a:rPr lang="en-US" sz="2600"/>
              <a:t>One idea or aspect per paragraph</a:t>
            </a:r>
            <a:endParaRPr lang="en-US" sz="2600"/>
          </a:p>
          <a:p>
            <a:pPr lvl="1"/>
            <a:r>
              <a:rPr lang="en-US" sz="2600"/>
              <a:t>Write down the main idea and elaborate</a:t>
            </a:r>
            <a:endParaRPr lang="en-US" sz="2600"/>
          </a:p>
          <a:p>
            <a:r>
              <a:rPr lang="en-US" sz="2600"/>
              <a:t>Avoid perfectionism while writing the first draft</a:t>
            </a:r>
            <a:endParaRPr lang="en-US" sz="2600"/>
          </a:p>
          <a:p>
            <a:pPr lvl="1"/>
            <a:r>
              <a:rPr lang="en-US" sz="2600"/>
              <a:t>It is OK just to let the mind flow and write </a:t>
            </a:r>
            <a:endParaRPr lang="en-US" sz="2600"/>
          </a:p>
          <a:p>
            <a:pPr lvl="1"/>
            <a:r>
              <a:rPr lang="en-US" sz="2600"/>
              <a:t>Produced text can be revised later</a:t>
            </a:r>
            <a:endParaRPr lang="en-US" sz="2600"/>
          </a:p>
          <a:p>
            <a:pPr lvl="0"/>
            <a:r>
              <a:rPr lang="en-US" altLang="en-US" sz="2600">
                <a:sym typeface="+mn-ea"/>
              </a:rPr>
              <a:t>Fine tuning and checking - Grammartical and typographical error</a:t>
            </a:r>
            <a:endParaRPr lang="en-US" altLang="en-US" sz="2600"/>
          </a:p>
          <a:p>
            <a:pPr lvl="0"/>
            <a:r>
              <a:rPr lang="en-US" altLang="en-US" sz="2600">
                <a:sym typeface="+mn-ea"/>
              </a:rPr>
              <a:t>Reference accurately</a:t>
            </a:r>
            <a:r>
              <a:rPr lang="en-US" altLang="en-US" sz="2600">
                <a:sym typeface="+mn-ea"/>
              </a:rPr>
              <a:t> and on the go.</a:t>
            </a:r>
            <a:endParaRPr lang="en-US" altLang="en-US" sz="2600"/>
          </a:p>
          <a:p>
            <a:pPr lvl="1"/>
            <a:endParaRPr lang="en-US" altLang="en-US" sz="2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IMPORTANT RESOURCES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Project Management: </a:t>
            </a:r>
            <a:r>
              <a:rPr lang="en-US" sz="2800"/>
              <a:t>ProjectLibre provides an open source alternative to Microsoft</a:t>
            </a:r>
            <a:r>
              <a:rPr lang="" altLang="en-US" sz="2800"/>
              <a:t> P</a:t>
            </a:r>
            <a:r>
              <a:rPr lang="en-US" sz="2800"/>
              <a:t>roject: </a:t>
            </a:r>
            <a:r>
              <a:rPr lang="en-US" sz="2800">
                <a:solidFill>
                  <a:srgbClr val="FF0000"/>
                </a:solidFill>
              </a:rPr>
              <a:t>https://www.projectlibre.com/</a:t>
            </a:r>
            <a:endParaRPr lang="en-US" sz="2800">
              <a:solidFill>
                <a:srgbClr val="FF0000"/>
              </a:solidFill>
            </a:endParaRPr>
          </a:p>
          <a:p>
            <a:r>
              <a:rPr lang="en-US" sz="3200"/>
              <a:t>Resources for enhancing your academic writing</a:t>
            </a:r>
            <a:r>
              <a:rPr lang="" altLang="en-US" sz="3200"/>
              <a:t>: </a:t>
            </a:r>
            <a:r>
              <a:rPr lang="en-US" sz="2800">
                <a:solidFill>
                  <a:srgbClr val="FF0000"/>
                </a:solidFill>
              </a:rPr>
              <a:t>https://www.brookes.ac.uk/students/academic-development/online-resources/academic-writing/</a:t>
            </a:r>
            <a:r>
              <a:rPr lang="" altLang="en-US" sz="2800"/>
              <a:t> </a:t>
            </a:r>
            <a:endParaRPr lang="" alt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/>
              <a:t>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512" y="2918362"/>
            <a:ext cx="10058400" cy="14606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Any questions regarding today’s content is highly welcomed…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5A43-F80B-4F38-A3A4-E7E627BEACA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Review of Lecture </a:t>
            </a:r>
            <a:r>
              <a:rPr lang="en-US" altLang="en-US" sz="3600" dirty="0" smtClean="0"/>
              <a:t>7</a:t>
            </a:r>
            <a:endParaRPr lang="en-US" sz="3600" dirty="0"/>
          </a:p>
          <a:p>
            <a:r>
              <a:rPr lang="en-US" altLang="en-US" sz="3600" dirty="0" smtClean="0"/>
              <a:t>Project Progress Report</a:t>
            </a:r>
            <a:endParaRPr lang="en-US" altLang="en-US" sz="3600" dirty="0" smtClean="0"/>
          </a:p>
          <a:p>
            <a:r>
              <a:rPr lang="en-US" altLang="en-US" sz="3600" dirty="0" smtClean="0">
                <a:sym typeface="+mn-ea"/>
              </a:rPr>
              <a:t>Academic Writing</a:t>
            </a:r>
            <a:endParaRPr lang="en-US" altLang="en-US" sz="3600" dirty="0" smtClean="0">
              <a:sym typeface="+mn-ea"/>
            </a:endParaRPr>
          </a:p>
          <a:p>
            <a:r>
              <a:rPr lang="en-US" sz="3600" dirty="0" smtClean="0"/>
              <a:t>Concluding Remarks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C909-EEA3-465D-A0BC-9AA6D14D834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Getting </a:t>
            </a:r>
            <a:r>
              <a:rPr lang="en-US" sz="2800" dirty="0" smtClean="0">
                <a:solidFill>
                  <a:srgbClr val="FF0000"/>
                </a:solidFill>
              </a:rPr>
              <a:t>Help</a:t>
            </a:r>
            <a:r>
              <a:rPr lang="en-US" sz="2800" dirty="0" smtClean="0"/>
              <a:t>: send your questions to your supervisors or the module leader. </a:t>
            </a:r>
            <a:endParaRPr lang="en-US" sz="28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Continue</a:t>
            </a:r>
            <a:r>
              <a:rPr lang="en-US" altLang="en-US" sz="2800" dirty="0" smtClean="0">
                <a:solidFill>
                  <a:srgbClr val="FF0000"/>
                </a:solidFill>
              </a:rPr>
              <a:t> working on your project. The report writing and project coding can be done simultaneously. It saves you time.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Enjoy </a:t>
            </a:r>
            <a:r>
              <a:rPr lang="en-US" sz="2800" dirty="0">
                <a:solidFill>
                  <a:srgbClr val="FF0000"/>
                </a:solidFill>
              </a:rPr>
              <a:t>your project</a:t>
            </a:r>
            <a:r>
              <a:rPr lang="en-US" sz="2800" dirty="0" smtClean="0">
                <a:solidFill>
                  <a:srgbClr val="FF0000"/>
                </a:solidFill>
              </a:rPr>
              <a:t>!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CF63-98A2-4829-8D32-0DCA772108B0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25450" y="407670"/>
            <a:ext cx="11092180" cy="1369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4400"/>
            </a:pPr>
            <a:r>
              <a:rPr lang="en-US" sz="4800" dirty="0" smtClean="0">
                <a:sym typeface="+mn-ea"/>
              </a:rPr>
              <a:t>RECAP OF LECTURE </a:t>
            </a:r>
            <a:r>
              <a:rPr lang="en-US" altLang="en-US" sz="4800" dirty="0" smtClean="0">
                <a:sym typeface="+mn-ea"/>
              </a:rPr>
              <a:t>7</a:t>
            </a:r>
            <a:r>
              <a:rPr lang="en-US" altLang="en-US" sz="4800" dirty="0" smtClean="0">
                <a:sym typeface="+mn-ea"/>
              </a:rPr>
              <a:t>: </a:t>
            </a:r>
            <a:r>
              <a:rPr lang="en-US" altLang="en-US" sz="4800" dirty="0" smtClean="0">
                <a:sym typeface="+mn-ea"/>
              </a:rPr>
              <a:t>TESTING AND EVALUATION</a:t>
            </a:r>
            <a:endParaRPr lang="en-US" altLang="en-US" sz="4800" dirty="0" smtClean="0">
              <a:sym typeface="+mn-ea"/>
            </a:endParaRPr>
          </a:p>
        </p:txBody>
      </p:sp>
      <p:sp>
        <p:nvSpPr>
          <p:cNvPr id="464" name="Google Shape;464;p22"/>
          <p:cNvSpPr txBox="1">
            <a:spLocks noGrp="1"/>
          </p:cNvSpPr>
          <p:nvPr>
            <p:ph idx="1"/>
          </p:nvPr>
        </p:nvSpPr>
        <p:spPr>
          <a:xfrm>
            <a:off x="521335" y="2324100"/>
            <a:ext cx="11447145" cy="34467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r>
              <a:rPr lang="en-US" altLang="en-US" sz="2800" dirty="0">
                <a:sym typeface="+mn-ea"/>
              </a:rPr>
              <a:t>Testing and evaluation is a critical component of any computing project.</a:t>
            </a:r>
            <a:endParaRPr lang="en-US" altLang="en-US" sz="2800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r>
              <a:rPr lang="en-US" altLang="en-US" sz="2800" dirty="0">
                <a:sym typeface="+mn-ea"/>
              </a:rPr>
              <a:t>Adopt a Test Driven Development Approach</a:t>
            </a:r>
            <a:endParaRPr lang="en-US" altLang="en-US" sz="2800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r>
              <a:rPr lang="en-US" altLang="en-US" sz="2800" dirty="0">
                <a:sym typeface="+mn-ea"/>
              </a:rPr>
              <a:t>Employ the appropriate testing and evaluation techniques depending on your project.</a:t>
            </a:r>
            <a:endParaRPr lang="en-US" altLang="en-US" sz="28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sz="5400" dirty="0" smtClean="0">
                <a:sym typeface="+mn-ea"/>
              </a:rPr>
              <a:t>PROGRESS REPORT DETAILS</a:t>
            </a:r>
            <a:br>
              <a:rPr lang="en-US" altLang="en-US" sz="5400" dirty="0" smtClean="0"/>
            </a:br>
            <a:endParaRPr lang="en-US" altLang="en-US" sz="5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Progress Report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/>
              <a:t> You will only be able to write a convincing progress report if you have made significant technical progress by the end of semester!</a:t>
            </a:r>
            <a:endParaRPr lang="en-US" sz="2400"/>
          </a:p>
          <a:p>
            <a:endParaRPr lang="en-US" sz="2400"/>
          </a:p>
          <a:p>
            <a:r>
              <a:rPr lang="en-US" sz="2400"/>
              <a:t> You need to spend at least 8-10 hours per week on your project: block out a day or two each week.</a:t>
            </a:r>
            <a:endParaRPr lang="en-US" sz="2400"/>
          </a:p>
          <a:p>
            <a:endParaRPr lang="en-US" sz="2400"/>
          </a:p>
          <a:p>
            <a:r>
              <a:rPr lang="en-US" sz="2400"/>
              <a:t> Final Dissertation Report Marking Scheme (Appendix D) includes a 40% component for technical progress.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15" y="225425"/>
            <a:ext cx="10058400" cy="996315"/>
          </a:xfrm>
        </p:spPr>
        <p:txBody>
          <a:bodyPr>
            <a:noAutofit/>
          </a:bodyPr>
          <a:p>
            <a:r>
              <a:rPr lang="en-US" altLang="en-US" sz="4000"/>
              <a:t>PROGRESS REPORT REQUIREMENT</a:t>
            </a:r>
            <a:r>
              <a:rPr lang="en-US" altLang="en-US" sz="4000"/>
              <a:t>S</a:t>
            </a:r>
            <a:endParaRPr lang="en-US" altLang="en-US" sz="4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Grp="1"/>
          </p:cNvGraphicFramePr>
          <p:nvPr>
            <p:ph idx="1"/>
          </p:nvPr>
        </p:nvGraphicFramePr>
        <p:xfrm>
          <a:off x="1066673" y="1429893"/>
          <a:ext cx="10058400" cy="449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070"/>
                <a:gridCol w="8609330"/>
              </a:tblGrid>
              <a:tr h="433070">
                <a:tc>
                  <a:txBody>
                    <a:bodyPr/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Length</a:t>
                      </a:r>
                      <a:r>
                        <a:rPr lang="en-US" altLang="zh-CN" sz="1400" b="1" spc="-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&amp;</a:t>
                      </a:r>
                      <a:endParaRPr lang="en-US" altLang="zh-CN" sz="14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62230">
                        <a:lnSpc>
                          <a:spcPct val="97000"/>
                        </a:lnSpc>
                      </a:pP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dea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dline</a:t>
                      </a:r>
                      <a:endParaRPr lang="en-US" altLang="zh-CN" sz="14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ts val="860"/>
                        </a:lnSpc>
                      </a:pPr>
                      <a:endParaRPr lang="en-US" dirty="0" smtClean="0"/>
                    </a:p>
                    <a:p>
                      <a:pPr marL="0" indent="55880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2500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–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3500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words,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end</a:t>
                      </a:r>
                      <a:r>
                        <a:rPr lang="en-US" altLang="zh-CN" sz="1400" b="1" spc="-2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week</a:t>
                      </a:r>
                      <a:r>
                        <a:rPr lang="en-US" altLang="zh-CN" sz="1400" b="1" spc="-3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12</a:t>
                      </a:r>
                      <a:r>
                        <a:rPr lang="en-US" altLang="zh-CN" sz="1400" b="1" spc="-3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S1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110">
                <a:tc>
                  <a:txBody>
                    <a:bodyPr/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Introd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uction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55880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Draft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introductory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chapter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will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appear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your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final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report.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p>
                      <a:pPr>
                        <a:lnSpc>
                          <a:spcPts val="765"/>
                        </a:lnSpc>
                      </a:pPr>
                      <a:endParaRPr lang="en-US" dirty="0" smtClean="0"/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Liter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ature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rev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iew</a:t>
                      </a:r>
                      <a:endParaRPr lang="en-US" altLang="zh-CN" sz="14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5880" hangingPunct="0">
                        <a:lnSpc>
                          <a:spcPct val="97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Draft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literature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review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chapter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will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appear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your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final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report.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Overview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subject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area,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summary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existing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approaches.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This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chapter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based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on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Annotated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Bibliography</a:t>
                      </a:r>
                      <a:r>
                        <a:rPr lang="en-US" altLang="zh-CN" sz="1400" i="1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but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not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presented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list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or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table.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9605">
                <a:tc>
                  <a:txBody>
                    <a:bodyPr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805"/>
                        </a:lnSpc>
                      </a:pPr>
                      <a:endParaRPr lang="en-US" dirty="0" smtClean="0"/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3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Tech</a:t>
                      </a:r>
                      <a:r>
                        <a:rPr lang="en-US" altLang="zh-CN" sz="14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nical</a:t>
                      </a:r>
                      <a:endParaRPr lang="en-US" altLang="zh-CN" sz="1400" b="1" spc="-2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ress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55880">
                        <a:lnSpc>
                          <a:spcPts val="1580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Technical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progress</a:t>
                      </a:r>
                      <a:r>
                        <a:rPr lang="en-US" altLang="zh-CN" sz="14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overview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14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context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chosen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topic</a:t>
                      </a:r>
                      <a:r>
                        <a:rPr lang="en-US" altLang="zh-CN" sz="14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&amp;</a:t>
                      </a:r>
                      <a:r>
                        <a:rPr lang="en-US" altLang="zh-CN" sz="1400" spc="-4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methodology.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15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update,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indicating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completed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tasks,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deliverables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Gantt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other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398780">
                        <a:lnSpc>
                          <a:spcPct val="100000"/>
                        </a:lnSpc>
                      </a:pP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hart.</a:t>
                      </a:r>
                      <a:endParaRPr lang="en-US" altLang="zh-CN" sz="1400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15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AF4F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b="1" dirty="0">
                          <a:solidFill>
                            <a:srgbClr val="00AF4F"/>
                          </a:solidFill>
                          <a:latin typeface="Arial" panose="020B0604020202020204"/>
                          <a:ea typeface="Arial" panose="020B0604020202020204"/>
                        </a:rPr>
                        <a:t>URLs</a:t>
                      </a:r>
                      <a:r>
                        <a:rPr lang="en-US" altLang="zh-CN" sz="1400" b="1" spc="-20" dirty="0">
                          <a:solidFill>
                            <a:srgbClr val="00AF4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Data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management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repository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(e.g.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Baidu Cloud storage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folder)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software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versions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(e.g.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398780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Git).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These</a:t>
                      </a:r>
                      <a:r>
                        <a:rPr lang="en-US" altLang="zh-CN" sz="1400" i="1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URLs</a:t>
                      </a:r>
                      <a:r>
                        <a:rPr lang="en-US" altLang="zh-CN" sz="1400" i="1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en-US" sz="1400" i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should be given stated.</a:t>
                      </a:r>
                      <a:endParaRPr lang="en-US" altLang="zh-CN" sz="1400" i="1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580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Full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details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requirements,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specification,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design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/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sprint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plans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00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Details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testing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achieved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and/or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comprehensive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test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00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0000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Software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versions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completed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</a:t>
                      </a:r>
                      <a:r>
                        <a:rPr lang="en-US" altLang="zh-CN" sz="1400" spc="-10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far</a:t>
                      </a:r>
                      <a:r>
                        <a:rPr lang="en-US" altLang="en-US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/ ML or DL models/data processing completed.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ts val="1715"/>
                        </a:lnSpc>
                        <a:tabLst>
                          <a:tab pos="398780" algn="l"/>
                        </a:tabLst>
                      </a:pPr>
                      <a:r>
                        <a:rPr lang="en-US" altLang="zh-CN" sz="1400" spc="-200" dirty="0">
                          <a:solidFill>
                            <a:srgbClr val="00AF4F"/>
                          </a:solidFill>
                          <a:latin typeface="Symbol" panose="05050102010706020507"/>
                          <a:ea typeface="Symbol" panose="05050102010706020507"/>
                        </a:rPr>
                        <a:t>•	</a:t>
                      </a:r>
                      <a:r>
                        <a:rPr lang="en-US" altLang="zh-CN" sz="1400" b="1" dirty="0">
                          <a:solidFill>
                            <a:srgbClr val="00AF4F"/>
                          </a:solidFill>
                          <a:latin typeface="Arial" panose="020B0604020202020204"/>
                          <a:ea typeface="Arial" panose="020B0604020202020204"/>
                        </a:rPr>
                        <a:t>URL</a:t>
                      </a:r>
                      <a:r>
                        <a:rPr lang="en-US" altLang="zh-CN" sz="1400" b="1" spc="-15" dirty="0">
                          <a:solidFill>
                            <a:srgbClr val="00AF4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video</a:t>
                      </a: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demo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(max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min)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current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implementation,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if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possible.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lnSpc>
                          <a:spcPts val="850"/>
                        </a:lnSpc>
                      </a:pPr>
                      <a:endParaRPr lang="en-US" dirty="0" smtClean="0"/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3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</a:t>
                      </a: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sks</a:t>
                      </a:r>
                      <a:endParaRPr lang="en-US" altLang="zh-CN" sz="1400" b="1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5880" hangingPunct="0">
                        <a:lnSpc>
                          <a:spcPct val="96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analysis.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Mitigation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strategy.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Changes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required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resources.</a:t>
                      </a:r>
                      <a:r>
                        <a:rPr lang="en-US" altLang="zh-CN" sz="1400" spc="-4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Current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Outlook.</a:t>
                      </a:r>
                      <a:endParaRPr lang="en-US" altLang="zh-CN" sz="1400" spc="-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p>
                      <a:pPr marL="0" indent="62230">
                        <a:lnSpc>
                          <a:spcPct val="97000"/>
                        </a:lnSpc>
                      </a:pP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essional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62230">
                        <a:lnSpc>
                          <a:spcPct val="97000"/>
                        </a:lnSpc>
                      </a:pPr>
                      <a:r>
                        <a:rPr lang="en-US" altLang="zh-CN" sz="14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</a:t>
                      </a: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sues</a:t>
                      </a:r>
                      <a:endParaRPr lang="en-US" altLang="zh-CN" sz="1400" b="1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5880" hangingPunct="0">
                        <a:lnSpc>
                          <a:spcPct val="95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Identification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discussion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relevant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legal,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social,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ethical,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security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professional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issues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context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project.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professional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codes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conduct,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e.g.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BCS,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ACM.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145">
                <a:tc>
                  <a:txBody>
                    <a:bodyPr/>
                    <a:p>
                      <a:pPr>
                        <a:lnSpc>
                          <a:spcPts val="610"/>
                        </a:lnSpc>
                      </a:pPr>
                      <a:endParaRPr lang="en-US" dirty="0" smtClean="0"/>
                    </a:p>
                    <a:p>
                      <a:pPr marL="0" indent="62230">
                        <a:lnSpc>
                          <a:spcPct val="100000"/>
                        </a:lnSpc>
                      </a:pP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Bibl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iography</a:t>
                      </a:r>
                      <a:endParaRPr lang="en-US" altLang="zh-CN" sz="14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ts val="610"/>
                        </a:lnSpc>
                      </a:pPr>
                      <a:endParaRPr lang="en-US" dirty="0" smtClean="0"/>
                    </a:p>
                    <a:p>
                      <a:pPr marL="0" indent="55880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Citations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references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adhering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University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guidelines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or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IEEE.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Progress Report Standards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3A331C-16E4-4E02-B2AB-31BA0685C79B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object 2"/>
          <p:cNvGraphicFramePr>
            <a:graphicFrameLocks noGrp="1"/>
          </p:cNvGraphicFramePr>
          <p:nvPr>
            <p:ph idx="1"/>
          </p:nvPr>
        </p:nvGraphicFramePr>
        <p:xfrm>
          <a:off x="612775" y="2094230"/>
          <a:ext cx="10972800" cy="392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065"/>
                <a:gridCol w="8547735"/>
              </a:tblGrid>
              <a:tr h="963295">
                <a:tc>
                  <a:txBody>
                    <a:bodyPr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725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18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Introducti</a:t>
                      </a:r>
                      <a:r>
                        <a:rPr lang="en-US" altLang="zh-CN" sz="1800" b="1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on</a:t>
                      </a:r>
                      <a:endParaRPr lang="en-US" altLang="zh-CN" sz="1800" b="1" spc="-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5880" hangingPunct="0">
                        <a:lnSpc>
                          <a:spcPct val="115000"/>
                        </a:lnSpc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Excellent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introduction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which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outlines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background,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aims</a:t>
                      </a: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objectives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clear,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concise</a:t>
                      </a: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comprehensive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manner.</a:t>
                      </a:r>
                      <a:r>
                        <a:rPr lang="en-US" altLang="zh-CN" sz="18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Well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-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described</a:t>
                      </a:r>
                      <a:r>
                        <a:rPr lang="en-US" altLang="zh-CN" sz="1800" spc="-5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product</a:t>
                      </a:r>
                      <a:r>
                        <a:rPr lang="en-US" altLang="zh-CN" sz="1800" spc="-5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vision</a:t>
                      </a:r>
                      <a:r>
                        <a:rPr lang="en-US" altLang="zh-CN" sz="1800" spc="-5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800" spc="-5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deliverables.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8328">
                <a:tc>
                  <a:txBody>
                    <a:bodyPr/>
                    <a:p>
                      <a:pPr>
                        <a:lnSpc>
                          <a:spcPts val="850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18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Bac</a:t>
                      </a:r>
                      <a:r>
                        <a:rPr lang="en-US" altLang="zh-CN" sz="18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kground</a:t>
                      </a:r>
                      <a:endParaRPr lang="en-US" altLang="zh-CN" sz="18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18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Rev</a:t>
                      </a:r>
                      <a:r>
                        <a:rPr lang="en-US" altLang="zh-CN" sz="18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iew</a:t>
                      </a:r>
                      <a:endParaRPr lang="en-US" altLang="zh-CN" sz="18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ts val="405"/>
                        </a:lnSpc>
                      </a:pPr>
                      <a:endParaRPr lang="en-US" dirty="0" smtClean="0"/>
                    </a:p>
                    <a:p>
                      <a:pPr marL="55880" hangingPunct="0">
                        <a:lnSpc>
                          <a:spcPct val="121000"/>
                        </a:lnSpc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Excellent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knowledge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existing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approaches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800" spc="-1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current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literature,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with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strong</a:t>
                      </a: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critical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analysis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relevant</a:t>
                      </a: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references.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077">
                <a:tc>
                  <a:txBody>
                    <a:bodyPr/>
                    <a:p>
                      <a:pPr marL="0" indent="46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altLang="zh-CN" sz="1800" b="1" spc="-3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Tech</a:t>
                      </a:r>
                      <a:r>
                        <a:rPr lang="en-US" altLang="zh-CN" sz="18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nical</a:t>
                      </a:r>
                      <a:endParaRPr lang="en-US" altLang="zh-CN" sz="1800" b="1" spc="-2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18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</a:t>
                      </a:r>
                      <a:r>
                        <a:rPr lang="en-US" altLang="zh-CN" sz="1800" b="1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ress</a:t>
                      </a:r>
                      <a:endParaRPr lang="en-US" altLang="zh-CN" sz="1800" b="1" spc="-1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558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Excellent</a:t>
                      </a: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technical</a:t>
                      </a: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progress</a:t>
                      </a: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towards</a:t>
                      </a: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</a:t>
                      </a: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difficult</a:t>
                      </a: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project,</a:t>
                      </a: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with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clear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558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reference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plan.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Excellent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use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1800" spc="-139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supervision.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2356">
                <a:tc>
                  <a:txBody>
                    <a:bodyPr/>
                    <a:p>
                      <a:pPr>
                        <a:lnSpc>
                          <a:spcPts val="1280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18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</a:t>
                      </a:r>
                      <a:r>
                        <a:rPr lang="en-US" altLang="zh-CN" sz="1800" b="1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sional</a:t>
                      </a:r>
                      <a:endParaRPr lang="en-US" altLang="zh-CN" sz="1800" b="1" spc="-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18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Iss</a:t>
                      </a:r>
                      <a:r>
                        <a:rPr lang="en-US" altLang="zh-CN" sz="18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ues</a:t>
                      </a:r>
                      <a:endParaRPr lang="en-US" altLang="zh-CN" sz="18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ts val="845"/>
                        </a:lnSpc>
                      </a:pPr>
                      <a:endParaRPr lang="en-US" dirty="0" smtClean="0"/>
                    </a:p>
                    <a:p>
                      <a:pPr marL="55880" hangingPunct="0">
                        <a:lnSpc>
                          <a:spcPct val="120000"/>
                        </a:lnSpc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Highly</a:t>
                      </a: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relevant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risk,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legal,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social,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ethical</a:t>
                      </a:r>
                      <a:r>
                        <a:rPr lang="en-US" altLang="zh-CN" sz="18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environmental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issues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have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been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identified,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with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cited</a:t>
                      </a:r>
                      <a:r>
                        <a:rPr lang="en-US" altLang="zh-CN" sz="1800" spc="-13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sources.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9964">
                <a:tc>
                  <a:txBody>
                    <a:bodyPr/>
                    <a:p>
                      <a:pPr>
                        <a:lnSpc>
                          <a:spcPts val="480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18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</a:t>
                      </a:r>
                      <a:r>
                        <a:rPr lang="en-US" altLang="zh-CN" sz="18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ritten</a:t>
                      </a:r>
                      <a:endParaRPr lang="en-US" altLang="zh-CN" sz="1800" b="1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18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Presen</a:t>
                      </a:r>
                      <a:r>
                        <a:rPr lang="en-US" altLang="zh-CN" sz="1800" b="1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tation</a:t>
                      </a:r>
                      <a:endParaRPr lang="en-US" altLang="zh-CN" sz="1800" b="1" spc="-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558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Excellent,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concise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written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presentation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referencing</a:t>
                      </a:r>
                      <a:r>
                        <a:rPr lang="en-US" altLang="zh-CN" sz="1800" spc="-139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style.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>
                        <a:lnSpc>
                          <a:spcPts val="435"/>
                        </a:lnSpc>
                      </a:pPr>
                      <a:endParaRPr lang="en-US" dirty="0" smtClean="0"/>
                    </a:p>
                    <a:p>
                      <a:pPr marL="0" indent="55880"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Clear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&amp;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logical</a:t>
                      </a:r>
                      <a:r>
                        <a:rPr lang="en-US" altLang="zh-CN" sz="1800" spc="-129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presentation.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RELATIONSHIP BETWEEN PROGRESS REPORT AND PROJECT PROPOSAL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>
              <a:lnSpc>
                <a:spcPct val="100000"/>
              </a:lnSpc>
            </a:pPr>
            <a:r>
              <a:rPr lang="en-US" altLang="zh-CN" sz="2400" b="1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Introdu</a:t>
            </a:r>
            <a:r>
              <a:rPr lang="en-US" altLang="zh-CN" sz="2400" b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ction</a:t>
            </a:r>
            <a:endParaRPr lang="en-US" altLang="zh-CN" sz="2400" b="1" dirty="0">
              <a:solidFill>
                <a:srgbClr val="43535F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Use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the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feedback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had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from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your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supervisor</a:t>
            </a:r>
            <a:r>
              <a:rPr lang="en-US" altLang="en-US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/marked project propsal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to</a:t>
            </a:r>
            <a:r>
              <a:rPr lang="en-US" altLang="en-US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improve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introduction,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aim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&amp;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objectives</a:t>
            </a:r>
            <a:r>
              <a:rPr lang="en-US" altLang="zh-CN" sz="20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etc.</a:t>
            </a:r>
            <a:endParaRPr lang="en-US" sz="2000" dirty="0" smtClean="0"/>
          </a:p>
          <a:p>
            <a:pPr marL="0">
              <a:lnSpc>
                <a:spcPct val="100000"/>
              </a:lnSpc>
            </a:pPr>
            <a:r>
              <a:rPr lang="en-US" altLang="en-US" sz="2400" b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Backgroud</a:t>
            </a:r>
            <a:r>
              <a:rPr lang="en-US" altLang="zh-CN" sz="2400" b="1" spc="-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400" b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Review</a:t>
            </a:r>
            <a:endParaRPr lang="en-US" altLang="zh-CN" sz="2400" b="1" dirty="0">
              <a:solidFill>
                <a:srgbClr val="43535F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This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should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be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based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on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the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literature</a:t>
            </a:r>
            <a:r>
              <a:rPr lang="en-US" altLang="en-US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/softwares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</a:t>
            </a:r>
            <a:r>
              <a:rPr lang="en-US" altLang="zh-CN" sz="20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analysed</a:t>
            </a:r>
            <a:r>
              <a:rPr lang="en-US" altLang="zh-CN" sz="20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en-US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for your project proposal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usually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with</a:t>
            </a:r>
            <a:r>
              <a:rPr lang="en-US" altLang="zh-CN" sz="2000" spc="-11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additional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sources.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It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is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now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written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as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prose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and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should</a:t>
            </a:r>
            <a:r>
              <a:rPr lang="en-US" altLang="zh-CN" sz="2000" spc="34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include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critical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analysis.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 Relevant tables can be used to support your written Literature Review.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>
              <a:lnSpc>
                <a:spcPct val="100000"/>
              </a:lnSpc>
            </a:pPr>
            <a:r>
              <a:rPr lang="en-US" altLang="zh-CN" sz="2400" b="1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Technical</a:t>
            </a:r>
            <a:r>
              <a:rPr lang="en-US" altLang="zh-CN" sz="2400" b="1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400" b="1" spc="-15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Progress</a:t>
            </a:r>
            <a:endParaRPr lang="en-US" altLang="zh-CN" sz="2400" b="1" spc="-15" dirty="0">
              <a:solidFill>
                <a:srgbClr val="43535F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Update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your</a:t>
            </a:r>
            <a:r>
              <a:rPr lang="en-US" altLang="zh-CN" sz="2000" spc="6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Gantt,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repositories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and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ideally</a:t>
            </a:r>
            <a:r>
              <a:rPr lang="en-US" altLang="zh-CN" sz="2000" spc="6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you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will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have</a:t>
            </a:r>
            <a:r>
              <a:rPr lang="en-US" altLang="en-US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made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enough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progress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include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  <a:sym typeface="+mn-ea"/>
              </a:rPr>
              <a:t>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short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video</a:t>
            </a:r>
            <a:r>
              <a:rPr lang="en-US" altLang="zh-CN" sz="2000" b="1" spc="3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demo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sym typeface="+mn-ea"/>
              </a:rPr>
              <a:t>.</a:t>
            </a:r>
            <a:endParaRPr lang="en-US" altLang="en-US" sz="2000" b="1" dirty="0">
              <a:solidFill>
                <a:srgbClr val="FF0000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IMPORTANT DETAILS ABOUT THE PROGRESS REPORT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Check the Handbook Appendix B for the Marking Rubric for the Progress Report</a:t>
            </a:r>
            <a:endParaRPr lang="en-US" altLang="en-US" sz="2800"/>
          </a:p>
          <a:p>
            <a:r>
              <a:rPr lang="en-US" altLang="en-US" sz="2800"/>
              <a:t>Follow the progress report template carefully. </a:t>
            </a:r>
            <a:endParaRPr lang="en-US" altLang="en-US" sz="2800"/>
          </a:p>
          <a:p>
            <a:r>
              <a:rPr lang="en-US" altLang="en-US" sz="2800"/>
              <a:t>Students can include more sections/subsections to increase the readability of your work. However, make sure you are still within the required word limit.</a:t>
            </a:r>
            <a:endParaRPr lang="en-US" altLang="en-US" sz="2800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7743</Words>
  <Application>WPS Presentation</Application>
  <PresentationFormat>Widescreen</PresentationFormat>
  <Paragraphs>322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Symbol</vt:lpstr>
      <vt:lpstr>Rockwell Condensed</vt:lpstr>
      <vt:lpstr>Rockwell</vt:lpstr>
      <vt:lpstr>Microsoft YaHei</vt:lpstr>
      <vt:lpstr>Arial Unicode MS</vt:lpstr>
      <vt:lpstr>Calibri</vt:lpstr>
      <vt:lpstr>方正姚体</vt:lpstr>
      <vt:lpstr>Ezra SIL</vt:lpstr>
      <vt:lpstr>Wood Type</vt:lpstr>
      <vt:lpstr>PROJECTS (CHC 6096)</vt:lpstr>
      <vt:lpstr>Lecture outline</vt:lpstr>
      <vt:lpstr>RECAP OF LECTURE 7: TESTING AND EVALUATION</vt:lpstr>
      <vt:lpstr>PROGRESS REPORT DETAILS </vt:lpstr>
      <vt:lpstr>Progress Report</vt:lpstr>
      <vt:lpstr>PROGRESS REPORT REQUIREMENTS</vt:lpstr>
      <vt:lpstr>Progress Report Standards</vt:lpstr>
      <vt:lpstr>RELATIONSHIP BETWEEN PROGRESS REPORT AND PROJECT PROPOSAL</vt:lpstr>
      <vt:lpstr>IMPORTANT DETAILS ABOUT THE PROGRESS REPORT</vt:lpstr>
      <vt:lpstr>FINALIZED PROJECT scoring</vt:lpstr>
      <vt:lpstr>Professional Issues</vt:lpstr>
      <vt:lpstr>RISK: Risk Management Steps</vt:lpstr>
      <vt:lpstr>Risk BReakdown structure</vt:lpstr>
      <vt:lpstr> Boehm’s top ten software project risk factors</vt:lpstr>
      <vt:lpstr>ACADEMIC WRITING </vt:lpstr>
      <vt:lpstr>Starting and structuring a draft</vt:lpstr>
      <vt:lpstr>How to proceed in production</vt:lpstr>
      <vt:lpstr>PowerPoint 演示文稿</vt:lpstr>
      <vt:lpstr>QUESTIONS Time </vt:lpstr>
      <vt:lpstr>CONCLUDING REMARKS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</dc:creator>
  <cp:lastModifiedBy>WPS_1660407377</cp:lastModifiedBy>
  <cp:revision>201</cp:revision>
  <dcterms:created xsi:type="dcterms:W3CDTF">2022-09-26T06:37:00Z</dcterms:created>
  <dcterms:modified xsi:type="dcterms:W3CDTF">2022-11-28T05:53:30Z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59BDEE9A6E1D406F98718DA83FD28C44</vt:lpwstr>
  </property>
  <property fmtid="{D5CDD505-2E9C-101B-9397-08002B2CF9AE}" pid="3" name="KSOProductBuildVer">
    <vt:lpwstr>1033-11.2.0.11417</vt:lpwstr>
  </property>
</Properties>
</file>