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2472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6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7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4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1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2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0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9F44F-958A-C743-BC1B-A264CA35282B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8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017" y="1335004"/>
            <a:ext cx="8682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/>
              <a:t>1) Design Language                                    (2)  Design an Analysis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Curved Down Arrow 8"/>
          <p:cNvSpPr/>
          <p:nvPr/>
        </p:nvSpPr>
        <p:spPr>
          <a:xfrm>
            <a:off x="2010790" y="3476777"/>
            <a:ext cx="1683352" cy="731520"/>
          </a:xfrm>
          <a:prstGeom prst="curvedDown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rot="10636884">
            <a:off x="1927442" y="4538966"/>
            <a:ext cx="1701650" cy="731520"/>
          </a:xfrm>
          <a:prstGeom prst="curvedDown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0790" y="165802"/>
            <a:ext cx="548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Dynamic Language </a:t>
            </a:r>
            <a:r>
              <a:rPr lang="en-US" sz="2800" dirty="0" smtClean="0"/>
              <a:t>Design Sequence 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24857" y="4107799"/>
            <a:ext cx="175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Language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5483" y="4129690"/>
            <a:ext cx="190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an Analysis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5180" y="167871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Mathematica</a:t>
            </a:r>
            <a:r>
              <a:rPr lang="en-US" dirty="0" smtClean="0"/>
              <a:t>, R, </a:t>
            </a:r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4857" y="5351195"/>
            <a:ext cx="7615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Caption:  Dynamic languages are often designed first by one individual or team,</a:t>
            </a:r>
          </a:p>
          <a:p>
            <a:r>
              <a:rPr lang="en-US" dirty="0" smtClean="0"/>
              <a:t>and then “analysis design” comes later by others.  An analysis is a</a:t>
            </a:r>
          </a:p>
          <a:p>
            <a:r>
              <a:rPr lang="en-US" dirty="0" smtClean="0"/>
              <a:t>process </a:t>
            </a:r>
            <a:r>
              <a:rPr lang="en-US" dirty="0" smtClean="0"/>
              <a:t>to extract information from a </a:t>
            </a:r>
            <a:r>
              <a:rPr lang="en-US" dirty="0" smtClean="0"/>
              <a:t>program, for </a:t>
            </a:r>
            <a:r>
              <a:rPr lang="en-US" dirty="0" smtClean="0"/>
              <a:t>example types, </a:t>
            </a:r>
            <a:endParaRPr lang="en-US" dirty="0" smtClean="0"/>
          </a:p>
          <a:p>
            <a:r>
              <a:rPr lang="en-US" dirty="0" smtClean="0"/>
              <a:t>whether </a:t>
            </a:r>
            <a:r>
              <a:rPr lang="en-US" dirty="0" smtClean="0"/>
              <a:t>a variable is defined, whether a loop </a:t>
            </a:r>
            <a:r>
              <a:rPr lang="en-US" dirty="0" smtClean="0"/>
              <a:t>terminates, etc.  In Julia the</a:t>
            </a:r>
          </a:p>
          <a:p>
            <a:r>
              <a:rPr lang="en-US" dirty="0" smtClean="0"/>
              <a:t>Analysis feeds back into the language design.</a:t>
            </a:r>
            <a:endParaRPr lang="en-US" dirty="0" smtClean="0"/>
          </a:p>
        </p:txBody>
      </p:sp>
      <p:sp>
        <p:nvSpPr>
          <p:cNvPr id="16" name="Right Arrow 15"/>
          <p:cNvSpPr/>
          <p:nvPr/>
        </p:nvSpPr>
        <p:spPr>
          <a:xfrm>
            <a:off x="2371540" y="1337827"/>
            <a:ext cx="1579989" cy="406063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7017" y="790164"/>
            <a:ext cx="245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HISTORICAL APPROACH:</a:t>
            </a:r>
            <a:endParaRPr lang="en-US" dirty="0"/>
          </a:p>
        </p:txBody>
      </p:sp>
      <p:sp>
        <p:nvSpPr>
          <p:cNvPr id="3" name="Circular Arrow 2"/>
          <p:cNvSpPr/>
          <p:nvPr/>
        </p:nvSpPr>
        <p:spPr>
          <a:xfrm rot="10800000">
            <a:off x="5940070" y="1069639"/>
            <a:ext cx="978408" cy="978408"/>
          </a:xfrm>
          <a:prstGeom prst="circularArrow">
            <a:avLst>
              <a:gd name="adj1" fmla="val 18310"/>
              <a:gd name="adj2" fmla="val 1628627"/>
              <a:gd name="adj3" fmla="val 18526967"/>
              <a:gd name="adj4" fmla="val 2672208"/>
              <a:gd name="adj5" fmla="val 19006"/>
            </a:avLst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7" y="3129839"/>
            <a:ext cx="751521" cy="508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3695" y="3229771"/>
            <a:ext cx="129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APPROACH: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317138" y="4097089"/>
            <a:ext cx="193622" cy="526673"/>
            <a:chOff x="5552826" y="2385007"/>
            <a:chExt cx="397862" cy="1150705"/>
          </a:xfrm>
        </p:grpSpPr>
        <p:sp>
          <p:nvSpPr>
            <p:cNvPr id="7" name="Oval 6"/>
            <p:cNvSpPr/>
            <p:nvPr/>
          </p:nvSpPr>
          <p:spPr>
            <a:xfrm>
              <a:off x="5552826" y="2385007"/>
              <a:ext cx="387244" cy="38843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7" idx="4"/>
            </p:cNvCxnSpPr>
            <p:nvPr/>
          </p:nvCxnSpPr>
          <p:spPr>
            <a:xfrm>
              <a:off x="5746448" y="2773440"/>
              <a:ext cx="7565" cy="5957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552826" y="299233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560391" y="336915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5755991" y="338331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757066" y="300649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510760" y="4090608"/>
            <a:ext cx="193622" cy="526673"/>
            <a:chOff x="5552826" y="2385007"/>
            <a:chExt cx="397862" cy="1150705"/>
          </a:xfrm>
        </p:grpSpPr>
        <p:sp>
          <p:nvSpPr>
            <p:cNvPr id="33" name="Oval 32"/>
            <p:cNvSpPr/>
            <p:nvPr/>
          </p:nvSpPr>
          <p:spPr>
            <a:xfrm>
              <a:off x="5552826" y="2385007"/>
              <a:ext cx="387244" cy="38843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3" idx="4"/>
            </p:cNvCxnSpPr>
            <p:nvPr/>
          </p:nvCxnSpPr>
          <p:spPr>
            <a:xfrm>
              <a:off x="5746448" y="2773440"/>
              <a:ext cx="7565" cy="5957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552826" y="299233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560391" y="336915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5755991" y="338331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5757066" y="300649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695367" y="4086540"/>
            <a:ext cx="193622" cy="526673"/>
            <a:chOff x="5552826" y="2385007"/>
            <a:chExt cx="397862" cy="1150705"/>
          </a:xfrm>
        </p:grpSpPr>
        <p:sp>
          <p:nvSpPr>
            <p:cNvPr id="47" name="Oval 46"/>
            <p:cNvSpPr/>
            <p:nvPr/>
          </p:nvSpPr>
          <p:spPr>
            <a:xfrm>
              <a:off x="5552826" y="2385007"/>
              <a:ext cx="387244" cy="38843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4"/>
            </p:cNvCxnSpPr>
            <p:nvPr/>
          </p:nvCxnSpPr>
          <p:spPr>
            <a:xfrm>
              <a:off x="5746448" y="2773440"/>
              <a:ext cx="7565" cy="5957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552826" y="299233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560391" y="336915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5755991" y="338331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5757066" y="300649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879974" y="4082472"/>
            <a:ext cx="193622" cy="526673"/>
            <a:chOff x="5552826" y="2385007"/>
            <a:chExt cx="397862" cy="1150705"/>
          </a:xfrm>
        </p:grpSpPr>
        <p:sp>
          <p:nvSpPr>
            <p:cNvPr id="54" name="Oval 53"/>
            <p:cNvSpPr/>
            <p:nvPr/>
          </p:nvSpPr>
          <p:spPr>
            <a:xfrm>
              <a:off x="5552826" y="2385007"/>
              <a:ext cx="387244" cy="38843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54" idx="4"/>
            </p:cNvCxnSpPr>
            <p:nvPr/>
          </p:nvCxnSpPr>
          <p:spPr>
            <a:xfrm>
              <a:off x="5746448" y="2773440"/>
              <a:ext cx="7565" cy="5957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552826" y="299233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560391" y="336915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5755991" y="338331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5757066" y="300649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064581" y="4078404"/>
            <a:ext cx="193622" cy="526673"/>
            <a:chOff x="5552826" y="2385007"/>
            <a:chExt cx="397862" cy="1150705"/>
          </a:xfrm>
        </p:grpSpPr>
        <p:sp>
          <p:nvSpPr>
            <p:cNvPr id="61" name="Oval 60"/>
            <p:cNvSpPr/>
            <p:nvPr/>
          </p:nvSpPr>
          <p:spPr>
            <a:xfrm>
              <a:off x="5552826" y="2385007"/>
              <a:ext cx="387244" cy="38843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>
            <a:xfrm>
              <a:off x="5746448" y="2773440"/>
              <a:ext cx="7565" cy="5957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552826" y="299233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560391" y="336915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5755991" y="338331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5757066" y="300649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868002" y="922219"/>
            <a:ext cx="193622" cy="526673"/>
            <a:chOff x="5552826" y="2385007"/>
            <a:chExt cx="397862" cy="1150705"/>
          </a:xfrm>
        </p:grpSpPr>
        <p:sp>
          <p:nvSpPr>
            <p:cNvPr id="68" name="Oval 67"/>
            <p:cNvSpPr/>
            <p:nvPr/>
          </p:nvSpPr>
          <p:spPr>
            <a:xfrm>
              <a:off x="5552826" y="2385007"/>
              <a:ext cx="387244" cy="38843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4"/>
            </p:cNvCxnSpPr>
            <p:nvPr/>
          </p:nvCxnSpPr>
          <p:spPr>
            <a:xfrm>
              <a:off x="5746448" y="2773440"/>
              <a:ext cx="7565" cy="5957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552826" y="299233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560391" y="336915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5755991" y="338331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5757066" y="300649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918478" y="943335"/>
            <a:ext cx="193622" cy="526673"/>
            <a:chOff x="5552826" y="2385007"/>
            <a:chExt cx="397862" cy="1150705"/>
          </a:xfrm>
        </p:grpSpPr>
        <p:sp>
          <p:nvSpPr>
            <p:cNvPr id="75" name="Oval 74"/>
            <p:cNvSpPr/>
            <p:nvPr/>
          </p:nvSpPr>
          <p:spPr>
            <a:xfrm>
              <a:off x="5552826" y="2385007"/>
              <a:ext cx="387244" cy="38843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>
            <a:xfrm>
              <a:off x="5746448" y="2773440"/>
              <a:ext cx="7565" cy="5957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5552826" y="299233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5560391" y="336915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5755991" y="338331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5757066" y="300649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319703" y="2025899"/>
            <a:ext cx="193622" cy="526673"/>
            <a:chOff x="5552826" y="2385007"/>
            <a:chExt cx="397862" cy="1150705"/>
          </a:xfrm>
        </p:grpSpPr>
        <p:sp>
          <p:nvSpPr>
            <p:cNvPr id="82" name="Oval 81"/>
            <p:cNvSpPr/>
            <p:nvPr/>
          </p:nvSpPr>
          <p:spPr>
            <a:xfrm>
              <a:off x="5552826" y="2385007"/>
              <a:ext cx="387244" cy="38843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82" idx="4"/>
            </p:cNvCxnSpPr>
            <p:nvPr/>
          </p:nvCxnSpPr>
          <p:spPr>
            <a:xfrm>
              <a:off x="5746448" y="2773440"/>
              <a:ext cx="7565" cy="5957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5552826" y="299233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5560391" y="336915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5755991" y="3383312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5757066" y="3006497"/>
              <a:ext cx="193622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79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1676" y="1496311"/>
            <a:ext cx="202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FORTRAN Pre  2003</a:t>
            </a:r>
          </a:p>
          <a:p>
            <a:r>
              <a:rPr lang="en-US" dirty="0" smtClean="0"/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8932" y="4884815"/>
            <a:ext cx="1642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PYTHON, R</a:t>
            </a:r>
          </a:p>
          <a:p>
            <a:r>
              <a:rPr lang="en-US" dirty="0" smtClean="0"/>
              <a:t>Lisp</a:t>
            </a:r>
          </a:p>
          <a:p>
            <a:r>
              <a:rPr lang="en-US" dirty="0" smtClean="0"/>
              <a:t>MATHEMATICA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41676" y="1255300"/>
            <a:ext cx="4769499" cy="29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41676" y="1437238"/>
            <a:ext cx="0" cy="3923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68701" y="78259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Time Flexibility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675698" y="3048581"/>
            <a:ext cx="201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Flexibility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026" y="6291269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CTF= User can Extend Compiler Analyses       POTENTIAL TO BE FAST         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72149" y="2687818"/>
            <a:ext cx="91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C++,</a:t>
            </a:r>
          </a:p>
          <a:p>
            <a:r>
              <a:rPr lang="en-US" dirty="0" smtClean="0"/>
              <a:t>Haskell,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13056" y="4423150"/>
            <a:ext cx="6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38383" y="405381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41676" y="3046105"/>
            <a:ext cx="140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Fortran 2003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5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Chicken </a:t>
            </a:r>
            <a:r>
              <a:rPr lang="en-US" dirty="0" err="1" smtClean="0"/>
              <a:t>vs</a:t>
            </a:r>
            <a:r>
              <a:rPr lang="en-US" dirty="0" smtClean="0"/>
              <a:t> egg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Which comes first the language or the analysis?</a:t>
            </a:r>
          </a:p>
          <a:p>
            <a:endParaRPr lang="en-US" dirty="0"/>
          </a:p>
          <a:p>
            <a:pPr lvl="1"/>
            <a:r>
              <a:rPr lang="en-US" dirty="0" smtClean="0"/>
              <a:t>Step 1: (Person A) Design a Language </a:t>
            </a:r>
          </a:p>
          <a:p>
            <a:pPr lvl="1"/>
            <a:r>
              <a:rPr lang="en-US" dirty="0" smtClean="0"/>
              <a:t>Step 2: (Person B .ne. A)Try to make it fast, perhaps with heroics such as static analysis or other analysis ( or this may not happen)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Julia Innovation: Building by Design</a:t>
            </a:r>
          </a:p>
          <a:p>
            <a:pPr lvl="1"/>
            <a:r>
              <a:rPr lang="en-US" dirty="0" smtClean="0"/>
              <a:t>Step 1: Analyze for speed</a:t>
            </a:r>
          </a:p>
          <a:p>
            <a:pPr lvl="1"/>
            <a:r>
              <a:rPr lang="en-US" dirty="0" smtClean="0"/>
              <a:t>Step 2: Design Language Around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6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014" y="163927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1859" y="1565434"/>
            <a:ext cx="107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--Method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1859" y="1835978"/>
            <a:ext cx="107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--Method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61859" y="2090777"/>
            <a:ext cx="107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--Method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6584" y="156543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4429" y="1491594"/>
            <a:ext cx="11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Method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4429" y="1762138"/>
            <a:ext cx="11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Method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4429" y="2016937"/>
            <a:ext cx="11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99154" y="149159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66999" y="1417754"/>
            <a:ext cx="11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Method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66999" y="1688298"/>
            <a:ext cx="11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Method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66999" y="1943097"/>
            <a:ext cx="11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Method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51214" y="344571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46584" y="344571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41954" y="344571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51214" y="4976896"/>
            <a:ext cx="93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1608414" y="4223716"/>
            <a:ext cx="12039" cy="7531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6584" y="4976896"/>
            <a:ext cx="93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3503784" y="4223716"/>
            <a:ext cx="12039" cy="7531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41954" y="4976896"/>
            <a:ext cx="93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H="1" flipV="1">
            <a:off x="5399154" y="4223716"/>
            <a:ext cx="12039" cy="7531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</p:cNvCxnSpPr>
          <p:nvPr/>
        </p:nvCxnSpPr>
        <p:spPr>
          <a:xfrm flipV="1">
            <a:off x="1620453" y="4223716"/>
            <a:ext cx="1613356" cy="7531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32492" y="4223716"/>
            <a:ext cx="3491397" cy="7531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32497" y="4360116"/>
            <a:ext cx="1491392" cy="6167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632497" y="4360116"/>
            <a:ext cx="1683351" cy="7531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5614" y="531657"/>
            <a:ext cx="326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DISPATCH </a:t>
            </a:r>
            <a:r>
              <a:rPr lang="en-US" dirty="0" err="1" smtClean="0"/>
              <a:t>vs</a:t>
            </a:r>
            <a:r>
              <a:rPr lang="en-US" dirty="0" smtClean="0"/>
              <a:t> BRAND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0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</a:p>
          <a:p>
            <a:r>
              <a:rPr lang="en-US" dirty="0" smtClean="0"/>
              <a:t>Built In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249</Words>
  <Application>Microsoft Macintosh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Chicken vs egg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</dc:creator>
  <cp:lastModifiedBy>Alan</cp:lastModifiedBy>
  <cp:revision>14</cp:revision>
  <dcterms:created xsi:type="dcterms:W3CDTF">2014-04-07T17:48:32Z</dcterms:created>
  <dcterms:modified xsi:type="dcterms:W3CDTF">2014-04-08T20:29:12Z</dcterms:modified>
</cp:coreProperties>
</file>