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648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F44F-958A-C743-BC1B-A264CA35282B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017" y="1335004"/>
            <a:ext cx="8682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Design Language                                    (2)  Design an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Curved Down Arrow 8"/>
          <p:cNvSpPr/>
          <p:nvPr/>
        </p:nvSpPr>
        <p:spPr>
          <a:xfrm>
            <a:off x="2010790" y="3476777"/>
            <a:ext cx="1683352" cy="731520"/>
          </a:xfrm>
          <a:prstGeom prst="curvedDown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0636884">
            <a:off x="1927442" y="4538966"/>
            <a:ext cx="1701650" cy="731520"/>
          </a:xfrm>
          <a:prstGeom prst="curvedDown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0790" y="165802"/>
            <a:ext cx="548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Language Design Sequence 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4857" y="4107799"/>
            <a:ext cx="175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Language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483" y="4129690"/>
            <a:ext cx="190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an Analysis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180" y="167871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Mathematica</a:t>
            </a:r>
            <a:r>
              <a:rPr lang="en-US" dirty="0" smtClean="0"/>
              <a:t>, R, MATLAB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4857" y="5351195"/>
            <a:ext cx="7615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Caption:  Dynamic languages are often designed first by one individual or team,</a:t>
            </a:r>
          </a:p>
          <a:p>
            <a:r>
              <a:rPr lang="en-US" dirty="0" smtClean="0"/>
              <a:t>and then “analysis design” comes later by others.  An analysis is a</a:t>
            </a:r>
          </a:p>
          <a:p>
            <a:r>
              <a:rPr lang="en-US" dirty="0" smtClean="0"/>
              <a:t>process to extract information from a program, for example types, </a:t>
            </a:r>
          </a:p>
          <a:p>
            <a:r>
              <a:rPr lang="en-US" dirty="0" smtClean="0"/>
              <a:t>whether a variable is defined, whether a loop terminates, etc.  In Julia the</a:t>
            </a:r>
          </a:p>
          <a:p>
            <a:r>
              <a:rPr lang="en-US" dirty="0" smtClean="0"/>
              <a:t>Analysis feeds back into the language design.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888989" y="1337827"/>
            <a:ext cx="1062540" cy="406063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7017" y="790164"/>
            <a:ext cx="245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 APPROACH:</a:t>
            </a:r>
            <a:endParaRPr lang="en-US" dirty="0"/>
          </a:p>
        </p:txBody>
      </p:sp>
      <p:sp>
        <p:nvSpPr>
          <p:cNvPr id="3" name="Circular Arrow 2"/>
          <p:cNvSpPr/>
          <p:nvPr/>
        </p:nvSpPr>
        <p:spPr>
          <a:xfrm rot="10800000">
            <a:off x="5940070" y="1069639"/>
            <a:ext cx="978408" cy="978408"/>
          </a:xfrm>
          <a:prstGeom prst="circularArrow">
            <a:avLst>
              <a:gd name="adj1" fmla="val 18310"/>
              <a:gd name="adj2" fmla="val 1628627"/>
              <a:gd name="adj3" fmla="val 18526967"/>
              <a:gd name="adj4" fmla="val 2672208"/>
              <a:gd name="adj5" fmla="val 19006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7" y="3129839"/>
            <a:ext cx="751521" cy="508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695" y="3229771"/>
            <a:ext cx="129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317138" y="4097089"/>
            <a:ext cx="193622" cy="526673"/>
            <a:chOff x="5552826" y="2385007"/>
            <a:chExt cx="397862" cy="1150705"/>
          </a:xfrm>
        </p:grpSpPr>
        <p:sp>
          <p:nvSpPr>
            <p:cNvPr id="7" name="Oval 6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7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510760" y="4090608"/>
            <a:ext cx="193622" cy="526673"/>
            <a:chOff x="5552826" y="2385007"/>
            <a:chExt cx="397862" cy="1150705"/>
          </a:xfrm>
        </p:grpSpPr>
        <p:sp>
          <p:nvSpPr>
            <p:cNvPr id="33" name="Oval 32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695367" y="4086540"/>
            <a:ext cx="193622" cy="526673"/>
            <a:chOff x="5552826" y="2385007"/>
            <a:chExt cx="397862" cy="1150705"/>
          </a:xfrm>
        </p:grpSpPr>
        <p:sp>
          <p:nvSpPr>
            <p:cNvPr id="47" name="Oval 46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879974" y="4082472"/>
            <a:ext cx="193622" cy="526673"/>
            <a:chOff x="5552826" y="2385007"/>
            <a:chExt cx="397862" cy="1150705"/>
          </a:xfrm>
        </p:grpSpPr>
        <p:sp>
          <p:nvSpPr>
            <p:cNvPr id="54" name="Oval 53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064581" y="4078404"/>
            <a:ext cx="193622" cy="526673"/>
            <a:chOff x="5552826" y="2385007"/>
            <a:chExt cx="397862" cy="1150705"/>
          </a:xfrm>
        </p:grpSpPr>
        <p:sp>
          <p:nvSpPr>
            <p:cNvPr id="61" name="Oval 60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501745" y="1206671"/>
            <a:ext cx="193622" cy="526673"/>
            <a:chOff x="5552826" y="2385007"/>
            <a:chExt cx="397862" cy="1150705"/>
          </a:xfrm>
        </p:grpSpPr>
        <p:sp>
          <p:nvSpPr>
            <p:cNvPr id="68" name="Oval 67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918478" y="943335"/>
            <a:ext cx="193622" cy="526673"/>
            <a:chOff x="5552826" y="2385007"/>
            <a:chExt cx="397862" cy="1150705"/>
          </a:xfrm>
        </p:grpSpPr>
        <p:sp>
          <p:nvSpPr>
            <p:cNvPr id="75" name="Oval 74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319703" y="2025899"/>
            <a:ext cx="193622" cy="526673"/>
            <a:chOff x="5552826" y="2385007"/>
            <a:chExt cx="397862" cy="1150705"/>
          </a:xfrm>
        </p:grpSpPr>
        <p:sp>
          <p:nvSpPr>
            <p:cNvPr id="82" name="Oval 81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2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7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888" y="917173"/>
            <a:ext cx="5498367" cy="4529322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0273" y="950597"/>
            <a:ext cx="21683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FORTRAN </a:t>
            </a:r>
            <a:r>
              <a:rPr lang="en-US" dirty="0" smtClean="0"/>
              <a:t>(Pre  2003)</a:t>
            </a:r>
            <a:endParaRPr lang="en-US" dirty="0" smtClean="0"/>
          </a:p>
          <a:p>
            <a:r>
              <a:rPr lang="en-US" dirty="0" smtClean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4320" y="4440891"/>
            <a:ext cx="1642810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r>
              <a:rPr lang="en-US" dirty="0" smtClean="0"/>
              <a:t>, R</a:t>
            </a:r>
          </a:p>
          <a:p>
            <a:r>
              <a:rPr lang="en-US" dirty="0" smtClean="0"/>
              <a:t>Lisp</a:t>
            </a:r>
          </a:p>
          <a:p>
            <a:r>
              <a:rPr lang="en-US" dirty="0" smtClean="0"/>
              <a:t>MATHEMATICA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77888" y="887636"/>
            <a:ext cx="5498367" cy="29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6855" y="917173"/>
            <a:ext cx="1033" cy="44827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98260" y="515451"/>
            <a:ext cx="269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Compile</a:t>
            </a:r>
            <a:r>
              <a:rPr lang="en-US" dirty="0" smtClean="0"/>
              <a:t> Time Flexibility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68237" y="2638315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Run </a:t>
            </a:r>
            <a:r>
              <a:rPr lang="en-US" dirty="0" smtClean="0"/>
              <a:t>Time Flexibility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719" y="5506438"/>
            <a:ext cx="8803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Caption: Languages classified by flexibility at Compile Time/</a:t>
            </a:r>
            <a:r>
              <a:rPr lang="en-US" dirty="0" err="1" smtClean="0"/>
              <a:t>vs</a:t>
            </a:r>
            <a:r>
              <a:rPr lang="en-US" dirty="0" smtClean="0"/>
              <a:t> Run Time.</a:t>
            </a:r>
          </a:p>
          <a:p>
            <a:r>
              <a:rPr lang="en-US" dirty="0" smtClean="0"/>
              <a:t>Flexibility refers to the ability of users to extend analyses.</a:t>
            </a:r>
          </a:p>
          <a:p>
            <a:r>
              <a:rPr lang="en-US" dirty="0" smtClean="0"/>
              <a:t>Languages towards the bottom are often thought of as easier to use.  Julia represents a new</a:t>
            </a:r>
          </a:p>
          <a:p>
            <a:r>
              <a:rPr lang="en-US" dirty="0" smtClean="0"/>
              <a:t>point on the tradeoff in the sweet spot for technical computing.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21183" y="2089518"/>
            <a:ext cx="855072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C++,</a:t>
            </a:r>
          </a:p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93564" y="3686154"/>
            <a:ext cx="99257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93564" y="2678441"/>
            <a:ext cx="140273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Fortran 2003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761" y="52424"/>
            <a:ext cx="676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Languages in terms of COMPILE/RUN Time Flexibility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59" y="4055486"/>
            <a:ext cx="751521" cy="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H="1" flipV="1">
            <a:off x="160841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50378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0" idx="0"/>
          </p:cNvCxnSpPr>
          <p:nvPr/>
        </p:nvCxnSpPr>
        <p:spPr>
          <a:xfrm flipV="1">
            <a:off x="5345275" y="4360116"/>
            <a:ext cx="0" cy="6863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620453" y="4223716"/>
            <a:ext cx="1613356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2492" y="4223716"/>
            <a:ext cx="3491397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32497" y="4360116"/>
            <a:ext cx="1491392" cy="6167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632498" y="4360116"/>
            <a:ext cx="1491391" cy="6863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25655" y="531657"/>
            <a:ext cx="62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DISPATCH </a:t>
            </a:r>
            <a:r>
              <a:rPr lang="en-US" dirty="0" err="1" smtClean="0"/>
              <a:t>vs</a:t>
            </a:r>
            <a:r>
              <a:rPr lang="en-US" dirty="0" smtClean="0"/>
              <a:t>  Traditional Object Oriented Approaches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1397" y="6083002"/>
            <a:ext cx="801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Caption:  The Julia discovery: Julia demonstrates that technical computing is </a:t>
            </a:r>
          </a:p>
          <a:p>
            <a:r>
              <a:rPr lang="en-US" dirty="0" smtClean="0"/>
              <a:t>the killer app for “Multiple Dispatch” . (Above: traditional, Below: Multiple Dispatch)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9200" y="155294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79398" y="1423522"/>
            <a:ext cx="1250959" cy="369332"/>
            <a:chOff x="1487101" y="1657528"/>
            <a:chExt cx="125095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799582" y="1657528"/>
              <a:ext cx="93847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Method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endCxn id="5" idx="1"/>
            </p:cNvCxnSpPr>
            <p:nvPr/>
          </p:nvCxnSpPr>
          <p:spPr>
            <a:xfrm>
              <a:off x="1487101" y="1838270"/>
              <a:ext cx="312481" cy="39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979398" y="1859702"/>
            <a:ext cx="1250959" cy="369332"/>
            <a:chOff x="1462193" y="1566734"/>
            <a:chExt cx="1250959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1774674" y="1566734"/>
              <a:ext cx="93847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Method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endCxn id="35" idx="1"/>
            </p:cNvCxnSpPr>
            <p:nvPr/>
          </p:nvCxnSpPr>
          <p:spPr>
            <a:xfrm>
              <a:off x="1462193" y="1747476"/>
              <a:ext cx="312481" cy="39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91879" y="2282682"/>
            <a:ext cx="93847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Method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1979398" y="2463424"/>
            <a:ext cx="312481" cy="39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488557" y="1423522"/>
            <a:ext cx="2021157" cy="1228492"/>
            <a:chOff x="694014" y="1509848"/>
            <a:chExt cx="2021157" cy="1228492"/>
          </a:xfrm>
        </p:grpSpPr>
        <p:sp>
          <p:nvSpPr>
            <p:cNvPr id="64" name="Rectangle 63"/>
            <p:cNvSpPr/>
            <p:nvPr/>
          </p:nvSpPr>
          <p:spPr>
            <a:xfrm>
              <a:off x="694014" y="1639274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464212" y="1509848"/>
              <a:ext cx="1250959" cy="369332"/>
              <a:chOff x="1487101" y="1657528"/>
              <a:chExt cx="1250959" cy="36933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799582" y="1657528"/>
                <a:ext cx="938478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/>
                  </a:rPr>
                  <a:t>Method</a:t>
                </a:r>
                <a:endParaRPr lang="en-US" dirty="0"/>
              </a:p>
            </p:txBody>
          </p:sp>
          <p:cxnSp>
            <p:nvCxnSpPr>
              <p:cNvPr id="73" name="Straight Arrow Connector 72"/>
              <p:cNvCxnSpPr>
                <a:endCxn id="72" idx="1"/>
              </p:cNvCxnSpPr>
              <p:nvPr/>
            </p:nvCxnSpPr>
            <p:spPr>
              <a:xfrm>
                <a:off x="1487101" y="1838270"/>
                <a:ext cx="312481" cy="3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1464212" y="1946028"/>
              <a:ext cx="1250959" cy="369332"/>
              <a:chOff x="1462193" y="1566734"/>
              <a:chExt cx="1250959" cy="36933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774674" y="1566734"/>
                <a:ext cx="938478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/>
                  </a:rPr>
                  <a:t>Method</a:t>
                </a:r>
                <a:endParaRPr lang="en-US" dirty="0"/>
              </a:p>
            </p:txBody>
          </p:sp>
          <p:cxnSp>
            <p:nvCxnSpPr>
              <p:cNvPr id="71" name="Straight Arrow Connector 70"/>
              <p:cNvCxnSpPr>
                <a:endCxn id="70" idx="1"/>
              </p:cNvCxnSpPr>
              <p:nvPr/>
            </p:nvCxnSpPr>
            <p:spPr>
              <a:xfrm>
                <a:off x="1462193" y="1747476"/>
                <a:ext cx="312481" cy="3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464212" y="2369008"/>
              <a:ext cx="1250959" cy="369332"/>
              <a:chOff x="1487101" y="1657528"/>
              <a:chExt cx="1250959" cy="36933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799582" y="1657528"/>
                <a:ext cx="938478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/>
                  </a:rPr>
                  <a:t>Method</a:t>
                </a:r>
                <a:endParaRPr lang="en-US" dirty="0"/>
              </a:p>
            </p:txBody>
          </p:sp>
          <p:cxnSp>
            <p:nvCxnSpPr>
              <p:cNvPr id="69" name="Straight Arrow Connector 68"/>
              <p:cNvCxnSpPr>
                <a:endCxn id="68" idx="1"/>
              </p:cNvCxnSpPr>
              <p:nvPr/>
            </p:nvCxnSpPr>
            <p:spPr>
              <a:xfrm>
                <a:off x="1487101" y="1838270"/>
                <a:ext cx="312481" cy="3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/>
          <p:cNvGrpSpPr/>
          <p:nvPr/>
        </p:nvGrpSpPr>
        <p:grpSpPr>
          <a:xfrm>
            <a:off x="5767914" y="1423522"/>
            <a:ext cx="2021157" cy="1228492"/>
            <a:chOff x="694014" y="1509848"/>
            <a:chExt cx="2021157" cy="1228492"/>
          </a:xfrm>
        </p:grpSpPr>
        <p:sp>
          <p:nvSpPr>
            <p:cNvPr id="75" name="Rectangle 74"/>
            <p:cNvSpPr/>
            <p:nvPr/>
          </p:nvSpPr>
          <p:spPr>
            <a:xfrm>
              <a:off x="694014" y="1639274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464212" y="1509848"/>
              <a:ext cx="1250959" cy="369332"/>
              <a:chOff x="1487101" y="1657528"/>
              <a:chExt cx="1250959" cy="369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799582" y="1657528"/>
                <a:ext cx="938478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/>
                  </a:rPr>
                  <a:t>Method</a:t>
                </a:r>
                <a:endParaRPr lang="en-US" dirty="0"/>
              </a:p>
            </p:txBody>
          </p:sp>
          <p:cxnSp>
            <p:nvCxnSpPr>
              <p:cNvPr id="84" name="Straight Arrow Connector 83"/>
              <p:cNvCxnSpPr>
                <a:endCxn id="83" idx="1"/>
              </p:cNvCxnSpPr>
              <p:nvPr/>
            </p:nvCxnSpPr>
            <p:spPr>
              <a:xfrm>
                <a:off x="1487101" y="1838270"/>
                <a:ext cx="312481" cy="3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464212" y="1946028"/>
              <a:ext cx="1250959" cy="369332"/>
              <a:chOff x="1462193" y="1566734"/>
              <a:chExt cx="1250959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774674" y="1566734"/>
                <a:ext cx="938478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/>
                  </a:rPr>
                  <a:t>Method</a:t>
                </a:r>
                <a:endParaRPr lang="en-US" dirty="0"/>
              </a:p>
            </p:txBody>
          </p:sp>
          <p:cxnSp>
            <p:nvCxnSpPr>
              <p:cNvPr id="82" name="Straight Arrow Connector 81"/>
              <p:cNvCxnSpPr>
                <a:endCxn id="81" idx="1"/>
              </p:cNvCxnSpPr>
              <p:nvPr/>
            </p:nvCxnSpPr>
            <p:spPr>
              <a:xfrm>
                <a:off x="1462193" y="1747476"/>
                <a:ext cx="312481" cy="3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464212" y="2369008"/>
              <a:ext cx="1250959" cy="369332"/>
              <a:chOff x="1487101" y="1657528"/>
              <a:chExt cx="1250959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799582" y="1657528"/>
                <a:ext cx="938478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/>
                  </a:rPr>
                  <a:t>Method</a:t>
                </a:r>
                <a:endParaRPr lang="en-US" dirty="0"/>
              </a:p>
            </p:txBody>
          </p:sp>
          <p:cxnSp>
            <p:nvCxnSpPr>
              <p:cNvPr id="80" name="Straight Arrow Connector 79"/>
              <p:cNvCxnSpPr>
                <a:endCxn id="79" idx="1"/>
              </p:cNvCxnSpPr>
              <p:nvPr/>
            </p:nvCxnSpPr>
            <p:spPr>
              <a:xfrm>
                <a:off x="1487101" y="1838270"/>
                <a:ext cx="312481" cy="3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Rectangle 84"/>
          <p:cNvSpPr/>
          <p:nvPr/>
        </p:nvSpPr>
        <p:spPr>
          <a:xfrm>
            <a:off x="1227928" y="349353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055020" y="349353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882112" y="349353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105568" y="4976460"/>
            <a:ext cx="93847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Method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019318" y="4977618"/>
            <a:ext cx="93847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Method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876036" y="5046458"/>
            <a:ext cx="93847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0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241</Words>
  <Application>Microsoft Macintosh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Alan</cp:lastModifiedBy>
  <cp:revision>18</cp:revision>
  <dcterms:created xsi:type="dcterms:W3CDTF">2014-04-07T17:48:32Z</dcterms:created>
  <dcterms:modified xsi:type="dcterms:W3CDTF">2014-04-10T17:31:44Z</dcterms:modified>
</cp:coreProperties>
</file>