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2"/>
  </p:notesMasterIdLst>
  <p:sldIdLst>
    <p:sldId id="308" r:id="rId5"/>
    <p:sldId id="296" r:id="rId6"/>
    <p:sldId id="294" r:id="rId7"/>
    <p:sldId id="309" r:id="rId8"/>
    <p:sldId id="311" r:id="rId9"/>
    <p:sldId id="312" r:id="rId10"/>
    <p:sldId id="3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1" autoAdjust="0"/>
    <p:restoredTop sz="94598" autoAdjust="0"/>
  </p:normalViewPr>
  <p:slideViewPr>
    <p:cSldViewPr snapToGrid="0">
      <p:cViewPr varScale="1">
        <p:scale>
          <a:sx n="102" d="100"/>
          <a:sy n="102" d="100"/>
        </p:scale>
        <p:origin x="10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>
            <a:lvl1pPr>
              <a:buNone/>
              <a:defRPr/>
            </a:lvl1pPr>
          </a:lstStyle>
          <a:p>
            <a:pPr algn="r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anchor="b">
            <a:norm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msia423-361876428.us-east-1.elb.amazonaws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sciencedirect.com/science/article/pii/S2352340918315191" TargetMode="External"/><Relationship Id="rId7" Type="http://schemas.openxmlformats.org/officeDocument/2006/relationships/image" Target="../media/image14.svg"/><Relationship Id="rId2" Type="http://schemas.openxmlformats.org/officeDocument/2006/relationships/hyperlink" Target="https://doi.org/10.1016/j.dib.2018.11.126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jialo2022@u.northwestern.edu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79F08F-6890-4E7D-8F3F-47657269E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671015"/>
            <a:ext cx="6153912" cy="3922755"/>
          </a:xfrm>
        </p:spPr>
        <p:txBody>
          <a:bodyPr>
            <a:normAutofit/>
          </a:bodyPr>
          <a:lstStyle/>
          <a:p>
            <a:r>
              <a:rPr lang="en-US" sz="5400" b="1" i="0" dirty="0"/>
              <a:t>Hotel BOOKING CANCELLATION PREDICTION APP</a:t>
            </a:r>
            <a:endParaRPr lang="en-US" sz="54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4CE57B-A125-4D72-839E-A7A6A044F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9751" y="5455492"/>
            <a:ext cx="6157951" cy="943386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“Plan for what it is difficult while it is easy, do what is great while it is small.”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pPr algn="r"/>
            <a:r>
              <a:rPr lang="en-US" dirty="0">
                <a:solidFill>
                  <a:schemeClr val="accent6"/>
                </a:solidFill>
              </a:rPr>
              <a:t>― Sun Tzu, The Art of War</a:t>
            </a:r>
          </a:p>
        </p:txBody>
      </p:sp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EB5E1FEF-1282-4779-83BA-2F3F6D476B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22" y="0"/>
            <a:ext cx="4811317" cy="68579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8C04B-250D-4AE1-9F65-682FB483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1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r>
              <a:rPr lang="en-US" altLang="zh-CN" i="0" dirty="0"/>
              <a:t>Motivation</a:t>
            </a:r>
            <a:endParaRPr lang="en-US" i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57C89B68-AA7E-46A9-671A-E6F16D935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4362" y="2012463"/>
            <a:ext cx="2153048" cy="1412120"/>
          </a:xfrm>
        </p:spPr>
      </p:pic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7C06F36C-9BB2-0B15-341D-EA6454EF1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151" y="3839593"/>
            <a:ext cx="1281469" cy="128146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5EFFE6-CAFB-8D46-8D03-B6776308DAC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247410" y="2718523"/>
            <a:ext cx="2293053" cy="60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175FE8-F1B1-C1DA-8EBC-559E4E46914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811620" y="3546252"/>
            <a:ext cx="2728843" cy="93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87AE760-1B1C-E83E-523C-7F3A7C21CC98}"/>
              </a:ext>
            </a:extLst>
          </p:cNvPr>
          <p:cNvSpPr txBox="1"/>
          <p:nvPr/>
        </p:nvSpPr>
        <p:spPr>
          <a:xfrm>
            <a:off x="3789688" y="2436951"/>
            <a:ext cx="159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 Booking</a:t>
            </a:r>
            <a:endParaRPr lang="en-MY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A6EDBD-F5E2-4281-7CB2-9A830EEA03F7}"/>
              </a:ext>
            </a:extLst>
          </p:cNvPr>
          <p:cNvSpPr txBox="1"/>
          <p:nvPr/>
        </p:nvSpPr>
        <p:spPr>
          <a:xfrm>
            <a:off x="3618218" y="4295662"/>
            <a:ext cx="193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Travel Disruption</a:t>
            </a:r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379F3E-ED84-B09C-1DBD-AC75894033E1}"/>
              </a:ext>
            </a:extLst>
          </p:cNvPr>
          <p:cNvSpPr txBox="1"/>
          <p:nvPr/>
        </p:nvSpPr>
        <p:spPr>
          <a:xfrm>
            <a:off x="7056151" y="1808267"/>
            <a:ext cx="454632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35.9% average booking cancellation rate in 2020 and 31.9% average booking cancellation rate in 2021 hurt hotels’ revenue by a lot, lowering their revenue and profits.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carrying out booking cancellation predictions, the hotels can refine their pricing strategy and resources allocation.</a:t>
            </a:r>
          </a:p>
          <a:p>
            <a:endParaRPr lang="en-MY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058C99-226E-870C-A4E8-AA6D609B9B0D}"/>
              </a:ext>
            </a:extLst>
          </p:cNvPr>
          <p:cNvSpPr txBox="1"/>
          <p:nvPr/>
        </p:nvSpPr>
        <p:spPr>
          <a:xfrm>
            <a:off x="1116904" y="6487004"/>
            <a:ext cx="995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Source: http://blog.netaffinity.com/cancellation-trends-where-do-they-stand-and-how-can-you-overcome-them</a:t>
            </a:r>
            <a:endParaRPr lang="en-MY" sz="1200" dirty="0"/>
          </a:p>
        </p:txBody>
      </p:sp>
      <p:pic>
        <p:nvPicPr>
          <p:cNvPr id="27" name="Graphic 26" descr="Building outline">
            <a:extLst>
              <a:ext uri="{FF2B5EF4-FFF2-40B4-BE49-F238E27FC236}">
                <a16:creationId xmlns:a16="http://schemas.microsoft.com/office/drawing/2014/main" id="{965540E3-8F63-BD24-68A2-B0B03E779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1965" y="2610632"/>
            <a:ext cx="1492685" cy="1492685"/>
          </a:xfrm>
          <a:prstGeom prst="rect">
            <a:avLst/>
          </a:prstGeom>
        </p:spPr>
      </p:pic>
      <p:pic>
        <p:nvPicPr>
          <p:cNvPr id="31" name="Graphic 30" descr="Close outline">
            <a:extLst>
              <a:ext uri="{FF2B5EF4-FFF2-40B4-BE49-F238E27FC236}">
                <a16:creationId xmlns:a16="http://schemas.microsoft.com/office/drawing/2014/main" id="{A74134EA-91DB-DED7-8338-9F44B98B2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0463" y="2681308"/>
            <a:ext cx="1492685" cy="149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9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01-4ED5-4D91-9EFA-B0E7C1E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30" y="324875"/>
            <a:ext cx="4946904" cy="3273552"/>
          </a:xfrm>
        </p:spPr>
        <p:txBody>
          <a:bodyPr/>
          <a:lstStyle/>
          <a:p>
            <a:r>
              <a:rPr lang="en-US" i="0" dirty="0"/>
              <a:t>LINK TO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98F09-AA82-4443-B901-71F5DF76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02" y="3454176"/>
            <a:ext cx="8078195" cy="126434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http://msia423-361876428.us-east-1.elb.amazonaws.com/</a:t>
            </a:r>
            <a:endParaRPr lang="en-US" dirty="0"/>
          </a:p>
        </p:txBody>
      </p:sp>
      <p:pic>
        <p:nvPicPr>
          <p:cNvPr id="8" name="Picture Placeholder 7" descr="View of city buildings over the water from a track">
            <a:extLst>
              <a:ext uri="{FF2B5EF4-FFF2-40B4-BE49-F238E27FC236}">
                <a16:creationId xmlns:a16="http://schemas.microsoft.com/office/drawing/2014/main" id="{5A5996C8-9A00-4071-B24A-D1B22DDFAD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292" y="3"/>
            <a:ext cx="8997356" cy="4581079"/>
          </a:xfrm>
        </p:spPr>
      </p:pic>
      <p:pic>
        <p:nvPicPr>
          <p:cNvPr id="10" name="Picture Placeholder 9" descr="View of city buildings over the water">
            <a:extLst>
              <a:ext uri="{FF2B5EF4-FFF2-40B4-BE49-F238E27FC236}">
                <a16:creationId xmlns:a16="http://schemas.microsoft.com/office/drawing/2014/main" id="{C2C517CC-DCFE-4E86-A4E5-F5BFD7BF69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3070" y="883420"/>
            <a:ext cx="4948931" cy="5974580"/>
          </a:xfrm>
        </p:spPr>
      </p:pic>
      <p:pic>
        <p:nvPicPr>
          <p:cNvPr id="12" name="Picture Placeholder 11" descr="A picture containing glass buildings with reflection">
            <a:extLst>
              <a:ext uri="{FF2B5EF4-FFF2-40B4-BE49-F238E27FC236}">
                <a16:creationId xmlns:a16="http://schemas.microsoft.com/office/drawing/2014/main" id="{90D6ECDF-A0E4-4308-967E-8BAC3E85A4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4997" y="4574265"/>
            <a:ext cx="5074516" cy="2298983"/>
          </a:xfrm>
        </p:spPr>
      </p:pic>
    </p:spTree>
    <p:extLst>
      <p:ext uri="{BB962C8B-B14F-4D97-AF65-F5344CB8AC3E}">
        <p14:creationId xmlns:p14="http://schemas.microsoft.com/office/powerpoint/2010/main" val="387156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B7DCE3-A62E-497E-8A96-DF8D1A49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2835"/>
            <a:ext cx="9906000" cy="1382156"/>
          </a:xfrm>
        </p:spPr>
        <p:txBody>
          <a:bodyPr/>
          <a:lstStyle/>
          <a:p>
            <a:r>
              <a:rPr lang="en-US" i="0" dirty="0"/>
              <a:t>DATA &amp; RDS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8EAF4-7E41-4FEA-B534-06CE088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2D8BFC-7630-7159-51BB-39F33468E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14991"/>
            <a:ext cx="9906000" cy="40243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data is extracted from Hotel Booking Demand Datasets written by Nuno Antonio, Ana de Almeida and Luis Nunes. The dataset comprises of bookings for a resort hotel and a city hotel, including the bookings that effectively arrived and were cancelled.</a:t>
            </a:r>
            <a:endParaRPr lang="en-US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C8A646-1C7A-89DE-2744-E9BA58CE5513}"/>
              </a:ext>
            </a:extLst>
          </p:cNvPr>
          <p:cNvSpPr txBox="1"/>
          <p:nvPr/>
        </p:nvSpPr>
        <p:spPr>
          <a:xfrm>
            <a:off x="424956" y="5719666"/>
            <a:ext cx="114129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MY" sz="14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Source: Nuno Antonio, Ana de Almeida, Luis Nunes, Hotel booking demand datasets, Data in Brief, Volume 22, 2019, Pages 41-49, ISSN 2352-3409, </a:t>
            </a:r>
            <a:r>
              <a:rPr lang="en-MY" sz="1400" b="0" i="0" u="none" strike="noStrike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https://doi.org/10.1016/j.dib.2018.11.126</a:t>
            </a:r>
            <a:r>
              <a:rPr lang="en-MY" sz="14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n-MY" sz="1400" b="0" i="0" u="none" strike="noStrike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https://www.sciencedirect.com/science/article/pii/S2352340918315191</a:t>
            </a:r>
            <a:r>
              <a:rPr lang="en-MY" sz="14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MY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BD1690-3A8A-A440-5B3D-880433BDE28C}"/>
              </a:ext>
            </a:extLst>
          </p:cNvPr>
          <p:cNvGrpSpPr/>
          <p:nvPr/>
        </p:nvGrpSpPr>
        <p:grpSpPr>
          <a:xfrm>
            <a:off x="2469195" y="3674821"/>
            <a:ext cx="7227775" cy="1092895"/>
            <a:chOff x="2469195" y="3668558"/>
            <a:chExt cx="7227775" cy="1092895"/>
          </a:xfrm>
        </p:grpSpPr>
        <p:pic>
          <p:nvPicPr>
            <p:cNvPr id="11" name="Graphic 10" descr="Web design outline">
              <a:extLst>
                <a:ext uri="{FF2B5EF4-FFF2-40B4-BE49-F238E27FC236}">
                  <a16:creationId xmlns:a16="http://schemas.microsoft.com/office/drawing/2014/main" id="{B13CF49D-C3DD-68E9-E0C9-BBA3E9E8C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49552" y="3668558"/>
              <a:ext cx="1092895" cy="1092895"/>
            </a:xfrm>
            <a:prstGeom prst="rect">
              <a:avLst/>
            </a:prstGeom>
          </p:spPr>
        </p:pic>
        <p:pic>
          <p:nvPicPr>
            <p:cNvPr id="13" name="Graphic 12" descr="Database outline">
              <a:extLst>
                <a:ext uri="{FF2B5EF4-FFF2-40B4-BE49-F238E27FC236}">
                  <a16:creationId xmlns:a16="http://schemas.microsoft.com/office/drawing/2014/main" id="{A1FE608A-8B43-E4BC-DE56-5A1BF62E8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82570" y="3668558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User outline">
              <a:extLst>
                <a:ext uri="{FF2B5EF4-FFF2-40B4-BE49-F238E27FC236}">
                  <a16:creationId xmlns:a16="http://schemas.microsoft.com/office/drawing/2014/main" id="{F6CC3DA9-19D5-A7FC-63EE-F6B50B9E9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69195" y="3757805"/>
              <a:ext cx="914400" cy="914400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B18C571-4A83-D11A-B508-CA14A4B2D94E}"/>
                </a:ext>
              </a:extLst>
            </p:cNvPr>
            <p:cNvCxnSpPr/>
            <p:nvPr/>
          </p:nvCxnSpPr>
          <p:spPr>
            <a:xfrm>
              <a:off x="3383594" y="4014592"/>
              <a:ext cx="21419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C49F966-59E4-51A5-DCEB-91EA0C36FA42}"/>
                </a:ext>
              </a:extLst>
            </p:cNvPr>
            <p:cNvCxnSpPr/>
            <p:nvPr/>
          </p:nvCxnSpPr>
          <p:spPr>
            <a:xfrm>
              <a:off x="6666455" y="4014592"/>
              <a:ext cx="21419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47B7AC2-C6E1-9FD7-594C-C566F016B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3594" y="4346532"/>
              <a:ext cx="2090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1B6BFFC-2DFF-C0C9-252B-96573B0899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2290" y="4346532"/>
              <a:ext cx="2090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E92DB62-26D8-1747-A5DE-1CBF0BD44244}"/>
              </a:ext>
            </a:extLst>
          </p:cNvPr>
          <p:cNvSpPr txBox="1"/>
          <p:nvPr/>
        </p:nvSpPr>
        <p:spPr>
          <a:xfrm>
            <a:off x="3407341" y="3617329"/>
            <a:ext cx="204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Booking Details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5DDF24-5984-F4B8-A533-C894FFC16294}"/>
              </a:ext>
            </a:extLst>
          </p:cNvPr>
          <p:cNvSpPr txBox="1"/>
          <p:nvPr/>
        </p:nvSpPr>
        <p:spPr>
          <a:xfrm>
            <a:off x="6716167" y="3617329"/>
            <a:ext cx="204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Saving Bookings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BFFD9A-7F02-CAA8-CD85-8192EBF28CCB}"/>
              </a:ext>
            </a:extLst>
          </p:cNvPr>
          <p:cNvSpPr txBox="1"/>
          <p:nvPr/>
        </p:nvSpPr>
        <p:spPr>
          <a:xfrm>
            <a:off x="6716167" y="4376552"/>
            <a:ext cx="204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Query Past Bookings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C693FD-1E24-32D2-0EE8-510AF170C2AE}"/>
              </a:ext>
            </a:extLst>
          </p:cNvPr>
          <p:cNvSpPr txBox="1"/>
          <p:nvPr/>
        </p:nvSpPr>
        <p:spPr>
          <a:xfrm>
            <a:off x="2469194" y="4583984"/>
            <a:ext cx="88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User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7C518E-F7DC-7D31-C0E1-704836985831}"/>
              </a:ext>
            </a:extLst>
          </p:cNvPr>
          <p:cNvSpPr txBox="1"/>
          <p:nvPr/>
        </p:nvSpPr>
        <p:spPr>
          <a:xfrm>
            <a:off x="5515623" y="4584540"/>
            <a:ext cx="115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Application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06E765-D871-8D13-B3A3-A697F323E8D4}"/>
              </a:ext>
            </a:extLst>
          </p:cNvPr>
          <p:cNvSpPr txBox="1"/>
          <p:nvPr/>
        </p:nvSpPr>
        <p:spPr>
          <a:xfrm>
            <a:off x="8664354" y="4558707"/>
            <a:ext cx="115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RDS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14360A-B9C0-31E2-8FD3-83362E2733CE}"/>
              </a:ext>
            </a:extLst>
          </p:cNvPr>
          <p:cNvSpPr txBox="1"/>
          <p:nvPr/>
        </p:nvSpPr>
        <p:spPr>
          <a:xfrm>
            <a:off x="3423255" y="4376552"/>
            <a:ext cx="204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Prediction </a:t>
            </a:r>
          </a:p>
          <a:p>
            <a:pPr algn="ctr"/>
            <a:r>
              <a:rPr lang="en-MY" dirty="0"/>
              <a:t>+ Past Bookings</a:t>
            </a:r>
          </a:p>
        </p:txBody>
      </p:sp>
    </p:spTree>
    <p:extLst>
      <p:ext uri="{BB962C8B-B14F-4D97-AF65-F5344CB8AC3E}">
        <p14:creationId xmlns:p14="http://schemas.microsoft.com/office/powerpoint/2010/main" val="338263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B7DCE3-A62E-497E-8A96-DF8D1A49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2835"/>
            <a:ext cx="9906000" cy="1382156"/>
          </a:xfrm>
        </p:spPr>
        <p:txBody>
          <a:bodyPr/>
          <a:lstStyle/>
          <a:p>
            <a:r>
              <a:rPr lang="en-US" i="0" dirty="0"/>
              <a:t>MODEL &amp; SUCCESS CRITERIA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8EAF4-7E41-4FEA-B534-06CE088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B38E8071-A404-9C42-D407-B4021A993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030" y="1319185"/>
            <a:ext cx="4253968" cy="3326984"/>
          </a:xfrm>
          <a:prstGeom prst="rect">
            <a:avLst/>
          </a:prstGeom>
        </p:spPr>
      </p:pic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CD14348-B969-19F0-68BB-3AF8DC6AE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537862"/>
              </p:ext>
            </p:extLst>
          </p:nvPr>
        </p:nvGraphicFramePr>
        <p:xfrm>
          <a:off x="1198324" y="1403998"/>
          <a:ext cx="5102269" cy="2760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41">
                  <a:extLst>
                    <a:ext uri="{9D8B030D-6E8A-4147-A177-3AD203B41FA5}">
                      <a16:colId xmlns:a16="http://schemas.microsoft.com/office/drawing/2014/main" val="3206357738"/>
                    </a:ext>
                  </a:extLst>
                </a:gridCol>
                <a:gridCol w="1047166">
                  <a:extLst>
                    <a:ext uri="{9D8B030D-6E8A-4147-A177-3AD203B41FA5}">
                      <a16:colId xmlns:a16="http://schemas.microsoft.com/office/drawing/2014/main" val="1446504430"/>
                    </a:ext>
                  </a:extLst>
                </a:gridCol>
                <a:gridCol w="1020454">
                  <a:extLst>
                    <a:ext uri="{9D8B030D-6E8A-4147-A177-3AD203B41FA5}">
                      <a16:colId xmlns:a16="http://schemas.microsoft.com/office/drawing/2014/main" val="257124242"/>
                    </a:ext>
                  </a:extLst>
                </a:gridCol>
                <a:gridCol w="1020454">
                  <a:extLst>
                    <a:ext uri="{9D8B030D-6E8A-4147-A177-3AD203B41FA5}">
                      <a16:colId xmlns:a16="http://schemas.microsoft.com/office/drawing/2014/main" val="3457894970"/>
                    </a:ext>
                  </a:extLst>
                </a:gridCol>
                <a:gridCol w="1020454">
                  <a:extLst>
                    <a:ext uri="{9D8B030D-6E8A-4147-A177-3AD203B41FA5}">
                      <a16:colId xmlns:a16="http://schemas.microsoft.com/office/drawing/2014/main" val="741108051"/>
                    </a:ext>
                  </a:extLst>
                </a:gridCol>
              </a:tblGrid>
              <a:tr h="3313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7176806"/>
                  </a:ext>
                </a:extLst>
              </a:tr>
              <a:tr h="3313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18529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352242"/>
                  </a:ext>
                </a:extLst>
              </a:tr>
              <a:tr h="3313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433580"/>
                  </a:ext>
                </a:extLst>
              </a:tr>
              <a:tr h="331309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09193"/>
                  </a:ext>
                </a:extLst>
              </a:tr>
              <a:tr h="3313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121806"/>
                  </a:ext>
                </a:extLst>
              </a:tr>
              <a:tr h="5521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Macro Avg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0.94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25676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884999"/>
                  </a:ext>
                </a:extLst>
              </a:tr>
              <a:tr h="5521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Weighed Avg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25676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38505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2758D8-EB24-E349-7691-12695557C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34682"/>
              </p:ext>
            </p:extLst>
          </p:nvPr>
        </p:nvGraphicFramePr>
        <p:xfrm>
          <a:off x="7109474" y="4695845"/>
          <a:ext cx="3757282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27">
                  <a:extLst>
                    <a:ext uri="{9D8B030D-6E8A-4147-A177-3AD203B41FA5}">
                      <a16:colId xmlns:a16="http://schemas.microsoft.com/office/drawing/2014/main" val="1471616348"/>
                    </a:ext>
                  </a:extLst>
                </a:gridCol>
                <a:gridCol w="2904555">
                  <a:extLst>
                    <a:ext uri="{9D8B030D-6E8A-4147-A177-3AD203B41FA5}">
                      <a16:colId xmlns:a16="http://schemas.microsoft.com/office/drawing/2014/main" val="1633595732"/>
                    </a:ext>
                  </a:extLst>
                </a:gridCol>
              </a:tblGrid>
              <a:tr h="139278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 Term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083192"/>
                  </a:ext>
                </a:extLst>
              </a:tr>
              <a:tr h="139278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Percentage of correct prediction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54739"/>
                  </a:ext>
                </a:extLst>
              </a:tr>
              <a:tr h="139278">
                <a:tc>
                  <a:txBody>
                    <a:bodyPr/>
                    <a:lstStyle/>
                    <a:p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Fraction of positive that were correctly identified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354098"/>
                  </a:ext>
                </a:extLst>
              </a:tr>
              <a:tr h="139278">
                <a:tc>
                  <a:txBody>
                    <a:bodyPr/>
                    <a:lstStyle/>
                    <a:p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Weightage average between Precision and 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576957"/>
                  </a:ext>
                </a:extLst>
              </a:tr>
              <a:tr h="139278">
                <a:tc>
                  <a:txBody>
                    <a:bodyPr/>
                    <a:lstStyle/>
                    <a:p>
                      <a:r>
                        <a:rPr lang="en-US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Number of occurrences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5655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DFB67BC-DB79-AB12-E46C-1EFEF19DE1F1}"/>
              </a:ext>
            </a:extLst>
          </p:cNvPr>
          <p:cNvSpPr txBox="1"/>
          <p:nvPr/>
        </p:nvSpPr>
        <p:spPr>
          <a:xfrm>
            <a:off x="902918" y="4490581"/>
            <a:ext cx="56930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MY" b="1" dirty="0">
                <a:latin typeface="Arial" panose="020B0604020202020204" pitchFamily="34" charset="0"/>
                <a:cs typeface="Arial" panose="020B0604020202020204" pitchFamily="34" charset="0"/>
              </a:rPr>
              <a:t>decision tree model </a:t>
            </a: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achieved </a:t>
            </a:r>
            <a:r>
              <a:rPr lang="en-MY" b="1" dirty="0">
                <a:latin typeface="Arial" panose="020B0604020202020204" pitchFamily="34" charset="0"/>
                <a:cs typeface="Arial" panose="020B0604020202020204" pitchFamily="34" charset="0"/>
              </a:rPr>
              <a:t>macro average F1-score of 0.94 </a:t>
            </a: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MY" b="1" dirty="0">
                <a:latin typeface="Arial" panose="020B0604020202020204" pitchFamily="34" charset="0"/>
                <a:cs typeface="Arial" panose="020B0604020202020204" pitchFamily="34" charset="0"/>
              </a:rPr>
              <a:t>weighted average F1-score of 0.95</a:t>
            </a: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, which fulfils the </a:t>
            </a:r>
            <a:r>
              <a:rPr lang="en-MY" b="1" dirty="0">
                <a:latin typeface="Arial" panose="020B0604020202020204" pitchFamily="34" charset="0"/>
                <a:cs typeface="Arial" panose="020B0604020202020204" pitchFamily="34" charset="0"/>
              </a:rPr>
              <a:t>predefined success criteria of F1-score greater than 0.9</a:t>
            </a: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. The model is deployed </a:t>
            </a:r>
            <a:r>
              <a:rPr lang="en-MY" b="1" dirty="0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, and can make prediction on the fly based on user’s input.</a:t>
            </a:r>
          </a:p>
        </p:txBody>
      </p:sp>
    </p:spTree>
    <p:extLst>
      <p:ext uri="{BB962C8B-B14F-4D97-AF65-F5344CB8AC3E}">
        <p14:creationId xmlns:p14="http://schemas.microsoft.com/office/powerpoint/2010/main" val="252551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B7DCE3-A62E-497E-8A96-DF8D1A49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2835"/>
            <a:ext cx="9906000" cy="1382156"/>
          </a:xfrm>
        </p:spPr>
        <p:txBody>
          <a:bodyPr/>
          <a:lstStyle/>
          <a:p>
            <a:r>
              <a:rPr lang="en-US" i="0" dirty="0"/>
              <a:t>INSIGHTS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8EAF4-7E41-4FEA-B534-06CE088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26B55BB-160C-224F-B6ED-F801D02AF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5" y="1589391"/>
            <a:ext cx="5934398" cy="3232377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F24DC4E3-C92B-609E-2BBB-9BE084C1E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9391"/>
            <a:ext cx="5934398" cy="32323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10D67D-F043-E51B-B632-A43CFEE6835B}"/>
              </a:ext>
            </a:extLst>
          </p:cNvPr>
          <p:cNvSpPr txBox="1"/>
          <p:nvPr/>
        </p:nvSpPr>
        <p:spPr>
          <a:xfrm>
            <a:off x="1376977" y="4896168"/>
            <a:ext cx="462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Higher lead time will lead to higher predicted probability of cancellation.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5688C-B36B-B94E-BECF-1EBC6393EC4A}"/>
              </a:ext>
            </a:extLst>
          </p:cNvPr>
          <p:cNvSpPr txBox="1"/>
          <p:nvPr/>
        </p:nvSpPr>
        <p:spPr>
          <a:xfrm>
            <a:off x="6718765" y="4821768"/>
            <a:ext cx="4688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Bookings without special request or with a high number of special requests will lead to higher </a:t>
            </a:r>
            <a:r>
              <a:rPr lang="en-MY" altLang="zh-CN" dirty="0">
                <a:latin typeface="Arial" panose="020B0604020202020204" pitchFamily="34" charset="0"/>
                <a:cs typeface="Arial" panose="020B0604020202020204" pitchFamily="34" charset="0"/>
              </a:rPr>
              <a:t>predicted probability of cancellation.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4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2718-615D-445E-861C-ADF040C4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/>
          <a:lstStyle/>
          <a:p>
            <a:r>
              <a:rPr lang="en-US" i="0" dirty="0"/>
              <a:t>Thank you</a:t>
            </a:r>
          </a:p>
        </p:txBody>
      </p:sp>
      <p:pic>
        <p:nvPicPr>
          <p:cNvPr id="6" name="Picture Placeholder 5" descr="A view of a bridge from below">
            <a:extLst>
              <a:ext uri="{FF2B5EF4-FFF2-40B4-BE49-F238E27FC236}">
                <a16:creationId xmlns:a16="http://schemas.microsoft.com/office/drawing/2014/main" id="{610B39E1-AAA7-4199-8B7C-D12DD364E6D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44"/>
            <a:ext cx="4966447" cy="684639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E6E0-B242-46D9-ABE6-B318CABC4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/>
          <a:p>
            <a:r>
              <a:rPr lang="en-US" dirty="0"/>
              <a:t>Jia Hao Lo</a:t>
            </a:r>
          </a:p>
          <a:p>
            <a:r>
              <a:rPr lang="en-US" dirty="0">
                <a:hlinkClick r:id="rId3"/>
              </a:rPr>
              <a:t>jialo2022@u.northwestern.edu</a:t>
            </a:r>
            <a:endParaRPr lang="en-US" dirty="0"/>
          </a:p>
          <a:p>
            <a:r>
              <a:rPr lang="en-US" dirty="0"/>
              <a:t>https://www.linkedin.com/in/jiahaolo/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C547C-C2F1-493E-9B64-E089F9DB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7093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5CABE4-909F-4611-A0E1-6E45080B3C9E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A1E8BDE-7A03-4563-82F6-53B214F89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7C1F5B-A1D0-429A-8E7C-3E271353D1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tf22797433_win32</Template>
  <TotalTime>746</TotalTime>
  <Words>416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Univers Condensed Light</vt:lpstr>
      <vt:lpstr>Walbaum Display Light</vt:lpstr>
      <vt:lpstr>AngleLinesVTI</vt:lpstr>
      <vt:lpstr>Hotel BOOKING CANCELLATION PREDICTION APP</vt:lpstr>
      <vt:lpstr>Motivation</vt:lpstr>
      <vt:lpstr>LINK TO APP</vt:lpstr>
      <vt:lpstr>DATA &amp; RDS</vt:lpstr>
      <vt:lpstr>MODEL &amp; SUCCESS CRITERIA</vt:lpstr>
      <vt:lpstr>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Lo Jia Hao</dc:creator>
  <cp:lastModifiedBy>Lo Jia Hao</cp:lastModifiedBy>
  <cp:revision>8</cp:revision>
  <dcterms:created xsi:type="dcterms:W3CDTF">2022-06-04T01:26:37Z</dcterms:created>
  <dcterms:modified xsi:type="dcterms:W3CDTF">2022-06-06T15:59:49Z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