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3"/>
  </p:notesMasterIdLst>
  <p:sldIdLst>
    <p:sldId id="271" r:id="rId2"/>
  </p:sldIdLst>
  <p:sldSz cx="9144000" cy="7315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7481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14962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22443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29924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3740582" algn="l" defTabSz="748116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4488698" algn="l" defTabSz="748116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5236815" algn="l" defTabSz="748116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5984931" algn="l" defTabSz="748116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20E549-B94E-084A-8352-549DCF256AEB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95"/>
    <p:restoredTop sz="94042"/>
  </p:normalViewPr>
  <p:slideViewPr>
    <p:cSldViewPr snapToGrid="0" snapToObjects="1">
      <p:cViewPr>
        <p:scale>
          <a:sx n="135" d="100"/>
          <a:sy n="135" d="100"/>
        </p:scale>
        <p:origin x="144" y="-392"/>
      </p:cViewPr>
      <p:guideLst>
        <p:guide orient="horz" pos="230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38451-DC43-D542-A33A-B5A4FAC8B777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18F3C-FF50-DE47-A584-8B9E9D2B0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81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96233" rtl="0" eaLnBrk="1" latinLnBrk="0" hangingPunct="1">
      <a:defRPr sz="1964" kern="1200">
        <a:solidFill>
          <a:schemeClr val="tx1"/>
        </a:solidFill>
        <a:latin typeface="+mn-lt"/>
        <a:ea typeface="+mn-ea"/>
        <a:cs typeface="+mn-cs"/>
      </a:defRPr>
    </a:lvl1pPr>
    <a:lvl2pPr marL="748116" algn="l" defTabSz="1496233" rtl="0" eaLnBrk="1" latinLnBrk="0" hangingPunct="1">
      <a:defRPr sz="1964" kern="1200">
        <a:solidFill>
          <a:schemeClr val="tx1"/>
        </a:solidFill>
        <a:latin typeface="+mn-lt"/>
        <a:ea typeface="+mn-ea"/>
        <a:cs typeface="+mn-cs"/>
      </a:defRPr>
    </a:lvl2pPr>
    <a:lvl3pPr marL="1496233" algn="l" defTabSz="1496233" rtl="0" eaLnBrk="1" latinLnBrk="0" hangingPunct="1">
      <a:defRPr sz="1964" kern="1200">
        <a:solidFill>
          <a:schemeClr val="tx1"/>
        </a:solidFill>
        <a:latin typeface="+mn-lt"/>
        <a:ea typeface="+mn-ea"/>
        <a:cs typeface="+mn-cs"/>
      </a:defRPr>
    </a:lvl3pPr>
    <a:lvl4pPr marL="2244349" algn="l" defTabSz="1496233" rtl="0" eaLnBrk="1" latinLnBrk="0" hangingPunct="1">
      <a:defRPr sz="1964" kern="1200">
        <a:solidFill>
          <a:schemeClr val="tx1"/>
        </a:solidFill>
        <a:latin typeface="+mn-lt"/>
        <a:ea typeface="+mn-ea"/>
        <a:cs typeface="+mn-cs"/>
      </a:defRPr>
    </a:lvl4pPr>
    <a:lvl5pPr marL="2992465" algn="l" defTabSz="1496233" rtl="0" eaLnBrk="1" latinLnBrk="0" hangingPunct="1">
      <a:defRPr sz="1964" kern="1200">
        <a:solidFill>
          <a:schemeClr val="tx1"/>
        </a:solidFill>
        <a:latin typeface="+mn-lt"/>
        <a:ea typeface="+mn-ea"/>
        <a:cs typeface="+mn-cs"/>
      </a:defRPr>
    </a:lvl5pPr>
    <a:lvl6pPr marL="3740582" algn="l" defTabSz="1496233" rtl="0" eaLnBrk="1" latinLnBrk="0" hangingPunct="1">
      <a:defRPr sz="1964" kern="1200">
        <a:solidFill>
          <a:schemeClr val="tx1"/>
        </a:solidFill>
        <a:latin typeface="+mn-lt"/>
        <a:ea typeface="+mn-ea"/>
        <a:cs typeface="+mn-cs"/>
      </a:defRPr>
    </a:lvl6pPr>
    <a:lvl7pPr marL="4488698" algn="l" defTabSz="1496233" rtl="0" eaLnBrk="1" latinLnBrk="0" hangingPunct="1">
      <a:defRPr sz="1964" kern="1200">
        <a:solidFill>
          <a:schemeClr val="tx1"/>
        </a:solidFill>
        <a:latin typeface="+mn-lt"/>
        <a:ea typeface="+mn-ea"/>
        <a:cs typeface="+mn-cs"/>
      </a:defRPr>
    </a:lvl7pPr>
    <a:lvl8pPr marL="5236815" algn="l" defTabSz="1496233" rtl="0" eaLnBrk="1" latinLnBrk="0" hangingPunct="1">
      <a:defRPr sz="1964" kern="1200">
        <a:solidFill>
          <a:schemeClr val="tx1"/>
        </a:solidFill>
        <a:latin typeface="+mn-lt"/>
        <a:ea typeface="+mn-ea"/>
        <a:cs typeface="+mn-cs"/>
      </a:defRPr>
    </a:lvl8pPr>
    <a:lvl9pPr marL="5984931" algn="l" defTabSz="1496233" rtl="0" eaLnBrk="1" latinLnBrk="0" hangingPunct="1">
      <a:defRPr sz="19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6653" y="1381764"/>
            <a:ext cx="7772400" cy="1080347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0683" y="2851531"/>
            <a:ext cx="6400800" cy="5689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2500">
                <a:latin typeface="+mn-lt"/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US" altLang="zh-TW" noProof="0" dirty="0" smtClean="0"/>
          </a:p>
        </p:txBody>
      </p:sp>
      <p:pic>
        <p:nvPicPr>
          <p:cNvPr id="3080" name="Picture 8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276">
            <a:off x="8234027" y="6444512"/>
            <a:ext cx="832330" cy="8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umiacs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627" y="6552162"/>
            <a:ext cx="2008350" cy="67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240" y="6628363"/>
            <a:ext cx="3124200" cy="59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lark_School_Logo_Horizontal-b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" y="6618470"/>
            <a:ext cx="2624400" cy="696731"/>
          </a:xfrm>
          <a:prstGeom prst="rect">
            <a:avLst/>
          </a:prstGeom>
        </p:spPr>
      </p:pic>
      <p:pic>
        <p:nvPicPr>
          <p:cNvPr id="9" name="Picture 8" descr="Clark_School_Logo_Horizontal-b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" y="6618470"/>
            <a:ext cx="2624400" cy="696731"/>
          </a:xfrm>
          <a:prstGeom prst="rect">
            <a:avLst/>
          </a:prstGeom>
        </p:spPr>
      </p:pic>
      <p:pic>
        <p:nvPicPr>
          <p:cNvPr id="10" name="Picture 9" descr="Clark_School_Logo_Horizontal-bm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" y="6618470"/>
            <a:ext cx="2624400" cy="696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193" y="292949"/>
            <a:ext cx="7991527" cy="794816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B2FE3-ABEF-BA45-920E-007AEF0F01F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658195" y="1434255"/>
            <a:ext cx="7991527" cy="500332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1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337" y="6509871"/>
            <a:ext cx="778700" cy="80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miacs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568" y="6609895"/>
            <a:ext cx="1974600" cy="67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411" y="6686096"/>
            <a:ext cx="2853922" cy="59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lark_School_Logo_Horizontal-b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" y="6618470"/>
            <a:ext cx="2624400" cy="696731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49718" y="6776537"/>
            <a:ext cx="399147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B2FE3-ABEF-BA45-920E-007AEF0F01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22" Type="http://schemas.openxmlformats.org/officeDocument/2006/relationships/image" Target="../media/image25.png"/><Relationship Id="rId23" Type="http://schemas.openxmlformats.org/officeDocument/2006/relationships/image" Target="../media/image26.png"/><Relationship Id="rId24" Type="http://schemas.openxmlformats.org/officeDocument/2006/relationships/image" Target="../media/image13.png"/><Relationship Id="rId25" Type="http://schemas.openxmlformats.org/officeDocument/2006/relationships/image" Target="../media/image14.png"/><Relationship Id="rId26" Type="http://schemas.openxmlformats.org/officeDocument/2006/relationships/image" Target="../media/image15.png"/><Relationship Id="rId27" Type="http://schemas.openxmlformats.org/officeDocument/2006/relationships/image" Target="../media/image16.png"/><Relationship Id="rId28" Type="http://schemas.openxmlformats.org/officeDocument/2006/relationships/image" Target="../media/image17.png"/><Relationship Id="rId29" Type="http://schemas.openxmlformats.org/officeDocument/2006/relationships/image" Target="../media/image2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209586" y="1756733"/>
                <a:ext cx="685800" cy="521207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Acoustic </a:t>
                </a:r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Data</a:t>
                </a: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𝐴𝐶</m:t>
                        </m:r>
                      </m:sub>
                    </m:sSub>
                    <m:r>
                      <a:rPr lang="en-US" sz="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86" y="1756733"/>
                <a:ext cx="685800" cy="521207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ounded Rectangle 109"/>
          <p:cNvSpPr/>
          <p:nvPr/>
        </p:nvSpPr>
        <p:spPr>
          <a:xfrm>
            <a:off x="5600286" y="2998536"/>
            <a:ext cx="685047" cy="52120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ALFFS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Fusion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Score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6544501" y="3001488"/>
            <a:ext cx="685047" cy="52120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209586" y="4360155"/>
                <a:ext cx="685800" cy="52120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Seismic </a:t>
                </a:r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Data</a:t>
                </a: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𝑆𝐸𝐼</m:t>
                        </m:r>
                      </m:sub>
                    </m:sSub>
                  </m:oMath>
                </a14:m>
                <a:r>
                  <a:rPr lang="en-US" sz="800" dirty="0" smtClean="0">
                    <a:solidFill>
                      <a:schemeClr val="tx1"/>
                    </a:solidFill>
                  </a:rPr>
                  <a:t>)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86" y="4360155"/>
                <a:ext cx="685800" cy="52120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ounded Rectangle 112"/>
              <p:cNvSpPr/>
              <p:nvPr/>
            </p:nvSpPr>
            <p:spPr>
              <a:xfrm>
                <a:off x="1229041" y="983630"/>
                <a:ext cx="485383" cy="488403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DATA</a:t>
                </a:r>
              </a:p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Segment </a:t>
                </a:r>
              </a:p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𝐴𝐶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800" dirty="0" smtClean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13" name="Rounded 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41" y="983630"/>
                <a:ext cx="485383" cy="488403"/>
              </a:xfrm>
              <a:prstGeom prst="roundRect">
                <a:avLst/>
              </a:prstGeom>
              <a:blipFill rotWithShape="0">
                <a:blip r:embed="rId4"/>
                <a:stretch>
                  <a:fillRect l="-2410" r="-963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/>
          <p:cNvSpPr txBox="1"/>
          <p:nvPr/>
        </p:nvSpPr>
        <p:spPr>
          <a:xfrm>
            <a:off x="1359161" y="2152012"/>
            <a:ext cx="339851" cy="382990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500" dirty="0" smtClean="0"/>
              <a:t>.</a:t>
            </a:r>
          </a:p>
          <a:p>
            <a:pPr>
              <a:lnSpc>
                <a:spcPts val="700"/>
              </a:lnSpc>
            </a:pPr>
            <a:r>
              <a:rPr lang="en-US" sz="1500" dirty="0" smtClean="0"/>
              <a:t>.</a:t>
            </a:r>
          </a:p>
          <a:p>
            <a:pPr>
              <a:lnSpc>
                <a:spcPts val="700"/>
              </a:lnSpc>
            </a:pPr>
            <a:r>
              <a:rPr lang="en-US" sz="1500" dirty="0" smtClean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ounded Rectangle 27"/>
              <p:cNvSpPr/>
              <p:nvPr/>
            </p:nvSpPr>
            <p:spPr>
              <a:xfrm>
                <a:off x="1229040" y="1606949"/>
                <a:ext cx="485383" cy="488403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DATA</a:t>
                </a:r>
              </a:p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Segment </a:t>
                </a:r>
              </a:p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𝐴𝐶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800" dirty="0" smtClean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040" y="1606949"/>
                <a:ext cx="485383" cy="488403"/>
              </a:xfrm>
              <a:prstGeom prst="roundRect">
                <a:avLst/>
              </a:prstGeom>
              <a:blipFill rotWithShape="0">
                <a:blip r:embed="rId5"/>
                <a:stretch>
                  <a:fillRect l="-2410" r="-963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ounded Rectangle 28"/>
              <p:cNvSpPr/>
              <p:nvPr/>
            </p:nvSpPr>
            <p:spPr>
              <a:xfrm>
                <a:off x="1229443" y="2535002"/>
                <a:ext cx="485383" cy="488403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DATA</a:t>
                </a:r>
              </a:p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Segment </a:t>
                </a:r>
              </a:p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𝐴𝐶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800" dirty="0" smtClean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9" name="Rounded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443" y="2535002"/>
                <a:ext cx="485383" cy="488403"/>
              </a:xfrm>
              <a:prstGeom prst="roundRect">
                <a:avLst/>
              </a:prstGeom>
              <a:blipFill rotWithShape="0">
                <a:blip r:embed="rId6"/>
                <a:stretch>
                  <a:fillRect l="-2410" r="-963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ounded Rectangle 36"/>
              <p:cNvSpPr/>
              <p:nvPr/>
            </p:nvSpPr>
            <p:spPr>
              <a:xfrm>
                <a:off x="2167125" y="987552"/>
                <a:ext cx="485383" cy="488403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Cepstral</a:t>
                </a:r>
              </a:p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Features </a:t>
                </a:r>
              </a:p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𝐴𝐶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800" dirty="0" smtClean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7" name="Rounded 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125" y="987552"/>
                <a:ext cx="485383" cy="488403"/>
              </a:xfrm>
              <a:prstGeom prst="roundRect">
                <a:avLst/>
              </a:prstGeom>
              <a:blipFill rotWithShape="0">
                <a:blip r:embed="rId7"/>
                <a:stretch>
                  <a:fillRect l="-1190" r="-833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2297245" y="2156404"/>
            <a:ext cx="339851" cy="382990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500" dirty="0" smtClean="0"/>
              <a:t>.</a:t>
            </a:r>
          </a:p>
          <a:p>
            <a:pPr>
              <a:lnSpc>
                <a:spcPts val="700"/>
              </a:lnSpc>
            </a:pPr>
            <a:r>
              <a:rPr lang="en-US" sz="1500" dirty="0" smtClean="0"/>
              <a:t>.</a:t>
            </a:r>
          </a:p>
          <a:p>
            <a:pPr>
              <a:lnSpc>
                <a:spcPts val="700"/>
              </a:lnSpc>
            </a:pPr>
            <a:r>
              <a:rPr lang="en-US" sz="1500" dirty="0" smtClean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2167124" y="1611341"/>
                <a:ext cx="485383" cy="488403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Cepstral</a:t>
                </a: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Features </a:t>
                </a: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sz="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𝐴𝐶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8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124" y="1611341"/>
                <a:ext cx="485383" cy="488403"/>
              </a:xfrm>
              <a:prstGeom prst="roundRect">
                <a:avLst/>
              </a:prstGeom>
              <a:blipFill rotWithShape="0">
                <a:blip r:embed="rId8"/>
                <a:stretch>
                  <a:fillRect l="-1190" r="-833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ounded Rectangle 39"/>
              <p:cNvSpPr/>
              <p:nvPr/>
            </p:nvSpPr>
            <p:spPr>
              <a:xfrm>
                <a:off x="2167527" y="2532888"/>
                <a:ext cx="485383" cy="488403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Cepstral</a:t>
                </a: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Features </a:t>
                </a: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sz="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𝐴𝐶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8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527" y="2532888"/>
                <a:ext cx="485383" cy="488403"/>
              </a:xfrm>
              <a:prstGeom prst="roundRect">
                <a:avLst/>
              </a:prstGeom>
              <a:blipFill rotWithShape="0">
                <a:blip r:embed="rId9"/>
                <a:stretch>
                  <a:fillRect l="-2410" r="-8434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147966" y="2114207"/>
            <a:ext cx="1250070" cy="2281286"/>
            <a:chOff x="3124167" y="2187105"/>
            <a:chExt cx="1250070" cy="2281286"/>
          </a:xfrm>
        </p:grpSpPr>
        <p:sp>
          <p:nvSpPr>
            <p:cNvPr id="61" name="Rectangle 60"/>
            <p:cNvSpPr/>
            <p:nvPr/>
          </p:nvSpPr>
          <p:spPr>
            <a:xfrm>
              <a:off x="3124167" y="2187105"/>
              <a:ext cx="1250070" cy="22812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63028" y="2302316"/>
              <a:ext cx="975230" cy="2039775"/>
              <a:chOff x="3218163" y="2307860"/>
              <a:chExt cx="975230" cy="20397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3218164" y="2307860"/>
                    <a:ext cx="485383" cy="488403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tx1"/>
                        </a:solidFill>
                      </a:rPr>
                      <a:t>Cepstral</a:t>
                    </a:r>
                  </a:p>
                  <a:p>
                    <a:pPr algn="ctr"/>
                    <a:r>
                      <a:rPr lang="en-US" sz="800" dirty="0" smtClean="0">
                        <a:solidFill>
                          <a:schemeClr val="tx1"/>
                        </a:solidFill>
                      </a:rPr>
                      <a:t>Features </a:t>
                    </a:r>
                  </a:p>
                  <a:p>
                    <a:pPr algn="ctr"/>
                    <a:r>
                      <a:rPr lang="en-US" sz="800" dirty="0" smtClean="0">
                        <a:solidFill>
                          <a:schemeClr val="tx1"/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𝐴𝐶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a14:m>
                    <a:r>
                      <a:rPr lang="en-US" sz="800" dirty="0" smtClean="0">
                        <a:solidFill>
                          <a:schemeClr val="tx1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62" name="Rounded Rectangl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8164" y="2307860"/>
                    <a:ext cx="485383" cy="488403"/>
                  </a:xfrm>
                  <a:prstGeom prst="roundRect">
                    <a:avLst/>
                  </a:prstGeom>
                  <a:blipFill rotWithShape="0">
                    <a:blip r:embed="rId16"/>
                    <a:stretch>
                      <a:fillRect l="-1190" r="-8333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3" name="TextBox 62"/>
              <p:cNvSpPr txBox="1"/>
              <p:nvPr/>
            </p:nvSpPr>
            <p:spPr>
              <a:xfrm>
                <a:off x="3597290" y="3484544"/>
                <a:ext cx="339851" cy="382990"/>
              </a:xfrm>
              <a:prstGeom prst="rect">
                <a:avLst/>
              </a:prstGeom>
              <a:noFill/>
              <a:ln w="508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700"/>
                  </a:lnSpc>
                </a:pPr>
                <a:r>
                  <a:rPr lang="en-US" sz="1500" dirty="0" smtClean="0"/>
                  <a:t>.</a:t>
                </a:r>
              </a:p>
              <a:p>
                <a:pPr>
                  <a:lnSpc>
                    <a:spcPts val="700"/>
                  </a:lnSpc>
                </a:pPr>
                <a:r>
                  <a:rPr lang="en-US" sz="1500" dirty="0" smtClean="0"/>
                  <a:t>.</a:t>
                </a:r>
              </a:p>
              <a:p>
                <a:pPr>
                  <a:lnSpc>
                    <a:spcPts val="700"/>
                  </a:lnSpc>
                </a:pPr>
                <a:r>
                  <a:rPr lang="en-US" sz="1500" dirty="0" smtClean="0"/>
                  <a:t>.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Rounded Rectangle 63"/>
                  <p:cNvSpPr/>
                  <p:nvPr/>
                </p:nvSpPr>
                <p:spPr>
                  <a:xfrm>
                    <a:off x="3218163" y="2931179"/>
                    <a:ext cx="485383" cy="488403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tx1"/>
                        </a:solidFill>
                      </a:rPr>
                      <a:t>Cepstral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</a:rPr>
                      <a:t>Features 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𝐴𝐶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64" name="Rounded Rectangl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8163" y="2931179"/>
                    <a:ext cx="485383" cy="488403"/>
                  </a:xfrm>
                  <a:prstGeom prst="roundRect">
                    <a:avLst/>
                  </a:prstGeom>
                  <a:blipFill rotWithShape="0">
                    <a:blip r:embed="rId17"/>
                    <a:stretch>
                      <a:fillRect l="-1190" r="-8333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ounded Rectangle 64"/>
                  <p:cNvSpPr/>
                  <p:nvPr/>
                </p:nvSpPr>
                <p:spPr>
                  <a:xfrm>
                    <a:off x="3218566" y="3859232"/>
                    <a:ext cx="485383" cy="488403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tx1"/>
                        </a:solidFill>
                      </a:rPr>
                      <a:t>Cepstral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</a:rPr>
                      <a:t>Features 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𝐴𝐶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65" name="Rounded 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8566" y="3859232"/>
                    <a:ext cx="485383" cy="488403"/>
                  </a:xfrm>
                  <a:prstGeom prst="roundRect">
                    <a:avLst/>
                  </a:prstGeom>
                  <a:blipFill rotWithShape="0">
                    <a:blip r:embed="rId18"/>
                    <a:stretch>
                      <a:fillRect l="-1190" r="-8333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ounded Rectangle 65"/>
                  <p:cNvSpPr/>
                  <p:nvPr/>
                </p:nvSpPr>
                <p:spPr>
                  <a:xfrm>
                    <a:off x="3707608" y="2307860"/>
                    <a:ext cx="485383" cy="488403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tx1"/>
                        </a:solidFill>
                      </a:rPr>
                      <a:t>Cepstral</a:t>
                    </a:r>
                  </a:p>
                  <a:p>
                    <a:pPr algn="ctr"/>
                    <a:r>
                      <a:rPr lang="en-US" sz="800" dirty="0" smtClean="0">
                        <a:solidFill>
                          <a:schemeClr val="tx1"/>
                        </a:solidFill>
                      </a:rPr>
                      <a:t>Features </a:t>
                    </a:r>
                  </a:p>
                  <a:p>
                    <a:pPr algn="ctr"/>
                    <a:r>
                      <a:rPr lang="en-US" sz="800" dirty="0" smtClean="0">
                        <a:solidFill>
                          <a:schemeClr val="tx1"/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𝑆𝐸𝐼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a14:m>
                    <a:r>
                      <a:rPr lang="en-US" sz="800" dirty="0" smtClean="0">
                        <a:solidFill>
                          <a:schemeClr val="tx1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66" name="Rounded Rectangl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7608" y="2307860"/>
                    <a:ext cx="485383" cy="488403"/>
                  </a:xfrm>
                  <a:prstGeom prst="roundRect">
                    <a:avLst/>
                  </a:prstGeom>
                  <a:blipFill rotWithShape="0">
                    <a:blip r:embed="rId19"/>
                    <a:stretch>
                      <a:fillRect l="-1190" r="-8333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ounded Rectangle 67"/>
                  <p:cNvSpPr/>
                  <p:nvPr/>
                </p:nvSpPr>
                <p:spPr>
                  <a:xfrm>
                    <a:off x="3707607" y="2931179"/>
                    <a:ext cx="485383" cy="488403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tx1"/>
                        </a:solidFill>
                      </a:rPr>
                      <a:t>Cepstral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</a:rPr>
                      <a:t>Features 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𝑆𝐸𝐼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68" name="Rounded 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7607" y="2931179"/>
                    <a:ext cx="485383" cy="488403"/>
                  </a:xfrm>
                  <a:prstGeom prst="roundRect">
                    <a:avLst/>
                  </a:prstGeom>
                  <a:blipFill rotWithShape="0">
                    <a:blip r:embed="rId20"/>
                    <a:stretch>
                      <a:fillRect l="-1190" r="-8333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ounded Rectangle 68"/>
                  <p:cNvSpPr/>
                  <p:nvPr/>
                </p:nvSpPr>
                <p:spPr>
                  <a:xfrm>
                    <a:off x="3708010" y="3859232"/>
                    <a:ext cx="485383" cy="488403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tx1"/>
                        </a:solidFill>
                      </a:rPr>
                      <a:t>Cepstral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</a:rPr>
                      <a:t>Features 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𝑆𝐸𝐼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𝑁</m:t>
                                </m:r>
                              </m:sub>
                            </m:sSub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69" name="Rounded Rectangl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8010" y="3859232"/>
                    <a:ext cx="485383" cy="488403"/>
                  </a:xfrm>
                  <a:prstGeom prst="roundRect">
                    <a:avLst/>
                  </a:prstGeom>
                  <a:blipFill rotWithShape="0">
                    <a:blip r:embed="rId15"/>
                    <a:stretch>
                      <a:fillRect l="-2410" r="-8434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0" name="Group 69"/>
          <p:cNvGrpSpPr/>
          <p:nvPr/>
        </p:nvGrpSpPr>
        <p:grpSpPr>
          <a:xfrm>
            <a:off x="4657204" y="2116908"/>
            <a:ext cx="683914" cy="2281286"/>
            <a:chOff x="2073128" y="876694"/>
            <a:chExt cx="683914" cy="2281286"/>
          </a:xfrm>
        </p:grpSpPr>
        <p:grpSp>
          <p:nvGrpSpPr>
            <p:cNvPr id="71" name="Group 70"/>
            <p:cNvGrpSpPr/>
            <p:nvPr/>
          </p:nvGrpSpPr>
          <p:grpSpPr>
            <a:xfrm>
              <a:off x="2167124" y="997449"/>
              <a:ext cx="485786" cy="2039775"/>
              <a:chOff x="1229040" y="983630"/>
              <a:chExt cx="485786" cy="20397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ounded Rectangle 73"/>
                  <p:cNvSpPr/>
                  <p:nvPr/>
                </p:nvSpPr>
                <p:spPr>
                  <a:xfrm>
                    <a:off x="1229041" y="983630"/>
                    <a:ext cx="485383" cy="488403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tx1"/>
                        </a:solidFill>
                      </a:rPr>
                      <a:t>SVM</a:t>
                    </a:r>
                  </a:p>
                  <a:p>
                    <a:pPr algn="ctr"/>
                    <a:r>
                      <a:rPr lang="en-US" sz="800" dirty="0" smtClean="0">
                        <a:solidFill>
                          <a:schemeClr val="tx1"/>
                        </a:solidFill>
                      </a:rPr>
                      <a:t>Score </a:t>
                    </a:r>
                  </a:p>
                  <a:p>
                    <a:pPr algn="ctr"/>
                    <a:r>
                      <a:rPr lang="en-US" sz="800" dirty="0" smtClean="0">
                        <a:solidFill>
                          <a:schemeClr val="tx1"/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𝑆𝑉𝑀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800" dirty="0" smtClean="0">
                        <a:solidFill>
                          <a:schemeClr val="tx1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74" name="Rounded Rectangle 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9041" y="983630"/>
                    <a:ext cx="485383" cy="488403"/>
                  </a:xfrm>
                  <a:prstGeom prst="round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5" name="TextBox 74"/>
              <p:cNvSpPr txBox="1"/>
              <p:nvPr/>
            </p:nvSpPr>
            <p:spPr>
              <a:xfrm>
                <a:off x="1359161" y="2152012"/>
                <a:ext cx="339851" cy="382990"/>
              </a:xfrm>
              <a:prstGeom prst="rect">
                <a:avLst/>
              </a:prstGeom>
              <a:noFill/>
              <a:ln w="508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700"/>
                  </a:lnSpc>
                </a:pPr>
                <a:r>
                  <a:rPr lang="en-US" sz="1500" dirty="0" smtClean="0"/>
                  <a:t>.</a:t>
                </a:r>
              </a:p>
              <a:p>
                <a:pPr>
                  <a:lnSpc>
                    <a:spcPts val="700"/>
                  </a:lnSpc>
                </a:pPr>
                <a:r>
                  <a:rPr lang="en-US" sz="1500" dirty="0" smtClean="0"/>
                  <a:t>.</a:t>
                </a:r>
              </a:p>
              <a:p>
                <a:pPr>
                  <a:lnSpc>
                    <a:spcPts val="700"/>
                  </a:lnSpc>
                </a:pPr>
                <a:r>
                  <a:rPr lang="en-US" sz="1500" dirty="0" smtClean="0"/>
                  <a:t>.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ounded Rectangle 75"/>
                  <p:cNvSpPr/>
                  <p:nvPr/>
                </p:nvSpPr>
                <p:spPr>
                  <a:xfrm>
                    <a:off x="1229040" y="1606949"/>
                    <a:ext cx="485383" cy="488403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tx1"/>
                        </a:solidFill>
                      </a:rPr>
                      <a:t>SVM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</a:rPr>
                      <a:t>Score 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𝑆𝑉𝑀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76" name="Rounded 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9040" y="1606949"/>
                    <a:ext cx="485383" cy="488403"/>
                  </a:xfrm>
                  <a:prstGeom prst="round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ounded Rectangle 76"/>
                  <p:cNvSpPr/>
                  <p:nvPr/>
                </p:nvSpPr>
                <p:spPr>
                  <a:xfrm>
                    <a:off x="1229443" y="2535002"/>
                    <a:ext cx="485383" cy="488403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tx1"/>
                        </a:solidFill>
                      </a:rPr>
                      <a:t>SVM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</a:rPr>
                      <a:t>Score 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𝑆𝑉𝑀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</m:oMath>
                    </a14:m>
                    <a:r>
                      <a:rPr lang="en-US" sz="800" dirty="0">
                        <a:solidFill>
                          <a:schemeClr val="tx1"/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77" name="Rounded Rectangle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9443" y="2535002"/>
                    <a:ext cx="485383" cy="488403"/>
                  </a:xfrm>
                  <a:prstGeom prst="round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3" name="Rectangle 72"/>
            <p:cNvSpPr/>
            <p:nvPr/>
          </p:nvSpPr>
          <p:spPr>
            <a:xfrm>
              <a:off x="2073128" y="876694"/>
              <a:ext cx="683914" cy="22812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Elbow Connector 18"/>
          <p:cNvCxnSpPr>
            <a:endCxn id="69" idx="2"/>
          </p:cNvCxnSpPr>
          <p:nvPr/>
        </p:nvCxnSpPr>
        <p:spPr>
          <a:xfrm rot="5400000" flipH="1" flipV="1">
            <a:off x="2471120" y="4213157"/>
            <a:ext cx="1492209" cy="1604281"/>
          </a:xfrm>
          <a:prstGeom prst="bentConnector3">
            <a:avLst>
              <a:gd name="adj1" fmla="val -15320"/>
            </a:avLst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endCxn id="62" idx="0"/>
          </p:cNvCxnSpPr>
          <p:nvPr/>
        </p:nvCxnSpPr>
        <p:spPr>
          <a:xfrm rot="16200000" flipH="1">
            <a:off x="2295940" y="995839"/>
            <a:ext cx="1352724" cy="1114435"/>
          </a:xfrm>
          <a:prstGeom prst="bentConnector3">
            <a:avLst>
              <a:gd name="adj1" fmla="val -16899"/>
            </a:avLst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3" idx="3"/>
          </p:cNvCxnSpPr>
          <p:nvPr/>
        </p:nvCxnSpPr>
        <p:spPr>
          <a:xfrm>
            <a:off x="895386" y="2017337"/>
            <a:ext cx="24691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31" idx="3"/>
          </p:cNvCxnSpPr>
          <p:nvPr/>
        </p:nvCxnSpPr>
        <p:spPr>
          <a:xfrm>
            <a:off x="895386" y="4620759"/>
            <a:ext cx="24691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3" idx="3"/>
            <a:endCxn id="37" idx="1"/>
          </p:cNvCxnSpPr>
          <p:nvPr/>
        </p:nvCxnSpPr>
        <p:spPr>
          <a:xfrm>
            <a:off x="1714424" y="1227832"/>
            <a:ext cx="452701" cy="392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74" idx="1"/>
          </p:cNvCxnSpPr>
          <p:nvPr/>
        </p:nvCxnSpPr>
        <p:spPr>
          <a:xfrm>
            <a:off x="4261654" y="2481864"/>
            <a:ext cx="489547" cy="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73" idx="3"/>
            <a:endCxn id="110" idx="1"/>
          </p:cNvCxnSpPr>
          <p:nvPr/>
        </p:nvCxnSpPr>
        <p:spPr>
          <a:xfrm>
            <a:off x="5341118" y="3257551"/>
            <a:ext cx="259168" cy="158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0" idx="3"/>
            <a:endCxn id="111" idx="1"/>
          </p:cNvCxnSpPr>
          <p:nvPr/>
        </p:nvCxnSpPr>
        <p:spPr>
          <a:xfrm>
            <a:off x="6285333" y="3259140"/>
            <a:ext cx="259168" cy="295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103762" y="4438151"/>
            <a:ext cx="851515" cy="338554"/>
          </a:xfrm>
          <a:prstGeom prst="rect">
            <a:avLst/>
          </a:prstGeom>
          <a:noFill/>
          <a:ln w="508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+mn-lt"/>
                <a:ea typeface="+mn-ea"/>
              </a:rPr>
              <a:t>Feature</a:t>
            </a:r>
          </a:p>
          <a:p>
            <a:pPr algn="ctr"/>
            <a:r>
              <a:rPr lang="en-US" sz="800" dirty="0" smtClean="0">
                <a:latin typeface="+mn-lt"/>
                <a:ea typeface="+mn-ea"/>
              </a:rPr>
              <a:t>Concatenation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766903" y="4424399"/>
            <a:ext cx="453971" cy="338554"/>
          </a:xfrm>
          <a:prstGeom prst="rect">
            <a:avLst/>
          </a:prstGeom>
          <a:noFill/>
          <a:ln w="508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>
                <a:latin typeface="+mn-lt"/>
                <a:ea typeface="+mn-ea"/>
              </a:rPr>
              <a:t>SVM</a:t>
            </a:r>
          </a:p>
          <a:p>
            <a:pPr algn="ctr"/>
            <a:r>
              <a:rPr lang="en-US" sz="800" dirty="0" smtClean="0">
                <a:latin typeface="+mn-lt"/>
                <a:ea typeface="+mn-ea"/>
              </a:rPr>
              <a:t>Score</a:t>
            </a:r>
          </a:p>
        </p:txBody>
      </p:sp>
      <p:cxnSp>
        <p:nvCxnSpPr>
          <p:cNvPr id="72" name="Straight Arrow Connector 71"/>
          <p:cNvCxnSpPr>
            <a:stCxn id="28" idx="3"/>
            <a:endCxn id="39" idx="1"/>
          </p:cNvCxnSpPr>
          <p:nvPr/>
        </p:nvCxnSpPr>
        <p:spPr>
          <a:xfrm>
            <a:off x="1714423" y="1851151"/>
            <a:ext cx="452701" cy="439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9" idx="3"/>
            <a:endCxn id="40" idx="1"/>
          </p:cNvCxnSpPr>
          <p:nvPr/>
        </p:nvCxnSpPr>
        <p:spPr>
          <a:xfrm flipV="1">
            <a:off x="1714826" y="2777090"/>
            <a:ext cx="452701" cy="211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ounded Rectangle 91"/>
              <p:cNvSpPr/>
              <p:nvPr/>
            </p:nvSpPr>
            <p:spPr>
              <a:xfrm>
                <a:off x="1221182" y="3530438"/>
                <a:ext cx="485383" cy="4884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DATA</a:t>
                </a:r>
              </a:p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Segment </a:t>
                </a:r>
              </a:p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𝐴𝐶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800" dirty="0" smtClean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92" name="Rounded 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182" y="3530438"/>
                <a:ext cx="485383" cy="488403"/>
              </a:xfrm>
              <a:prstGeom prst="roundRect">
                <a:avLst/>
              </a:prstGeom>
              <a:blipFill rotWithShape="0">
                <a:blip r:embed="rId24"/>
                <a:stretch>
                  <a:fillRect l="-1190" r="-9524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/>
          <p:nvPr/>
        </p:nvSpPr>
        <p:spPr>
          <a:xfrm>
            <a:off x="1351302" y="4698820"/>
            <a:ext cx="339851" cy="382990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500" dirty="0" smtClean="0"/>
              <a:t>.</a:t>
            </a:r>
          </a:p>
          <a:p>
            <a:pPr>
              <a:lnSpc>
                <a:spcPts val="700"/>
              </a:lnSpc>
            </a:pPr>
            <a:r>
              <a:rPr lang="en-US" sz="1500" dirty="0" smtClean="0"/>
              <a:t>.</a:t>
            </a:r>
          </a:p>
          <a:p>
            <a:pPr>
              <a:lnSpc>
                <a:spcPts val="700"/>
              </a:lnSpc>
            </a:pPr>
            <a:r>
              <a:rPr lang="en-US" sz="1500" dirty="0" smtClean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ounded Rectangle 93"/>
              <p:cNvSpPr/>
              <p:nvPr/>
            </p:nvSpPr>
            <p:spPr>
              <a:xfrm>
                <a:off x="1221181" y="4153757"/>
                <a:ext cx="485383" cy="4884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DATA</a:t>
                </a:r>
              </a:p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Segment </a:t>
                </a:r>
              </a:p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𝐴𝐶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800" dirty="0" smtClean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94" name="Rounded 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181" y="4153757"/>
                <a:ext cx="485383" cy="488403"/>
              </a:xfrm>
              <a:prstGeom prst="roundRect">
                <a:avLst/>
              </a:prstGeom>
              <a:blipFill rotWithShape="0">
                <a:blip r:embed="rId25"/>
                <a:stretch>
                  <a:fillRect l="-1190" r="-9524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ounded Rectangle 94"/>
              <p:cNvSpPr/>
              <p:nvPr/>
            </p:nvSpPr>
            <p:spPr>
              <a:xfrm>
                <a:off x="1221584" y="5081810"/>
                <a:ext cx="485383" cy="4884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DATA</a:t>
                </a:r>
              </a:p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Segment </a:t>
                </a:r>
              </a:p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𝐴𝐶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800" dirty="0" smtClean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95" name="Rounded 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84" y="5081810"/>
                <a:ext cx="485383" cy="488403"/>
              </a:xfrm>
              <a:prstGeom prst="roundRect">
                <a:avLst/>
              </a:prstGeom>
              <a:blipFill rotWithShape="0">
                <a:blip r:embed="rId26"/>
                <a:stretch>
                  <a:fillRect l="-1190" r="-9524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ounded Rectangle 96"/>
              <p:cNvSpPr/>
              <p:nvPr/>
            </p:nvSpPr>
            <p:spPr>
              <a:xfrm>
                <a:off x="2159266" y="3534360"/>
                <a:ext cx="485383" cy="4884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Cepstral</a:t>
                </a:r>
              </a:p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Features </a:t>
                </a:r>
              </a:p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𝐴𝐶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800" dirty="0" smtClean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97" name="Rounded 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266" y="3534360"/>
                <a:ext cx="485383" cy="488403"/>
              </a:xfrm>
              <a:prstGeom prst="roundRect">
                <a:avLst/>
              </a:prstGeom>
              <a:blipFill rotWithShape="0">
                <a:blip r:embed="rId27"/>
                <a:stretch>
                  <a:fillRect l="-1190" r="-833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/>
          <p:cNvSpPr txBox="1"/>
          <p:nvPr/>
        </p:nvSpPr>
        <p:spPr>
          <a:xfrm>
            <a:off x="2289386" y="4703212"/>
            <a:ext cx="339851" cy="382990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sz="1500" dirty="0" smtClean="0"/>
              <a:t>.</a:t>
            </a:r>
          </a:p>
          <a:p>
            <a:pPr>
              <a:lnSpc>
                <a:spcPts val="700"/>
              </a:lnSpc>
            </a:pPr>
            <a:r>
              <a:rPr lang="en-US" sz="1500" dirty="0" smtClean="0"/>
              <a:t>.</a:t>
            </a:r>
          </a:p>
          <a:p>
            <a:pPr>
              <a:lnSpc>
                <a:spcPts val="700"/>
              </a:lnSpc>
            </a:pPr>
            <a:r>
              <a:rPr lang="en-US" sz="1500" dirty="0" smtClean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ounded Rectangle 98"/>
              <p:cNvSpPr/>
              <p:nvPr/>
            </p:nvSpPr>
            <p:spPr>
              <a:xfrm>
                <a:off x="2159265" y="4158149"/>
                <a:ext cx="485383" cy="4884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Cepstral</a:t>
                </a: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Features </a:t>
                </a: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sz="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𝐴𝐶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8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99" name="Rounded 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265" y="4158149"/>
                <a:ext cx="485383" cy="488403"/>
              </a:xfrm>
              <a:prstGeom prst="roundRect">
                <a:avLst/>
              </a:prstGeom>
              <a:blipFill rotWithShape="0">
                <a:blip r:embed="rId28"/>
                <a:stretch>
                  <a:fillRect l="-1190" r="-833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ounded Rectangle 99"/>
              <p:cNvSpPr/>
              <p:nvPr/>
            </p:nvSpPr>
            <p:spPr>
              <a:xfrm>
                <a:off x="2159668" y="5079696"/>
                <a:ext cx="485383" cy="4884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Cepstral</a:t>
                </a: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Features </a:t>
                </a: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sz="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𝐴𝐶</m:t>
                            </m:r>
                          </m:e>
                          <m:sub>
                            <m:r>
                              <a:rPr lang="en-US" sz="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8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00" name="Rounded 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668" y="5079696"/>
                <a:ext cx="485383" cy="488403"/>
              </a:xfrm>
              <a:prstGeom prst="roundRect">
                <a:avLst/>
              </a:prstGeom>
              <a:blipFill rotWithShape="0">
                <a:blip r:embed="rId29"/>
                <a:stretch>
                  <a:fillRect l="-1190" r="-833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/>
          <p:nvPr/>
        </p:nvCxnSpPr>
        <p:spPr>
          <a:xfrm>
            <a:off x="1706565" y="3774640"/>
            <a:ext cx="452701" cy="392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1706564" y="4397959"/>
            <a:ext cx="452701" cy="439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1706967" y="5323898"/>
            <a:ext cx="452701" cy="211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8" idx="3"/>
            <a:endCxn id="76" idx="1"/>
          </p:cNvCxnSpPr>
          <p:nvPr/>
        </p:nvCxnSpPr>
        <p:spPr>
          <a:xfrm>
            <a:off x="4261654" y="3096939"/>
            <a:ext cx="489546" cy="824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9" idx="3"/>
            <a:endCxn id="77" idx="1"/>
          </p:cNvCxnSpPr>
          <p:nvPr/>
        </p:nvCxnSpPr>
        <p:spPr>
          <a:xfrm>
            <a:off x="4262057" y="4024992"/>
            <a:ext cx="489546" cy="824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spcad-presentation-theme-v121914">
  <a:themeElements>
    <a:clrScheme name="Custom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headEnd type="arrow"/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 w="50800">
          <a:noFill/>
        </a:ln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dspcad-presentation-theme-v121914.thmx</Template>
  <TotalTime>5944</TotalTime>
  <Words>223</Words>
  <Application>Microsoft Macintosh PowerPoint</Application>
  <PresentationFormat>Custom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 Math</vt:lpstr>
      <vt:lpstr>Century Gothic</vt:lpstr>
      <vt:lpstr>ＭＳ Ｐゴシック</vt:lpstr>
      <vt:lpstr>Arial</vt:lpstr>
      <vt:lpstr>dspcad-presentation-theme-v121914</vt:lpstr>
      <vt:lpstr>PowerPoint Presentation</vt:lpstr>
    </vt:vector>
  </TitlesOfParts>
  <Manager/>
  <Company>Maryland DSPCAD Research Group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DSPCAD IRM Template</dc:title>
  <dc:subject/>
  <dc:creator>Shuvra Bhattacharyya</dc:creator>
  <cp:keywords/>
  <dc:description/>
  <cp:lastModifiedBy>Lee Kyunghun</cp:lastModifiedBy>
  <cp:revision>703</cp:revision>
  <cp:lastPrinted>2017-01-15T06:14:58Z</cp:lastPrinted>
  <dcterms:created xsi:type="dcterms:W3CDTF">2014-12-04T15:19:58Z</dcterms:created>
  <dcterms:modified xsi:type="dcterms:W3CDTF">2017-03-31T20:26:41Z</dcterms:modified>
  <cp:category/>
</cp:coreProperties>
</file>