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sldIdLst>
    <p:sldId id="298" r:id="rId4"/>
    <p:sldId id="259" r:id="rId5"/>
    <p:sldId id="465" r:id="rId6"/>
    <p:sldId id="431" r:id="rId7"/>
    <p:sldId id="432" r:id="rId8"/>
    <p:sldId id="433" r:id="rId9"/>
    <p:sldId id="339" r:id="rId10"/>
    <p:sldId id="436" r:id="rId11"/>
    <p:sldId id="437" r:id="rId12"/>
    <p:sldId id="438" r:id="rId13"/>
    <p:sldId id="439" r:id="rId14"/>
    <p:sldId id="440" r:id="rId15"/>
    <p:sldId id="441" r:id="rId16"/>
    <p:sldId id="442" r:id="rId17"/>
    <p:sldId id="443" r:id="rId18"/>
    <p:sldId id="444" r:id="rId19"/>
    <p:sldId id="445" r:id="rId20"/>
    <p:sldId id="446" r:id="rId21"/>
    <p:sldId id="447" r:id="rId22"/>
    <p:sldId id="448" r:id="rId23"/>
    <p:sldId id="449" r:id="rId24"/>
    <p:sldId id="450" r:id="rId25"/>
    <p:sldId id="430" r:id="rId26"/>
    <p:sldId id="434" r:id="rId27"/>
    <p:sldId id="421" r:id="rId28"/>
    <p:sldId id="420" r:id="rId29"/>
    <p:sldId id="435" r:id="rId30"/>
    <p:sldId id="468" r:id="rId31"/>
    <p:sldId id="469" r:id="rId32"/>
    <p:sldId id="455" r:id="rId33"/>
    <p:sldId id="457" r:id="rId34"/>
    <p:sldId id="456" r:id="rId35"/>
    <p:sldId id="359" r:id="rId36"/>
    <p:sldId id="458" r:id="rId37"/>
    <p:sldId id="352" r:id="rId38"/>
    <p:sldId id="453" r:id="rId39"/>
    <p:sldId id="425" r:id="rId40"/>
    <p:sldId id="461" r:id="rId41"/>
    <p:sldId id="463" r:id="rId42"/>
    <p:sldId id="454" r:id="rId43"/>
    <p:sldId id="426" r:id="rId44"/>
    <p:sldId id="428" r:id="rId45"/>
    <p:sldId id="427" r:id="rId46"/>
    <p:sldId id="451" r:id="rId47"/>
    <p:sldId id="462" r:id="rId48"/>
  </p:sldIdLst>
  <p:sldSz cx="12192000" cy="6858000"/>
  <p:notesSz cx="12192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70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26355" y="611854"/>
            <a:ext cx="1939290" cy="695960"/>
          </a:xfrm>
          <a:prstGeom prst="rect">
            <a:avLst/>
          </a:prstGeom>
        </p:spPr>
        <p:txBody>
          <a:bodyPr wrap="square" lIns="0" tIns="0" rIns="0" bIns="0">
            <a:spAutoFit/>
          </a:bodyPr>
          <a:lstStyle>
            <a:lvl1pPr>
              <a:defRPr sz="4400" b="0" i="0">
                <a:solidFill>
                  <a:schemeClr val="tx1"/>
                </a:solidFill>
                <a:latin typeface="等线 Light" panose="02010600030101010101" charset="-122"/>
                <a:cs typeface="等线 Light" panose="02010600030101010101" charset="-122"/>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6514643"/>
            <a:ext cx="12191999" cy="342875"/>
          </a:xfrm>
          <a:prstGeom prst="rect">
            <a:avLst/>
          </a:prstGeom>
          <a:blipFill>
            <a:blip r:embed="rId2" cstate="email"/>
            <a:stretch>
              <a:fillRect/>
            </a:stretch>
          </a:blipFill>
        </p:spPr>
        <p:txBody>
          <a:bodyPr wrap="square" lIns="0" tIns="0" rIns="0" bIns="0" rtlCol="0"/>
          <a:lstStyle/>
          <a:p>
            <a:endParaRPr sz="1090"/>
          </a:p>
        </p:txBody>
      </p:sp>
      <p:sp>
        <p:nvSpPr>
          <p:cNvPr id="17" name="bk object 17"/>
          <p:cNvSpPr/>
          <p:nvPr/>
        </p:nvSpPr>
        <p:spPr>
          <a:xfrm>
            <a:off x="0" y="6514642"/>
            <a:ext cx="12192000" cy="0"/>
          </a:xfrm>
          <a:custGeom>
            <a:avLst/>
            <a:gdLst/>
            <a:ahLst/>
            <a:cxnLst/>
            <a:rect l="l" t="t" r="r" b="b"/>
            <a:pathLst>
              <a:path w="20104100">
                <a:moveTo>
                  <a:pt x="0" y="0"/>
                </a:moveTo>
                <a:lnTo>
                  <a:pt x="20104099" y="0"/>
                </a:lnTo>
              </a:path>
            </a:pathLst>
          </a:custGeom>
          <a:ln w="10470">
            <a:solidFill>
              <a:srgbClr val="DCDEDF"/>
            </a:solidFill>
          </a:ln>
        </p:spPr>
        <p:txBody>
          <a:bodyPr wrap="square" lIns="0" tIns="0" rIns="0" bIns="0" rtlCol="0"/>
          <a:lstStyle/>
          <a:p>
            <a:endParaRPr sz="1090"/>
          </a:p>
        </p:txBody>
      </p:sp>
      <p:sp>
        <p:nvSpPr>
          <p:cNvPr id="4" name="Holder 4"/>
          <p:cNvSpPr>
            <a:spLocks noGrp="1"/>
          </p:cNvSpPr>
          <p:nvPr>
            <p:ph type="sldNum" sz="quarter" idx="7"/>
          </p:nvPr>
        </p:nvSpPr>
        <p:spPr/>
        <p:txBody>
          <a:bodyPr lIns="0" tIns="0" rIns="0" bIns="0"/>
          <a:lstStyle>
            <a:lvl1pPr>
              <a:defRPr sz="1180" b="0" i="0">
                <a:solidFill>
                  <a:schemeClr val="tx1"/>
                </a:solidFill>
                <a:latin typeface="Arial" panose="020B0604020202020204"/>
                <a:cs typeface="Arial" panose="020B0604020202020204"/>
              </a:defRPr>
            </a:lvl1pPr>
          </a:lstStyle>
          <a:p>
            <a:pPr marL="15240">
              <a:lnSpc>
                <a:spcPts val="1385"/>
              </a:lnSpc>
            </a:pPr>
            <a:fld id="{81D60167-4931-47E6-BA6A-407CBD079E47}" type="slidenum">
              <a:rPr lang="en-US" altLang="zh-CN" spc="6" smtClean="0"/>
            </a:fld>
            <a:r>
              <a:rPr lang="zh-CN" altLang="en-US" spc="12" smtClean="0"/>
              <a:t>￼</a:t>
            </a:r>
            <a:endParaRPr lang="zh-CN" altLang="en-US" spc="12" dirty="0"/>
          </a:p>
        </p:txBody>
      </p:sp>
      <p:grpSp>
        <p:nvGrpSpPr>
          <p:cNvPr id="8" name="Group 7"/>
          <p:cNvGrpSpPr/>
          <p:nvPr userDrawn="1"/>
        </p:nvGrpSpPr>
        <p:grpSpPr>
          <a:xfrm>
            <a:off x="0" y="6777395"/>
            <a:ext cx="12192000" cy="85087"/>
            <a:chOff x="0" y="0"/>
            <a:chExt cx="9143999" cy="63170"/>
          </a:xfrm>
        </p:grpSpPr>
        <p:sp>
          <p:nvSpPr>
            <p:cNvPr id="9" name="Rectangle 2"/>
            <p:cNvSpPr>
              <a:spLocks noChangeArrowheads="1"/>
            </p:cNvSpPr>
            <p:nvPr/>
          </p:nvSpPr>
          <p:spPr bwMode="gray">
            <a:xfrm rot="10800000">
              <a:off x="0" y="0"/>
              <a:ext cx="440597" cy="63170"/>
            </a:xfrm>
            <a:prstGeom prst="rect">
              <a:avLst/>
            </a:prstGeom>
            <a:solidFill>
              <a:srgbClr val="4D81AF">
                <a:alpha val="90000"/>
              </a:srgbClr>
            </a:solidFill>
            <a:ln w="9525">
              <a:noFill/>
              <a:miter lim="800000"/>
            </a:ln>
            <a:effectLst/>
          </p:spPr>
          <p:txBody>
            <a:bodyPr rot="10800000" wrap="none" lIns="91420" tIns="45710" rIns="91420" bIns="45710" anchor="ctr"/>
            <a:lstStyle/>
            <a:p>
              <a:pPr marL="0" marR="0" lvl="0" indent="0" algn="ctr" defTabSz="739140" eaLnBrk="1" fontAlgn="auto" latinLnBrk="0" hangingPunct="1">
                <a:lnSpc>
                  <a:spcPct val="100000"/>
                </a:lnSpc>
                <a:spcBef>
                  <a:spcPts val="0"/>
                </a:spcBef>
                <a:spcAft>
                  <a:spcPts val="0"/>
                </a:spcAft>
                <a:buClrTx/>
                <a:buSzTx/>
                <a:buFontTx/>
                <a:buNone/>
                <a:defRPr/>
              </a:pPr>
              <a:endParaRPr kumimoji="0" lang="zh-CN" altLang="en-US" sz="605" b="0" i="0" u="none" strike="noStrike" kern="0" cap="none" spc="0" normalizeH="0" baseline="0" noProof="0">
                <a:ln>
                  <a:noFill/>
                </a:ln>
                <a:solidFill>
                  <a:prstClr val="white"/>
                </a:solidFill>
                <a:effectLst/>
                <a:uLnTx/>
                <a:uFillTx/>
                <a:ea typeface="黑体" panose="02010609060101010101" pitchFamily="49" charset="-122"/>
              </a:endParaRPr>
            </a:p>
          </p:txBody>
        </p:sp>
        <p:sp>
          <p:nvSpPr>
            <p:cNvPr id="10" name="Rectangle 3"/>
            <p:cNvSpPr>
              <a:spLocks noChangeArrowheads="1"/>
            </p:cNvSpPr>
            <p:nvPr/>
          </p:nvSpPr>
          <p:spPr bwMode="gray">
            <a:xfrm rot="10800000">
              <a:off x="519971" y="0"/>
              <a:ext cx="150644" cy="63170"/>
            </a:xfrm>
            <a:prstGeom prst="rect">
              <a:avLst/>
            </a:prstGeom>
            <a:solidFill>
              <a:srgbClr val="B2C9DC">
                <a:alpha val="50000"/>
              </a:srgbClr>
            </a:solidFill>
            <a:ln w="9525">
              <a:noFill/>
              <a:miter lim="800000"/>
            </a:ln>
            <a:effectLst/>
          </p:spPr>
          <p:txBody>
            <a:bodyPr rot="10800000" wrap="none" lIns="91420" tIns="45710" rIns="91420" bIns="45710" anchor="ctr"/>
            <a:lstStyle/>
            <a:p>
              <a:pPr marL="0" marR="0" lvl="0" indent="0" algn="ctr" defTabSz="739140" eaLnBrk="1" fontAlgn="auto" latinLnBrk="0" hangingPunct="1">
                <a:lnSpc>
                  <a:spcPct val="100000"/>
                </a:lnSpc>
                <a:spcBef>
                  <a:spcPts val="0"/>
                </a:spcBef>
                <a:spcAft>
                  <a:spcPts val="0"/>
                </a:spcAft>
                <a:buClrTx/>
                <a:buSzTx/>
                <a:buFontTx/>
                <a:buNone/>
                <a:defRPr/>
              </a:pPr>
              <a:endParaRPr kumimoji="0" lang="zh-CN" altLang="en-US" sz="605" b="0" i="0" u="none" strike="noStrike" kern="0" cap="none" spc="0" normalizeH="0" baseline="0" noProof="0">
                <a:ln>
                  <a:noFill/>
                </a:ln>
                <a:solidFill>
                  <a:srgbClr val="000000"/>
                </a:solidFill>
                <a:effectLst/>
                <a:uLnTx/>
                <a:uFillTx/>
                <a:ea typeface="黑体" panose="02010609060101010101" pitchFamily="49" charset="-122"/>
              </a:endParaRPr>
            </a:p>
          </p:txBody>
        </p:sp>
        <p:sp>
          <p:nvSpPr>
            <p:cNvPr id="11" name="Rectangle 4"/>
            <p:cNvSpPr>
              <a:spLocks noChangeArrowheads="1"/>
            </p:cNvSpPr>
            <p:nvPr/>
          </p:nvSpPr>
          <p:spPr bwMode="gray">
            <a:xfrm rot="10800000">
              <a:off x="795996" y="0"/>
              <a:ext cx="843938" cy="63170"/>
            </a:xfrm>
            <a:prstGeom prst="rect">
              <a:avLst/>
            </a:prstGeom>
            <a:solidFill>
              <a:srgbClr val="4D81AF">
                <a:alpha val="50000"/>
              </a:srgbClr>
            </a:solidFill>
            <a:ln w="9525">
              <a:noFill/>
              <a:miter lim="800000"/>
            </a:ln>
            <a:effectLst/>
          </p:spPr>
          <p:txBody>
            <a:bodyPr rot="10800000" wrap="none" lIns="91420" tIns="45710" rIns="91420" bIns="45710" anchor="ctr"/>
            <a:lstStyle/>
            <a:p>
              <a:pPr marL="0" marR="0" lvl="0" indent="0" algn="ctr" defTabSz="739140" eaLnBrk="1" fontAlgn="auto" latinLnBrk="0" hangingPunct="1">
                <a:lnSpc>
                  <a:spcPct val="100000"/>
                </a:lnSpc>
                <a:spcBef>
                  <a:spcPts val="0"/>
                </a:spcBef>
                <a:spcAft>
                  <a:spcPts val="0"/>
                </a:spcAft>
                <a:buClrTx/>
                <a:buSzTx/>
                <a:buFontTx/>
                <a:buNone/>
                <a:defRPr/>
              </a:pPr>
              <a:endParaRPr kumimoji="0" lang="zh-CN" altLang="en-US" sz="605" b="0" i="0" u="none" strike="noStrike" kern="0" cap="none" spc="0" normalizeH="0" baseline="0" noProof="0">
                <a:ln>
                  <a:noFill/>
                </a:ln>
                <a:solidFill>
                  <a:prstClr val="white"/>
                </a:solidFill>
                <a:effectLst/>
                <a:uLnTx/>
                <a:uFillTx/>
                <a:ea typeface="黑体" panose="02010609060101010101" pitchFamily="49" charset="-122"/>
              </a:endParaRPr>
            </a:p>
          </p:txBody>
        </p:sp>
        <p:sp>
          <p:nvSpPr>
            <p:cNvPr id="12" name="Rectangle 5"/>
            <p:cNvSpPr>
              <a:spLocks noChangeArrowheads="1"/>
            </p:cNvSpPr>
            <p:nvPr/>
          </p:nvSpPr>
          <p:spPr bwMode="gray">
            <a:xfrm rot="10800000">
              <a:off x="671268" y="0"/>
              <a:ext cx="124727" cy="63170"/>
            </a:xfrm>
            <a:prstGeom prst="rect">
              <a:avLst/>
            </a:prstGeom>
            <a:solidFill>
              <a:srgbClr val="6F7170">
                <a:alpha val="50000"/>
              </a:srgbClr>
            </a:solidFill>
            <a:ln w="9525" algn="ctr">
              <a:noFill/>
              <a:miter lim="800000"/>
            </a:ln>
            <a:effectLst/>
          </p:spPr>
          <p:txBody>
            <a:bodyPr rot="10800000" wrap="none" lIns="91420" tIns="45710" rIns="91420" bIns="45710" anchor="ctr"/>
            <a:lstStyle/>
            <a:p>
              <a:pPr marL="0" marR="0" lvl="0" indent="0" algn="ctr" defTabSz="739140" eaLnBrk="1" fontAlgn="auto" latinLnBrk="0" hangingPunct="1">
                <a:lnSpc>
                  <a:spcPct val="100000"/>
                </a:lnSpc>
                <a:spcBef>
                  <a:spcPts val="0"/>
                </a:spcBef>
                <a:spcAft>
                  <a:spcPts val="0"/>
                </a:spcAft>
                <a:buClrTx/>
                <a:buSzTx/>
                <a:buFontTx/>
                <a:buNone/>
                <a:defRPr/>
              </a:pPr>
              <a:endParaRPr kumimoji="0" lang="zh-CN" altLang="en-US" sz="605" b="0" i="0" u="none" strike="noStrike" kern="0" cap="none" spc="0" normalizeH="0" baseline="0" noProof="0">
                <a:ln>
                  <a:noFill/>
                </a:ln>
                <a:solidFill>
                  <a:prstClr val="white"/>
                </a:solidFill>
                <a:effectLst/>
                <a:uLnTx/>
                <a:uFillTx/>
                <a:ea typeface="黑体" panose="02010609060101010101" pitchFamily="49" charset="-122"/>
              </a:endParaRPr>
            </a:p>
          </p:txBody>
        </p:sp>
        <p:sp>
          <p:nvSpPr>
            <p:cNvPr id="13" name="Rectangle 6"/>
            <p:cNvSpPr>
              <a:spLocks noChangeArrowheads="1"/>
            </p:cNvSpPr>
            <p:nvPr/>
          </p:nvSpPr>
          <p:spPr bwMode="gray">
            <a:xfrm rot="10800000">
              <a:off x="1639933" y="0"/>
              <a:ext cx="7504066" cy="63170"/>
            </a:xfrm>
            <a:prstGeom prst="rect">
              <a:avLst/>
            </a:prstGeom>
            <a:solidFill>
              <a:srgbClr val="B2C9DC">
                <a:alpha val="50000"/>
              </a:srgbClr>
            </a:solidFill>
            <a:ln w="9525">
              <a:noFill/>
              <a:miter lim="800000"/>
            </a:ln>
            <a:effectLst/>
          </p:spPr>
          <p:txBody>
            <a:bodyPr rot="10800000" wrap="none" lIns="91420" tIns="45710" rIns="91420" bIns="45710" anchor="ctr"/>
            <a:lstStyle/>
            <a:p>
              <a:pPr marL="0" marR="0" lvl="0" indent="0" algn="ctr" defTabSz="739140" eaLnBrk="1" fontAlgn="auto" latinLnBrk="0" hangingPunct="1">
                <a:lnSpc>
                  <a:spcPct val="100000"/>
                </a:lnSpc>
                <a:spcBef>
                  <a:spcPts val="0"/>
                </a:spcBef>
                <a:spcAft>
                  <a:spcPts val="0"/>
                </a:spcAft>
                <a:buClrTx/>
                <a:buSzTx/>
                <a:buFontTx/>
                <a:buNone/>
                <a:defRPr/>
              </a:pPr>
              <a:endParaRPr kumimoji="0" lang="zh-CN" altLang="en-US" sz="605" b="0" i="0" u="none" strike="noStrike" kern="0" cap="none" spc="0" normalizeH="0" baseline="0" noProof="0">
                <a:ln>
                  <a:noFill/>
                </a:ln>
                <a:solidFill>
                  <a:srgbClr val="000000"/>
                </a:solidFill>
                <a:effectLst/>
                <a:uLnTx/>
                <a:uFillTx/>
                <a:ea typeface="黑体" panose="02010609060101010101" pitchFamily="49" charset="-122"/>
              </a:endParaRPr>
            </a:p>
          </p:txBody>
        </p:sp>
        <p:sp>
          <p:nvSpPr>
            <p:cNvPr id="14" name="Rectangle 7"/>
            <p:cNvSpPr>
              <a:spLocks noChangeArrowheads="1"/>
            </p:cNvSpPr>
            <p:nvPr/>
          </p:nvSpPr>
          <p:spPr bwMode="gray">
            <a:xfrm rot="10800000">
              <a:off x="437360" y="0"/>
              <a:ext cx="82612" cy="63170"/>
            </a:xfrm>
            <a:prstGeom prst="rect">
              <a:avLst/>
            </a:prstGeom>
            <a:solidFill>
              <a:srgbClr val="4D81AF">
                <a:alpha val="50000"/>
              </a:srgbClr>
            </a:solidFill>
            <a:ln w="9525">
              <a:noFill/>
              <a:miter lim="800000"/>
            </a:ln>
            <a:effectLst/>
          </p:spPr>
          <p:txBody>
            <a:bodyPr rot="10800000" wrap="none" lIns="91420" tIns="45710" rIns="91420" bIns="45710" anchor="ctr"/>
            <a:lstStyle/>
            <a:p>
              <a:pPr marL="0" marR="0" lvl="0" indent="0" algn="ctr" defTabSz="739140" eaLnBrk="1" fontAlgn="auto" latinLnBrk="0" hangingPunct="1">
                <a:lnSpc>
                  <a:spcPct val="100000"/>
                </a:lnSpc>
                <a:spcBef>
                  <a:spcPts val="0"/>
                </a:spcBef>
                <a:spcAft>
                  <a:spcPts val="0"/>
                </a:spcAft>
                <a:buClrTx/>
                <a:buSzTx/>
                <a:buFontTx/>
                <a:buNone/>
                <a:defRPr/>
              </a:pPr>
              <a:endParaRPr kumimoji="0" lang="zh-CN" altLang="en-US" sz="605" b="0" i="0" u="none" strike="noStrike" kern="0" cap="none" spc="0" normalizeH="0" baseline="0" noProof="0">
                <a:ln>
                  <a:noFill/>
                </a:ln>
                <a:solidFill>
                  <a:prstClr val="white"/>
                </a:solidFill>
                <a:effectLst/>
                <a:uLnTx/>
                <a:uFillTx/>
                <a:ea typeface="黑体" panose="02010609060101010101" pitchFamily="49" charset="-122"/>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等线 Light" panose="02010600030101010101" charset="-122"/>
                <a:cs typeface="等线 Light" panose="02010600030101010101" charset="-122"/>
              </a:defRPr>
            </a:lvl1pPr>
          </a:lstStyle>
          <a:p/>
        </p:txBody>
      </p:sp>
      <p:sp>
        <p:nvSpPr>
          <p:cNvPr id="3" name="Holder 3"/>
          <p:cNvSpPr>
            <a:spLocks noGrp="1"/>
          </p:cNvSpPr>
          <p:nvPr>
            <p:ph type="body" idx="1"/>
          </p:nvPr>
        </p:nvSpPr>
        <p:spPr/>
        <p:txBody>
          <a:bodyPr lIns="0" tIns="0" rIns="0" bIns="0"/>
          <a:lstStyle>
            <a:lvl1pPr>
              <a:defRPr sz="2500" b="0" i="0">
                <a:solidFill>
                  <a:schemeClr val="tx1"/>
                </a:solidFill>
                <a:latin typeface="宋体" panose="02010600030101010101" pitchFamily="2" charset="-122"/>
                <a:cs typeface="宋体" panose="02010600030101010101" pitchFamily="2" charset="-122"/>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等线 Light" panose="02010600030101010101" charset="-122"/>
                <a:cs typeface="等线 Light" panose="02010600030101010101" charset="-122"/>
              </a:defRPr>
            </a:lvl1pPr>
          </a:lstStyle>
          <a:p/>
        </p:txBody>
      </p:sp>
      <p:sp>
        <p:nvSpPr>
          <p:cNvPr id="3" name="Holder 3"/>
          <p:cNvSpPr>
            <a:spLocks noGrp="1"/>
          </p:cNvSpPr>
          <p:nvPr>
            <p:ph sz="half" idx="2"/>
          </p:nvPr>
        </p:nvSpPr>
        <p:spPr>
          <a:xfrm>
            <a:off x="916939" y="1615958"/>
            <a:ext cx="3606800" cy="4309110"/>
          </a:xfrm>
          <a:prstGeom prst="rect">
            <a:avLst/>
          </a:prstGeom>
        </p:spPr>
        <p:txBody>
          <a:bodyPr wrap="square" lIns="0" tIns="0" rIns="0" bIns="0">
            <a:spAutoFit/>
          </a:bodyPr>
          <a:lstStyle>
            <a:lvl1pPr>
              <a:defRPr sz="2200" b="0" i="0">
                <a:solidFill>
                  <a:srgbClr val="595959"/>
                </a:solidFill>
                <a:latin typeface="宋体" panose="02010600030101010101" pitchFamily="2" charset="-122"/>
                <a:cs typeface="宋体" panose="02010600030101010101" pitchFamily="2" charset="-122"/>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等线 Light" panose="02010600030101010101" charset="-122"/>
                <a:cs typeface="等线 Light" panose="02010600030101010101" charset="-122"/>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1" cy="838691"/>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80" b="0" i="0">
                <a:solidFill>
                  <a:schemeClr val="tx1"/>
                </a:solidFill>
                <a:latin typeface="Arial" panose="020B0604020202020204"/>
                <a:cs typeface="Arial" panose="020B0604020202020204"/>
              </a:defRPr>
            </a:lvl1pPr>
          </a:lstStyle>
          <a:p>
            <a:pPr marL="15240">
              <a:lnSpc>
                <a:spcPts val="1385"/>
              </a:lnSpc>
            </a:pPr>
            <a:fld id="{81D60167-4931-47E6-BA6A-407CBD079E47}" type="slidenum">
              <a:rPr lang="en-US" altLang="zh-CN" spc="6" smtClean="0"/>
            </a:fld>
            <a:r>
              <a:rPr lang="zh-CN" altLang="en-US" spc="12" smtClean="0"/>
              <a:t>￼</a:t>
            </a:r>
            <a:endParaRPr lang="zh-CN" altLang="en-US" spc="12"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599595" y="2546248"/>
            <a:ext cx="7094543" cy="508601"/>
          </a:xfrm>
        </p:spPr>
        <p:txBody>
          <a:bodyPr lIns="0" tIns="0" rIns="0" bIns="0"/>
          <a:lstStyle>
            <a:lvl1pPr>
              <a:defRPr sz="3305" b="0" i="0">
                <a:solidFill>
                  <a:schemeClr val="bg1"/>
                </a:solidFill>
                <a:latin typeface="宋体" panose="02010600030101010101" pitchFamily="2" charset="-122"/>
                <a:cs typeface="宋体" panose="02010600030101010101" pitchFamily="2" charset="-122"/>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1000" b="0" i="1">
                <a:solidFill>
                  <a:srgbClr val="C72406"/>
                </a:solidFill>
                <a:latin typeface="Arial" panose="020B0604020202020204"/>
                <a:cs typeface="Arial" panose="020B0604020202020204"/>
              </a:defRPr>
            </a:lvl1pPr>
          </a:lstStyle>
          <a:p>
            <a:pPr marL="7620">
              <a:lnSpc>
                <a:spcPts val="1165"/>
              </a:lnSpc>
            </a:pPr>
            <a:endParaRPr lang="zh-CN" altLang="en-US" spc="-3"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80" b="0" i="0">
                <a:solidFill>
                  <a:schemeClr val="tx1"/>
                </a:solidFill>
                <a:latin typeface="Arial" panose="020B0604020202020204"/>
                <a:cs typeface="Arial" panose="020B0604020202020204"/>
              </a:defRPr>
            </a:lvl1pPr>
          </a:lstStyle>
          <a:p>
            <a:pPr marL="15240">
              <a:lnSpc>
                <a:spcPts val="1385"/>
              </a:lnSpc>
            </a:pPr>
            <a:fld id="{81D60167-4931-47E6-BA6A-407CBD079E47}" type="slidenum">
              <a:rPr lang="en-US" altLang="zh-CN" spc="6" smtClean="0"/>
            </a:fld>
            <a:r>
              <a:rPr lang="zh-CN" altLang="en-US" spc="12" smtClean="0"/>
              <a:t>￼</a:t>
            </a:r>
            <a:endParaRPr lang="zh-CN" altLang="en-US" spc="12"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showMasterSp="0">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6514643"/>
            <a:ext cx="12191999" cy="342875"/>
          </a:xfrm>
          <a:prstGeom prst="rect">
            <a:avLst/>
          </a:prstGeom>
          <a:blipFill>
            <a:blip r:embed="rId2" cstate="email"/>
            <a:stretch>
              <a:fillRect/>
            </a:stretch>
          </a:blipFill>
        </p:spPr>
        <p:txBody>
          <a:bodyPr wrap="square" lIns="0" tIns="0" rIns="0" bIns="0" rtlCol="0"/>
          <a:lstStyle/>
          <a:p>
            <a:endParaRPr sz="1090"/>
          </a:p>
        </p:txBody>
      </p:sp>
      <p:sp>
        <p:nvSpPr>
          <p:cNvPr id="17" name="bk object 17"/>
          <p:cNvSpPr/>
          <p:nvPr/>
        </p:nvSpPr>
        <p:spPr>
          <a:xfrm>
            <a:off x="0" y="6514642"/>
            <a:ext cx="12192000" cy="0"/>
          </a:xfrm>
          <a:custGeom>
            <a:avLst/>
            <a:gdLst/>
            <a:ahLst/>
            <a:cxnLst/>
            <a:rect l="l" t="t" r="r" b="b"/>
            <a:pathLst>
              <a:path w="20104100">
                <a:moveTo>
                  <a:pt x="0" y="0"/>
                </a:moveTo>
                <a:lnTo>
                  <a:pt x="20104099" y="0"/>
                </a:lnTo>
              </a:path>
            </a:pathLst>
          </a:custGeom>
          <a:ln w="10470">
            <a:solidFill>
              <a:srgbClr val="DCDEDF"/>
            </a:solidFill>
          </a:ln>
        </p:spPr>
        <p:txBody>
          <a:bodyPr wrap="square" lIns="0" tIns="0" rIns="0" bIns="0" rtlCol="0"/>
          <a:lstStyle/>
          <a:p>
            <a:endParaRPr sz="1090"/>
          </a:p>
        </p:txBody>
      </p:sp>
      <p:sp>
        <p:nvSpPr>
          <p:cNvPr id="2" name="Holder 2"/>
          <p:cNvSpPr>
            <a:spLocks noGrp="1"/>
          </p:cNvSpPr>
          <p:nvPr>
            <p:ph type="title"/>
          </p:nvPr>
        </p:nvSpPr>
        <p:spPr>
          <a:xfrm>
            <a:off x="2599595" y="2546248"/>
            <a:ext cx="7094543" cy="508601"/>
          </a:xfrm>
        </p:spPr>
        <p:txBody>
          <a:bodyPr lIns="0" tIns="0" rIns="0" bIns="0"/>
          <a:lstStyle>
            <a:lvl1pPr>
              <a:defRPr sz="3305" b="0" i="0">
                <a:solidFill>
                  <a:schemeClr val="bg1"/>
                </a:solidFill>
                <a:latin typeface="宋体" panose="02010600030101010101" pitchFamily="2" charset="-122"/>
                <a:cs typeface="宋体" panose="02010600030101010101" pitchFamily="2" charset="-122"/>
              </a:defRPr>
            </a:lvl1pPr>
          </a:lstStyle>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p:txBody>
      </p:sp>
      <p:sp>
        <p:nvSpPr>
          <p:cNvPr id="7" name="Holder 7"/>
          <p:cNvSpPr>
            <a:spLocks noGrp="1"/>
          </p:cNvSpPr>
          <p:nvPr>
            <p:ph type="sldNum" sz="quarter" idx="7"/>
          </p:nvPr>
        </p:nvSpPr>
        <p:spPr/>
        <p:txBody>
          <a:bodyPr lIns="0" tIns="0" rIns="0" bIns="0"/>
          <a:lstStyle>
            <a:lvl1pPr>
              <a:defRPr sz="1180" b="0" i="0">
                <a:solidFill>
                  <a:schemeClr val="tx1"/>
                </a:solidFill>
                <a:latin typeface="Arial" panose="020B0604020202020204"/>
                <a:cs typeface="Arial" panose="020B0604020202020204"/>
              </a:defRPr>
            </a:lvl1pPr>
          </a:lstStyle>
          <a:p>
            <a:pPr marL="15240">
              <a:lnSpc>
                <a:spcPts val="1385"/>
              </a:lnSpc>
            </a:pPr>
            <a:fld id="{81D60167-4931-47E6-BA6A-407CBD079E47}" type="slidenum">
              <a:rPr lang="en-US" altLang="zh-CN" spc="6" smtClean="0"/>
            </a:fld>
            <a:r>
              <a:rPr lang="zh-CN" altLang="en-US" spc="12" smtClean="0"/>
              <a:t>￼</a:t>
            </a:r>
            <a:endParaRPr lang="zh-CN" altLang="en-US" spc="12"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599595" y="2546248"/>
            <a:ext cx="7094543" cy="508601"/>
          </a:xfrm>
        </p:spPr>
        <p:txBody>
          <a:bodyPr lIns="0" tIns="0" rIns="0" bIns="0"/>
          <a:lstStyle>
            <a:lvl1pPr>
              <a:defRPr sz="3305" b="0" i="0">
                <a:solidFill>
                  <a:schemeClr val="bg1"/>
                </a:solidFill>
                <a:latin typeface="宋体" panose="02010600030101010101" pitchFamily="2" charset="-122"/>
                <a:cs typeface="宋体" panose="02010600030101010101" pitchFamily="2" charset="-122"/>
              </a:defRPr>
            </a:lvl1pPr>
          </a:lstStyle>
          <a:p/>
        </p:txBody>
      </p:sp>
      <p:sp>
        <p:nvSpPr>
          <p:cNvPr id="5" name="Holder 5"/>
          <p:cNvSpPr>
            <a:spLocks noGrp="1"/>
          </p:cNvSpPr>
          <p:nvPr>
            <p:ph type="sldNum" sz="quarter" idx="7"/>
          </p:nvPr>
        </p:nvSpPr>
        <p:spPr/>
        <p:txBody>
          <a:bodyPr lIns="0" tIns="0" rIns="0" bIns="0"/>
          <a:lstStyle>
            <a:lvl1pPr>
              <a:defRPr sz="1180" b="0" i="0">
                <a:solidFill>
                  <a:schemeClr val="tx1"/>
                </a:solidFill>
                <a:latin typeface="Arial" panose="020B0604020202020204"/>
                <a:cs typeface="Arial" panose="020B0604020202020204"/>
              </a:defRPr>
            </a:lvl1pPr>
          </a:lstStyle>
          <a:p>
            <a:pPr marL="15240">
              <a:lnSpc>
                <a:spcPts val="1385"/>
              </a:lnSpc>
            </a:pPr>
            <a:fld id="{81D60167-4931-47E6-BA6A-407CBD079E47}" type="slidenum">
              <a:rPr lang="en-US" altLang="zh-CN" spc="6" smtClean="0"/>
            </a:fld>
            <a:r>
              <a:rPr lang="zh-CN" altLang="en-US" spc="12" smtClean="0"/>
              <a:t>￼</a:t>
            </a:r>
            <a:endParaRPr lang="zh-CN" altLang="en-US" spc="12"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1.png"/><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126355" y="611854"/>
            <a:ext cx="1939290" cy="695960"/>
          </a:xfrm>
          <a:prstGeom prst="rect">
            <a:avLst/>
          </a:prstGeom>
        </p:spPr>
        <p:txBody>
          <a:bodyPr wrap="square" lIns="0" tIns="0" rIns="0" bIns="0">
            <a:spAutoFit/>
          </a:bodyPr>
          <a:lstStyle>
            <a:lvl1pPr>
              <a:defRPr sz="4400" b="0" i="0">
                <a:solidFill>
                  <a:schemeClr val="tx1"/>
                </a:solidFill>
                <a:latin typeface="等线 Light" panose="02010600030101010101" charset="-122"/>
                <a:cs typeface="等线 Light" panose="02010600030101010101" charset="-122"/>
              </a:defRPr>
            </a:lvl1pPr>
          </a:lstStyle>
          <a:p/>
        </p:txBody>
      </p:sp>
      <p:sp>
        <p:nvSpPr>
          <p:cNvPr id="3" name="Holder 3"/>
          <p:cNvSpPr>
            <a:spLocks noGrp="1"/>
          </p:cNvSpPr>
          <p:nvPr>
            <p:ph type="body" idx="1"/>
          </p:nvPr>
        </p:nvSpPr>
        <p:spPr>
          <a:xfrm>
            <a:off x="1927402" y="2363398"/>
            <a:ext cx="8337194" cy="3324225"/>
          </a:xfrm>
          <a:prstGeom prst="rect">
            <a:avLst/>
          </a:prstGeom>
        </p:spPr>
        <p:txBody>
          <a:bodyPr wrap="square" lIns="0" tIns="0" rIns="0" bIns="0">
            <a:spAutoFit/>
          </a:bodyPr>
          <a:lstStyle>
            <a:lvl1pPr>
              <a:defRPr sz="2500" b="0" i="0">
                <a:solidFill>
                  <a:schemeClr val="tx1"/>
                </a:solidFill>
                <a:latin typeface="宋体" panose="02010600030101010101" pitchFamily="2" charset="-122"/>
                <a:cs typeface="宋体" panose="02010600030101010101" pitchFamily="2" charset="-122"/>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grpSp>
        <p:nvGrpSpPr>
          <p:cNvPr id="7" name="Group 4"/>
          <p:cNvGrpSpPr>
            <a:grpSpLocks noChangeAspect="1"/>
          </p:cNvGrpSpPr>
          <p:nvPr userDrawn="1"/>
        </p:nvGrpSpPr>
        <p:grpSpPr bwMode="auto">
          <a:xfrm>
            <a:off x="3175" y="6720840"/>
            <a:ext cx="12188825" cy="137160"/>
            <a:chOff x="0" y="3089"/>
            <a:chExt cx="5760" cy="150"/>
          </a:xfrm>
        </p:grpSpPr>
        <p:sp>
          <p:nvSpPr>
            <p:cNvPr id="8" name="Rectangle 5"/>
            <p:cNvSpPr>
              <a:spLocks noChangeArrowheads="1"/>
            </p:cNvSpPr>
            <p:nvPr userDrawn="1"/>
          </p:nvSpPr>
          <p:spPr bwMode="auto">
            <a:xfrm>
              <a:off x="276" y="3089"/>
              <a:ext cx="5484" cy="15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1219200"/>
              <a:endParaRPr lang="zh-CN" altLang="en-US" sz="3200">
                <a:solidFill>
                  <a:srgbClr val="000000"/>
                </a:solidFill>
                <a:latin typeface="Arial" panose="020B0604020202020204"/>
                <a:ea typeface="黑体" panose="02010609060101010101" pitchFamily="49" charset="-122"/>
              </a:endParaRPr>
            </a:p>
          </p:txBody>
        </p:sp>
        <p:sp>
          <p:nvSpPr>
            <p:cNvPr id="9" name="Rectangle 6"/>
            <p:cNvSpPr>
              <a:spLocks noChangeArrowheads="1"/>
            </p:cNvSpPr>
            <p:nvPr userDrawn="1"/>
          </p:nvSpPr>
          <p:spPr bwMode="auto">
            <a:xfrm>
              <a:off x="0" y="3089"/>
              <a:ext cx="150" cy="15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1219200"/>
              <a:endParaRPr lang="zh-CN" altLang="en-US" sz="3200">
                <a:solidFill>
                  <a:srgbClr val="000000"/>
                </a:solidFill>
                <a:latin typeface="Arial" panose="020B0604020202020204"/>
                <a:ea typeface="黑体" panose="02010609060101010101" pitchFamily="49" charset="-122"/>
              </a:endParaRPr>
            </a:p>
          </p:txBody>
        </p:sp>
        <p:sp>
          <p:nvSpPr>
            <p:cNvPr id="10" name="Rectangle 7"/>
            <p:cNvSpPr>
              <a:spLocks noChangeArrowheads="1"/>
            </p:cNvSpPr>
            <p:nvPr userDrawn="1"/>
          </p:nvSpPr>
          <p:spPr bwMode="auto">
            <a:xfrm>
              <a:off x="150" y="3089"/>
              <a:ext cx="76" cy="1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1219200"/>
              <a:endParaRPr lang="zh-CN" altLang="en-US" sz="3200">
                <a:solidFill>
                  <a:srgbClr val="000000"/>
                </a:solidFill>
                <a:latin typeface="Arial" panose="020B0604020202020204"/>
                <a:ea typeface="黑体" panose="02010609060101010101" pitchFamily="49" charset="-122"/>
              </a:endParaRPr>
            </a:p>
          </p:txBody>
        </p:sp>
        <p:sp>
          <p:nvSpPr>
            <p:cNvPr id="11" name="Rectangle 8"/>
            <p:cNvSpPr>
              <a:spLocks noChangeArrowheads="1"/>
            </p:cNvSpPr>
            <p:nvPr userDrawn="1"/>
          </p:nvSpPr>
          <p:spPr bwMode="auto">
            <a:xfrm>
              <a:off x="226" y="3089"/>
              <a:ext cx="50" cy="15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1219200"/>
              <a:endParaRPr lang="zh-CN" altLang="en-US" sz="3200">
                <a:solidFill>
                  <a:srgbClr val="000000"/>
                </a:solidFill>
                <a:latin typeface="Arial" panose="020B0604020202020204"/>
                <a:ea typeface="黑体" panose="02010609060101010101" pitchFamily="49"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6514643"/>
            <a:ext cx="12191999" cy="342875"/>
          </a:xfrm>
          <a:prstGeom prst="rect">
            <a:avLst/>
          </a:prstGeom>
          <a:blipFill>
            <a:blip r:embed="rId6" cstate="email"/>
            <a:stretch>
              <a:fillRect/>
            </a:stretch>
          </a:blipFill>
        </p:spPr>
        <p:txBody>
          <a:bodyPr wrap="square" lIns="0" tIns="0" rIns="0" bIns="0" rtlCol="0"/>
          <a:lstStyle/>
          <a:p>
            <a:endParaRPr sz="1090"/>
          </a:p>
        </p:txBody>
      </p:sp>
      <p:sp>
        <p:nvSpPr>
          <p:cNvPr id="2" name="Holder 2"/>
          <p:cNvSpPr>
            <a:spLocks noGrp="1"/>
          </p:cNvSpPr>
          <p:nvPr>
            <p:ph type="title"/>
          </p:nvPr>
        </p:nvSpPr>
        <p:spPr>
          <a:xfrm>
            <a:off x="2599595" y="2546248"/>
            <a:ext cx="7094543" cy="838691"/>
          </a:xfrm>
          <a:prstGeom prst="rect">
            <a:avLst/>
          </a:prstGeom>
        </p:spPr>
        <p:txBody>
          <a:bodyPr wrap="square" lIns="0" tIns="0" rIns="0" bIns="0">
            <a:spAutoFit/>
          </a:bodyPr>
          <a:lstStyle>
            <a:lvl1pPr>
              <a:defRPr sz="5450" b="0" i="0">
                <a:solidFill>
                  <a:schemeClr val="bg1"/>
                </a:solidFill>
                <a:latin typeface="宋体" panose="02010600030101010101" pitchFamily="2" charset="-122"/>
                <a:cs typeface="宋体" panose="02010600030101010101" pitchFamily="2" charset="-122"/>
              </a:defRPr>
            </a:lvl1pPr>
          </a:lstStyle>
          <a:p/>
        </p:txBody>
      </p:sp>
      <p:sp>
        <p:nvSpPr>
          <p:cNvPr id="3" name="Holder 3"/>
          <p:cNvSpPr>
            <a:spLocks noGrp="1"/>
          </p:cNvSpPr>
          <p:nvPr>
            <p:ph type="body" idx="1"/>
          </p:nvPr>
        </p:nvSpPr>
        <p:spPr>
          <a:xfrm>
            <a:off x="640258" y="1326981"/>
            <a:ext cx="10911484" cy="276999"/>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1510583" y="6629641"/>
            <a:ext cx="2351754" cy="153888"/>
          </a:xfrm>
          <a:prstGeom prst="rect">
            <a:avLst/>
          </a:prstGeom>
        </p:spPr>
        <p:txBody>
          <a:bodyPr wrap="square" lIns="0" tIns="0" rIns="0" bIns="0">
            <a:spAutoFit/>
          </a:bodyPr>
          <a:lstStyle>
            <a:lvl1pPr>
              <a:defRPr sz="1000" b="0" i="1">
                <a:solidFill>
                  <a:srgbClr val="C72406"/>
                </a:solidFill>
                <a:latin typeface="Arial" panose="020B0604020202020204"/>
                <a:cs typeface="Arial" panose="020B0604020202020204"/>
              </a:defRPr>
            </a:lvl1pPr>
          </a:lstStyle>
          <a:p>
            <a:pPr marL="7620">
              <a:lnSpc>
                <a:spcPts val="1165"/>
              </a:lnSpc>
            </a:pPr>
            <a:endParaRPr lang="zh-CN" altLang="en-US" spc="-3" dirty="0"/>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685583" y="6599317"/>
            <a:ext cx="345041" cy="179536"/>
          </a:xfrm>
          <a:prstGeom prst="rect">
            <a:avLst/>
          </a:prstGeom>
        </p:spPr>
        <p:txBody>
          <a:bodyPr wrap="square" lIns="0" tIns="0" rIns="0" bIns="0">
            <a:spAutoFit/>
          </a:bodyPr>
          <a:lstStyle>
            <a:lvl1pPr>
              <a:defRPr sz="1180" b="0" i="0">
                <a:solidFill>
                  <a:schemeClr val="tx1"/>
                </a:solidFill>
                <a:latin typeface="Arial" panose="020B0604020202020204"/>
                <a:cs typeface="Arial" panose="020B0604020202020204"/>
              </a:defRPr>
            </a:lvl1pPr>
          </a:lstStyle>
          <a:p>
            <a:pPr marL="15240">
              <a:lnSpc>
                <a:spcPts val="1385"/>
              </a:lnSpc>
            </a:pPr>
            <a:fld id="{81D60167-4931-47E6-BA6A-407CBD079E47}" type="slidenum">
              <a:rPr lang="en-US" altLang="zh-CN" spc="6" smtClean="0"/>
            </a:fld>
            <a:r>
              <a:rPr lang="zh-CN" altLang="en-US" spc="12" smtClean="0"/>
              <a:t>￼</a:t>
            </a:r>
            <a:endParaRPr lang="zh-CN" altLang="en-US" spc="12" dirty="0"/>
          </a:p>
        </p:txBody>
      </p:sp>
      <p:grpSp>
        <p:nvGrpSpPr>
          <p:cNvPr id="8" name="Group 7"/>
          <p:cNvGrpSpPr/>
          <p:nvPr userDrawn="1"/>
        </p:nvGrpSpPr>
        <p:grpSpPr>
          <a:xfrm>
            <a:off x="0" y="6777395"/>
            <a:ext cx="12192000" cy="85087"/>
            <a:chOff x="0" y="0"/>
            <a:chExt cx="9143999" cy="63170"/>
          </a:xfrm>
        </p:grpSpPr>
        <p:sp>
          <p:nvSpPr>
            <p:cNvPr id="9" name="Rectangle 2"/>
            <p:cNvSpPr>
              <a:spLocks noChangeArrowheads="1"/>
            </p:cNvSpPr>
            <p:nvPr/>
          </p:nvSpPr>
          <p:spPr bwMode="gray">
            <a:xfrm rot="10800000">
              <a:off x="0" y="0"/>
              <a:ext cx="440597" cy="63170"/>
            </a:xfrm>
            <a:prstGeom prst="rect">
              <a:avLst/>
            </a:prstGeom>
            <a:solidFill>
              <a:srgbClr val="4D81AF">
                <a:alpha val="90000"/>
              </a:srgbClr>
            </a:solidFill>
            <a:ln w="9525">
              <a:noFill/>
              <a:miter lim="800000"/>
            </a:ln>
            <a:effectLst/>
          </p:spPr>
          <p:txBody>
            <a:bodyPr rot="10800000" wrap="none" lIns="91420" tIns="45710" rIns="91420" bIns="45710" anchor="ctr"/>
            <a:lstStyle/>
            <a:p>
              <a:pPr marL="0" marR="0" lvl="0" indent="0" algn="ctr" defTabSz="739140" eaLnBrk="1" fontAlgn="auto" latinLnBrk="0" hangingPunct="1">
                <a:lnSpc>
                  <a:spcPct val="100000"/>
                </a:lnSpc>
                <a:spcBef>
                  <a:spcPts val="0"/>
                </a:spcBef>
                <a:spcAft>
                  <a:spcPts val="0"/>
                </a:spcAft>
                <a:buClrTx/>
                <a:buSzTx/>
                <a:buFontTx/>
                <a:buNone/>
                <a:defRPr/>
              </a:pPr>
              <a:endParaRPr kumimoji="0" lang="zh-CN" altLang="en-US" sz="605" b="0" i="0" u="none" strike="noStrike" kern="0" cap="none" spc="0" normalizeH="0" baseline="0" noProof="0">
                <a:ln>
                  <a:noFill/>
                </a:ln>
                <a:solidFill>
                  <a:prstClr val="white"/>
                </a:solidFill>
                <a:effectLst/>
                <a:uLnTx/>
                <a:uFillTx/>
                <a:ea typeface="黑体" panose="02010609060101010101" pitchFamily="49" charset="-122"/>
              </a:endParaRPr>
            </a:p>
          </p:txBody>
        </p:sp>
        <p:sp>
          <p:nvSpPr>
            <p:cNvPr id="10" name="Rectangle 3"/>
            <p:cNvSpPr>
              <a:spLocks noChangeArrowheads="1"/>
            </p:cNvSpPr>
            <p:nvPr/>
          </p:nvSpPr>
          <p:spPr bwMode="gray">
            <a:xfrm rot="10800000">
              <a:off x="519971" y="0"/>
              <a:ext cx="150644" cy="63170"/>
            </a:xfrm>
            <a:prstGeom prst="rect">
              <a:avLst/>
            </a:prstGeom>
            <a:solidFill>
              <a:srgbClr val="B2C9DC">
                <a:alpha val="50000"/>
              </a:srgbClr>
            </a:solidFill>
            <a:ln w="9525">
              <a:noFill/>
              <a:miter lim="800000"/>
            </a:ln>
            <a:effectLst/>
          </p:spPr>
          <p:txBody>
            <a:bodyPr rot="10800000" wrap="none" lIns="91420" tIns="45710" rIns="91420" bIns="45710" anchor="ctr"/>
            <a:lstStyle/>
            <a:p>
              <a:pPr marL="0" marR="0" lvl="0" indent="0" algn="ctr" defTabSz="739140" eaLnBrk="1" fontAlgn="auto" latinLnBrk="0" hangingPunct="1">
                <a:lnSpc>
                  <a:spcPct val="100000"/>
                </a:lnSpc>
                <a:spcBef>
                  <a:spcPts val="0"/>
                </a:spcBef>
                <a:spcAft>
                  <a:spcPts val="0"/>
                </a:spcAft>
                <a:buClrTx/>
                <a:buSzTx/>
                <a:buFontTx/>
                <a:buNone/>
                <a:defRPr/>
              </a:pPr>
              <a:endParaRPr kumimoji="0" lang="zh-CN" altLang="en-US" sz="605" b="0" i="0" u="none" strike="noStrike" kern="0" cap="none" spc="0" normalizeH="0" baseline="0" noProof="0">
                <a:ln>
                  <a:noFill/>
                </a:ln>
                <a:solidFill>
                  <a:srgbClr val="000000"/>
                </a:solidFill>
                <a:effectLst/>
                <a:uLnTx/>
                <a:uFillTx/>
                <a:ea typeface="黑体" panose="02010609060101010101" pitchFamily="49" charset="-122"/>
              </a:endParaRPr>
            </a:p>
          </p:txBody>
        </p:sp>
        <p:sp>
          <p:nvSpPr>
            <p:cNvPr id="11" name="Rectangle 4"/>
            <p:cNvSpPr>
              <a:spLocks noChangeArrowheads="1"/>
            </p:cNvSpPr>
            <p:nvPr/>
          </p:nvSpPr>
          <p:spPr bwMode="gray">
            <a:xfrm rot="10800000">
              <a:off x="795996" y="0"/>
              <a:ext cx="843938" cy="63170"/>
            </a:xfrm>
            <a:prstGeom prst="rect">
              <a:avLst/>
            </a:prstGeom>
            <a:solidFill>
              <a:srgbClr val="4D81AF">
                <a:alpha val="50000"/>
              </a:srgbClr>
            </a:solidFill>
            <a:ln w="9525">
              <a:noFill/>
              <a:miter lim="800000"/>
            </a:ln>
            <a:effectLst/>
          </p:spPr>
          <p:txBody>
            <a:bodyPr rot="10800000" wrap="none" lIns="91420" tIns="45710" rIns="91420" bIns="45710" anchor="ctr"/>
            <a:lstStyle/>
            <a:p>
              <a:pPr marL="0" marR="0" lvl="0" indent="0" algn="ctr" defTabSz="739140" eaLnBrk="1" fontAlgn="auto" latinLnBrk="0" hangingPunct="1">
                <a:lnSpc>
                  <a:spcPct val="100000"/>
                </a:lnSpc>
                <a:spcBef>
                  <a:spcPts val="0"/>
                </a:spcBef>
                <a:spcAft>
                  <a:spcPts val="0"/>
                </a:spcAft>
                <a:buClrTx/>
                <a:buSzTx/>
                <a:buFontTx/>
                <a:buNone/>
                <a:defRPr/>
              </a:pPr>
              <a:endParaRPr kumimoji="0" lang="zh-CN" altLang="en-US" sz="605" b="0" i="0" u="none" strike="noStrike" kern="0" cap="none" spc="0" normalizeH="0" baseline="0" noProof="0">
                <a:ln>
                  <a:noFill/>
                </a:ln>
                <a:solidFill>
                  <a:prstClr val="white"/>
                </a:solidFill>
                <a:effectLst/>
                <a:uLnTx/>
                <a:uFillTx/>
                <a:ea typeface="黑体" panose="02010609060101010101" pitchFamily="49" charset="-122"/>
              </a:endParaRPr>
            </a:p>
          </p:txBody>
        </p:sp>
        <p:sp>
          <p:nvSpPr>
            <p:cNvPr id="12" name="Rectangle 5"/>
            <p:cNvSpPr>
              <a:spLocks noChangeArrowheads="1"/>
            </p:cNvSpPr>
            <p:nvPr/>
          </p:nvSpPr>
          <p:spPr bwMode="gray">
            <a:xfrm rot="10800000">
              <a:off x="671268" y="0"/>
              <a:ext cx="124727" cy="63170"/>
            </a:xfrm>
            <a:prstGeom prst="rect">
              <a:avLst/>
            </a:prstGeom>
            <a:solidFill>
              <a:srgbClr val="6F7170">
                <a:alpha val="50000"/>
              </a:srgbClr>
            </a:solidFill>
            <a:ln w="9525" algn="ctr">
              <a:noFill/>
              <a:miter lim="800000"/>
            </a:ln>
            <a:effectLst/>
          </p:spPr>
          <p:txBody>
            <a:bodyPr rot="10800000" wrap="none" lIns="91420" tIns="45710" rIns="91420" bIns="45710" anchor="ctr"/>
            <a:lstStyle/>
            <a:p>
              <a:pPr marL="0" marR="0" lvl="0" indent="0" algn="ctr" defTabSz="739140" eaLnBrk="1" fontAlgn="auto" latinLnBrk="0" hangingPunct="1">
                <a:lnSpc>
                  <a:spcPct val="100000"/>
                </a:lnSpc>
                <a:spcBef>
                  <a:spcPts val="0"/>
                </a:spcBef>
                <a:spcAft>
                  <a:spcPts val="0"/>
                </a:spcAft>
                <a:buClrTx/>
                <a:buSzTx/>
                <a:buFontTx/>
                <a:buNone/>
                <a:defRPr/>
              </a:pPr>
              <a:endParaRPr kumimoji="0" lang="zh-CN" altLang="en-US" sz="605" b="0" i="0" u="none" strike="noStrike" kern="0" cap="none" spc="0" normalizeH="0" baseline="0" noProof="0">
                <a:ln>
                  <a:noFill/>
                </a:ln>
                <a:solidFill>
                  <a:prstClr val="white"/>
                </a:solidFill>
                <a:effectLst/>
                <a:uLnTx/>
                <a:uFillTx/>
                <a:ea typeface="黑体" panose="02010609060101010101" pitchFamily="49" charset="-122"/>
              </a:endParaRPr>
            </a:p>
          </p:txBody>
        </p:sp>
        <p:sp>
          <p:nvSpPr>
            <p:cNvPr id="13" name="Rectangle 6"/>
            <p:cNvSpPr>
              <a:spLocks noChangeArrowheads="1"/>
            </p:cNvSpPr>
            <p:nvPr/>
          </p:nvSpPr>
          <p:spPr bwMode="gray">
            <a:xfrm rot="10800000">
              <a:off x="1639933" y="0"/>
              <a:ext cx="7504066" cy="63170"/>
            </a:xfrm>
            <a:prstGeom prst="rect">
              <a:avLst/>
            </a:prstGeom>
            <a:solidFill>
              <a:srgbClr val="B2C9DC">
                <a:alpha val="50000"/>
              </a:srgbClr>
            </a:solidFill>
            <a:ln w="9525">
              <a:noFill/>
              <a:miter lim="800000"/>
            </a:ln>
            <a:effectLst/>
          </p:spPr>
          <p:txBody>
            <a:bodyPr rot="10800000" wrap="none" lIns="91420" tIns="45710" rIns="91420" bIns="45710" anchor="ctr"/>
            <a:lstStyle/>
            <a:p>
              <a:pPr marL="0" marR="0" lvl="0" indent="0" algn="ctr" defTabSz="739140" eaLnBrk="1" fontAlgn="auto" latinLnBrk="0" hangingPunct="1">
                <a:lnSpc>
                  <a:spcPct val="100000"/>
                </a:lnSpc>
                <a:spcBef>
                  <a:spcPts val="0"/>
                </a:spcBef>
                <a:spcAft>
                  <a:spcPts val="0"/>
                </a:spcAft>
                <a:buClrTx/>
                <a:buSzTx/>
                <a:buFontTx/>
                <a:buNone/>
                <a:defRPr/>
              </a:pPr>
              <a:endParaRPr kumimoji="0" lang="zh-CN" altLang="en-US" sz="605" b="0" i="0" u="none" strike="noStrike" kern="0" cap="none" spc="0" normalizeH="0" baseline="0" noProof="0">
                <a:ln>
                  <a:noFill/>
                </a:ln>
                <a:solidFill>
                  <a:srgbClr val="000000"/>
                </a:solidFill>
                <a:effectLst/>
                <a:uLnTx/>
                <a:uFillTx/>
                <a:ea typeface="黑体" panose="02010609060101010101" pitchFamily="49" charset="-122"/>
              </a:endParaRPr>
            </a:p>
          </p:txBody>
        </p:sp>
        <p:sp>
          <p:nvSpPr>
            <p:cNvPr id="14" name="Rectangle 7"/>
            <p:cNvSpPr>
              <a:spLocks noChangeArrowheads="1"/>
            </p:cNvSpPr>
            <p:nvPr/>
          </p:nvSpPr>
          <p:spPr bwMode="gray">
            <a:xfrm rot="10800000">
              <a:off x="437360" y="0"/>
              <a:ext cx="82612" cy="63170"/>
            </a:xfrm>
            <a:prstGeom prst="rect">
              <a:avLst/>
            </a:prstGeom>
            <a:solidFill>
              <a:srgbClr val="4D81AF">
                <a:alpha val="50000"/>
              </a:srgbClr>
            </a:solidFill>
            <a:ln w="9525">
              <a:noFill/>
              <a:miter lim="800000"/>
            </a:ln>
            <a:effectLst/>
          </p:spPr>
          <p:txBody>
            <a:bodyPr rot="10800000" wrap="none" lIns="91420" tIns="45710" rIns="91420" bIns="45710" anchor="ctr"/>
            <a:lstStyle/>
            <a:p>
              <a:pPr marL="0" marR="0" lvl="0" indent="0" algn="ctr" defTabSz="739140" eaLnBrk="1" fontAlgn="auto" latinLnBrk="0" hangingPunct="1">
                <a:lnSpc>
                  <a:spcPct val="100000"/>
                </a:lnSpc>
                <a:spcBef>
                  <a:spcPts val="0"/>
                </a:spcBef>
                <a:spcAft>
                  <a:spcPts val="0"/>
                </a:spcAft>
                <a:buClrTx/>
                <a:buSzTx/>
                <a:buFontTx/>
                <a:buNone/>
                <a:defRPr/>
              </a:pPr>
              <a:endParaRPr kumimoji="0" lang="zh-CN" altLang="en-US" sz="605" b="0" i="0" u="none" strike="noStrike" kern="0" cap="none" spc="0" normalizeH="0" baseline="0" noProof="0">
                <a:ln>
                  <a:noFill/>
                </a:ln>
                <a:solidFill>
                  <a:prstClr val="white"/>
                </a:solidFill>
                <a:effectLst/>
                <a:uLnTx/>
                <a:uFillTx/>
                <a:ea typeface="黑体" panose="02010609060101010101" pitchFamily="49" charset="-122"/>
              </a:endParaRPr>
            </a:p>
          </p:txBody>
        </p:sp>
      </p:gr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277495">
        <a:defRPr>
          <a:latin typeface="+mn-lt"/>
          <a:ea typeface="+mn-ea"/>
          <a:cs typeface="+mn-cs"/>
        </a:defRPr>
      </a:lvl2pPr>
      <a:lvl3pPr marL="554355">
        <a:defRPr>
          <a:latin typeface="+mn-lt"/>
          <a:ea typeface="+mn-ea"/>
          <a:cs typeface="+mn-cs"/>
        </a:defRPr>
      </a:lvl3pPr>
      <a:lvl4pPr marL="831850">
        <a:defRPr>
          <a:latin typeface="+mn-lt"/>
          <a:ea typeface="+mn-ea"/>
          <a:cs typeface="+mn-cs"/>
        </a:defRPr>
      </a:lvl4pPr>
      <a:lvl5pPr marL="1108710">
        <a:defRPr>
          <a:latin typeface="+mn-lt"/>
          <a:ea typeface="+mn-ea"/>
          <a:cs typeface="+mn-cs"/>
        </a:defRPr>
      </a:lvl5pPr>
      <a:lvl6pPr marL="1386205">
        <a:defRPr>
          <a:latin typeface="+mn-lt"/>
          <a:ea typeface="+mn-ea"/>
          <a:cs typeface="+mn-cs"/>
        </a:defRPr>
      </a:lvl6pPr>
      <a:lvl7pPr marL="1663700">
        <a:defRPr>
          <a:latin typeface="+mn-lt"/>
          <a:ea typeface="+mn-ea"/>
          <a:cs typeface="+mn-cs"/>
        </a:defRPr>
      </a:lvl7pPr>
      <a:lvl8pPr marL="1940560">
        <a:defRPr>
          <a:latin typeface="+mn-lt"/>
          <a:ea typeface="+mn-ea"/>
          <a:cs typeface="+mn-cs"/>
        </a:defRPr>
      </a:lvl8pPr>
      <a:lvl9pPr marL="2218055">
        <a:defRPr>
          <a:latin typeface="+mn-lt"/>
          <a:ea typeface="+mn-ea"/>
          <a:cs typeface="+mn-cs"/>
        </a:defRPr>
      </a:lvl9pPr>
    </p:bodyStyle>
    <p:otherStyle>
      <a:lvl1pPr marL="0">
        <a:defRPr>
          <a:latin typeface="+mn-lt"/>
          <a:ea typeface="+mn-ea"/>
          <a:cs typeface="+mn-cs"/>
        </a:defRPr>
      </a:lvl1pPr>
      <a:lvl2pPr marL="277495">
        <a:defRPr>
          <a:latin typeface="+mn-lt"/>
          <a:ea typeface="+mn-ea"/>
          <a:cs typeface="+mn-cs"/>
        </a:defRPr>
      </a:lvl2pPr>
      <a:lvl3pPr marL="554355">
        <a:defRPr>
          <a:latin typeface="+mn-lt"/>
          <a:ea typeface="+mn-ea"/>
          <a:cs typeface="+mn-cs"/>
        </a:defRPr>
      </a:lvl3pPr>
      <a:lvl4pPr marL="831850">
        <a:defRPr>
          <a:latin typeface="+mn-lt"/>
          <a:ea typeface="+mn-ea"/>
          <a:cs typeface="+mn-cs"/>
        </a:defRPr>
      </a:lvl4pPr>
      <a:lvl5pPr marL="1108710">
        <a:defRPr>
          <a:latin typeface="+mn-lt"/>
          <a:ea typeface="+mn-ea"/>
          <a:cs typeface="+mn-cs"/>
        </a:defRPr>
      </a:lvl5pPr>
      <a:lvl6pPr marL="1386205">
        <a:defRPr>
          <a:latin typeface="+mn-lt"/>
          <a:ea typeface="+mn-ea"/>
          <a:cs typeface="+mn-cs"/>
        </a:defRPr>
      </a:lvl6pPr>
      <a:lvl7pPr marL="1663700">
        <a:defRPr>
          <a:latin typeface="+mn-lt"/>
          <a:ea typeface="+mn-ea"/>
          <a:cs typeface="+mn-cs"/>
        </a:defRPr>
      </a:lvl7pPr>
      <a:lvl8pPr marL="1940560">
        <a:defRPr>
          <a:latin typeface="+mn-lt"/>
          <a:ea typeface="+mn-ea"/>
          <a:cs typeface="+mn-cs"/>
        </a:defRPr>
      </a:lvl8pPr>
      <a:lvl9pPr marL="221805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5.xml"/><Relationship Id="rId2" Type="http://schemas.openxmlformats.org/officeDocument/2006/relationships/image" Target="../media/image8.emf"/><Relationship Id="rId1"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5.xml"/><Relationship Id="rId2" Type="http://schemas.openxmlformats.org/officeDocument/2006/relationships/image" Target="../media/image9.emf"/><Relationship Id="rId1"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5.xml"/><Relationship Id="rId2" Type="http://schemas.openxmlformats.org/officeDocument/2006/relationships/image" Target="../media/image10.emf"/><Relationship Id="rId1"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5.xml"/><Relationship Id="rId2" Type="http://schemas.openxmlformats.org/officeDocument/2006/relationships/image" Target="../media/image14.emf"/><Relationship Id="rId1"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5.xml"/><Relationship Id="rId2" Type="http://schemas.openxmlformats.org/officeDocument/2006/relationships/image" Target="../media/image22.emf"/><Relationship Id="rId1" Type="http://schemas.openxmlformats.org/officeDocument/2006/relationships/oleObject" Target="../embeddings/oleObject7.bin"/></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5.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5.xml"/><Relationship Id="rId2" Type="http://schemas.openxmlformats.org/officeDocument/2006/relationships/image" Target="../media/image7.e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8" y="0"/>
            <a:ext cx="8715144" cy="6857519"/>
          </a:xfrm>
          <a:prstGeom prst="rect">
            <a:avLst/>
          </a:prstGeom>
          <a:blipFill>
            <a:blip r:embed="rId1" cstate="email"/>
            <a:stretch>
              <a:fillRect/>
            </a:stretch>
          </a:blipFill>
        </p:spPr>
        <p:txBody>
          <a:bodyPr wrap="square" lIns="0" tIns="0" rIns="0" bIns="0" rtlCol="0"/>
          <a:lstStyle/>
          <a:p>
            <a:pPr marL="0" marR="0" lvl="0" indent="0" algn="l" defTabSz="554355" rtl="0" eaLnBrk="1" fontAlgn="auto" latinLnBrk="0" hangingPunct="1">
              <a:lnSpc>
                <a:spcPct val="100000"/>
              </a:lnSpc>
              <a:spcBef>
                <a:spcPts val="0"/>
              </a:spcBef>
              <a:spcAft>
                <a:spcPts val="0"/>
              </a:spcAft>
              <a:buClrTx/>
              <a:buSzTx/>
              <a:buFontTx/>
              <a:buNone/>
              <a:defRPr/>
            </a:pPr>
            <a:endParaRPr kumimoji="0" sz="109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object 3"/>
          <p:cNvSpPr/>
          <p:nvPr/>
        </p:nvSpPr>
        <p:spPr>
          <a:xfrm>
            <a:off x="2493390" y="317"/>
            <a:ext cx="9698236" cy="6857230"/>
          </a:xfrm>
          <a:custGeom>
            <a:avLst/>
            <a:gdLst/>
            <a:ahLst/>
            <a:cxnLst/>
            <a:rect l="l" t="t" r="r" b="b"/>
            <a:pathLst>
              <a:path w="15993110" h="11308080">
                <a:moveTo>
                  <a:pt x="15993020" y="11308032"/>
                </a:moveTo>
                <a:lnTo>
                  <a:pt x="0" y="11308032"/>
                </a:lnTo>
                <a:lnTo>
                  <a:pt x="5105917" y="0"/>
                </a:lnTo>
                <a:lnTo>
                  <a:pt x="15993020" y="0"/>
                </a:lnTo>
                <a:lnTo>
                  <a:pt x="15993020" y="11308032"/>
                </a:lnTo>
                <a:close/>
              </a:path>
            </a:pathLst>
          </a:custGeom>
          <a:solidFill>
            <a:srgbClr val="F3F3F3"/>
          </a:solidFill>
        </p:spPr>
        <p:txBody>
          <a:bodyPr wrap="square" lIns="0" tIns="0" rIns="0" bIns="0" rtlCol="0"/>
          <a:lstStyle/>
          <a:p>
            <a:pPr marL="0" marR="0" lvl="0" indent="0" algn="l" defTabSz="554355" rtl="0" eaLnBrk="1" fontAlgn="auto" latinLnBrk="0" hangingPunct="1">
              <a:lnSpc>
                <a:spcPct val="100000"/>
              </a:lnSpc>
              <a:spcBef>
                <a:spcPts val="0"/>
              </a:spcBef>
              <a:spcAft>
                <a:spcPts val="0"/>
              </a:spcAft>
              <a:buClrTx/>
              <a:buSzTx/>
              <a:buFontTx/>
              <a:buNone/>
              <a:defRPr/>
            </a:pPr>
            <a:endParaRPr kumimoji="0" sz="109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object 4"/>
          <p:cNvSpPr/>
          <p:nvPr/>
        </p:nvSpPr>
        <p:spPr>
          <a:xfrm>
            <a:off x="3088394" y="0"/>
            <a:ext cx="2754127" cy="5373056"/>
          </a:xfrm>
          <a:prstGeom prst="rect">
            <a:avLst/>
          </a:prstGeom>
          <a:blipFill>
            <a:blip r:embed="rId2" cstate="email"/>
            <a:stretch>
              <a:fillRect/>
            </a:stretch>
          </a:blipFill>
        </p:spPr>
        <p:txBody>
          <a:bodyPr wrap="square" lIns="0" tIns="0" rIns="0" bIns="0" rtlCol="0"/>
          <a:lstStyle/>
          <a:p>
            <a:pPr marL="0" marR="0" lvl="0" indent="0" algn="l" defTabSz="554355" rtl="0" eaLnBrk="1" fontAlgn="auto" latinLnBrk="0" hangingPunct="1">
              <a:lnSpc>
                <a:spcPct val="100000"/>
              </a:lnSpc>
              <a:spcBef>
                <a:spcPts val="0"/>
              </a:spcBef>
              <a:spcAft>
                <a:spcPts val="0"/>
              </a:spcAft>
              <a:buClrTx/>
              <a:buSzTx/>
              <a:buFontTx/>
              <a:buNone/>
              <a:defRPr/>
            </a:pPr>
            <a:endParaRPr kumimoji="0" sz="109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object 7"/>
          <p:cNvSpPr txBox="1">
            <a:spLocks noGrp="1"/>
          </p:cNvSpPr>
          <p:nvPr>
            <p:ph type="title"/>
          </p:nvPr>
        </p:nvSpPr>
        <p:spPr>
          <a:xfrm>
            <a:off x="4918647" y="2781988"/>
            <a:ext cx="6888805" cy="565150"/>
          </a:xfrm>
          <a:prstGeom prst="rect">
            <a:avLst/>
          </a:prstGeom>
        </p:spPr>
        <p:txBody>
          <a:bodyPr vert="horz" wrap="square" lIns="0" tIns="6931" rIns="0" bIns="0" rtlCol="0">
            <a:spAutoFit/>
          </a:bodyPr>
          <a:lstStyle/>
          <a:p>
            <a:pPr marL="2342515" marR="3175" indent="-2334895" algn="ctr">
              <a:lnSpc>
                <a:spcPct val="101000"/>
              </a:lnSpc>
              <a:spcBef>
                <a:spcPts val="55"/>
              </a:spcBef>
            </a:pPr>
            <a:r>
              <a:rPr lang="zh-CN" altLang="en-US" sz="3600" b="1" spc="3"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自然语言处理基础</a:t>
            </a:r>
            <a:endParaRPr lang="zh-CN" altLang="en-US" sz="3600" b="1" spc="3"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Rectangle 4"/>
          <p:cNvSpPr/>
          <p:nvPr/>
        </p:nvSpPr>
        <p:spPr>
          <a:xfrm>
            <a:off x="5065418" y="3506242"/>
            <a:ext cx="7126208" cy="1786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6" name="Picture 5"/>
          <p:cNvPicPr>
            <a:picLocks noChangeAspect="1"/>
          </p:cNvPicPr>
          <p:nvPr/>
        </p:nvPicPr>
        <p:blipFill>
          <a:blip r:embed="rId3" cstate="email"/>
          <a:stretch>
            <a:fillRect/>
          </a:stretch>
        </p:blipFill>
        <p:spPr>
          <a:xfrm>
            <a:off x="7225840" y="570306"/>
            <a:ext cx="2805364" cy="1844592"/>
          </a:xfrm>
          <a:prstGeom prst="rect">
            <a:avLst/>
          </a:prstGeom>
        </p:spPr>
      </p:pic>
      <p:sp>
        <p:nvSpPr>
          <p:cNvPr id="9" name="文本框 8"/>
          <p:cNvSpPr txBox="1"/>
          <p:nvPr/>
        </p:nvSpPr>
        <p:spPr>
          <a:xfrm>
            <a:off x="8716010" y="4645660"/>
            <a:ext cx="2565400" cy="829945"/>
          </a:xfrm>
          <a:prstGeom prst="rect">
            <a:avLst/>
          </a:prstGeom>
          <a:noFill/>
        </p:spPr>
        <p:txBody>
          <a:bodyPr wrap="square" rtlCol="0">
            <a:spAutoFit/>
          </a:bodyPr>
          <a:p>
            <a:r>
              <a:rPr lang="zh-CN" altLang="en-US" sz="2400" b="1"/>
              <a:t>分享人：黄佳恒</a:t>
            </a:r>
            <a:endParaRPr lang="zh-CN" altLang="en-US" sz="2400" b="1"/>
          </a:p>
          <a:p>
            <a:r>
              <a:rPr lang="en-US" altLang="zh-CN" sz="2400" b="1"/>
              <a:t>               2019.5.6</a:t>
            </a:r>
            <a:endParaRPr lang="en-US" altLang="zh-CN"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zh-CN" altLang="en-US" sz="4400">
                <a:latin typeface="等线 Light" panose="02010600030101010101" charset="-122"/>
                <a:cs typeface="等线 Light" panose="02010600030101010101" charset="-122"/>
              </a:rPr>
              <a:t>语义理解（</a:t>
            </a:r>
            <a:r>
              <a:rPr lang="en-US" altLang="zh-CN" sz="4400">
                <a:latin typeface="等线 Light" panose="02010600030101010101" charset="-122"/>
                <a:cs typeface="等线 Light" panose="02010600030101010101" charset="-122"/>
              </a:rPr>
              <a:t>SLU</a:t>
            </a:r>
            <a:r>
              <a:rPr lang="zh-CN" altLang="en-US" sz="4400">
                <a:latin typeface="等线 Light" panose="02010600030101010101" charset="-122"/>
                <a:cs typeface="等线 Light" panose="02010600030101010101" charset="-122"/>
              </a:rPr>
              <a:t>）</a:t>
            </a:r>
            <a:endParaRPr lang="zh-CN" altLang="en-US" sz="4400">
              <a:latin typeface="等线 Light" panose="02010600030101010101" charset="-122"/>
              <a:cs typeface="等线 Light" panose="02010600030101010101" charset="-122"/>
            </a:endParaRPr>
          </a:p>
        </p:txBody>
      </p:sp>
      <p:sp>
        <p:nvSpPr>
          <p:cNvPr id="3" name="object 3"/>
          <p:cNvSpPr txBox="1"/>
          <p:nvPr/>
        </p:nvSpPr>
        <p:spPr>
          <a:xfrm>
            <a:off x="939165" y="1930400"/>
            <a:ext cx="10114280" cy="2166620"/>
          </a:xfrm>
          <a:prstGeom prst="rect">
            <a:avLst/>
          </a:prstGeom>
        </p:spPr>
        <p:txBody>
          <a:bodyPr vert="horz" wrap="square" lIns="0" tIns="12700" rIns="0" bIns="0" rtlCol="0">
            <a:spAutoFit/>
          </a:bodyPr>
          <a:lstStyle/>
          <a:p>
            <a:pPr algn="l"/>
            <a:r>
              <a:rPr lang="zh-CN" sz="2000">
                <a:latin typeface="等线" panose="02010600030101010101" charset="-122"/>
                <a:cs typeface="等线" panose="02010600030101010101" charset="-122"/>
              </a:rPr>
              <a:t>结构化表示自然语言的语义：</a:t>
            </a:r>
            <a:endParaRPr lang="zh-CN" sz="2000">
              <a:latin typeface="等线" panose="02010600030101010101" charset="-122"/>
              <a:cs typeface="等线" panose="02010600030101010101" charset="-122"/>
            </a:endParaRPr>
          </a:p>
          <a:p>
            <a:pPr algn="l"/>
            <a:r>
              <a:rPr lang="en-US" altLang="zh-CN" sz="2000">
                <a:latin typeface="等线" panose="02010600030101010101" charset="-122"/>
                <a:cs typeface="等线" panose="02010600030101010101" charset="-122"/>
              </a:rPr>
              <a:t>act-slot-value tuples</a:t>
            </a:r>
            <a:endParaRPr lang="en-US" altLang="zh-CN" sz="2000">
              <a:latin typeface="等线" panose="02010600030101010101" charset="-122"/>
              <a:cs typeface="等线" panose="02010600030101010101" charset="-122"/>
            </a:endParaRPr>
          </a:p>
          <a:p>
            <a:pPr algn="l"/>
            <a:endParaRPr lang="en-US" altLang="zh-CN" sz="2000">
              <a:latin typeface="等线" panose="02010600030101010101" charset="-122"/>
              <a:cs typeface="等线" panose="02010600030101010101" charset="-122"/>
            </a:endParaRPr>
          </a:p>
          <a:p>
            <a:pPr algn="l"/>
            <a:r>
              <a:rPr lang="en-US" altLang="zh-CN" sz="2000">
                <a:latin typeface="等线" panose="02010600030101010101" charset="-122"/>
                <a:cs typeface="等线" panose="02010600030101010101" charset="-122"/>
              </a:rPr>
              <a:t>act1 (slot=value1, slot2=value2,...),act2(slot=value1,...),...</a:t>
            </a:r>
            <a:endParaRPr lang="en-US" altLang="zh-CN" sz="2000">
              <a:latin typeface="等线" panose="02010600030101010101" charset="-122"/>
              <a:cs typeface="等线" panose="02010600030101010101" charset="-122"/>
            </a:endParaRPr>
          </a:p>
          <a:p>
            <a:pPr algn="l"/>
            <a:r>
              <a:rPr lang="en-US" altLang="zh-CN" sz="2000">
                <a:latin typeface="等线" panose="02010600030101010101" charset="-122"/>
                <a:cs typeface="等线" panose="02010600030101010101" charset="-122"/>
              </a:rPr>
              <a:t>  acttype, slot, value </a:t>
            </a:r>
            <a:r>
              <a:rPr lang="zh-CN" altLang="en-US" sz="2000">
                <a:latin typeface="等线" panose="02010600030101010101" charset="-122"/>
                <a:cs typeface="等线" panose="02010600030101010101" charset="-122"/>
              </a:rPr>
              <a:t>的取值范围已预先定义好</a:t>
            </a:r>
            <a:endParaRPr lang="zh-CN" altLang="en-US" sz="2000">
              <a:latin typeface="等线" panose="02010600030101010101" charset="-122"/>
              <a:cs typeface="等线" panose="02010600030101010101" charset="-122"/>
            </a:endParaRPr>
          </a:p>
          <a:p>
            <a:pPr algn="l"/>
            <a:endParaRPr lang="zh-CN" sz="2000">
              <a:latin typeface="等线" panose="02010600030101010101" charset="-122"/>
              <a:cs typeface="等线" panose="02010600030101010101" charset="-122"/>
            </a:endParaRPr>
          </a:p>
          <a:p>
            <a:pPr algn="l"/>
            <a:endParaRPr lang="zh-CN" sz="2000">
              <a:latin typeface="等线" panose="02010600030101010101" charset="-122"/>
              <a:cs typeface="等线" panose="02010600030101010101" charset="-122"/>
            </a:endParaRPr>
          </a:p>
        </p:txBody>
      </p:sp>
      <p:graphicFrame>
        <p:nvGraphicFramePr>
          <p:cNvPr id="4" name="对象 3"/>
          <p:cNvGraphicFramePr/>
          <p:nvPr/>
        </p:nvGraphicFramePr>
        <p:xfrm>
          <a:off x="1710690" y="3807460"/>
          <a:ext cx="3950335" cy="2251075"/>
        </p:xfrm>
        <a:graphic>
          <a:graphicData uri="http://schemas.openxmlformats.org/presentationml/2006/ole">
            <mc:AlternateContent xmlns:mc="http://schemas.openxmlformats.org/markup-compatibility/2006">
              <mc:Choice xmlns:v="urn:schemas-microsoft-com:vml" Requires="v">
                <p:oleObj spid="_x0000_s5" name="" r:id="rId1" imgW="4231640" imgH="2581910" progId="Visio.Drawing.11">
                  <p:embed/>
                </p:oleObj>
              </mc:Choice>
              <mc:Fallback>
                <p:oleObj name="" r:id="rId1" imgW="4231640" imgH="2581910" progId="Visio.Drawing.11">
                  <p:embed/>
                  <p:pic>
                    <p:nvPicPr>
                      <p:cNvPr id="0" name="图片 4"/>
                      <p:cNvPicPr/>
                      <p:nvPr/>
                    </p:nvPicPr>
                    <p:blipFill>
                      <a:blip r:embed="rId2"/>
                      <a:stretch>
                        <a:fillRect/>
                      </a:stretch>
                    </p:blipFill>
                    <p:spPr>
                      <a:xfrm>
                        <a:off x="1710690" y="3807460"/>
                        <a:ext cx="3950335" cy="225107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zh-CN" altLang="en-US" sz="4400">
                <a:latin typeface="等线 Light" panose="02010600030101010101" charset="-122"/>
                <a:cs typeface="等线 Light" panose="02010600030101010101" charset="-122"/>
              </a:rPr>
              <a:t>语义理解（</a:t>
            </a:r>
            <a:r>
              <a:rPr lang="en-US" altLang="zh-CN" sz="4400">
                <a:latin typeface="等线 Light" panose="02010600030101010101" charset="-122"/>
                <a:cs typeface="等线 Light" panose="02010600030101010101" charset="-122"/>
              </a:rPr>
              <a:t>SLU</a:t>
            </a:r>
            <a:r>
              <a:rPr lang="zh-CN" altLang="en-US" sz="4400">
                <a:latin typeface="等线 Light" panose="02010600030101010101" charset="-122"/>
                <a:cs typeface="等线 Light" panose="02010600030101010101" charset="-122"/>
              </a:rPr>
              <a:t>）</a:t>
            </a:r>
            <a:endParaRPr lang="zh-CN" altLang="en-US" sz="4400">
              <a:latin typeface="等线 Light" panose="02010600030101010101" charset="-122"/>
              <a:cs typeface="等线 Light" panose="02010600030101010101" charset="-122"/>
            </a:endParaRPr>
          </a:p>
        </p:txBody>
      </p:sp>
      <p:sp>
        <p:nvSpPr>
          <p:cNvPr id="3" name="object 3"/>
          <p:cNvSpPr txBox="1"/>
          <p:nvPr/>
        </p:nvSpPr>
        <p:spPr>
          <a:xfrm>
            <a:off x="939165" y="1930400"/>
            <a:ext cx="10114280" cy="4813935"/>
          </a:xfrm>
          <a:prstGeom prst="rect">
            <a:avLst/>
          </a:prstGeom>
        </p:spPr>
        <p:txBody>
          <a:bodyPr vert="horz" wrap="square" lIns="0" tIns="12700" rIns="0" bIns="0" rtlCol="0">
            <a:spAutoFit/>
          </a:bodyPr>
          <a:lstStyle/>
          <a:p>
            <a:pPr algn="l"/>
            <a:r>
              <a:rPr lang="en-US" altLang="zh-CN" sz="2000">
                <a:latin typeface="等线" panose="02010600030101010101" charset="-122"/>
                <a:cs typeface="等线" panose="02010600030101010101" charset="-122"/>
              </a:rPr>
              <a:t>a)</a:t>
            </a:r>
            <a:r>
              <a:rPr lang="zh-CN" altLang="en-US" sz="2000">
                <a:latin typeface="等线" panose="02010600030101010101" charset="-122"/>
                <a:cs typeface="等线" panose="02010600030101010101" charset="-122"/>
              </a:rPr>
              <a:t>语义解析</a:t>
            </a:r>
            <a:endParaRPr lang="zh-CN" altLang="en-US" sz="2000">
              <a:latin typeface="等线" panose="02010600030101010101" charset="-122"/>
              <a:cs typeface="等线" panose="02010600030101010101" charset="-122"/>
            </a:endParaRPr>
          </a:p>
          <a:p>
            <a:pPr algn="l"/>
            <a:r>
              <a:rPr lang="zh-CN" altLang="en-US" sz="2000">
                <a:latin typeface="等线" panose="02010600030101010101" charset="-122"/>
                <a:cs typeface="等线" panose="02010600030101010101" charset="-122"/>
              </a:rPr>
              <a:t>如：</a:t>
            </a:r>
            <a:r>
              <a:rPr lang="en-US" altLang="zh-CN" sz="2000">
                <a:latin typeface="等线" panose="02010600030101010101" charset="-122"/>
                <a:cs typeface="等线" panose="02010600030101010101" charset="-122"/>
              </a:rPr>
              <a:t>I'd like a cheap Italian on the east side of town.</a:t>
            </a:r>
            <a:endParaRPr lang="en-US" altLang="zh-CN" sz="2000">
              <a:latin typeface="等线" panose="02010600030101010101" charset="-122"/>
              <a:cs typeface="等线" panose="02010600030101010101" charset="-122"/>
            </a:endParaRPr>
          </a:p>
          <a:p>
            <a:pPr algn="l"/>
            <a:r>
              <a:rPr lang="zh-CN" altLang="en-US" sz="2000">
                <a:latin typeface="等线" panose="02010600030101010101" charset="-122"/>
                <a:cs typeface="等线" panose="02010600030101010101" charset="-122"/>
              </a:rPr>
              <a:t>通过语法规则解析服务可以解析出：</a:t>
            </a:r>
            <a:endParaRPr lang="zh-CN" altLang="en-US" sz="2000">
              <a:latin typeface="等线" panose="02010600030101010101" charset="-122"/>
              <a:cs typeface="等线" panose="02010600030101010101" charset="-122"/>
            </a:endParaRPr>
          </a:p>
          <a:p>
            <a:pPr algn="l"/>
            <a:r>
              <a:rPr lang="en-US" altLang="zh-CN" sz="2000">
                <a:latin typeface="等线" panose="02010600030101010101" charset="-122"/>
                <a:cs typeface="等线" panose="02010600030101010101" charset="-122"/>
              </a:rPr>
              <a:t>Frame:inform</a:t>
            </a:r>
            <a:endParaRPr lang="en-US" altLang="zh-CN" sz="2000">
              <a:latin typeface="等线" panose="02010600030101010101" charset="-122"/>
              <a:cs typeface="等线" panose="02010600030101010101" charset="-122"/>
            </a:endParaRPr>
          </a:p>
          <a:p>
            <a:pPr algn="l"/>
            <a:r>
              <a:rPr lang="en-US" altLang="zh-CN" sz="2000">
                <a:latin typeface="等线" panose="02010600030101010101" charset="-122"/>
                <a:cs typeface="等线" panose="02010600030101010101" charset="-122"/>
              </a:rPr>
              <a:t>Type:restaurant</a:t>
            </a:r>
            <a:endParaRPr lang="en-US" altLang="zh-CN" sz="2000">
              <a:latin typeface="等线" panose="02010600030101010101" charset="-122"/>
              <a:cs typeface="等线" panose="02010600030101010101" charset="-122"/>
            </a:endParaRPr>
          </a:p>
          <a:p>
            <a:pPr algn="l"/>
            <a:r>
              <a:rPr lang="en-US" altLang="zh-CN" sz="2000">
                <a:latin typeface="等线" panose="02010600030101010101" charset="-122"/>
                <a:cs typeface="等线" panose="02010600030101010101" charset="-122"/>
              </a:rPr>
              <a:t>Food:Italian</a:t>
            </a:r>
            <a:endParaRPr lang="en-US" altLang="zh-CN" sz="2000">
              <a:latin typeface="等线" panose="02010600030101010101" charset="-122"/>
              <a:cs typeface="等线" panose="02010600030101010101" charset="-122"/>
            </a:endParaRPr>
          </a:p>
          <a:p>
            <a:pPr algn="l"/>
            <a:r>
              <a:rPr lang="en-US" altLang="zh-CN" sz="2000">
                <a:latin typeface="等线" panose="02010600030101010101" charset="-122"/>
                <a:cs typeface="等线" panose="02010600030101010101" charset="-122"/>
              </a:rPr>
              <a:t>Price:cheap</a:t>
            </a:r>
            <a:endParaRPr lang="en-US" altLang="zh-CN" sz="2000">
              <a:latin typeface="等线" panose="02010600030101010101" charset="-122"/>
              <a:cs typeface="等线" panose="02010600030101010101" charset="-122"/>
            </a:endParaRPr>
          </a:p>
          <a:p>
            <a:pPr algn="l"/>
            <a:r>
              <a:rPr lang="en-US" altLang="zh-CN" sz="2000">
                <a:latin typeface="等线" panose="02010600030101010101" charset="-122"/>
                <a:cs typeface="等线" panose="02010600030101010101" charset="-122"/>
              </a:rPr>
              <a:t>Area:east</a:t>
            </a:r>
            <a:br>
              <a:rPr lang="en-US" altLang="zh-CN" sz="2000">
                <a:latin typeface="等线" panose="02010600030101010101" charset="-122"/>
                <a:cs typeface="等线" panose="02010600030101010101" charset="-122"/>
              </a:rPr>
            </a:br>
            <a:r>
              <a:rPr lang="en-US" altLang="zh-CN" sz="2000">
                <a:latin typeface="等线" panose="02010600030101010101" charset="-122"/>
                <a:cs typeface="等线" panose="02010600030101010101" charset="-122"/>
              </a:rPr>
              <a:t>b)</a:t>
            </a:r>
            <a:r>
              <a:rPr lang="zh-CN" altLang="en-US" sz="2000">
                <a:latin typeface="等线" panose="02010600030101010101" charset="-122"/>
                <a:cs typeface="等线" panose="02010600030101010101" charset="-122"/>
              </a:rPr>
              <a:t>语义标注</a:t>
            </a:r>
            <a:endParaRPr lang="zh-CN" altLang="en-US" sz="2000">
              <a:latin typeface="等线" panose="02010600030101010101" charset="-122"/>
              <a:cs typeface="等线" panose="02010600030101010101" charset="-122"/>
            </a:endParaRPr>
          </a:p>
          <a:p>
            <a:pPr algn="l"/>
            <a:r>
              <a:rPr lang="en-US" altLang="zh-CN" sz="2000">
                <a:latin typeface="等线" panose="02010600030101010101" charset="-122"/>
                <a:cs typeface="等线" panose="02010600030101010101" charset="-122"/>
              </a:rPr>
              <a:t>X=I'd    like a cheap Italian on the east side of town.</a:t>
            </a:r>
            <a:endParaRPr lang="en-US" altLang="zh-CN" sz="2000">
              <a:latin typeface="等线" panose="02010600030101010101" charset="-122"/>
              <a:cs typeface="等线" panose="02010600030101010101" charset="-122"/>
            </a:endParaRPr>
          </a:p>
          <a:p>
            <a:pPr algn="l"/>
            <a:r>
              <a:rPr lang="en-US" altLang="zh-CN" sz="1200">
                <a:latin typeface="等线" panose="02010600030101010101" charset="-122"/>
                <a:cs typeface="等线" panose="02010600030101010101" charset="-122"/>
              </a:rPr>
              <a:t>Y= B-inform I-inform o B-price    B-food       o        o      B-area  I-area  I-area  I-area</a:t>
            </a:r>
            <a:endParaRPr lang="en-US" altLang="zh-CN" sz="2000">
              <a:latin typeface="等线" panose="02010600030101010101" charset="-122"/>
              <a:cs typeface="等线" panose="02010600030101010101" charset="-122"/>
            </a:endParaRPr>
          </a:p>
          <a:p>
            <a:pPr algn="l"/>
            <a:r>
              <a:rPr lang="en-US" altLang="zh-CN" sz="2000">
                <a:latin typeface="等线" panose="02010600030101010101" charset="-122"/>
                <a:cs typeface="等线" panose="02010600030101010101" charset="-122"/>
              </a:rPr>
              <a:t>c)</a:t>
            </a:r>
            <a:r>
              <a:rPr lang="zh-CN" altLang="en-US" sz="2000">
                <a:latin typeface="等线" panose="02010600030101010101" charset="-122"/>
                <a:cs typeface="等线" panose="02010600030101010101" charset="-122"/>
              </a:rPr>
              <a:t>语义分类</a:t>
            </a:r>
            <a:endParaRPr lang="zh-CN" altLang="en-US" sz="2000">
              <a:latin typeface="等线" panose="02010600030101010101" charset="-122"/>
              <a:cs typeface="等线" panose="02010600030101010101" charset="-122"/>
            </a:endParaRPr>
          </a:p>
          <a:p>
            <a:pPr algn="l"/>
            <a:r>
              <a:rPr lang="en-US" altLang="zh-CN" sz="2000">
                <a:latin typeface="等线" panose="02010600030101010101" charset="-122"/>
                <a:cs typeface="等线" panose="02010600030101010101" charset="-122"/>
              </a:rPr>
              <a:t>I'd like a &lt;p-value&gt; &lt;f-value&gt; on the &lt;a-value&gt; side of town.</a:t>
            </a:r>
            <a:endParaRPr lang="zh-CN" altLang="en-US" sz="2000">
              <a:latin typeface="等线" panose="02010600030101010101" charset="-122"/>
              <a:cs typeface="等线" panose="02010600030101010101" charset="-122"/>
            </a:endParaRPr>
          </a:p>
          <a:p>
            <a:pPr algn="l"/>
            <a:r>
              <a:rPr lang="zh-CN" altLang="en-US" sz="2000">
                <a:latin typeface="等线" panose="02010600030101010101" charset="-122"/>
                <a:cs typeface="等线" panose="02010600030101010101" charset="-122"/>
              </a:rPr>
              <a:t>语义特征   （</a:t>
            </a:r>
            <a:r>
              <a:rPr lang="en-US" altLang="zh-CN" sz="2000">
                <a:latin typeface="等线" panose="02010600030101010101" charset="-122"/>
                <a:cs typeface="等线" panose="02010600030101010101" charset="-122"/>
              </a:rPr>
              <a:t>1</a:t>
            </a:r>
            <a:r>
              <a:rPr lang="zh-CN" altLang="en-US" sz="2000">
                <a:latin typeface="等线" panose="02010600030101010101" charset="-122"/>
                <a:cs typeface="等线" panose="02010600030101010101" charset="-122"/>
              </a:rPr>
              <a:t>）分类器</a:t>
            </a:r>
            <a:r>
              <a:rPr lang="en-US" altLang="zh-CN" sz="2000">
                <a:latin typeface="等线" panose="02010600030101010101" charset="-122"/>
                <a:cs typeface="等线" panose="02010600030101010101" charset="-122"/>
              </a:rPr>
              <a:t>-area ---area=east [p=0.7]</a:t>
            </a:r>
            <a:endParaRPr lang="zh-CN" altLang="en-US" sz="2000">
              <a:latin typeface="等线" panose="02010600030101010101" charset="-122"/>
              <a:cs typeface="等线" panose="02010600030101010101" charset="-122"/>
            </a:endParaRPr>
          </a:p>
          <a:p>
            <a:pPr algn="l"/>
            <a:r>
              <a:rPr lang="en-US" altLang="zh-CN" sz="2000">
                <a:latin typeface="等线" panose="02010600030101010101" charset="-122"/>
                <a:cs typeface="等线" panose="02010600030101010101" charset="-122"/>
              </a:rPr>
              <a:t>	    </a:t>
            </a:r>
            <a:r>
              <a:rPr lang="zh-CN" altLang="en-US" sz="2000">
                <a:latin typeface="等线" panose="02010600030101010101" charset="-122"/>
                <a:cs typeface="等线" panose="02010600030101010101" charset="-122"/>
              </a:rPr>
              <a:t>（</a:t>
            </a:r>
            <a:r>
              <a:rPr lang="en-US" altLang="zh-CN" sz="2000">
                <a:latin typeface="等线" panose="02010600030101010101" charset="-122"/>
                <a:cs typeface="等线" panose="02010600030101010101" charset="-122"/>
              </a:rPr>
              <a:t>2</a:t>
            </a:r>
            <a:r>
              <a:rPr lang="zh-CN" altLang="en-US" sz="2000">
                <a:latin typeface="等线" panose="02010600030101010101" charset="-122"/>
                <a:cs typeface="等线" panose="02010600030101010101" charset="-122"/>
              </a:rPr>
              <a:t>）分类器</a:t>
            </a:r>
            <a:r>
              <a:rPr lang="en-US" altLang="zh-CN" sz="2000">
                <a:latin typeface="等线" panose="02010600030101010101" charset="-122"/>
                <a:cs typeface="等线" panose="02010600030101010101" charset="-122"/>
              </a:rPr>
              <a:t>-food ---food=Italian [p=0.8]</a:t>
            </a:r>
            <a:endParaRPr lang="zh-CN" altLang="en-US" sz="2000">
              <a:latin typeface="等线" panose="02010600030101010101" charset="-122"/>
              <a:cs typeface="等线" panose="02010600030101010101" charset="-122"/>
            </a:endParaRPr>
          </a:p>
          <a:p>
            <a:pPr algn="l"/>
            <a:r>
              <a:rPr lang="zh-CN" altLang="en-US" sz="2000">
                <a:latin typeface="等线" panose="02010600030101010101" charset="-122"/>
                <a:cs typeface="等线" panose="02010600030101010101" charset="-122"/>
              </a:rPr>
              <a:t>                 （</a:t>
            </a:r>
            <a:r>
              <a:rPr lang="en-US" altLang="zh-CN" sz="2000">
                <a:latin typeface="等线" panose="02010600030101010101" charset="-122"/>
                <a:cs typeface="等线" panose="02010600030101010101" charset="-122"/>
              </a:rPr>
              <a:t>3</a:t>
            </a:r>
            <a:r>
              <a:rPr lang="zh-CN" altLang="en-US" sz="2000">
                <a:latin typeface="等线" panose="02010600030101010101" charset="-122"/>
                <a:cs typeface="等线" panose="02010600030101010101" charset="-122"/>
              </a:rPr>
              <a:t>）  分类器</a:t>
            </a:r>
            <a:r>
              <a:rPr lang="en-US" altLang="zh-CN" sz="2000">
                <a:latin typeface="等线" panose="02010600030101010101" charset="-122"/>
                <a:cs typeface="等线" panose="02010600030101010101" charset="-122"/>
              </a:rPr>
              <a:t>-price ---price=cheap [p=0.5]</a:t>
            </a:r>
            <a:endParaRPr lang="en-US" altLang="zh-CN" sz="2000">
              <a:latin typeface="等线" panose="02010600030101010101" charset="-122"/>
              <a:cs typeface="等线" panose="0201060003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zh-CN" altLang="en-US" sz="4400">
                <a:latin typeface="等线 Light" panose="02010600030101010101" charset="-122"/>
                <a:cs typeface="等线 Light" panose="02010600030101010101" charset="-122"/>
              </a:rPr>
              <a:t>状态追踪</a:t>
            </a:r>
            <a:r>
              <a:rPr lang="en-US" altLang="zh-CN" sz="4400">
                <a:latin typeface="等线 Light" panose="02010600030101010101" charset="-122"/>
                <a:cs typeface="等线 Light" panose="02010600030101010101" charset="-122"/>
              </a:rPr>
              <a:t>DST</a:t>
            </a:r>
            <a:endParaRPr lang="en-US" altLang="zh-CN" sz="4400">
              <a:latin typeface="等线 Light" panose="02010600030101010101" charset="-122"/>
              <a:cs typeface="等线 Light" panose="02010600030101010101" charset="-122"/>
            </a:endParaRPr>
          </a:p>
        </p:txBody>
      </p:sp>
      <p:sp>
        <p:nvSpPr>
          <p:cNvPr id="3" name="object 3"/>
          <p:cNvSpPr txBox="1"/>
          <p:nvPr/>
        </p:nvSpPr>
        <p:spPr>
          <a:xfrm>
            <a:off x="939165" y="1930400"/>
            <a:ext cx="10114280" cy="628015"/>
          </a:xfrm>
          <a:prstGeom prst="rect">
            <a:avLst/>
          </a:prstGeom>
        </p:spPr>
        <p:txBody>
          <a:bodyPr vert="horz" wrap="square" lIns="0" tIns="12700" rIns="0" bIns="0" rtlCol="0">
            <a:spAutoFit/>
          </a:bodyPr>
          <a:lstStyle/>
          <a:p>
            <a:pPr algn="l"/>
            <a:r>
              <a:rPr lang="zh-CN" altLang="en-US" sz="2000">
                <a:latin typeface="等线" panose="02010600030101010101" charset="-122"/>
                <a:cs typeface="等线" panose="02010600030101010101" charset="-122"/>
              </a:rPr>
              <a:t>对话状态应该包含持续对话所需要的各种信息</a:t>
            </a:r>
            <a:endParaRPr lang="zh-CN" altLang="en-US" sz="2000">
              <a:latin typeface="等线" panose="02010600030101010101" charset="-122"/>
              <a:cs typeface="等线" panose="02010600030101010101" charset="-122"/>
            </a:endParaRPr>
          </a:p>
          <a:p>
            <a:pPr algn="l"/>
            <a:r>
              <a:rPr lang="en-US" altLang="zh-CN" sz="2000">
                <a:latin typeface="等线" panose="02010600030101010101" charset="-122"/>
                <a:cs typeface="等线" panose="02010600030101010101" charset="-122"/>
              </a:rPr>
              <a:t>DST</a:t>
            </a:r>
            <a:r>
              <a:rPr lang="zh-CN" altLang="en-US" sz="2000">
                <a:latin typeface="等线" panose="02010600030101010101" charset="-122"/>
                <a:cs typeface="等线" panose="02010600030101010101" charset="-122"/>
              </a:rPr>
              <a:t>问题： 依据最新的系统和用户动作，更新对话状态</a:t>
            </a:r>
            <a:endParaRPr lang="zh-CN" altLang="en-US" sz="2000">
              <a:latin typeface="等线" panose="02010600030101010101" charset="-122"/>
              <a:cs typeface="等线" panose="0201060003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zh-CN" altLang="en-US" sz="4400">
                <a:latin typeface="等线 Light" panose="02010600030101010101" charset="-122"/>
                <a:cs typeface="等线 Light" panose="02010600030101010101" charset="-122"/>
              </a:rPr>
              <a:t>对话状态追踪（</a:t>
            </a:r>
            <a:r>
              <a:rPr lang="en-US" altLang="zh-CN" sz="4400">
                <a:latin typeface="等线 Light" panose="02010600030101010101" charset="-122"/>
                <a:cs typeface="等线 Light" panose="02010600030101010101" charset="-122"/>
              </a:rPr>
              <a:t>DS</a:t>
            </a:r>
            <a:r>
              <a:rPr lang="zh-CN" altLang="en-US" sz="4400">
                <a:latin typeface="等线 Light" panose="02010600030101010101" charset="-122"/>
                <a:cs typeface="等线 Light" panose="02010600030101010101" charset="-122"/>
              </a:rPr>
              <a:t>）</a:t>
            </a:r>
            <a:endParaRPr lang="zh-CN" altLang="en-US" sz="4400">
              <a:latin typeface="等线 Light" panose="02010600030101010101" charset="-122"/>
              <a:cs typeface="等线 Light" panose="02010600030101010101" charset="-122"/>
            </a:endParaRPr>
          </a:p>
        </p:txBody>
      </p:sp>
      <p:sp>
        <p:nvSpPr>
          <p:cNvPr id="3" name="object 3"/>
          <p:cNvSpPr txBox="1"/>
          <p:nvPr/>
        </p:nvSpPr>
        <p:spPr>
          <a:xfrm>
            <a:off x="939165" y="1930400"/>
            <a:ext cx="10114280" cy="935990"/>
          </a:xfrm>
          <a:prstGeom prst="rect">
            <a:avLst/>
          </a:prstGeom>
        </p:spPr>
        <p:txBody>
          <a:bodyPr vert="horz" wrap="square" lIns="0" tIns="12700" rIns="0" bIns="0" rtlCol="0">
            <a:spAutoFit/>
          </a:bodyPr>
          <a:lstStyle/>
          <a:p>
            <a:pPr algn="l"/>
            <a:r>
              <a:rPr lang="zh-CN" sz="2000">
                <a:latin typeface="等线" panose="02010600030101010101" charset="-122"/>
                <a:cs typeface="等线" panose="02010600030101010101" charset="-122"/>
              </a:rPr>
              <a:t>记录了用户在对话中的所有历史信息</a:t>
            </a:r>
            <a:endParaRPr lang="zh-CN" sz="2000">
              <a:latin typeface="等线" panose="02010600030101010101" charset="-122"/>
              <a:cs typeface="等线" panose="02010600030101010101" charset="-122"/>
            </a:endParaRPr>
          </a:p>
          <a:p>
            <a:pPr algn="l"/>
            <a:endParaRPr lang="zh-CN" sz="2000">
              <a:latin typeface="等线" panose="02010600030101010101" charset="-122"/>
              <a:cs typeface="等线" panose="02010600030101010101" charset="-122"/>
            </a:endParaRPr>
          </a:p>
          <a:p>
            <a:pPr algn="l"/>
            <a:endParaRPr lang="zh-CN" sz="2000">
              <a:latin typeface="等线" panose="02010600030101010101" charset="-122"/>
              <a:cs typeface="等线" panose="02010600030101010101" charset="-122"/>
            </a:endParaRPr>
          </a:p>
        </p:txBody>
      </p:sp>
      <p:graphicFrame>
        <p:nvGraphicFramePr>
          <p:cNvPr id="4" name="表格 3"/>
          <p:cNvGraphicFramePr/>
          <p:nvPr/>
        </p:nvGraphicFramePr>
        <p:xfrm>
          <a:off x="939165" y="2670810"/>
          <a:ext cx="8533765" cy="2667000"/>
        </p:xfrm>
        <a:graphic>
          <a:graphicData uri="http://schemas.openxmlformats.org/drawingml/2006/table">
            <a:tbl>
              <a:tblPr firstRow="1" bandRow="1">
                <a:tableStyleId>{5C22544A-7EE6-4342-B048-85BDC9FD1C3A}</a:tableStyleId>
              </a:tblPr>
              <a:tblGrid>
                <a:gridCol w="4266565"/>
                <a:gridCol w="4266565"/>
              </a:tblGrid>
              <a:tr h="381000">
                <a:tc>
                  <a:txBody>
                    <a:bodyPr/>
                    <a:p>
                      <a:pPr algn="ctr">
                        <a:buNone/>
                      </a:pPr>
                      <a:r>
                        <a:rPr lang="zh-CN" altLang="en-US"/>
                        <a:t>变量名</a:t>
                      </a:r>
                      <a:endParaRPr lang="zh-CN" altLang="en-US"/>
                    </a:p>
                  </a:txBody>
                  <a:tcPr/>
                </a:tc>
                <a:tc>
                  <a:txBody>
                    <a:bodyPr/>
                    <a:p>
                      <a:pPr algn="ctr">
                        <a:buNone/>
                      </a:pPr>
                      <a:r>
                        <a:rPr lang="zh-CN" altLang="en-US"/>
                        <a:t>定义</a:t>
                      </a:r>
                      <a:endParaRPr lang="zh-CN" altLang="en-US"/>
                    </a:p>
                  </a:txBody>
                  <a:tcPr/>
                </a:tc>
              </a:tr>
              <a:tr h="381000">
                <a:tc>
                  <a:txBody>
                    <a:bodyPr/>
                    <a:p>
                      <a:pPr>
                        <a:buNone/>
                      </a:pPr>
                      <a:r>
                        <a:rPr lang="en-US" altLang="zh-CN"/>
                        <a:t>place_type</a:t>
                      </a:r>
                      <a:endParaRPr lang="en-US" altLang="zh-CN"/>
                    </a:p>
                  </a:txBody>
                  <a:tcPr/>
                </a:tc>
                <a:tc>
                  <a:txBody>
                    <a:bodyPr/>
                    <a:p>
                      <a:pPr>
                        <a:buNone/>
                      </a:pPr>
                      <a:r>
                        <a:rPr lang="zh-CN" altLang="en-US"/>
                        <a:t>用户想要查找的地点类型，如酒吧 饭店</a:t>
                      </a:r>
                      <a:endParaRPr lang="zh-CN" altLang="en-US"/>
                    </a:p>
                  </a:txBody>
                  <a:tcPr/>
                </a:tc>
              </a:tr>
              <a:tr h="381000">
                <a:tc>
                  <a:txBody>
                    <a:bodyPr/>
                    <a:p>
                      <a:pPr>
                        <a:buNone/>
                      </a:pPr>
                      <a:r>
                        <a:rPr lang="en-US" altLang="zh-CN"/>
                        <a:t>area</a:t>
                      </a:r>
                      <a:endParaRPr lang="en-US" altLang="zh-CN"/>
                    </a:p>
                  </a:txBody>
                  <a:tcPr/>
                </a:tc>
                <a:tc>
                  <a:txBody>
                    <a:bodyPr/>
                    <a:p>
                      <a:pPr>
                        <a:buNone/>
                      </a:pPr>
                      <a:r>
                        <a:rPr lang="zh-CN" altLang="en-US"/>
                        <a:t>用户想要查找的地点所在区域</a:t>
                      </a:r>
                      <a:endParaRPr lang="zh-CN" altLang="en-US"/>
                    </a:p>
                  </a:txBody>
                  <a:tcPr/>
                </a:tc>
              </a:tr>
              <a:tr h="381000">
                <a:tc>
                  <a:txBody>
                    <a:bodyPr/>
                    <a:p>
                      <a:pPr>
                        <a:buNone/>
                      </a:pPr>
                      <a:r>
                        <a:rPr lang="en-US" altLang="zh-CN"/>
                        <a:t>price_range</a:t>
                      </a:r>
                      <a:endParaRPr lang="en-US" altLang="zh-CN"/>
                    </a:p>
                  </a:txBody>
                  <a:tcPr/>
                </a:tc>
                <a:tc>
                  <a:txBody>
                    <a:bodyPr/>
                    <a:p>
                      <a:pPr>
                        <a:buNone/>
                      </a:pPr>
                      <a:r>
                        <a:rPr lang="zh-CN" altLang="en-US"/>
                        <a:t>价格范围</a:t>
                      </a:r>
                      <a:endParaRPr lang="zh-CN" altLang="en-US"/>
                    </a:p>
                  </a:txBody>
                  <a:tcPr/>
                </a:tc>
              </a:tr>
              <a:tr h="381000">
                <a:tc>
                  <a:txBody>
                    <a:bodyPr/>
                    <a:p>
                      <a:pPr>
                        <a:buNone/>
                      </a:pPr>
                      <a:r>
                        <a:rPr lang="en-US" altLang="zh-CN"/>
                        <a:t>near</a:t>
                      </a:r>
                      <a:endParaRPr lang="en-US" altLang="zh-CN"/>
                    </a:p>
                  </a:txBody>
                  <a:tcPr/>
                </a:tc>
                <a:tc>
                  <a:txBody>
                    <a:bodyPr/>
                    <a:p>
                      <a:pPr>
                        <a:buNone/>
                      </a:pPr>
                      <a:r>
                        <a:rPr lang="zh-CN" altLang="en-US"/>
                        <a:t>是否需要在什么地方的附近</a:t>
                      </a:r>
                      <a:endParaRPr lang="zh-CN" altLang="en-US"/>
                    </a:p>
                  </a:txBody>
                  <a:tcPr/>
                </a:tc>
              </a:tr>
              <a:tr h="381000">
                <a:tc>
                  <a:txBody>
                    <a:bodyPr/>
                    <a:p>
                      <a:pPr>
                        <a:buNone/>
                      </a:pPr>
                      <a:r>
                        <a:rPr lang="en-US" altLang="zh-CN"/>
                        <a:t>food_type</a:t>
                      </a:r>
                      <a:endParaRPr lang="en-US" altLang="zh-CN"/>
                    </a:p>
                  </a:txBody>
                  <a:tcPr/>
                </a:tc>
                <a:tc>
                  <a:txBody>
                    <a:bodyPr/>
                    <a:p>
                      <a:pPr>
                        <a:buNone/>
                      </a:pPr>
                      <a:r>
                        <a:rPr lang="zh-CN" altLang="en-US"/>
                        <a:t>餐厅对应的美食类型</a:t>
                      </a:r>
                      <a:endParaRPr lang="zh-CN" altLang="en-US"/>
                    </a:p>
                  </a:txBody>
                  <a:tcPr/>
                </a:tc>
              </a:tr>
              <a:tr h="381000">
                <a:tc>
                  <a:txBody>
                    <a:bodyPr/>
                    <a:p>
                      <a:pPr>
                        <a:buNone/>
                      </a:pPr>
                      <a:r>
                        <a:rPr lang="en-US" altLang="zh-CN"/>
                        <a:t>stars</a:t>
                      </a:r>
                      <a:endParaRPr lang="en-US" altLang="zh-CN"/>
                    </a:p>
                  </a:txBody>
                  <a:tcPr/>
                </a:tc>
                <a:tc>
                  <a:txBody>
                    <a:bodyPr/>
                    <a:p>
                      <a:pPr>
                        <a:buNone/>
                      </a:pPr>
                      <a:r>
                        <a:rPr lang="zh-CN" altLang="en-US"/>
                        <a:t>酒店星级</a:t>
                      </a:r>
                      <a:endParaRPr lang="zh-CN" altLang="en-US"/>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zh-CN" altLang="en-US" sz="4400">
                <a:latin typeface="等线 Light" panose="02010600030101010101" charset="-122"/>
                <a:cs typeface="等线 Light" panose="02010600030101010101" charset="-122"/>
              </a:rPr>
              <a:t>对话状态追踪（</a:t>
            </a:r>
            <a:r>
              <a:rPr lang="en-US" altLang="zh-CN" sz="4400">
                <a:latin typeface="等线 Light" panose="02010600030101010101" charset="-122"/>
                <a:cs typeface="等线 Light" panose="02010600030101010101" charset="-122"/>
              </a:rPr>
              <a:t>DST</a:t>
            </a:r>
            <a:r>
              <a:rPr lang="zh-CN" altLang="en-US" sz="4400">
                <a:latin typeface="等线 Light" panose="02010600030101010101" charset="-122"/>
                <a:cs typeface="等线 Light" panose="02010600030101010101" charset="-122"/>
              </a:rPr>
              <a:t>）</a:t>
            </a:r>
            <a:endParaRPr lang="zh-CN" altLang="en-US" sz="4400">
              <a:latin typeface="等线 Light" panose="02010600030101010101" charset="-122"/>
              <a:cs typeface="等线 Light" panose="02010600030101010101" charset="-122"/>
            </a:endParaRPr>
          </a:p>
        </p:txBody>
      </p:sp>
      <p:sp>
        <p:nvSpPr>
          <p:cNvPr id="3" name="object 3"/>
          <p:cNvSpPr txBox="1"/>
          <p:nvPr/>
        </p:nvSpPr>
        <p:spPr>
          <a:xfrm>
            <a:off x="838200" y="1930400"/>
            <a:ext cx="10114280" cy="628015"/>
          </a:xfrm>
          <a:prstGeom prst="rect">
            <a:avLst/>
          </a:prstGeom>
        </p:spPr>
        <p:txBody>
          <a:bodyPr vert="horz" wrap="square" lIns="0" tIns="12700" rIns="0" bIns="0" rtlCol="0">
            <a:spAutoFit/>
          </a:bodyPr>
          <a:lstStyle/>
          <a:p>
            <a:pPr algn="l"/>
            <a:r>
              <a:rPr lang="zh-CN" altLang="en-US" sz="2000">
                <a:latin typeface="等线" panose="02010600030101010101" charset="-122"/>
                <a:cs typeface="等线" panose="02010600030101010101" charset="-122"/>
              </a:rPr>
              <a:t>记录用户历史输入，维持多个槽位上的取值</a:t>
            </a:r>
            <a:endParaRPr lang="zh-CN" altLang="en-US" sz="2000">
              <a:latin typeface="等线" panose="02010600030101010101" charset="-122"/>
              <a:cs typeface="等线" panose="02010600030101010101" charset="-122"/>
            </a:endParaRPr>
          </a:p>
          <a:p>
            <a:pPr algn="l"/>
            <a:endParaRPr lang="zh-CN" altLang="en-US" sz="2000">
              <a:latin typeface="等线" panose="02010600030101010101" charset="-122"/>
              <a:cs typeface="等线" panose="02010600030101010101" charset="-122"/>
            </a:endParaRPr>
          </a:p>
        </p:txBody>
      </p:sp>
      <p:graphicFrame>
        <p:nvGraphicFramePr>
          <p:cNvPr id="8" name="表格 7"/>
          <p:cNvGraphicFramePr/>
          <p:nvPr/>
        </p:nvGraphicFramePr>
        <p:xfrm>
          <a:off x="837565" y="2659380"/>
          <a:ext cx="2506980" cy="2787015"/>
        </p:xfrm>
        <a:graphic>
          <a:graphicData uri="http://schemas.openxmlformats.org/drawingml/2006/table">
            <a:tbl>
              <a:tblPr firstRow="1" bandRow="1">
                <a:tableStyleId>{5C22544A-7EE6-4342-B048-85BDC9FD1C3A}</a:tableStyleId>
              </a:tblPr>
              <a:tblGrid>
                <a:gridCol w="1291590"/>
                <a:gridCol w="1215390"/>
              </a:tblGrid>
              <a:tr h="403860">
                <a:tc>
                  <a:txBody>
                    <a:bodyPr/>
                    <a:p>
                      <a:pPr>
                        <a:buNone/>
                      </a:pPr>
                      <a:r>
                        <a:rPr lang="en-US" altLang="zh-CN"/>
                        <a:t>Slots</a:t>
                      </a:r>
                      <a:endParaRPr lang="en-US" altLang="zh-CN"/>
                    </a:p>
                  </a:txBody>
                  <a:tcPr/>
                </a:tc>
                <a:tc>
                  <a:txBody>
                    <a:bodyPr/>
                    <a:p>
                      <a:pPr>
                        <a:buNone/>
                      </a:pPr>
                      <a:r>
                        <a:rPr lang="en-US" altLang="zh-CN"/>
                        <a:t>Slot Value</a:t>
                      </a:r>
                      <a:endParaRPr lang="en-US" altLang="zh-CN"/>
                    </a:p>
                  </a:txBody>
                  <a:tcPr/>
                </a:tc>
              </a:tr>
              <a:tr h="394970">
                <a:tc>
                  <a:txBody>
                    <a:bodyPr/>
                    <a:p>
                      <a:pPr>
                        <a:buNone/>
                      </a:pPr>
                      <a:r>
                        <a:rPr lang="en-US" altLang="zh-CN" sz="1800"/>
                        <a:t>place_type</a:t>
                      </a:r>
                      <a:endParaRPr lang="en-US" altLang="zh-CN" sz="1800"/>
                    </a:p>
                  </a:txBody>
                  <a:tcPr/>
                </a:tc>
                <a:tc>
                  <a:txBody>
                    <a:bodyPr/>
                    <a:p>
                      <a:pPr>
                        <a:buNone/>
                      </a:pPr>
                      <a:r>
                        <a:rPr lang="en-US" altLang="zh-CN"/>
                        <a:t>None</a:t>
                      </a:r>
                      <a:endParaRPr lang="en-US" altLang="zh-CN"/>
                    </a:p>
                  </a:txBody>
                  <a:tcPr/>
                </a:tc>
              </a:tr>
              <a:tr h="394335">
                <a:tc>
                  <a:txBody>
                    <a:bodyPr/>
                    <a:p>
                      <a:pPr>
                        <a:buNone/>
                      </a:pPr>
                      <a:r>
                        <a:rPr lang="en-US" altLang="zh-CN"/>
                        <a:t>area</a:t>
                      </a:r>
                      <a:endParaRPr lang="en-US" altLang="zh-CN"/>
                    </a:p>
                  </a:txBody>
                  <a:tcPr/>
                </a:tc>
                <a:tc>
                  <a:txBody>
                    <a:bodyPr/>
                    <a:p>
                      <a:pPr>
                        <a:buNone/>
                      </a:pPr>
                      <a:r>
                        <a:rPr lang="en-US" altLang="zh-CN"/>
                        <a:t>None</a:t>
                      </a:r>
                      <a:endParaRPr lang="en-US" altLang="zh-CN"/>
                    </a:p>
                  </a:txBody>
                  <a:tcPr/>
                </a:tc>
              </a:tr>
              <a:tr h="388620">
                <a:tc>
                  <a:txBody>
                    <a:bodyPr/>
                    <a:p>
                      <a:pPr>
                        <a:buNone/>
                      </a:pPr>
                      <a:r>
                        <a:rPr lang="en-US" altLang="zh-CN"/>
                        <a:t>price_range</a:t>
                      </a:r>
                      <a:endParaRPr lang="en-US" altLang="zh-CN"/>
                    </a:p>
                  </a:txBody>
                  <a:tcPr/>
                </a:tc>
                <a:tc>
                  <a:txBody>
                    <a:bodyPr/>
                    <a:p>
                      <a:pPr>
                        <a:buNone/>
                      </a:pPr>
                      <a:r>
                        <a:rPr lang="en-US" altLang="zh-CN"/>
                        <a:t>None</a:t>
                      </a:r>
                      <a:endParaRPr lang="en-US" altLang="zh-CN"/>
                    </a:p>
                  </a:txBody>
                  <a:tcPr/>
                </a:tc>
              </a:tr>
              <a:tr h="394335">
                <a:tc>
                  <a:txBody>
                    <a:bodyPr/>
                    <a:p>
                      <a:pPr>
                        <a:buNone/>
                      </a:pPr>
                      <a:r>
                        <a:rPr lang="en-US" altLang="zh-CN"/>
                        <a:t>near</a:t>
                      </a:r>
                      <a:endParaRPr lang="en-US" altLang="zh-CN"/>
                    </a:p>
                  </a:txBody>
                  <a:tcPr/>
                </a:tc>
                <a:tc>
                  <a:txBody>
                    <a:bodyPr/>
                    <a:p>
                      <a:pPr>
                        <a:buNone/>
                      </a:pPr>
                      <a:r>
                        <a:rPr lang="en-US" altLang="zh-CN"/>
                        <a:t>None</a:t>
                      </a:r>
                      <a:endParaRPr lang="en-US" altLang="zh-CN"/>
                    </a:p>
                  </a:txBody>
                  <a:tcPr/>
                </a:tc>
              </a:tr>
              <a:tr h="416560">
                <a:tc>
                  <a:txBody>
                    <a:bodyPr/>
                    <a:p>
                      <a:pPr>
                        <a:buNone/>
                      </a:pPr>
                      <a:r>
                        <a:rPr lang="en-US" altLang="zh-CN"/>
                        <a:t>food_type</a:t>
                      </a:r>
                      <a:endParaRPr lang="en-US" altLang="zh-CN"/>
                    </a:p>
                  </a:txBody>
                  <a:tcPr/>
                </a:tc>
                <a:tc>
                  <a:txBody>
                    <a:bodyPr/>
                    <a:p>
                      <a:pPr>
                        <a:buNone/>
                      </a:pPr>
                      <a:r>
                        <a:rPr lang="en-US" altLang="zh-CN"/>
                        <a:t>None</a:t>
                      </a:r>
                      <a:endParaRPr lang="en-US" altLang="zh-CN"/>
                    </a:p>
                  </a:txBody>
                  <a:tcPr/>
                </a:tc>
              </a:tr>
              <a:tr h="394335">
                <a:tc>
                  <a:txBody>
                    <a:bodyPr/>
                    <a:p>
                      <a:pPr>
                        <a:buNone/>
                      </a:pPr>
                      <a:r>
                        <a:rPr lang="en-US" altLang="zh-CN"/>
                        <a:t>stars</a:t>
                      </a:r>
                      <a:endParaRPr lang="en-US" altLang="zh-CN"/>
                    </a:p>
                  </a:txBody>
                  <a:tcPr/>
                </a:tc>
                <a:tc>
                  <a:txBody>
                    <a:bodyPr/>
                    <a:p>
                      <a:pPr>
                        <a:buNone/>
                      </a:pPr>
                      <a:r>
                        <a:rPr lang="en-US" altLang="zh-CN"/>
                        <a:t>None</a:t>
                      </a:r>
                      <a:endParaRPr lang="en-US" altLang="zh-CN"/>
                    </a:p>
                  </a:txBody>
                  <a:tcPr/>
                </a:tc>
              </a:tr>
            </a:tbl>
          </a:graphicData>
        </a:graphic>
      </p:graphicFrame>
      <p:graphicFrame>
        <p:nvGraphicFramePr>
          <p:cNvPr id="9" name="表格 8"/>
          <p:cNvGraphicFramePr/>
          <p:nvPr/>
        </p:nvGraphicFramePr>
        <p:xfrm>
          <a:off x="3613785" y="2659380"/>
          <a:ext cx="2506980" cy="2787015"/>
        </p:xfrm>
        <a:graphic>
          <a:graphicData uri="http://schemas.openxmlformats.org/drawingml/2006/table">
            <a:tbl>
              <a:tblPr firstRow="1" bandRow="1">
                <a:tableStyleId>{5C22544A-7EE6-4342-B048-85BDC9FD1C3A}</a:tableStyleId>
              </a:tblPr>
              <a:tblGrid>
                <a:gridCol w="1291590"/>
                <a:gridCol w="1215390"/>
              </a:tblGrid>
              <a:tr h="403860">
                <a:tc>
                  <a:txBody>
                    <a:bodyPr/>
                    <a:p>
                      <a:pPr>
                        <a:buNone/>
                      </a:pPr>
                      <a:r>
                        <a:rPr lang="en-US" altLang="zh-CN"/>
                        <a:t>Slots</a:t>
                      </a:r>
                      <a:endParaRPr lang="en-US" altLang="zh-CN"/>
                    </a:p>
                  </a:txBody>
                  <a:tcPr/>
                </a:tc>
                <a:tc>
                  <a:txBody>
                    <a:bodyPr/>
                    <a:p>
                      <a:pPr>
                        <a:buNone/>
                      </a:pPr>
                      <a:r>
                        <a:rPr lang="en-US" altLang="zh-CN"/>
                        <a:t>Slot Value</a:t>
                      </a:r>
                      <a:endParaRPr lang="en-US" altLang="zh-CN"/>
                    </a:p>
                  </a:txBody>
                  <a:tcPr/>
                </a:tc>
              </a:tr>
              <a:tr h="394970">
                <a:tc>
                  <a:txBody>
                    <a:bodyPr/>
                    <a:p>
                      <a:pPr>
                        <a:buNone/>
                      </a:pPr>
                      <a:r>
                        <a:rPr lang="en-US" altLang="zh-CN" sz="1800"/>
                        <a:t>place_type</a:t>
                      </a:r>
                      <a:endParaRPr lang="en-US" altLang="zh-CN" sz="1800"/>
                    </a:p>
                  </a:txBody>
                  <a:tcPr/>
                </a:tc>
                <a:tc>
                  <a:txBody>
                    <a:bodyPr/>
                    <a:p>
                      <a:pPr>
                        <a:buNone/>
                      </a:pPr>
                      <a:r>
                        <a:rPr lang="zh-CN" altLang="en-US"/>
                        <a:t>饭店</a:t>
                      </a:r>
                      <a:endParaRPr lang="zh-CN" altLang="en-US"/>
                    </a:p>
                  </a:txBody>
                  <a:tcPr/>
                </a:tc>
              </a:tr>
              <a:tr h="394335">
                <a:tc>
                  <a:txBody>
                    <a:bodyPr/>
                    <a:p>
                      <a:pPr>
                        <a:buNone/>
                      </a:pPr>
                      <a:r>
                        <a:rPr lang="en-US" altLang="zh-CN"/>
                        <a:t>area</a:t>
                      </a:r>
                      <a:endParaRPr lang="en-US" altLang="zh-CN"/>
                    </a:p>
                  </a:txBody>
                  <a:tcPr/>
                </a:tc>
                <a:tc>
                  <a:txBody>
                    <a:bodyPr/>
                    <a:p>
                      <a:pPr>
                        <a:buNone/>
                      </a:pPr>
                      <a:r>
                        <a:rPr lang="en-US" altLang="zh-CN"/>
                        <a:t>None</a:t>
                      </a:r>
                      <a:endParaRPr lang="en-US" altLang="zh-CN"/>
                    </a:p>
                  </a:txBody>
                  <a:tcPr/>
                </a:tc>
              </a:tr>
              <a:tr h="388620">
                <a:tc>
                  <a:txBody>
                    <a:bodyPr/>
                    <a:p>
                      <a:pPr>
                        <a:buNone/>
                      </a:pPr>
                      <a:r>
                        <a:rPr lang="en-US" altLang="zh-CN"/>
                        <a:t>price_range</a:t>
                      </a:r>
                      <a:endParaRPr lang="en-US" altLang="zh-CN"/>
                    </a:p>
                  </a:txBody>
                  <a:tcPr/>
                </a:tc>
                <a:tc>
                  <a:txBody>
                    <a:bodyPr/>
                    <a:p>
                      <a:pPr>
                        <a:buNone/>
                      </a:pPr>
                      <a:r>
                        <a:rPr lang="en-US" altLang="zh-CN"/>
                        <a:t>None</a:t>
                      </a:r>
                      <a:endParaRPr lang="en-US" altLang="zh-CN"/>
                    </a:p>
                  </a:txBody>
                  <a:tcPr/>
                </a:tc>
              </a:tr>
              <a:tr h="394335">
                <a:tc>
                  <a:txBody>
                    <a:bodyPr/>
                    <a:p>
                      <a:pPr>
                        <a:buNone/>
                      </a:pPr>
                      <a:r>
                        <a:rPr lang="en-US" altLang="zh-CN"/>
                        <a:t>near</a:t>
                      </a:r>
                      <a:endParaRPr lang="en-US" altLang="zh-CN"/>
                    </a:p>
                  </a:txBody>
                  <a:tcPr/>
                </a:tc>
                <a:tc>
                  <a:txBody>
                    <a:bodyPr/>
                    <a:p>
                      <a:pPr>
                        <a:buNone/>
                      </a:pPr>
                      <a:r>
                        <a:rPr lang="en-US" altLang="zh-CN"/>
                        <a:t>None</a:t>
                      </a:r>
                      <a:endParaRPr lang="en-US" altLang="zh-CN"/>
                    </a:p>
                  </a:txBody>
                  <a:tcPr/>
                </a:tc>
              </a:tr>
              <a:tr h="416560">
                <a:tc>
                  <a:txBody>
                    <a:bodyPr/>
                    <a:p>
                      <a:pPr>
                        <a:buNone/>
                      </a:pPr>
                      <a:r>
                        <a:rPr lang="en-US" altLang="zh-CN"/>
                        <a:t>food_type</a:t>
                      </a:r>
                      <a:endParaRPr lang="en-US" altLang="zh-CN"/>
                    </a:p>
                  </a:txBody>
                  <a:tcPr/>
                </a:tc>
                <a:tc>
                  <a:txBody>
                    <a:bodyPr/>
                    <a:p>
                      <a:pPr>
                        <a:buNone/>
                      </a:pPr>
                      <a:r>
                        <a:rPr lang="en-US" altLang="zh-CN"/>
                        <a:t>None</a:t>
                      </a:r>
                      <a:endParaRPr lang="en-US" altLang="zh-CN"/>
                    </a:p>
                  </a:txBody>
                  <a:tcPr/>
                </a:tc>
              </a:tr>
              <a:tr h="394335">
                <a:tc>
                  <a:txBody>
                    <a:bodyPr/>
                    <a:p>
                      <a:pPr>
                        <a:buNone/>
                      </a:pPr>
                      <a:r>
                        <a:rPr lang="en-US" altLang="zh-CN"/>
                        <a:t>stars</a:t>
                      </a:r>
                      <a:endParaRPr lang="en-US" altLang="zh-CN"/>
                    </a:p>
                  </a:txBody>
                  <a:tcPr/>
                </a:tc>
                <a:tc>
                  <a:txBody>
                    <a:bodyPr/>
                    <a:p>
                      <a:pPr>
                        <a:buNone/>
                      </a:pPr>
                      <a:r>
                        <a:rPr lang="en-US" altLang="zh-CN"/>
                        <a:t>None</a:t>
                      </a:r>
                      <a:endParaRPr lang="en-US" altLang="zh-CN"/>
                    </a:p>
                  </a:txBody>
                  <a:tcPr/>
                </a:tc>
              </a:tr>
            </a:tbl>
          </a:graphicData>
        </a:graphic>
      </p:graphicFrame>
      <p:graphicFrame>
        <p:nvGraphicFramePr>
          <p:cNvPr id="10" name="表格 9"/>
          <p:cNvGraphicFramePr/>
          <p:nvPr/>
        </p:nvGraphicFramePr>
        <p:xfrm>
          <a:off x="6417310" y="2659380"/>
          <a:ext cx="2506980" cy="2787015"/>
        </p:xfrm>
        <a:graphic>
          <a:graphicData uri="http://schemas.openxmlformats.org/drawingml/2006/table">
            <a:tbl>
              <a:tblPr firstRow="1" bandRow="1">
                <a:tableStyleId>{5C22544A-7EE6-4342-B048-85BDC9FD1C3A}</a:tableStyleId>
              </a:tblPr>
              <a:tblGrid>
                <a:gridCol w="1291590"/>
                <a:gridCol w="1215390"/>
              </a:tblGrid>
              <a:tr h="403860">
                <a:tc>
                  <a:txBody>
                    <a:bodyPr/>
                    <a:p>
                      <a:pPr>
                        <a:buNone/>
                      </a:pPr>
                      <a:r>
                        <a:rPr lang="en-US" altLang="zh-CN"/>
                        <a:t>Slots</a:t>
                      </a:r>
                      <a:endParaRPr lang="en-US" altLang="zh-CN"/>
                    </a:p>
                  </a:txBody>
                  <a:tcPr/>
                </a:tc>
                <a:tc>
                  <a:txBody>
                    <a:bodyPr/>
                    <a:p>
                      <a:pPr>
                        <a:buNone/>
                      </a:pPr>
                      <a:r>
                        <a:rPr lang="en-US" altLang="zh-CN"/>
                        <a:t>Slot Value</a:t>
                      </a:r>
                      <a:endParaRPr lang="en-US" altLang="zh-CN"/>
                    </a:p>
                  </a:txBody>
                  <a:tcPr/>
                </a:tc>
              </a:tr>
              <a:tr h="394970">
                <a:tc>
                  <a:txBody>
                    <a:bodyPr/>
                    <a:p>
                      <a:pPr>
                        <a:buNone/>
                      </a:pPr>
                      <a:r>
                        <a:rPr lang="en-US" altLang="zh-CN" sz="1800"/>
                        <a:t>place_type</a:t>
                      </a:r>
                      <a:endParaRPr lang="en-US" altLang="zh-CN" sz="1800"/>
                    </a:p>
                  </a:txBody>
                  <a:tcPr/>
                </a:tc>
                <a:tc>
                  <a:txBody>
                    <a:bodyPr/>
                    <a:p>
                      <a:pPr>
                        <a:buNone/>
                      </a:pPr>
                      <a:r>
                        <a:rPr lang="zh-CN" altLang="en-US"/>
                        <a:t>饭店</a:t>
                      </a:r>
                      <a:endParaRPr lang="zh-CN" altLang="en-US"/>
                    </a:p>
                  </a:txBody>
                  <a:tcPr/>
                </a:tc>
              </a:tr>
              <a:tr h="394335">
                <a:tc>
                  <a:txBody>
                    <a:bodyPr/>
                    <a:p>
                      <a:pPr>
                        <a:buNone/>
                      </a:pPr>
                      <a:r>
                        <a:rPr lang="en-US" altLang="zh-CN"/>
                        <a:t>area</a:t>
                      </a:r>
                      <a:endParaRPr lang="en-US" altLang="zh-CN"/>
                    </a:p>
                  </a:txBody>
                  <a:tcPr/>
                </a:tc>
                <a:tc>
                  <a:txBody>
                    <a:bodyPr/>
                    <a:p>
                      <a:pPr>
                        <a:buNone/>
                      </a:pPr>
                      <a:r>
                        <a:rPr lang="en-US" altLang="zh-CN"/>
                        <a:t>None</a:t>
                      </a:r>
                      <a:endParaRPr lang="en-US" altLang="zh-CN"/>
                    </a:p>
                  </a:txBody>
                  <a:tcPr/>
                </a:tc>
              </a:tr>
              <a:tr h="388620">
                <a:tc>
                  <a:txBody>
                    <a:bodyPr/>
                    <a:p>
                      <a:pPr>
                        <a:buNone/>
                      </a:pPr>
                      <a:r>
                        <a:rPr lang="en-US" altLang="zh-CN"/>
                        <a:t>price_range</a:t>
                      </a:r>
                      <a:endParaRPr lang="en-US" altLang="zh-CN"/>
                    </a:p>
                  </a:txBody>
                  <a:tcPr/>
                </a:tc>
                <a:tc>
                  <a:txBody>
                    <a:bodyPr/>
                    <a:p>
                      <a:pPr>
                        <a:buNone/>
                      </a:pPr>
                      <a:r>
                        <a:rPr lang="zh-CN" altLang="en-US"/>
                        <a:t>便宜</a:t>
                      </a:r>
                      <a:endParaRPr lang="zh-CN" altLang="en-US"/>
                    </a:p>
                  </a:txBody>
                  <a:tcPr/>
                </a:tc>
              </a:tr>
              <a:tr h="394335">
                <a:tc>
                  <a:txBody>
                    <a:bodyPr/>
                    <a:p>
                      <a:pPr>
                        <a:buNone/>
                      </a:pPr>
                      <a:r>
                        <a:rPr lang="en-US" altLang="zh-CN"/>
                        <a:t>near</a:t>
                      </a:r>
                      <a:endParaRPr lang="en-US" altLang="zh-CN"/>
                    </a:p>
                  </a:txBody>
                  <a:tcPr/>
                </a:tc>
                <a:tc>
                  <a:txBody>
                    <a:bodyPr/>
                    <a:p>
                      <a:pPr>
                        <a:buNone/>
                      </a:pPr>
                      <a:r>
                        <a:rPr lang="en-US" altLang="zh-CN"/>
                        <a:t>None</a:t>
                      </a:r>
                      <a:endParaRPr lang="en-US" altLang="zh-CN"/>
                    </a:p>
                  </a:txBody>
                  <a:tcPr/>
                </a:tc>
              </a:tr>
              <a:tr h="416560">
                <a:tc>
                  <a:txBody>
                    <a:bodyPr/>
                    <a:p>
                      <a:pPr>
                        <a:buNone/>
                      </a:pPr>
                      <a:r>
                        <a:rPr lang="en-US" altLang="zh-CN"/>
                        <a:t>food_type</a:t>
                      </a:r>
                      <a:endParaRPr lang="en-US" altLang="zh-CN"/>
                    </a:p>
                  </a:txBody>
                  <a:tcPr/>
                </a:tc>
                <a:tc>
                  <a:txBody>
                    <a:bodyPr/>
                    <a:p>
                      <a:pPr>
                        <a:buNone/>
                      </a:pPr>
                      <a:r>
                        <a:rPr lang="zh-CN" altLang="en-US"/>
                        <a:t>川菜</a:t>
                      </a:r>
                      <a:endParaRPr lang="zh-CN" altLang="en-US"/>
                    </a:p>
                  </a:txBody>
                  <a:tcPr/>
                </a:tc>
              </a:tr>
              <a:tr h="394335">
                <a:tc>
                  <a:txBody>
                    <a:bodyPr/>
                    <a:p>
                      <a:pPr>
                        <a:buNone/>
                      </a:pPr>
                      <a:r>
                        <a:rPr lang="en-US" altLang="zh-CN"/>
                        <a:t>stars</a:t>
                      </a:r>
                      <a:endParaRPr lang="en-US" altLang="zh-CN"/>
                    </a:p>
                  </a:txBody>
                  <a:tcPr/>
                </a:tc>
                <a:tc>
                  <a:txBody>
                    <a:bodyPr/>
                    <a:p>
                      <a:pPr>
                        <a:buNone/>
                      </a:pPr>
                      <a:r>
                        <a:rPr lang="en-US" altLang="zh-CN"/>
                        <a:t>None</a:t>
                      </a:r>
                      <a:endParaRPr lang="en-US" altLang="zh-CN"/>
                    </a:p>
                  </a:txBody>
                  <a:tcPr/>
                </a:tc>
              </a:tr>
            </a:tbl>
          </a:graphicData>
        </a:graphic>
      </p:graphicFrame>
      <p:graphicFrame>
        <p:nvGraphicFramePr>
          <p:cNvPr id="11" name="表格 10"/>
          <p:cNvGraphicFramePr/>
          <p:nvPr/>
        </p:nvGraphicFramePr>
        <p:xfrm>
          <a:off x="9159875" y="2659380"/>
          <a:ext cx="2506980" cy="2787015"/>
        </p:xfrm>
        <a:graphic>
          <a:graphicData uri="http://schemas.openxmlformats.org/drawingml/2006/table">
            <a:tbl>
              <a:tblPr firstRow="1" bandRow="1">
                <a:tableStyleId>{5C22544A-7EE6-4342-B048-85BDC9FD1C3A}</a:tableStyleId>
              </a:tblPr>
              <a:tblGrid>
                <a:gridCol w="1291590"/>
                <a:gridCol w="1215390"/>
              </a:tblGrid>
              <a:tr h="403860">
                <a:tc>
                  <a:txBody>
                    <a:bodyPr/>
                    <a:p>
                      <a:pPr>
                        <a:buNone/>
                      </a:pPr>
                      <a:r>
                        <a:rPr lang="en-US" altLang="zh-CN"/>
                        <a:t>Slots</a:t>
                      </a:r>
                      <a:endParaRPr lang="en-US" altLang="zh-CN"/>
                    </a:p>
                  </a:txBody>
                  <a:tcPr/>
                </a:tc>
                <a:tc>
                  <a:txBody>
                    <a:bodyPr/>
                    <a:p>
                      <a:pPr>
                        <a:buNone/>
                      </a:pPr>
                      <a:r>
                        <a:rPr lang="en-US" altLang="zh-CN"/>
                        <a:t>Slot Value</a:t>
                      </a:r>
                      <a:endParaRPr lang="en-US" altLang="zh-CN"/>
                    </a:p>
                  </a:txBody>
                  <a:tcPr/>
                </a:tc>
              </a:tr>
              <a:tr h="394970">
                <a:tc>
                  <a:txBody>
                    <a:bodyPr/>
                    <a:p>
                      <a:pPr>
                        <a:buNone/>
                      </a:pPr>
                      <a:r>
                        <a:rPr lang="en-US" altLang="zh-CN" sz="1800"/>
                        <a:t>place_type</a:t>
                      </a:r>
                      <a:endParaRPr lang="en-US" altLang="zh-CN" sz="1800"/>
                    </a:p>
                  </a:txBody>
                  <a:tcPr/>
                </a:tc>
                <a:tc>
                  <a:txBody>
                    <a:bodyPr/>
                    <a:p>
                      <a:pPr>
                        <a:buNone/>
                      </a:pPr>
                      <a:r>
                        <a:rPr lang="zh-CN" altLang="en-US"/>
                        <a:t>饭店</a:t>
                      </a:r>
                      <a:endParaRPr lang="zh-CN" altLang="en-US"/>
                    </a:p>
                  </a:txBody>
                  <a:tcPr/>
                </a:tc>
              </a:tr>
              <a:tr h="394335">
                <a:tc>
                  <a:txBody>
                    <a:bodyPr/>
                    <a:p>
                      <a:pPr>
                        <a:buNone/>
                      </a:pPr>
                      <a:r>
                        <a:rPr lang="en-US" altLang="zh-CN"/>
                        <a:t>area</a:t>
                      </a:r>
                      <a:endParaRPr lang="en-US" altLang="zh-CN"/>
                    </a:p>
                  </a:txBody>
                  <a:tcPr/>
                </a:tc>
                <a:tc>
                  <a:txBody>
                    <a:bodyPr/>
                    <a:p>
                      <a:pPr>
                        <a:buNone/>
                      </a:pPr>
                      <a:r>
                        <a:rPr lang="en-US" altLang="zh-CN"/>
                        <a:t>None</a:t>
                      </a:r>
                      <a:endParaRPr lang="en-US" altLang="zh-CN"/>
                    </a:p>
                  </a:txBody>
                  <a:tcPr/>
                </a:tc>
              </a:tr>
              <a:tr h="388620">
                <a:tc>
                  <a:txBody>
                    <a:bodyPr/>
                    <a:p>
                      <a:pPr>
                        <a:buNone/>
                      </a:pPr>
                      <a:r>
                        <a:rPr lang="en-US" altLang="zh-CN"/>
                        <a:t>price_range</a:t>
                      </a:r>
                      <a:endParaRPr lang="en-US" altLang="zh-CN"/>
                    </a:p>
                  </a:txBody>
                  <a:tcPr/>
                </a:tc>
                <a:tc>
                  <a:txBody>
                    <a:bodyPr/>
                    <a:p>
                      <a:pPr>
                        <a:buNone/>
                      </a:pPr>
                      <a:r>
                        <a:rPr lang="zh-CN" altLang="en-US"/>
                        <a:t>便宜</a:t>
                      </a:r>
                      <a:endParaRPr lang="zh-CN" altLang="en-US"/>
                    </a:p>
                  </a:txBody>
                  <a:tcPr/>
                </a:tc>
              </a:tr>
              <a:tr h="394335">
                <a:tc>
                  <a:txBody>
                    <a:bodyPr/>
                    <a:p>
                      <a:pPr>
                        <a:buNone/>
                      </a:pPr>
                      <a:r>
                        <a:rPr lang="en-US" altLang="zh-CN"/>
                        <a:t>near</a:t>
                      </a:r>
                      <a:endParaRPr lang="en-US" altLang="zh-CN"/>
                    </a:p>
                  </a:txBody>
                  <a:tcPr/>
                </a:tc>
                <a:tc>
                  <a:txBody>
                    <a:bodyPr/>
                    <a:p>
                      <a:pPr>
                        <a:buNone/>
                      </a:pPr>
                      <a:r>
                        <a:rPr lang="en-US" altLang="zh-CN"/>
                        <a:t>None</a:t>
                      </a:r>
                      <a:endParaRPr lang="en-US" altLang="zh-CN"/>
                    </a:p>
                  </a:txBody>
                  <a:tcPr/>
                </a:tc>
              </a:tr>
              <a:tr h="416560">
                <a:tc>
                  <a:txBody>
                    <a:bodyPr/>
                    <a:p>
                      <a:pPr>
                        <a:buNone/>
                      </a:pPr>
                      <a:r>
                        <a:rPr lang="en-US" altLang="zh-CN"/>
                        <a:t>food_type</a:t>
                      </a:r>
                      <a:endParaRPr lang="en-US" altLang="zh-CN"/>
                    </a:p>
                  </a:txBody>
                  <a:tcPr/>
                </a:tc>
                <a:tc>
                  <a:txBody>
                    <a:bodyPr/>
                    <a:p>
                      <a:pPr>
                        <a:buNone/>
                      </a:pPr>
                      <a:r>
                        <a:rPr lang="en-US" altLang="zh-CN"/>
                        <a:t>None</a:t>
                      </a:r>
                      <a:endParaRPr lang="en-US" altLang="zh-CN"/>
                    </a:p>
                  </a:txBody>
                  <a:tcPr/>
                </a:tc>
              </a:tr>
              <a:tr h="394335">
                <a:tc>
                  <a:txBody>
                    <a:bodyPr/>
                    <a:p>
                      <a:pPr>
                        <a:buNone/>
                      </a:pPr>
                      <a:r>
                        <a:rPr lang="en-US" altLang="zh-CN"/>
                        <a:t>stars</a:t>
                      </a:r>
                      <a:endParaRPr lang="en-US" altLang="zh-CN"/>
                    </a:p>
                  </a:txBody>
                  <a:tcPr/>
                </a:tc>
                <a:tc>
                  <a:txBody>
                    <a:bodyPr/>
                    <a:p>
                      <a:pPr>
                        <a:buNone/>
                      </a:pPr>
                      <a:r>
                        <a:rPr lang="en-US" altLang="zh-CN"/>
                        <a:t>None</a:t>
                      </a:r>
                      <a:endParaRPr lang="en-US" altLang="zh-CN"/>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zh-CN" altLang="en-US" sz="4400">
                <a:latin typeface="等线 Light" panose="02010600030101010101" charset="-122"/>
                <a:cs typeface="等线 Light" panose="02010600030101010101" charset="-122"/>
              </a:rPr>
              <a:t>对话管理（</a:t>
            </a:r>
            <a:r>
              <a:rPr lang="en-US" altLang="zh-CN" sz="4400">
                <a:latin typeface="等线 Light" panose="02010600030101010101" charset="-122"/>
                <a:cs typeface="等线 Light" panose="02010600030101010101" charset="-122"/>
              </a:rPr>
              <a:t>DM</a:t>
            </a:r>
            <a:r>
              <a:rPr lang="zh-CN" altLang="en-US" sz="4400">
                <a:latin typeface="等线 Light" panose="02010600030101010101" charset="-122"/>
                <a:cs typeface="等线 Light" panose="02010600030101010101" charset="-122"/>
              </a:rPr>
              <a:t>）</a:t>
            </a:r>
            <a:endParaRPr lang="zh-CN" altLang="en-US" sz="4400">
              <a:latin typeface="等线 Light" panose="02010600030101010101" charset="-122"/>
              <a:cs typeface="等线 Light" panose="02010600030101010101" charset="-122"/>
            </a:endParaRPr>
          </a:p>
        </p:txBody>
      </p:sp>
      <p:sp>
        <p:nvSpPr>
          <p:cNvPr id="3" name="object 3"/>
          <p:cNvSpPr txBox="1"/>
          <p:nvPr/>
        </p:nvSpPr>
        <p:spPr>
          <a:xfrm>
            <a:off x="939165" y="1930400"/>
            <a:ext cx="10114280" cy="628015"/>
          </a:xfrm>
          <a:prstGeom prst="rect">
            <a:avLst/>
          </a:prstGeom>
        </p:spPr>
        <p:txBody>
          <a:bodyPr vert="horz" wrap="square" lIns="0" tIns="12700" rIns="0" bIns="0" rtlCol="0">
            <a:spAutoFit/>
          </a:bodyPr>
          <a:lstStyle/>
          <a:p>
            <a:pPr algn="l"/>
            <a:r>
              <a:rPr lang="zh-CN" sz="2000">
                <a:latin typeface="等线" panose="02010600030101010101" charset="-122"/>
                <a:cs typeface="等线" panose="02010600030101010101" charset="-122"/>
              </a:rPr>
              <a:t>有限状态机</a:t>
            </a:r>
            <a:r>
              <a:rPr lang="en-US" altLang="zh-CN" sz="2000">
                <a:latin typeface="等线" panose="02010600030101010101" charset="-122"/>
                <a:cs typeface="等线" panose="02010600030101010101" charset="-122"/>
              </a:rPr>
              <a:t>FSM</a:t>
            </a:r>
            <a:endParaRPr lang="en-US" altLang="zh-CN" sz="2000">
              <a:latin typeface="等线" panose="02010600030101010101" charset="-122"/>
              <a:cs typeface="等线" panose="02010600030101010101" charset="-122"/>
            </a:endParaRPr>
          </a:p>
          <a:p>
            <a:pPr algn="l"/>
            <a:r>
              <a:rPr lang="zh-CN" altLang="en-US" sz="2000">
                <a:latin typeface="等线" panose="02010600030101010101" charset="-122"/>
                <a:cs typeface="等线" panose="02010600030101010101" charset="-122"/>
              </a:rPr>
              <a:t>槽位填充</a:t>
            </a:r>
            <a:endParaRPr lang="zh-CN" altLang="en-US" sz="2000">
              <a:latin typeface="等线" panose="02010600030101010101" charset="-122"/>
              <a:cs typeface="等线" panose="0201060003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zh-CN" altLang="en-US" sz="4400">
                <a:latin typeface="等线 Light" panose="02010600030101010101" charset="-122"/>
                <a:cs typeface="等线 Light" panose="02010600030101010101" charset="-122"/>
              </a:rPr>
              <a:t>有限状态机（</a:t>
            </a:r>
            <a:r>
              <a:rPr lang="en-US" altLang="zh-CN" sz="4400">
                <a:latin typeface="等线 Light" panose="02010600030101010101" charset="-122"/>
                <a:cs typeface="等线 Light" panose="02010600030101010101" charset="-122"/>
              </a:rPr>
              <a:t>FSM</a:t>
            </a:r>
            <a:r>
              <a:rPr lang="zh-CN" altLang="en-US" sz="4400">
                <a:latin typeface="等线 Light" panose="02010600030101010101" charset="-122"/>
                <a:cs typeface="等线 Light" panose="02010600030101010101" charset="-122"/>
              </a:rPr>
              <a:t>）</a:t>
            </a:r>
            <a:endParaRPr lang="zh-CN" altLang="en-US" sz="4400">
              <a:latin typeface="等线 Light" panose="02010600030101010101" charset="-122"/>
              <a:cs typeface="等线 Light" panose="02010600030101010101" charset="-122"/>
            </a:endParaRPr>
          </a:p>
        </p:txBody>
      </p:sp>
      <p:sp>
        <p:nvSpPr>
          <p:cNvPr id="3" name="object 3"/>
          <p:cNvSpPr txBox="1"/>
          <p:nvPr/>
        </p:nvSpPr>
        <p:spPr>
          <a:xfrm>
            <a:off x="939165" y="1930400"/>
            <a:ext cx="10114280" cy="935990"/>
          </a:xfrm>
          <a:prstGeom prst="rect">
            <a:avLst/>
          </a:prstGeom>
        </p:spPr>
        <p:txBody>
          <a:bodyPr vert="horz" wrap="square" lIns="0" tIns="12700" rIns="0" bIns="0" rtlCol="0">
            <a:spAutoFit/>
          </a:bodyPr>
          <a:lstStyle/>
          <a:p>
            <a:pPr algn="l"/>
            <a:r>
              <a:rPr lang="zh-CN" sz="2000">
                <a:latin typeface="等线" panose="02010600030101010101" charset="-122"/>
                <a:cs typeface="等线" panose="02010600030101010101" charset="-122"/>
              </a:rPr>
              <a:t>有限状态机</a:t>
            </a:r>
            <a:r>
              <a:rPr lang="en-US" altLang="zh-CN" sz="2000">
                <a:latin typeface="等线" panose="02010600030101010101" charset="-122"/>
                <a:cs typeface="等线" panose="02010600030101010101" charset="-122"/>
              </a:rPr>
              <a:t>FSM</a:t>
            </a:r>
            <a:endParaRPr lang="en-US" altLang="zh-CN" sz="2000">
              <a:latin typeface="等线" panose="02010600030101010101" charset="-122"/>
              <a:cs typeface="等线" panose="02010600030101010101" charset="-122"/>
            </a:endParaRPr>
          </a:p>
          <a:p>
            <a:pPr algn="l"/>
            <a:r>
              <a:rPr lang="zh-CN" altLang="en-US" sz="2000">
                <a:latin typeface="等线" panose="02010600030101010101" charset="-122"/>
                <a:cs typeface="等线" panose="02010600030101010101" charset="-122"/>
              </a:rPr>
              <a:t>有限个状态以及在这些状态之间的转移和动作等行为的数学模型。</a:t>
            </a:r>
            <a:endParaRPr lang="zh-CN" altLang="en-US" sz="2000">
              <a:latin typeface="等线" panose="02010600030101010101" charset="-122"/>
              <a:cs typeface="等线" panose="02010600030101010101" charset="-122"/>
            </a:endParaRPr>
          </a:p>
          <a:p>
            <a:pPr algn="l"/>
            <a:endParaRPr lang="zh-CN" altLang="en-US" sz="2000">
              <a:latin typeface="等线" panose="02010600030101010101" charset="-122"/>
              <a:cs typeface="等线" panose="02010600030101010101" charset="-122"/>
            </a:endParaRPr>
          </a:p>
        </p:txBody>
      </p:sp>
      <p:graphicFrame>
        <p:nvGraphicFramePr>
          <p:cNvPr id="4" name="对象 3"/>
          <p:cNvGraphicFramePr/>
          <p:nvPr/>
        </p:nvGraphicFramePr>
        <p:xfrm>
          <a:off x="8576945" y="893445"/>
          <a:ext cx="2925445" cy="5445760"/>
        </p:xfrm>
        <a:graphic>
          <a:graphicData uri="http://schemas.openxmlformats.org/presentationml/2006/ole">
            <mc:AlternateContent xmlns:mc="http://schemas.openxmlformats.org/markup-compatibility/2006">
              <mc:Choice xmlns:v="urn:schemas-microsoft-com:vml" Requires="v">
                <p:oleObj spid="_x0000_s5" name="" r:id="rId1" imgW="3702685" imgH="6804025" progId="Visio.Drawing.11">
                  <p:embed/>
                </p:oleObj>
              </mc:Choice>
              <mc:Fallback>
                <p:oleObj name="" r:id="rId1" imgW="3702685" imgH="6804025" progId="Visio.Drawing.11">
                  <p:embed/>
                  <p:pic>
                    <p:nvPicPr>
                      <p:cNvPr id="0" name="图片 4"/>
                      <p:cNvPicPr/>
                      <p:nvPr/>
                    </p:nvPicPr>
                    <p:blipFill>
                      <a:blip r:embed="rId2"/>
                      <a:stretch>
                        <a:fillRect/>
                      </a:stretch>
                    </p:blipFill>
                    <p:spPr>
                      <a:xfrm>
                        <a:off x="8576945" y="893445"/>
                        <a:ext cx="2925445" cy="5445760"/>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zh-CN" altLang="en-US" sz="4400">
                <a:latin typeface="等线 Light" panose="02010600030101010101" charset="-122"/>
                <a:cs typeface="等线 Light" panose="02010600030101010101" charset="-122"/>
              </a:rPr>
              <a:t>槽位填充（</a:t>
            </a:r>
            <a:r>
              <a:rPr lang="en-US" altLang="zh-CN" sz="4400">
                <a:latin typeface="等线 Light" panose="02010600030101010101" charset="-122"/>
                <a:cs typeface="等线 Light" panose="02010600030101010101" charset="-122"/>
              </a:rPr>
              <a:t>SF</a:t>
            </a:r>
            <a:r>
              <a:rPr lang="zh-CN" altLang="en-US" sz="4400">
                <a:latin typeface="等线 Light" panose="02010600030101010101" charset="-122"/>
                <a:cs typeface="等线 Light" panose="02010600030101010101" charset="-122"/>
              </a:rPr>
              <a:t>）</a:t>
            </a:r>
            <a:endParaRPr lang="zh-CN" altLang="en-US" sz="4400">
              <a:latin typeface="等线 Light" panose="02010600030101010101" charset="-122"/>
              <a:cs typeface="等线 Light" panose="02010600030101010101" charset="-122"/>
            </a:endParaRPr>
          </a:p>
        </p:txBody>
      </p:sp>
      <p:sp>
        <p:nvSpPr>
          <p:cNvPr id="3" name="object 3"/>
          <p:cNvSpPr txBox="1"/>
          <p:nvPr/>
        </p:nvSpPr>
        <p:spPr>
          <a:xfrm>
            <a:off x="939165" y="1930400"/>
            <a:ext cx="10114280" cy="2782570"/>
          </a:xfrm>
          <a:prstGeom prst="rect">
            <a:avLst/>
          </a:prstGeom>
        </p:spPr>
        <p:txBody>
          <a:bodyPr vert="horz" wrap="square" lIns="0" tIns="12700" rIns="0" bIns="0" rtlCol="0">
            <a:spAutoFit/>
          </a:bodyPr>
          <a:lstStyle/>
          <a:p>
            <a:pPr algn="l"/>
            <a:r>
              <a:rPr lang="en-US" sz="2000">
                <a:latin typeface="等线" panose="02010600030101010101" charset="-122"/>
                <a:cs typeface="等线" panose="02010600030101010101" charset="-122"/>
              </a:rPr>
              <a:t>Frame</a:t>
            </a:r>
            <a:r>
              <a:rPr lang="zh-CN" altLang="en-US" sz="2000">
                <a:latin typeface="等线" panose="02010600030101010101" charset="-122"/>
                <a:cs typeface="等线" panose="02010600030101010101" charset="-122"/>
              </a:rPr>
              <a:t>：槽位的集合，定义了需要由用户提供什么信息</a:t>
            </a:r>
            <a:endParaRPr lang="zh-CN" altLang="en-US" sz="2000">
              <a:latin typeface="等线" panose="02010600030101010101" charset="-122"/>
              <a:cs typeface="等线" panose="02010600030101010101" charset="-122"/>
            </a:endParaRPr>
          </a:p>
          <a:p>
            <a:pPr algn="l"/>
            <a:r>
              <a:rPr lang="zh-CN" altLang="en-US" sz="2000">
                <a:latin typeface="等线" panose="02010600030101010101" charset="-122"/>
                <a:cs typeface="等线" panose="02010600030101010101" charset="-122"/>
              </a:rPr>
              <a:t>对话状态：记录了哪些槽位已被填充</a:t>
            </a:r>
            <a:endParaRPr lang="zh-CN" altLang="en-US" sz="2000">
              <a:latin typeface="等线" panose="02010600030101010101" charset="-122"/>
              <a:cs typeface="等线" panose="02010600030101010101" charset="-122"/>
            </a:endParaRPr>
          </a:p>
          <a:p>
            <a:pPr algn="l"/>
            <a:r>
              <a:rPr lang="zh-CN" altLang="en-US" sz="2000">
                <a:latin typeface="等线" panose="02010600030101010101" charset="-122"/>
                <a:cs typeface="等线" panose="02010600030101010101" charset="-122"/>
              </a:rPr>
              <a:t>行为选择：下一步该做什么，填充什么槽位，还是进行何种操作</a:t>
            </a:r>
            <a:endParaRPr lang="zh-CN" altLang="en-US" sz="2000">
              <a:latin typeface="等线" panose="02010600030101010101" charset="-122"/>
              <a:cs typeface="等线" panose="02010600030101010101" charset="-122"/>
            </a:endParaRPr>
          </a:p>
          <a:p>
            <a:pPr algn="l"/>
            <a:endParaRPr lang="zh-CN" altLang="en-US" sz="2000">
              <a:latin typeface="等线" panose="02010600030101010101" charset="-122"/>
              <a:cs typeface="等线" panose="02010600030101010101" charset="-122"/>
            </a:endParaRPr>
          </a:p>
          <a:p>
            <a:pPr algn="l"/>
            <a:r>
              <a:rPr lang="zh-CN" altLang="en-US" sz="2000">
                <a:latin typeface="等线" panose="02010600030101010101" charset="-122"/>
                <a:cs typeface="等线" panose="02010600030101010101" charset="-122"/>
              </a:rPr>
              <a:t>填槽意义</a:t>
            </a:r>
            <a:r>
              <a:rPr lang="en-US" altLang="zh-CN" sz="2000">
                <a:latin typeface="等线" panose="02010600030101010101" charset="-122"/>
                <a:cs typeface="等线" panose="02010600030101010101" charset="-122"/>
              </a:rPr>
              <a:t>:</a:t>
            </a:r>
            <a:endParaRPr lang="zh-CN" altLang="en-US" sz="2000">
              <a:latin typeface="等线" panose="02010600030101010101" charset="-122"/>
              <a:cs typeface="等线" panose="02010600030101010101" charset="-122"/>
            </a:endParaRPr>
          </a:p>
          <a:p>
            <a:pPr algn="l"/>
            <a:r>
              <a:rPr lang="en-US" altLang="zh-CN" sz="2000">
                <a:latin typeface="等线" panose="02010600030101010101" charset="-122"/>
                <a:cs typeface="等线" panose="02010600030101010101" charset="-122"/>
              </a:rPr>
              <a:t>1</a:t>
            </a:r>
            <a:r>
              <a:rPr lang="zh-CN" altLang="en-US" sz="2000">
                <a:latin typeface="等线" panose="02010600030101010101" charset="-122"/>
                <a:cs typeface="等线" panose="02010600030101010101" charset="-122"/>
              </a:rPr>
              <a:t>）作条件分支多轮对话、</a:t>
            </a:r>
            <a:endParaRPr lang="zh-CN" altLang="en-US" sz="2000">
              <a:latin typeface="等线" panose="02010600030101010101" charset="-122"/>
              <a:cs typeface="等线" panose="02010600030101010101" charset="-122"/>
            </a:endParaRPr>
          </a:p>
          <a:p>
            <a:pPr algn="l"/>
            <a:r>
              <a:rPr lang="en-US" altLang="zh-CN" sz="2000">
                <a:latin typeface="等线" panose="02010600030101010101" charset="-122"/>
                <a:cs typeface="等线" panose="02010600030101010101" charset="-122"/>
              </a:rPr>
              <a:t>2</a:t>
            </a:r>
            <a:r>
              <a:rPr lang="zh-CN" altLang="en-US" sz="2000">
                <a:latin typeface="等线" panose="02010600030101010101" charset="-122"/>
                <a:cs typeface="等线" panose="02010600030101010101" charset="-122"/>
              </a:rPr>
              <a:t>）</a:t>
            </a:r>
            <a:r>
              <a:rPr lang="zh-CN" altLang="en-US" sz="2000">
                <a:latin typeface="等线" panose="02010600030101010101" charset="-122"/>
                <a:cs typeface="等线" panose="02010600030101010101" charset="-122"/>
              </a:rPr>
              <a:t>作信息补全用户意图。</a:t>
            </a:r>
            <a:endParaRPr lang="zh-CN" altLang="en-US" sz="2000">
              <a:latin typeface="等线" panose="02010600030101010101" charset="-122"/>
              <a:cs typeface="等线" panose="02010600030101010101" charset="-122"/>
            </a:endParaRPr>
          </a:p>
          <a:p>
            <a:pPr algn="l"/>
            <a:r>
              <a:rPr lang="zh-CN" altLang="en-US" sz="2000">
                <a:latin typeface="等线" panose="02010600030101010101" charset="-122"/>
                <a:cs typeface="等线" panose="02010600030101010101" charset="-122"/>
              </a:rPr>
              <a:t>填槽不仅是补全用户意图的方式，而且前序槽位的填写还会起到指导后续信息补全走向的作用。</a:t>
            </a:r>
            <a:endParaRPr lang="zh-CN" altLang="en-US" sz="2000">
              <a:latin typeface="等线" panose="02010600030101010101" charset="-122"/>
              <a:cs typeface="等线" panose="0201060003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zh-CN" altLang="en-US" sz="4400">
                <a:latin typeface="等线 Light" panose="02010600030101010101" charset="-122"/>
                <a:cs typeface="等线 Light" panose="02010600030101010101" charset="-122"/>
              </a:rPr>
              <a:t>槽位填充（</a:t>
            </a:r>
            <a:r>
              <a:rPr lang="en-US" altLang="zh-CN" sz="4400">
                <a:latin typeface="等线 Light" panose="02010600030101010101" charset="-122"/>
                <a:cs typeface="等线 Light" panose="02010600030101010101" charset="-122"/>
              </a:rPr>
              <a:t>SF</a:t>
            </a:r>
            <a:r>
              <a:rPr lang="zh-CN" altLang="en-US" sz="4400">
                <a:latin typeface="等线 Light" panose="02010600030101010101" charset="-122"/>
                <a:cs typeface="等线 Light" panose="02010600030101010101" charset="-122"/>
              </a:rPr>
              <a:t>）</a:t>
            </a:r>
            <a:endParaRPr lang="zh-CN" altLang="en-US" sz="4400">
              <a:latin typeface="等线 Light" panose="02010600030101010101" charset="-122"/>
              <a:cs typeface="等线 Light" panose="02010600030101010101" charset="-122"/>
            </a:endParaRPr>
          </a:p>
        </p:txBody>
      </p:sp>
      <p:sp>
        <p:nvSpPr>
          <p:cNvPr id="3" name="object 3"/>
          <p:cNvSpPr txBox="1"/>
          <p:nvPr/>
        </p:nvSpPr>
        <p:spPr>
          <a:xfrm>
            <a:off x="939165" y="1930400"/>
            <a:ext cx="10114280" cy="2782570"/>
          </a:xfrm>
          <a:prstGeom prst="rect">
            <a:avLst/>
          </a:prstGeom>
        </p:spPr>
        <p:txBody>
          <a:bodyPr vert="horz" wrap="square" lIns="0" tIns="12700" rIns="0" bIns="0" rtlCol="0">
            <a:spAutoFit/>
          </a:bodyPr>
          <a:lstStyle/>
          <a:p>
            <a:pPr algn="l"/>
            <a:r>
              <a:rPr sz="2000">
                <a:latin typeface="等线" panose="02010600030101010101" charset="-122"/>
                <a:cs typeface="等线" panose="02010600030101010101" charset="-122"/>
              </a:rPr>
              <a:t>不同业务场景下需要不同角度的限制条件</a:t>
            </a:r>
            <a:endParaRPr sz="2000">
              <a:latin typeface="等线" panose="02010600030101010101" charset="-122"/>
              <a:cs typeface="等线" panose="02010600030101010101" charset="-122"/>
            </a:endParaRPr>
          </a:p>
          <a:p>
            <a:pPr algn="l"/>
            <a:r>
              <a:rPr sz="2000">
                <a:latin typeface="等线" panose="02010600030101010101" charset="-122"/>
                <a:cs typeface="等线" panose="02010600030101010101" charset="-122"/>
              </a:rPr>
              <a:t>比如，填槽的意义包含两种：</a:t>
            </a:r>
            <a:endParaRPr sz="2000">
              <a:latin typeface="等线" panose="02010600030101010101" charset="-122"/>
              <a:cs typeface="等线" panose="02010600030101010101" charset="-122"/>
            </a:endParaRPr>
          </a:p>
          <a:p>
            <a:pPr algn="l"/>
            <a:r>
              <a:rPr lang="en-US" sz="2000">
                <a:latin typeface="等线" panose="02010600030101010101" charset="-122"/>
                <a:cs typeface="等线" panose="02010600030101010101" charset="-122"/>
              </a:rPr>
              <a:t>1) </a:t>
            </a:r>
            <a:r>
              <a:rPr sz="2000">
                <a:latin typeface="等线" panose="02010600030101010101" charset="-122"/>
                <a:cs typeface="等线" panose="02010600030101010101" charset="-122"/>
              </a:rPr>
              <a:t>作条件分支多轮对话</a:t>
            </a:r>
            <a:br>
              <a:rPr sz="2000">
                <a:latin typeface="等线" panose="02010600030101010101" charset="-122"/>
                <a:cs typeface="等线" panose="02010600030101010101" charset="-122"/>
              </a:rPr>
            </a:br>
            <a:r>
              <a:rPr lang="en-US" sz="2000">
                <a:latin typeface="等线" panose="02010600030101010101" charset="-122"/>
                <a:cs typeface="等线" panose="02010600030101010101" charset="-122"/>
              </a:rPr>
              <a:t>2) </a:t>
            </a:r>
            <a:r>
              <a:rPr sz="2000">
                <a:latin typeface="等线" panose="02010600030101010101" charset="-122"/>
                <a:cs typeface="等线" panose="02010600030101010101" charset="-122"/>
              </a:rPr>
              <a:t>作信息补全用户意图</a:t>
            </a:r>
            <a:endParaRPr sz="2000">
              <a:latin typeface="等线" panose="02010600030101010101" charset="-122"/>
              <a:cs typeface="等线" panose="02010600030101010101" charset="-122"/>
            </a:endParaRPr>
          </a:p>
          <a:p>
            <a:pPr algn="l"/>
            <a:endParaRPr sz="2000">
              <a:latin typeface="等线" panose="02010600030101010101" charset="-122"/>
              <a:cs typeface="等线" panose="02010600030101010101" charset="-122"/>
            </a:endParaRPr>
          </a:p>
          <a:p>
            <a:pPr algn="l"/>
            <a:r>
              <a:rPr sz="2000">
                <a:latin typeface="等线" panose="02010600030101010101" charset="-122"/>
                <a:cs typeface="等线" panose="02010600030101010101" charset="-122"/>
              </a:rPr>
              <a:t>如果仅仅作信息，那我们通常就只关心『填了吗』，只要填写完成就进行后续步骤，并不关系『谁填的』以及『填了什么』；</a:t>
            </a:r>
            <a:endParaRPr sz="2000">
              <a:latin typeface="等线" panose="02010600030101010101" charset="-122"/>
              <a:cs typeface="等线" panose="02010600030101010101" charset="-122"/>
            </a:endParaRPr>
          </a:p>
          <a:p>
            <a:pPr algn="l"/>
            <a:r>
              <a:rPr sz="2000">
                <a:latin typeface="等线" panose="02010600030101010101" charset="-122"/>
                <a:cs typeface="等线" panose="02010600030101010101" charset="-122"/>
              </a:rPr>
              <a:t>但是如果槽组内的填入值会影响后续多轮对话走向，那我们就倾向于通过槽组的填入方式或填入值来作多轮对话的分支。</a:t>
            </a:r>
            <a:endParaRPr sz="2000">
              <a:latin typeface="等线" panose="02010600030101010101" charset="-122"/>
              <a:cs typeface="等线" panose="0201060003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zh-CN" altLang="en-US" sz="4400">
                <a:latin typeface="等线 Light" panose="02010600030101010101" charset="-122"/>
                <a:cs typeface="等线 Light" panose="02010600030101010101" charset="-122"/>
              </a:rPr>
              <a:t>槽位填充（</a:t>
            </a:r>
            <a:r>
              <a:rPr lang="en-US" altLang="zh-CN" sz="4400">
                <a:latin typeface="等线 Light" panose="02010600030101010101" charset="-122"/>
                <a:cs typeface="等线 Light" panose="02010600030101010101" charset="-122"/>
              </a:rPr>
              <a:t>SF</a:t>
            </a:r>
            <a:r>
              <a:rPr lang="zh-CN" altLang="en-US" sz="4400">
                <a:latin typeface="等线 Light" panose="02010600030101010101" charset="-122"/>
                <a:cs typeface="等线 Light" panose="02010600030101010101" charset="-122"/>
              </a:rPr>
              <a:t>）</a:t>
            </a:r>
            <a:endParaRPr lang="zh-CN" altLang="en-US" sz="4400">
              <a:latin typeface="等线 Light" panose="02010600030101010101" charset="-122"/>
              <a:cs typeface="等线 Light" panose="02010600030101010101" charset="-122"/>
            </a:endParaRPr>
          </a:p>
        </p:txBody>
      </p:sp>
      <p:sp>
        <p:nvSpPr>
          <p:cNvPr id="3" name="object 3"/>
          <p:cNvSpPr txBox="1"/>
          <p:nvPr/>
        </p:nvSpPr>
        <p:spPr>
          <a:xfrm>
            <a:off x="939165" y="1787525"/>
            <a:ext cx="10114280" cy="4690745"/>
          </a:xfrm>
          <a:prstGeom prst="rect">
            <a:avLst/>
          </a:prstGeom>
        </p:spPr>
        <p:txBody>
          <a:bodyPr vert="horz" wrap="square" lIns="0" tIns="12700" rIns="0" bIns="0" rtlCol="0">
            <a:spAutoFit/>
          </a:bodyPr>
          <a:lstStyle/>
          <a:p>
            <a:pPr algn="l"/>
            <a:r>
              <a:rPr sz="1600">
                <a:latin typeface="等线" panose="02010600030101010101" charset="-122"/>
                <a:cs typeface="等线" panose="02010600030101010101" charset="-122"/>
              </a:rPr>
              <a:t>话题切换</a:t>
            </a:r>
            <a:endParaRPr sz="1600">
              <a:latin typeface="等线" panose="02010600030101010101" charset="-122"/>
              <a:cs typeface="等线" panose="02010600030101010101" charset="-122"/>
            </a:endParaRPr>
          </a:p>
          <a:p>
            <a:pPr algn="l"/>
            <a:r>
              <a:rPr sz="1600">
                <a:latin typeface="等线" panose="02010600030101010101" charset="-122"/>
                <a:cs typeface="等线" panose="02010600030101010101" charset="-122"/>
              </a:rPr>
              <a:t>话题切换指用户与用户的对话从一个多轮过程切换至另一个多轮过程，话题切换有主动切换和被动切换之分。</a:t>
            </a:r>
            <a:endParaRPr sz="1600">
              <a:latin typeface="等线" panose="02010600030101010101" charset="-122"/>
              <a:cs typeface="等线" panose="02010600030101010101" charset="-122"/>
            </a:endParaRPr>
          </a:p>
          <a:p>
            <a:pPr algn="l"/>
            <a:endParaRPr sz="1600">
              <a:latin typeface="等线" panose="02010600030101010101" charset="-122"/>
              <a:cs typeface="等线" panose="02010600030101010101" charset="-122"/>
            </a:endParaRPr>
          </a:p>
          <a:p>
            <a:pPr algn="l"/>
            <a:r>
              <a:rPr sz="1600">
                <a:latin typeface="等线" panose="02010600030101010101" charset="-122"/>
                <a:cs typeface="等线" panose="02010600030101010101" charset="-122"/>
              </a:rPr>
              <a:t>上文提到的作为答案的话题切换，就可以理解为主动的话题切换。</a:t>
            </a:r>
            <a:endParaRPr sz="1600">
              <a:latin typeface="等线" panose="02010600030101010101" charset="-122"/>
              <a:cs typeface="等线" panose="02010600030101010101" charset="-122"/>
            </a:endParaRPr>
          </a:p>
          <a:p>
            <a:pPr algn="l"/>
            <a:endParaRPr sz="1600">
              <a:latin typeface="等线" panose="02010600030101010101" charset="-122"/>
              <a:cs typeface="等线" panose="02010600030101010101" charset="-122"/>
            </a:endParaRPr>
          </a:p>
          <a:p>
            <a:pPr algn="l"/>
            <a:r>
              <a:rPr sz="1600">
                <a:latin typeface="等线" panose="02010600030101010101" charset="-122"/>
                <a:cs typeface="等线" panose="02010600030101010101" charset="-122"/>
              </a:rPr>
              <a:t>被动的话题切换是指，系统发现无法从用户的问句中抽取信息以继续当前的多轮对话，只好将其作为一条全新的问句重新进行解析和话题识别。</a:t>
            </a:r>
            <a:endParaRPr sz="1600">
              <a:latin typeface="等线" panose="02010600030101010101" charset="-122"/>
              <a:cs typeface="等线" panose="02010600030101010101" charset="-122"/>
            </a:endParaRPr>
          </a:p>
          <a:p>
            <a:pPr algn="l"/>
            <a:endParaRPr sz="1600">
              <a:latin typeface="等线" panose="02010600030101010101" charset="-122"/>
              <a:cs typeface="等线" panose="02010600030101010101" charset="-122"/>
            </a:endParaRPr>
          </a:p>
          <a:p>
            <a:pPr algn="l"/>
            <a:r>
              <a:rPr sz="1600">
                <a:latin typeface="等线" panose="02010600030101010101" charset="-122"/>
                <a:cs typeface="等线" panose="02010600030101010101" charset="-122"/>
              </a:rPr>
              <a:t>话题切换，尤其是主动的话题切换会涉及到一个新问题：槽继承。举个例子——</a:t>
            </a:r>
            <a:endParaRPr sz="1600">
              <a:latin typeface="等线" panose="02010600030101010101" charset="-122"/>
              <a:cs typeface="等线" panose="02010600030101010101" charset="-122"/>
            </a:endParaRPr>
          </a:p>
          <a:p>
            <a:pPr algn="l"/>
            <a:endParaRPr sz="1600">
              <a:latin typeface="等线" panose="02010600030101010101" charset="-122"/>
              <a:cs typeface="等线" panose="02010600030101010101" charset="-122"/>
            </a:endParaRPr>
          </a:p>
          <a:p>
            <a:pPr algn="l"/>
            <a:r>
              <a:rPr sz="1600">
                <a:latin typeface="等线" panose="02010600030101010101" charset="-122"/>
                <a:cs typeface="等线" panose="02010600030101010101" charset="-122"/>
              </a:rPr>
              <a:t>我：『我明天要坐高铁从杭州到北京』</a:t>
            </a:r>
            <a:endParaRPr sz="1600">
              <a:latin typeface="等线" panose="02010600030101010101" charset="-122"/>
              <a:cs typeface="等线" panose="02010600030101010101" charset="-122"/>
            </a:endParaRPr>
          </a:p>
          <a:p>
            <a:pPr algn="l"/>
            <a:endParaRPr sz="1600">
              <a:latin typeface="等线" panose="02010600030101010101" charset="-122"/>
              <a:cs typeface="等线" panose="02010600030101010101" charset="-122"/>
            </a:endParaRPr>
          </a:p>
          <a:p>
            <a:pPr algn="l"/>
            <a:r>
              <a:rPr sz="1600">
                <a:latin typeface="等线" panose="02010600030101010101" charset="-122"/>
                <a:cs typeface="等线" panose="02010600030101010101" charset="-122"/>
              </a:rPr>
              <a:t>我：『算了，还是坐飞机吧』</a:t>
            </a:r>
            <a:endParaRPr sz="1600">
              <a:latin typeface="等线" panose="02010600030101010101" charset="-122"/>
              <a:cs typeface="等线" panose="02010600030101010101" charset="-122"/>
            </a:endParaRPr>
          </a:p>
          <a:p>
            <a:pPr algn="l"/>
            <a:endParaRPr sz="1600">
              <a:latin typeface="等线" panose="02010600030101010101" charset="-122"/>
              <a:cs typeface="等线" panose="02010600030101010101" charset="-122"/>
            </a:endParaRPr>
          </a:p>
          <a:p>
            <a:pPr algn="l"/>
            <a:r>
              <a:rPr sz="1600">
                <a:latin typeface="等线" panose="02010600030101010101" charset="-122"/>
                <a:cs typeface="等线" panose="02010600030101010101" charset="-122"/>
              </a:rPr>
              <a:t>这种情况下，机器人不应当重复询问『出发地』、『出发时间』和『目的地』。</a:t>
            </a:r>
            <a:endParaRPr sz="1600">
              <a:latin typeface="等线" panose="02010600030101010101" charset="-122"/>
              <a:cs typeface="等线" panose="02010600030101010101" charset="-122"/>
            </a:endParaRPr>
          </a:p>
          <a:p>
            <a:pPr algn="l"/>
            <a:endParaRPr sz="1600">
              <a:latin typeface="等线" panose="02010600030101010101" charset="-122"/>
              <a:cs typeface="等线" panose="02010600030101010101" charset="-122"/>
            </a:endParaRPr>
          </a:p>
          <a:p>
            <a:pPr algn="l"/>
            <a:r>
              <a:rPr sz="1600">
                <a:latin typeface="等线" panose="02010600030101010101" charset="-122"/>
                <a:cs typeface="等线" panose="02010600030101010101" charset="-122"/>
              </a:rPr>
              <a:t>除了槽继承，还有一个与之相对的问题叫做槽记忆，这通常适用在被动式的话题切换中。由于解析失误，或者其他原因，使得用户跳出了原话题，当用户在一定时间内重新回到原话题时，不应让用户重复进行填槽，该技术已被用于阿里小蜜，不过他们似乎称之为『多轮状态记忆』。</a:t>
            </a:r>
            <a:endParaRPr sz="1600">
              <a:latin typeface="等线" panose="02010600030101010101" charset="-122"/>
              <a:cs typeface="等线" panose="0201060003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27675" y="611854"/>
            <a:ext cx="1143000" cy="695960"/>
          </a:xfrm>
          <a:prstGeom prst="rect">
            <a:avLst/>
          </a:prstGeom>
        </p:spPr>
        <p:txBody>
          <a:bodyPr vert="horz" wrap="square" lIns="0" tIns="12700" rIns="0" bIns="0" rtlCol="0">
            <a:spAutoFit/>
          </a:bodyPr>
          <a:lstStyle/>
          <a:p>
            <a:pPr marL="12700">
              <a:lnSpc>
                <a:spcPct val="100000"/>
              </a:lnSpc>
              <a:spcBef>
                <a:spcPts val="100"/>
              </a:spcBef>
            </a:pPr>
            <a:r>
              <a:rPr sz="4400" b="0" dirty="0">
                <a:latin typeface="等线 Light" panose="02010600030101010101" charset="-122"/>
                <a:cs typeface="等线 Light" panose="02010600030101010101" charset="-122"/>
              </a:rPr>
              <a:t>目录</a:t>
            </a:r>
            <a:endParaRPr sz="4400">
              <a:latin typeface="等线 Light" panose="02010600030101010101" charset="-122"/>
              <a:cs typeface="等线 Light" panose="02010600030101010101" charset="-122"/>
            </a:endParaRPr>
          </a:p>
        </p:txBody>
      </p:sp>
      <p:sp>
        <p:nvSpPr>
          <p:cNvPr id="3" name="object 3"/>
          <p:cNvSpPr txBox="1"/>
          <p:nvPr/>
        </p:nvSpPr>
        <p:spPr>
          <a:xfrm>
            <a:off x="891539" y="1601470"/>
            <a:ext cx="6007100" cy="4629150"/>
          </a:xfrm>
          <a:prstGeom prst="rect">
            <a:avLst/>
          </a:prstGeom>
        </p:spPr>
        <p:txBody>
          <a:bodyPr vert="horz" wrap="square" lIns="0" tIns="12700" rIns="0" bIns="0" rtlCol="0">
            <a:spAutoFit/>
          </a:bodyPr>
          <a:lstStyle/>
          <a:p>
            <a:pPr marL="241300" indent="-228600">
              <a:lnSpc>
                <a:spcPct val="100000"/>
              </a:lnSpc>
              <a:spcBef>
                <a:spcPts val="100"/>
              </a:spcBef>
              <a:buFont typeface="Arial" panose="020B0604020202020204"/>
              <a:buChar char="•"/>
              <a:tabLst>
                <a:tab pos="241935" algn="l"/>
              </a:tabLst>
            </a:pPr>
            <a:r>
              <a:rPr lang="zh-CN" sz="2400" dirty="0">
                <a:solidFill>
                  <a:srgbClr val="595959"/>
                </a:solidFill>
                <a:latin typeface="等线" panose="02010600030101010101" charset="-122"/>
                <a:cs typeface="等线" panose="02010600030101010101" charset="-122"/>
              </a:rPr>
              <a:t>多轮对话中</a:t>
            </a:r>
            <a:r>
              <a:rPr sz="2400" dirty="0">
                <a:solidFill>
                  <a:srgbClr val="595959"/>
                </a:solidFill>
                <a:latin typeface="等线" panose="02010600030101010101" charset="-122"/>
                <a:cs typeface="等线" panose="02010600030101010101" charset="-122"/>
              </a:rPr>
              <a:t>的</a:t>
            </a:r>
            <a:r>
              <a:rPr lang="zh-CN" sz="2400" dirty="0">
                <a:solidFill>
                  <a:srgbClr val="595959"/>
                </a:solidFill>
                <a:latin typeface="等线" panose="02010600030101010101" charset="-122"/>
                <a:cs typeface="等线" panose="02010600030101010101" charset="-122"/>
              </a:rPr>
              <a:t>基本概念</a:t>
            </a:r>
            <a:endParaRPr sz="2400">
              <a:latin typeface="等线" panose="02010600030101010101" charset="-122"/>
              <a:cs typeface="等线" panose="02010600030101010101" charset="-122"/>
            </a:endParaRPr>
          </a:p>
          <a:p>
            <a:pPr marL="241300" indent="-228600">
              <a:lnSpc>
                <a:spcPct val="100000"/>
              </a:lnSpc>
              <a:spcBef>
                <a:spcPts val="2640"/>
              </a:spcBef>
              <a:buFont typeface="Arial" panose="020B0604020202020204"/>
              <a:buChar char="•"/>
              <a:tabLst>
                <a:tab pos="241935" algn="l"/>
              </a:tabLst>
            </a:pPr>
            <a:r>
              <a:rPr lang="zh-CN" sz="2400">
                <a:latin typeface="等线" panose="02010600030101010101" charset="-122"/>
                <a:cs typeface="等线" panose="02010600030101010101" charset="-122"/>
              </a:rPr>
              <a:t>理论拆解</a:t>
            </a:r>
            <a:endParaRPr lang="zh-CN" sz="24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r>
              <a:rPr lang="zh-CN" sz="2400">
                <a:latin typeface="等线" panose="02010600030101010101" charset="-122"/>
                <a:cs typeface="等线" panose="02010600030101010101" charset="-122"/>
              </a:rPr>
              <a:t>意图分类</a:t>
            </a:r>
            <a:endParaRPr lang="zh-CN" sz="24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r>
              <a:rPr lang="zh-CN" altLang="en-US" sz="2400">
                <a:latin typeface="等线" panose="02010600030101010101" charset="-122"/>
                <a:cs typeface="等线" panose="02010600030101010101" charset="-122"/>
              </a:rPr>
              <a:t>问答匹配</a:t>
            </a:r>
            <a:endParaRPr lang="zh-CN" altLang="en-US" sz="24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r>
              <a:rPr lang="en-US" altLang="zh-CN" sz="2400">
                <a:latin typeface="等线" panose="02010600030101010101" charset="-122"/>
                <a:cs typeface="等线" panose="02010600030101010101" charset="-122"/>
              </a:rPr>
              <a:t>ASR</a:t>
            </a:r>
            <a:r>
              <a:rPr lang="zh-CN" altLang="en-US" sz="2400">
                <a:latin typeface="等线" panose="02010600030101010101" charset="-122"/>
                <a:cs typeface="等线" panose="02010600030101010101" charset="-122"/>
              </a:rPr>
              <a:t>纠错</a:t>
            </a:r>
            <a:endParaRPr lang="zh-CN" altLang="en-US" sz="24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r>
              <a:rPr lang="zh-CN" altLang="en-US" sz="2400">
                <a:latin typeface="等线" panose="02010600030101010101" charset="-122"/>
                <a:cs typeface="等线" panose="02010600030101010101" charset="-122"/>
              </a:rPr>
              <a:t>文本生成</a:t>
            </a:r>
            <a:endParaRPr lang="zh-CN" altLang="en-US" sz="24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r>
              <a:rPr lang="zh-CN" altLang="en-US" sz="2400">
                <a:latin typeface="等线" panose="02010600030101010101" charset="-122"/>
                <a:cs typeface="等线" panose="02010600030101010101" charset="-122"/>
              </a:rPr>
              <a:t>信息抽取</a:t>
            </a:r>
            <a:endParaRPr lang="zh-CN" altLang="en-US" sz="2400">
              <a:latin typeface="等线" panose="02010600030101010101" charset="-122"/>
              <a:cs typeface="等线" panose="0201060003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zh-CN" altLang="en-US" sz="4400">
                <a:latin typeface="等线 Light" panose="02010600030101010101" charset="-122"/>
                <a:cs typeface="等线 Light" panose="02010600030101010101" charset="-122"/>
              </a:rPr>
              <a:t>槽位填充（</a:t>
            </a:r>
            <a:r>
              <a:rPr lang="en-US" altLang="zh-CN" sz="4400">
                <a:latin typeface="等线 Light" panose="02010600030101010101" charset="-122"/>
                <a:cs typeface="等线 Light" panose="02010600030101010101" charset="-122"/>
              </a:rPr>
              <a:t>SF</a:t>
            </a:r>
            <a:r>
              <a:rPr lang="zh-CN" altLang="en-US" sz="4400">
                <a:latin typeface="等线 Light" panose="02010600030101010101" charset="-122"/>
                <a:cs typeface="等线 Light" panose="02010600030101010101" charset="-122"/>
              </a:rPr>
              <a:t>）</a:t>
            </a:r>
            <a:endParaRPr lang="zh-CN" altLang="en-US" sz="4400">
              <a:latin typeface="等线 Light" panose="02010600030101010101" charset="-122"/>
              <a:cs typeface="等线 Light" panose="02010600030101010101" charset="-122"/>
            </a:endParaRPr>
          </a:p>
        </p:txBody>
      </p:sp>
      <p:sp>
        <p:nvSpPr>
          <p:cNvPr id="3" name="object 3"/>
          <p:cNvSpPr txBox="1"/>
          <p:nvPr/>
        </p:nvSpPr>
        <p:spPr>
          <a:xfrm>
            <a:off x="939165" y="1787525"/>
            <a:ext cx="10114280" cy="3952240"/>
          </a:xfrm>
          <a:prstGeom prst="rect">
            <a:avLst/>
          </a:prstGeom>
        </p:spPr>
        <p:txBody>
          <a:bodyPr vert="horz" wrap="square" lIns="0" tIns="12700" rIns="0" bIns="0" rtlCol="0">
            <a:spAutoFit/>
          </a:bodyPr>
          <a:lstStyle/>
          <a:p>
            <a:pPr algn="l"/>
            <a:r>
              <a:rPr sz="1600">
                <a:latin typeface="等线" panose="02010600030101010101" charset="-122"/>
                <a:cs typeface="等线" panose="02010600030101010101" charset="-122"/>
              </a:rPr>
              <a:t>我们还需要思考这样一个问题，既然话题可以切换，也即一个多轮过程可以切换到另一个多轮过程，那多轮过程中的对话状态是否可以切换？</a:t>
            </a:r>
            <a:endParaRPr sz="1600">
              <a:latin typeface="等线" panose="02010600030101010101" charset="-122"/>
              <a:cs typeface="等线" panose="02010600030101010101" charset="-122"/>
            </a:endParaRPr>
          </a:p>
          <a:p>
            <a:pPr algn="l"/>
            <a:r>
              <a:rPr sz="1600">
                <a:latin typeface="等线" panose="02010600030101010101" charset="-122"/>
                <a:cs typeface="等线" panose="02010600030101010101" charset="-122"/>
              </a:rPr>
              <a:t>我举两个例子——</a:t>
            </a:r>
            <a:endParaRPr sz="1600">
              <a:latin typeface="等线" panose="02010600030101010101" charset="-122"/>
              <a:cs typeface="等线" panose="02010600030101010101" charset="-122"/>
            </a:endParaRPr>
          </a:p>
          <a:p>
            <a:pPr algn="l"/>
            <a:r>
              <a:rPr sz="1600">
                <a:latin typeface="等线" panose="02010600030101010101" charset="-122"/>
                <a:cs typeface="等线" panose="02010600030101010101" charset="-122"/>
              </a:rPr>
              <a:t>第一个：</a:t>
            </a:r>
            <a:endParaRPr sz="1600">
              <a:latin typeface="等线" panose="02010600030101010101" charset="-122"/>
              <a:cs typeface="等线" panose="02010600030101010101" charset="-122"/>
            </a:endParaRPr>
          </a:p>
          <a:p>
            <a:pPr algn="l"/>
            <a:r>
              <a:rPr sz="1600">
                <a:latin typeface="等线" panose="02010600030101010101" charset="-122"/>
                <a:cs typeface="等线" panose="02010600030101010101" charset="-122"/>
              </a:rPr>
              <a:t>我：帮我订张机票，从杭州出发。</a:t>
            </a:r>
            <a:endParaRPr sz="1600">
              <a:latin typeface="等线" panose="02010600030101010101" charset="-122"/>
              <a:cs typeface="等线" panose="02010600030101010101" charset="-122"/>
            </a:endParaRPr>
          </a:p>
          <a:p>
            <a:pPr algn="l"/>
            <a:r>
              <a:rPr sz="1600">
                <a:latin typeface="等线" panose="02010600030101010101" charset="-122"/>
                <a:cs typeface="等线" panose="02010600030101010101" charset="-122"/>
              </a:rPr>
              <a:t>VPA：请问你想去哪呢？</a:t>
            </a:r>
            <a:endParaRPr sz="1600">
              <a:latin typeface="等线" panose="02010600030101010101" charset="-122"/>
              <a:cs typeface="等线" panose="02010600030101010101" charset="-122"/>
            </a:endParaRPr>
          </a:p>
          <a:p>
            <a:pPr algn="l"/>
            <a:r>
              <a:rPr sz="1600">
                <a:latin typeface="等线" panose="02010600030101010101" charset="-122"/>
                <a:cs typeface="等线" panose="02010600030101010101" charset="-122"/>
              </a:rPr>
              <a:t>我：（发现明天杭州有雷阵雨）换出发地。</a:t>
            </a:r>
            <a:endParaRPr sz="1600">
              <a:latin typeface="等线" panose="02010600030101010101" charset="-122"/>
              <a:cs typeface="等线" panose="02010600030101010101" charset="-122"/>
            </a:endParaRPr>
          </a:p>
          <a:p>
            <a:pPr algn="l"/>
            <a:r>
              <a:rPr sz="1600">
                <a:latin typeface="等线" panose="02010600030101010101" charset="-122"/>
                <a:cs typeface="等线" panose="02010600030101010101" charset="-122"/>
              </a:rPr>
              <a:t>VPA：请问你想从哪出发呢？</a:t>
            </a:r>
            <a:endParaRPr sz="1600">
              <a:latin typeface="等线" panose="02010600030101010101" charset="-122"/>
              <a:cs typeface="等线" panose="02010600030101010101" charset="-122"/>
            </a:endParaRPr>
          </a:p>
          <a:p>
            <a:pPr algn="l"/>
            <a:r>
              <a:rPr sz="1600">
                <a:latin typeface="等线" panose="02010600030101010101" charset="-122"/>
                <a:cs typeface="等线" panose="02010600030101010101" charset="-122"/>
              </a:rPr>
              <a:t>我：上海。</a:t>
            </a:r>
            <a:endParaRPr sz="1600">
              <a:latin typeface="等线" panose="02010600030101010101" charset="-122"/>
              <a:cs typeface="等线" panose="02010600030101010101" charset="-122"/>
            </a:endParaRPr>
          </a:p>
          <a:p>
            <a:pPr algn="l"/>
            <a:r>
              <a:rPr sz="1600">
                <a:latin typeface="等线" panose="02010600030101010101" charset="-122"/>
                <a:cs typeface="等线" panose="02010600030101010101" charset="-122"/>
              </a:rPr>
              <a:t>多轮对话应当允许回到前序节点。</a:t>
            </a:r>
            <a:endParaRPr sz="1600">
              <a:latin typeface="等线" panose="02010600030101010101" charset="-122"/>
              <a:cs typeface="等线" panose="02010600030101010101" charset="-122"/>
            </a:endParaRPr>
          </a:p>
          <a:p>
            <a:pPr algn="l"/>
            <a:r>
              <a:rPr sz="1600">
                <a:latin typeface="等线" panose="02010600030101010101" charset="-122"/>
                <a:cs typeface="等线" panose="02010600030101010101" charset="-122"/>
              </a:rPr>
              <a:t>第二个：</a:t>
            </a:r>
            <a:endParaRPr sz="1600">
              <a:latin typeface="等线" panose="02010600030101010101" charset="-122"/>
              <a:cs typeface="等线" panose="02010600030101010101" charset="-122"/>
            </a:endParaRPr>
          </a:p>
          <a:p>
            <a:pPr algn="l"/>
            <a:r>
              <a:rPr sz="1600">
                <a:latin typeface="等线" panose="02010600030101010101" charset="-122"/>
                <a:cs typeface="等线" panose="02010600030101010101" charset="-122"/>
              </a:rPr>
              <a:t>我：我想买个杯子。</a:t>
            </a:r>
            <a:endParaRPr sz="1600">
              <a:latin typeface="等线" panose="02010600030101010101" charset="-122"/>
              <a:cs typeface="等线" panose="02010600030101010101" charset="-122"/>
            </a:endParaRPr>
          </a:p>
          <a:p>
            <a:pPr algn="l"/>
            <a:r>
              <a:rPr sz="1600">
                <a:latin typeface="等线" panose="02010600030101010101" charset="-122"/>
                <a:cs typeface="等线" panose="02010600030101010101" charset="-122"/>
              </a:rPr>
              <a:t>VPA：以下是为您推荐的杯子。（展示结果一）</a:t>
            </a:r>
            <a:endParaRPr sz="1600">
              <a:latin typeface="等线" panose="02010600030101010101" charset="-122"/>
              <a:cs typeface="等线" panose="02010600030101010101" charset="-122"/>
            </a:endParaRPr>
          </a:p>
          <a:p>
            <a:pPr algn="l"/>
            <a:r>
              <a:rPr sz="1600">
                <a:latin typeface="等线" panose="02010600030101010101" charset="-122"/>
                <a:cs typeface="等线" panose="02010600030101010101" charset="-122"/>
              </a:rPr>
              <a:t>我：换一换。</a:t>
            </a:r>
            <a:endParaRPr sz="1600">
              <a:latin typeface="等线" panose="02010600030101010101" charset="-122"/>
              <a:cs typeface="等线" panose="02010600030101010101" charset="-122"/>
            </a:endParaRPr>
          </a:p>
          <a:p>
            <a:pPr algn="l"/>
            <a:r>
              <a:rPr sz="1600">
                <a:latin typeface="等线" panose="02010600030101010101" charset="-122"/>
                <a:cs typeface="等线" panose="02010600030101010101" charset="-122"/>
              </a:rPr>
              <a:t>VPA：以下是为您推荐的杯子。（展示结果二）</a:t>
            </a:r>
            <a:endParaRPr sz="1600">
              <a:latin typeface="等线" panose="02010600030101010101" charset="-122"/>
              <a:cs typeface="等线" panose="02010600030101010101" charset="-122"/>
            </a:endParaRPr>
          </a:p>
          <a:p>
            <a:pPr algn="l"/>
            <a:r>
              <a:rPr sz="1600">
                <a:latin typeface="等线" panose="02010600030101010101" charset="-122"/>
                <a:cs typeface="等线" panose="02010600030101010101" charset="-122"/>
              </a:rPr>
              <a:t>多轮对话应当允许重复进入同一节点。</a:t>
            </a:r>
            <a:endParaRPr sz="1600">
              <a:latin typeface="等线" panose="02010600030101010101" charset="-122"/>
              <a:cs typeface="等线" panose="0201060003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zh-CN" altLang="en-US" sz="4400">
                <a:latin typeface="等线 Light" panose="02010600030101010101" charset="-122"/>
                <a:cs typeface="等线 Light" panose="02010600030101010101" charset="-122"/>
              </a:rPr>
              <a:t>对话状态更新</a:t>
            </a:r>
            <a:endParaRPr lang="zh-CN" altLang="en-US" sz="4400">
              <a:latin typeface="等线 Light" panose="02010600030101010101" charset="-122"/>
              <a:cs typeface="等线 Light" panose="02010600030101010101" charset="-122"/>
            </a:endParaRPr>
          </a:p>
        </p:txBody>
      </p:sp>
      <p:sp>
        <p:nvSpPr>
          <p:cNvPr id="3" name="object 3"/>
          <p:cNvSpPr txBox="1"/>
          <p:nvPr/>
        </p:nvSpPr>
        <p:spPr>
          <a:xfrm>
            <a:off x="939165" y="1930400"/>
            <a:ext cx="10114280" cy="1551305"/>
          </a:xfrm>
          <a:prstGeom prst="rect">
            <a:avLst/>
          </a:prstGeom>
        </p:spPr>
        <p:txBody>
          <a:bodyPr vert="horz" wrap="square" lIns="0" tIns="12700" rIns="0" bIns="0" rtlCol="0">
            <a:spAutoFit/>
          </a:bodyPr>
          <a:lstStyle/>
          <a:p>
            <a:pPr algn="l"/>
            <a:r>
              <a:rPr lang="zh-CN" sz="2000">
                <a:latin typeface="等线" panose="02010600030101010101" charset="-122"/>
                <a:cs typeface="等线" panose="02010600030101010101" charset="-122"/>
              </a:rPr>
              <a:t>有限状态机</a:t>
            </a:r>
            <a:r>
              <a:rPr lang="en-US" altLang="zh-CN" sz="2000">
                <a:latin typeface="等线" panose="02010600030101010101" charset="-122"/>
                <a:cs typeface="等线" panose="02010600030101010101" charset="-122"/>
              </a:rPr>
              <a:t>FSM</a:t>
            </a:r>
            <a:endParaRPr lang="en-US" altLang="zh-CN" sz="2000">
              <a:latin typeface="等线" panose="02010600030101010101" charset="-122"/>
              <a:cs typeface="等线" panose="02010600030101010101" charset="-122"/>
            </a:endParaRPr>
          </a:p>
          <a:p>
            <a:pPr algn="l"/>
            <a:r>
              <a:rPr lang="zh-CN" altLang="en-US" sz="2000">
                <a:latin typeface="等线" panose="02010600030101010101" charset="-122"/>
                <a:cs typeface="等线" panose="02010600030101010101" charset="-122"/>
              </a:rPr>
              <a:t>槽位填充</a:t>
            </a:r>
            <a:endParaRPr lang="zh-CN" altLang="en-US" sz="2000">
              <a:latin typeface="等线" panose="02010600030101010101" charset="-122"/>
              <a:cs typeface="等线" panose="02010600030101010101" charset="-122"/>
            </a:endParaRPr>
          </a:p>
          <a:p>
            <a:pPr algn="l"/>
            <a:endParaRPr lang="zh-CN" altLang="en-US" sz="2000">
              <a:latin typeface="等线" panose="02010600030101010101" charset="-122"/>
              <a:cs typeface="等线" panose="02010600030101010101" charset="-122"/>
            </a:endParaRPr>
          </a:p>
          <a:p>
            <a:pPr algn="l"/>
            <a:endParaRPr lang="zh-CN" altLang="en-US" sz="2000">
              <a:latin typeface="等线" panose="02010600030101010101" charset="-122"/>
              <a:cs typeface="等线" panose="02010600030101010101" charset="-122"/>
            </a:endParaRPr>
          </a:p>
          <a:p>
            <a:pPr algn="l"/>
            <a:endParaRPr lang="zh-CN" altLang="en-US" sz="2000">
              <a:latin typeface="等线" panose="02010600030101010101" charset="-122"/>
              <a:cs typeface="等线" panose="02010600030101010101" charset="-122"/>
            </a:endParaRPr>
          </a:p>
        </p:txBody>
      </p:sp>
      <p:graphicFrame>
        <p:nvGraphicFramePr>
          <p:cNvPr id="4" name="对象 3"/>
          <p:cNvGraphicFramePr/>
          <p:nvPr/>
        </p:nvGraphicFramePr>
        <p:xfrm>
          <a:off x="3690620" y="1834515"/>
          <a:ext cx="7054850" cy="3429635"/>
        </p:xfrm>
        <a:graphic>
          <a:graphicData uri="http://schemas.openxmlformats.org/presentationml/2006/ole">
            <mc:AlternateContent xmlns:mc="http://schemas.openxmlformats.org/markup-compatibility/2006">
              <mc:Choice xmlns:v="urn:schemas-microsoft-com:vml" Requires="v">
                <p:oleObj spid="_x0000_s5" name="" r:id="rId1" imgW="8103870" imgH="3281045" progId="Visio.Drawing.11">
                  <p:embed/>
                </p:oleObj>
              </mc:Choice>
              <mc:Fallback>
                <p:oleObj name="" r:id="rId1" imgW="8103870" imgH="3281045" progId="Visio.Drawing.11">
                  <p:embed/>
                  <p:pic>
                    <p:nvPicPr>
                      <p:cNvPr id="0" name="图片 4"/>
                      <p:cNvPicPr/>
                      <p:nvPr/>
                    </p:nvPicPr>
                    <p:blipFill>
                      <a:blip r:embed="rId2"/>
                      <a:stretch>
                        <a:fillRect/>
                      </a:stretch>
                    </p:blipFill>
                    <p:spPr>
                      <a:xfrm>
                        <a:off x="3690620" y="1834515"/>
                        <a:ext cx="7054850" cy="3429635"/>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00120" y="612140"/>
            <a:ext cx="3729355" cy="689610"/>
          </a:xfrm>
          <a:prstGeom prst="rect">
            <a:avLst/>
          </a:prstGeom>
        </p:spPr>
        <p:txBody>
          <a:bodyPr vert="horz" wrap="square" lIns="0" tIns="12700" rIns="0" bIns="0" rtlCol="0">
            <a:spAutoFit/>
          </a:bodyPr>
          <a:lstStyle/>
          <a:p>
            <a:pPr marL="12700" algn="ctr">
              <a:lnSpc>
                <a:spcPct val="100000"/>
              </a:lnSpc>
              <a:spcBef>
                <a:spcPts val="100"/>
              </a:spcBef>
            </a:pPr>
            <a:r>
              <a:rPr lang="zh-CN" dirty="0"/>
              <a:t>多轮会话</a:t>
            </a:r>
            <a:r>
              <a:rPr dirty="0"/>
              <a:t>示例</a:t>
            </a:r>
            <a:endParaRPr dirty="0"/>
          </a:p>
        </p:txBody>
      </p:sp>
      <p:sp>
        <p:nvSpPr>
          <p:cNvPr id="4" name="object 4"/>
          <p:cNvSpPr txBox="1"/>
          <p:nvPr/>
        </p:nvSpPr>
        <p:spPr>
          <a:xfrm>
            <a:off x="916939" y="1795145"/>
            <a:ext cx="1778000" cy="391160"/>
          </a:xfrm>
          <a:prstGeom prst="rect">
            <a:avLst/>
          </a:prstGeom>
        </p:spPr>
        <p:txBody>
          <a:bodyPr vert="horz" wrap="square" lIns="0" tIns="12700" rIns="0" bIns="0" rtlCol="0">
            <a:spAutoFit/>
          </a:bodyPr>
          <a:lstStyle/>
          <a:p>
            <a:pPr marL="241300" indent="-228600">
              <a:lnSpc>
                <a:spcPct val="100000"/>
              </a:lnSpc>
              <a:spcBef>
                <a:spcPts val="100"/>
              </a:spcBef>
              <a:buFont typeface="Arial" panose="020B0604020202020204"/>
              <a:buChar char="•"/>
              <a:tabLst>
                <a:tab pos="241300" algn="l"/>
              </a:tabLst>
            </a:pPr>
            <a:r>
              <a:rPr sz="2400" spc="-400" dirty="0">
                <a:solidFill>
                  <a:srgbClr val="595959"/>
                </a:solidFill>
                <a:latin typeface="宋体" panose="02010600030101010101" pitchFamily="2" charset="-122"/>
                <a:cs typeface="宋体" panose="02010600030101010101" pitchFamily="2" charset="-122"/>
              </a:rPr>
              <a:t>订餐⼩小秘书</a:t>
            </a:r>
            <a:endParaRPr sz="2400">
              <a:latin typeface="宋体" panose="02010600030101010101" pitchFamily="2" charset="-122"/>
              <a:cs typeface="宋体" panose="02010600030101010101" pitchFamily="2" charset="-122"/>
            </a:endParaRPr>
          </a:p>
        </p:txBody>
      </p:sp>
      <p:sp>
        <p:nvSpPr>
          <p:cNvPr id="5" name="object 5"/>
          <p:cNvSpPr/>
          <p:nvPr/>
        </p:nvSpPr>
        <p:spPr>
          <a:xfrm>
            <a:off x="4579620" y="2311400"/>
            <a:ext cx="6248400" cy="3136900"/>
          </a:xfrm>
          <a:prstGeom prst="rect">
            <a:avLst/>
          </a:prstGeom>
          <a:blipFill>
            <a:blip r:embed="rId1" cstate="email"/>
            <a:stretch>
              <a:fillRect/>
            </a:stretch>
          </a:blipFill>
        </p:spPr>
        <p:txBody>
          <a:bodyPr wrap="square" lIns="0" tIns="0" rIns="0" bIns="0" rtlCol="0"/>
          <a:lstStyle/>
          <a:p/>
        </p:txBody>
      </p:sp>
      <p:sp>
        <p:nvSpPr>
          <p:cNvPr id="6" name="object 6"/>
          <p:cNvSpPr/>
          <p:nvPr/>
        </p:nvSpPr>
        <p:spPr>
          <a:xfrm>
            <a:off x="3219450" y="2946400"/>
            <a:ext cx="1791970" cy="201295"/>
          </a:xfrm>
          <a:custGeom>
            <a:avLst/>
            <a:gdLst/>
            <a:ahLst/>
            <a:cxnLst/>
            <a:rect l="l" t="t" r="r" b="b"/>
            <a:pathLst>
              <a:path w="1791970" h="201294">
                <a:moveTo>
                  <a:pt x="221856" y="0"/>
                </a:moveTo>
                <a:lnTo>
                  <a:pt x="0" y="0"/>
                </a:lnTo>
                <a:lnTo>
                  <a:pt x="0" y="12700"/>
                </a:lnTo>
                <a:lnTo>
                  <a:pt x="209156" y="12700"/>
                </a:lnTo>
                <a:lnTo>
                  <a:pt x="209156" y="143560"/>
                </a:lnTo>
                <a:lnTo>
                  <a:pt x="1665973" y="143560"/>
                </a:lnTo>
                <a:lnTo>
                  <a:pt x="1669682" y="161925"/>
                </a:lnTo>
                <a:lnTo>
                  <a:pt x="1679191" y="177597"/>
                </a:lnTo>
                <a:lnTo>
                  <a:pt x="1692687" y="189861"/>
                </a:lnTo>
                <a:lnTo>
                  <a:pt x="1709308" y="197854"/>
                </a:lnTo>
                <a:lnTo>
                  <a:pt x="1728190" y="200710"/>
                </a:lnTo>
                <a:lnTo>
                  <a:pt x="1752910" y="195719"/>
                </a:lnTo>
                <a:lnTo>
                  <a:pt x="1773094" y="182110"/>
                </a:lnTo>
                <a:lnTo>
                  <a:pt x="1786701" y="161925"/>
                </a:lnTo>
                <a:lnTo>
                  <a:pt x="1791690" y="137210"/>
                </a:lnTo>
                <a:lnTo>
                  <a:pt x="1790409" y="130860"/>
                </a:lnTo>
                <a:lnTo>
                  <a:pt x="221856" y="130860"/>
                </a:lnTo>
                <a:lnTo>
                  <a:pt x="221856" y="0"/>
                </a:lnTo>
                <a:close/>
              </a:path>
              <a:path w="1791970" h="201294">
                <a:moveTo>
                  <a:pt x="1728190" y="73710"/>
                </a:moveTo>
                <a:lnTo>
                  <a:pt x="1679191" y="96813"/>
                </a:lnTo>
                <a:lnTo>
                  <a:pt x="1665973" y="130860"/>
                </a:lnTo>
                <a:lnTo>
                  <a:pt x="1790409" y="130860"/>
                </a:lnTo>
                <a:lnTo>
                  <a:pt x="1786696" y="112483"/>
                </a:lnTo>
                <a:lnTo>
                  <a:pt x="1773094" y="92306"/>
                </a:lnTo>
                <a:lnTo>
                  <a:pt x="1752910" y="78699"/>
                </a:lnTo>
                <a:lnTo>
                  <a:pt x="1728190" y="73710"/>
                </a:lnTo>
                <a:close/>
              </a:path>
            </a:pathLst>
          </a:custGeom>
          <a:solidFill>
            <a:srgbClr val="1E98D3">
              <a:alpha val="92158"/>
            </a:srgbClr>
          </a:solidFill>
        </p:spPr>
        <p:txBody>
          <a:bodyPr wrap="square" lIns="0" tIns="0" rIns="0" bIns="0" rtlCol="0"/>
          <a:lstStyle/>
          <a:p/>
        </p:txBody>
      </p:sp>
      <p:sp>
        <p:nvSpPr>
          <p:cNvPr id="7" name="object 7"/>
          <p:cNvSpPr txBox="1"/>
          <p:nvPr/>
        </p:nvSpPr>
        <p:spPr>
          <a:xfrm>
            <a:off x="2387600" y="2781300"/>
            <a:ext cx="825500" cy="317500"/>
          </a:xfrm>
          <a:prstGeom prst="rect">
            <a:avLst/>
          </a:prstGeom>
          <a:solidFill>
            <a:srgbClr val="1E98D3"/>
          </a:solidFill>
        </p:spPr>
        <p:txBody>
          <a:bodyPr vert="horz" wrap="square" lIns="0" tIns="55244" rIns="0" bIns="0" rtlCol="0">
            <a:spAutoFit/>
          </a:bodyPr>
          <a:lstStyle/>
          <a:p>
            <a:pPr marL="100965">
              <a:lnSpc>
                <a:spcPct val="100000"/>
              </a:lnSpc>
              <a:spcBef>
                <a:spcPts val="435"/>
              </a:spcBef>
            </a:pPr>
            <a:r>
              <a:rPr sz="1200" dirty="0">
                <a:solidFill>
                  <a:srgbClr val="FFFFFF"/>
                </a:solidFill>
                <a:latin typeface="宋体" panose="02010600030101010101" pitchFamily="2" charset="-122"/>
                <a:cs typeface="宋体" panose="02010600030101010101" pitchFamily="2" charset="-122"/>
              </a:rPr>
              <a:t>槽位提取</a:t>
            </a:r>
            <a:endParaRPr sz="1200">
              <a:latin typeface="宋体" panose="02010600030101010101" pitchFamily="2" charset="-122"/>
              <a:cs typeface="宋体" panose="02010600030101010101" pitchFamily="2" charset="-122"/>
            </a:endParaRPr>
          </a:p>
        </p:txBody>
      </p:sp>
      <p:sp>
        <p:nvSpPr>
          <p:cNvPr id="8" name="object 8"/>
          <p:cNvSpPr/>
          <p:nvPr/>
        </p:nvSpPr>
        <p:spPr>
          <a:xfrm>
            <a:off x="3219450" y="3333747"/>
            <a:ext cx="1431925" cy="230504"/>
          </a:xfrm>
          <a:custGeom>
            <a:avLst/>
            <a:gdLst/>
            <a:ahLst/>
            <a:cxnLst/>
            <a:rect l="l" t="t" r="r" b="b"/>
            <a:pathLst>
              <a:path w="1431925" h="230504">
                <a:moveTo>
                  <a:pt x="1368145" y="0"/>
                </a:moveTo>
                <a:lnTo>
                  <a:pt x="1319146" y="23108"/>
                </a:lnTo>
                <a:lnTo>
                  <a:pt x="1305928" y="57149"/>
                </a:lnTo>
                <a:lnTo>
                  <a:pt x="199263" y="57149"/>
                </a:lnTo>
                <a:lnTo>
                  <a:pt x="199263" y="217398"/>
                </a:lnTo>
                <a:lnTo>
                  <a:pt x="0" y="217398"/>
                </a:lnTo>
                <a:lnTo>
                  <a:pt x="0" y="230098"/>
                </a:lnTo>
                <a:lnTo>
                  <a:pt x="211963" y="230098"/>
                </a:lnTo>
                <a:lnTo>
                  <a:pt x="211963" y="69849"/>
                </a:lnTo>
                <a:lnTo>
                  <a:pt x="1430364" y="69849"/>
                </a:lnTo>
                <a:lnTo>
                  <a:pt x="1431645" y="63499"/>
                </a:lnTo>
                <a:lnTo>
                  <a:pt x="1426656" y="38785"/>
                </a:lnTo>
                <a:lnTo>
                  <a:pt x="1413049" y="18600"/>
                </a:lnTo>
                <a:lnTo>
                  <a:pt x="1392865" y="4990"/>
                </a:lnTo>
                <a:lnTo>
                  <a:pt x="1368145" y="0"/>
                </a:lnTo>
                <a:close/>
              </a:path>
              <a:path w="1431925" h="230504">
                <a:moveTo>
                  <a:pt x="1430364" y="69849"/>
                </a:moveTo>
                <a:lnTo>
                  <a:pt x="1305928" y="69849"/>
                </a:lnTo>
                <a:lnTo>
                  <a:pt x="1309640" y="88220"/>
                </a:lnTo>
                <a:lnTo>
                  <a:pt x="1319146" y="103891"/>
                </a:lnTo>
                <a:lnTo>
                  <a:pt x="1332642" y="116155"/>
                </a:lnTo>
                <a:lnTo>
                  <a:pt x="1349263" y="124145"/>
                </a:lnTo>
                <a:lnTo>
                  <a:pt x="1368145" y="126999"/>
                </a:lnTo>
                <a:lnTo>
                  <a:pt x="1392865" y="122010"/>
                </a:lnTo>
                <a:lnTo>
                  <a:pt x="1413049" y="108404"/>
                </a:lnTo>
                <a:lnTo>
                  <a:pt x="1426657" y="88214"/>
                </a:lnTo>
                <a:lnTo>
                  <a:pt x="1430364" y="69849"/>
                </a:lnTo>
                <a:close/>
              </a:path>
            </a:pathLst>
          </a:custGeom>
          <a:solidFill>
            <a:srgbClr val="1E98D3">
              <a:alpha val="92158"/>
            </a:srgbClr>
          </a:solidFill>
        </p:spPr>
        <p:txBody>
          <a:bodyPr wrap="square" lIns="0" tIns="0" rIns="0" bIns="0" rtlCol="0"/>
          <a:lstStyle/>
          <a:p/>
        </p:txBody>
      </p:sp>
      <p:sp>
        <p:nvSpPr>
          <p:cNvPr id="9" name="object 9"/>
          <p:cNvSpPr txBox="1"/>
          <p:nvPr/>
        </p:nvSpPr>
        <p:spPr>
          <a:xfrm>
            <a:off x="2387600" y="3390900"/>
            <a:ext cx="825500" cy="330200"/>
          </a:xfrm>
          <a:prstGeom prst="rect">
            <a:avLst/>
          </a:prstGeom>
          <a:solidFill>
            <a:srgbClr val="1E98D3"/>
          </a:solidFill>
        </p:spPr>
        <p:txBody>
          <a:bodyPr vert="horz" wrap="square" lIns="0" tIns="61594" rIns="0" bIns="0" rtlCol="0">
            <a:spAutoFit/>
          </a:bodyPr>
          <a:lstStyle/>
          <a:p>
            <a:pPr marL="100965">
              <a:lnSpc>
                <a:spcPct val="100000"/>
              </a:lnSpc>
              <a:spcBef>
                <a:spcPts val="485"/>
              </a:spcBef>
            </a:pPr>
            <a:r>
              <a:rPr sz="1200" dirty="0">
                <a:solidFill>
                  <a:srgbClr val="FFFFFF"/>
                </a:solidFill>
                <a:latin typeface="宋体" panose="02010600030101010101" pitchFamily="2" charset="-122"/>
                <a:cs typeface="宋体" panose="02010600030101010101" pitchFamily="2" charset="-122"/>
              </a:rPr>
              <a:t>意图识别</a:t>
            </a:r>
            <a:endParaRPr sz="1200">
              <a:latin typeface="宋体" panose="02010600030101010101" pitchFamily="2" charset="-122"/>
              <a:cs typeface="宋体" panose="02010600030101010101" pitchFamily="2" charset="-122"/>
            </a:endParaRPr>
          </a:p>
        </p:txBody>
      </p:sp>
      <p:sp>
        <p:nvSpPr>
          <p:cNvPr id="10" name="object 10"/>
          <p:cNvSpPr/>
          <p:nvPr/>
        </p:nvSpPr>
        <p:spPr>
          <a:xfrm>
            <a:off x="3219450" y="3676644"/>
            <a:ext cx="1360170" cy="544830"/>
          </a:xfrm>
          <a:custGeom>
            <a:avLst/>
            <a:gdLst/>
            <a:ahLst/>
            <a:cxnLst/>
            <a:rect l="l" t="t" r="r" b="b"/>
            <a:pathLst>
              <a:path w="1360170" h="544829">
                <a:moveTo>
                  <a:pt x="1296149" y="0"/>
                </a:moveTo>
                <a:lnTo>
                  <a:pt x="1247148" y="23113"/>
                </a:lnTo>
                <a:lnTo>
                  <a:pt x="1233919" y="57150"/>
                </a:lnTo>
                <a:lnTo>
                  <a:pt x="195148" y="57150"/>
                </a:lnTo>
                <a:lnTo>
                  <a:pt x="195148" y="531850"/>
                </a:lnTo>
                <a:lnTo>
                  <a:pt x="0" y="531850"/>
                </a:lnTo>
                <a:lnTo>
                  <a:pt x="0" y="544550"/>
                </a:lnTo>
                <a:lnTo>
                  <a:pt x="207848" y="544550"/>
                </a:lnTo>
                <a:lnTo>
                  <a:pt x="207848" y="69850"/>
                </a:lnTo>
                <a:lnTo>
                  <a:pt x="1358367" y="69850"/>
                </a:lnTo>
                <a:lnTo>
                  <a:pt x="1359649" y="63500"/>
                </a:lnTo>
                <a:lnTo>
                  <a:pt x="1354658" y="38785"/>
                </a:lnTo>
                <a:lnTo>
                  <a:pt x="1341048" y="18600"/>
                </a:lnTo>
                <a:lnTo>
                  <a:pt x="1320864" y="4990"/>
                </a:lnTo>
                <a:lnTo>
                  <a:pt x="1296149" y="0"/>
                </a:lnTo>
                <a:close/>
              </a:path>
              <a:path w="1360170" h="544829">
                <a:moveTo>
                  <a:pt x="1358367" y="69850"/>
                </a:moveTo>
                <a:lnTo>
                  <a:pt x="1233919" y="69850"/>
                </a:lnTo>
                <a:lnTo>
                  <a:pt x="1237640" y="88226"/>
                </a:lnTo>
                <a:lnTo>
                  <a:pt x="1247148" y="103897"/>
                </a:lnTo>
                <a:lnTo>
                  <a:pt x="1260641" y="116157"/>
                </a:lnTo>
                <a:lnTo>
                  <a:pt x="1277261" y="124145"/>
                </a:lnTo>
                <a:lnTo>
                  <a:pt x="1296149" y="127000"/>
                </a:lnTo>
                <a:lnTo>
                  <a:pt x="1320864" y="122010"/>
                </a:lnTo>
                <a:lnTo>
                  <a:pt x="1341048" y="108404"/>
                </a:lnTo>
                <a:lnTo>
                  <a:pt x="1354658" y="88220"/>
                </a:lnTo>
                <a:lnTo>
                  <a:pt x="1358367" y="69850"/>
                </a:lnTo>
                <a:close/>
              </a:path>
            </a:pathLst>
          </a:custGeom>
          <a:solidFill>
            <a:srgbClr val="1E98D3">
              <a:alpha val="92158"/>
            </a:srgbClr>
          </a:solidFill>
        </p:spPr>
        <p:txBody>
          <a:bodyPr wrap="square" lIns="0" tIns="0" rIns="0" bIns="0" rtlCol="0"/>
          <a:lstStyle/>
          <a:p/>
        </p:txBody>
      </p:sp>
      <p:sp>
        <p:nvSpPr>
          <p:cNvPr id="11" name="object 11"/>
          <p:cNvSpPr/>
          <p:nvPr/>
        </p:nvSpPr>
        <p:spPr>
          <a:xfrm>
            <a:off x="2387600" y="4038600"/>
            <a:ext cx="825500" cy="330200"/>
          </a:xfrm>
          <a:custGeom>
            <a:avLst/>
            <a:gdLst/>
            <a:ahLst/>
            <a:cxnLst/>
            <a:rect l="l" t="t" r="r" b="b"/>
            <a:pathLst>
              <a:path w="825500" h="330200">
                <a:moveTo>
                  <a:pt x="0" y="330200"/>
                </a:moveTo>
                <a:lnTo>
                  <a:pt x="825500" y="330200"/>
                </a:lnTo>
                <a:lnTo>
                  <a:pt x="825500" y="0"/>
                </a:lnTo>
                <a:lnTo>
                  <a:pt x="0" y="0"/>
                </a:lnTo>
                <a:lnTo>
                  <a:pt x="0" y="330200"/>
                </a:lnTo>
                <a:close/>
              </a:path>
            </a:pathLst>
          </a:custGeom>
          <a:solidFill>
            <a:srgbClr val="1E98D3"/>
          </a:solidFill>
        </p:spPr>
        <p:txBody>
          <a:bodyPr wrap="square" lIns="0" tIns="0" rIns="0" bIns="0" rtlCol="0"/>
          <a:lstStyle/>
          <a:p/>
        </p:txBody>
      </p:sp>
      <p:graphicFrame>
        <p:nvGraphicFramePr>
          <p:cNvPr id="13" name="object 13"/>
          <p:cNvGraphicFramePr>
            <a:graphicFrameLocks noGrp="1"/>
          </p:cNvGraphicFramePr>
          <p:nvPr/>
        </p:nvGraphicFramePr>
        <p:xfrm>
          <a:off x="2388235" y="3734435"/>
          <a:ext cx="2120265" cy="1042670"/>
        </p:xfrm>
        <a:graphic>
          <a:graphicData uri="http://schemas.openxmlformats.org/drawingml/2006/table">
            <a:tbl>
              <a:tblPr firstRow="1" bandRow="1">
                <a:tableStyleId>{2D5ABB26-0587-4C30-8999-92F81FD0307C}</a:tableStyleId>
              </a:tblPr>
              <a:tblGrid>
                <a:gridCol w="822960"/>
                <a:gridCol w="207010"/>
                <a:gridCol w="1090295"/>
              </a:tblGrid>
              <a:tr h="706120">
                <a:tc gridSpan="2">
                  <a:txBody>
                    <a:bodyPr/>
                    <a:lstStyle/>
                    <a:p>
                      <a:pPr>
                        <a:lnSpc>
                          <a:spcPct val="100000"/>
                        </a:lnSpc>
                      </a:pPr>
                      <a:endParaRPr sz="1400">
                        <a:latin typeface="Times New Roman" panose="02020603050405020304"/>
                        <a:cs typeface="Times New Roman" panose="02020603050405020304"/>
                      </a:endParaRPr>
                    </a:p>
                    <a:p>
                      <a:pPr marL="107315">
                        <a:lnSpc>
                          <a:spcPct val="100000"/>
                        </a:lnSpc>
                        <a:spcBef>
                          <a:spcPts val="1225"/>
                        </a:spcBef>
                      </a:pPr>
                      <a:r>
                        <a:rPr sz="1200" dirty="0">
                          <a:solidFill>
                            <a:srgbClr val="FFFFFF"/>
                          </a:solidFill>
                          <a:latin typeface="宋体" panose="02010600030101010101" pitchFamily="2" charset="-122"/>
                          <a:cs typeface="宋体" panose="02010600030101010101" pitchFamily="2" charset="-122"/>
                        </a:rPr>
                        <a:t>多轮对话</a:t>
                      </a:r>
                      <a:endParaRPr sz="1200">
                        <a:latin typeface="宋体" panose="02010600030101010101" pitchFamily="2" charset="-122"/>
                        <a:cs typeface="宋体" panose="02010600030101010101" pitchFamily="2" charset="-122"/>
                      </a:endParaRPr>
                    </a:p>
                  </a:txBody>
                  <a:tcPr marL="0" marR="0" marT="0" marB="0">
                    <a:lnR w="12700">
                      <a:solidFill>
                        <a:srgbClr val="1E98D3"/>
                      </a:solidFill>
                      <a:prstDash val="solid"/>
                    </a:lnR>
                  </a:tcPr>
                </a:tc>
                <a:tc hMerge="1">
                  <a:tcPr marL="0" marR="0" marT="0" marB="0"/>
                </a:tc>
                <a:tc rowSpan="2">
                  <a:txBody>
                    <a:bodyPr/>
                    <a:lstStyle/>
                    <a:p>
                      <a:pPr>
                        <a:lnSpc>
                          <a:spcPct val="100000"/>
                        </a:lnSpc>
                      </a:pPr>
                      <a:endParaRPr sz="1600">
                        <a:latin typeface="Times New Roman" panose="02020603050405020304"/>
                        <a:cs typeface="Times New Roman" panose="02020603050405020304"/>
                      </a:endParaRPr>
                    </a:p>
                  </a:txBody>
                  <a:tcPr marL="0" marR="0" marT="0" marB="0">
                    <a:lnL w="12700">
                      <a:solidFill>
                        <a:srgbClr val="1E98D3"/>
                      </a:solidFill>
                      <a:prstDash val="solid"/>
                    </a:lnL>
                    <a:lnT w="12700">
                      <a:solidFill>
                        <a:srgbClr val="1E98D3"/>
                      </a:solidFill>
                      <a:prstDash val="solid"/>
                    </a:lnT>
                  </a:tcPr>
                </a:tc>
              </a:tr>
              <a:tr h="178435">
                <a:tc rowSpan="2">
                  <a:txBody>
                    <a:bodyPr/>
                    <a:lstStyle/>
                    <a:p>
                      <a:pPr marL="107315">
                        <a:lnSpc>
                          <a:spcPct val="100000"/>
                        </a:lnSpc>
                        <a:spcBef>
                          <a:spcPts val="480"/>
                        </a:spcBef>
                      </a:pPr>
                      <a:r>
                        <a:rPr sz="1200" spc="-240" dirty="0">
                          <a:solidFill>
                            <a:srgbClr val="FFFFFF"/>
                          </a:solidFill>
                          <a:latin typeface="宋体" panose="02010600030101010101" pitchFamily="2" charset="-122"/>
                          <a:cs typeface="宋体" panose="02010600030101010101" pitchFamily="2" charset="-122"/>
                        </a:rPr>
                        <a:t>回 复 生 成</a:t>
                      </a:r>
                      <a:endParaRPr sz="1200">
                        <a:latin typeface="宋体" panose="02010600030101010101" pitchFamily="2" charset="-122"/>
                        <a:cs typeface="宋体" panose="02010600030101010101" pitchFamily="2" charset="-122"/>
                      </a:endParaRPr>
                    </a:p>
                  </a:txBody>
                  <a:tcPr marL="0" marR="0" marT="60960" marB="0">
                    <a:solidFill>
                      <a:srgbClr val="1E98D3"/>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R w="12700">
                      <a:solidFill>
                        <a:srgbClr val="1E98D3"/>
                      </a:solidFill>
                      <a:prstDash val="solid"/>
                    </a:lnR>
                    <a:lnB w="12700">
                      <a:solidFill>
                        <a:srgbClr val="1E98D3"/>
                      </a:solidFill>
                      <a:prstDash val="solid"/>
                    </a:lnB>
                  </a:tcPr>
                </a:tc>
                <a:tc vMerge="1">
                  <a:tcPr marL="0" marR="0" marT="0" marB="0">
                    <a:lnL w="12700">
                      <a:solidFill>
                        <a:srgbClr val="1E98D3"/>
                      </a:solidFill>
                      <a:prstDash val="solid"/>
                    </a:lnL>
                    <a:lnT w="12700">
                      <a:solidFill>
                        <a:srgbClr val="1E98D3"/>
                      </a:solidFill>
                      <a:prstDash val="solid"/>
                    </a:lnT>
                  </a:tcPr>
                </a:tc>
              </a:tr>
              <a:tr h="158115">
                <a:tc vMerge="1">
                  <a:tcPr marL="0" marR="0" marT="60960" marB="0">
                    <a:solidFill>
                      <a:srgbClr val="1E98D3"/>
                    </a:solidFill>
                  </a:tcPr>
                </a:tc>
                <a:tc gridSpan="2">
                  <a:txBody>
                    <a:bodyPr/>
                    <a:lstStyle/>
                    <a:p>
                      <a:pPr>
                        <a:lnSpc>
                          <a:spcPct val="100000"/>
                        </a:lnSpc>
                      </a:pPr>
                      <a:endParaRPr sz="800">
                        <a:latin typeface="Times New Roman" panose="02020603050405020304"/>
                        <a:cs typeface="Times New Roman" panose="02020603050405020304"/>
                      </a:endParaRPr>
                    </a:p>
                  </a:txBody>
                  <a:tcPr marL="0" marR="0" marT="0" marB="0">
                    <a:lnT w="12700" cap="flat" cmpd="sng" algn="ctr">
                      <a:solidFill>
                        <a:srgbClr val="1E98D3"/>
                      </a:solidFill>
                      <a:prstDash val="solid"/>
                      <a:round/>
                      <a:headEnd type="none" w="med" len="med"/>
                      <a:tailEnd type="none" w="med" len="med"/>
                    </a:lnT>
                  </a:tcPr>
                </a:tc>
                <a:tc hMerge="1">
                  <a:tcPr marL="0" marR="0" marT="0" marB="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05940" y="612140"/>
            <a:ext cx="8194675" cy="689610"/>
          </a:xfrm>
          <a:prstGeom prst="rect">
            <a:avLst/>
          </a:prstGeom>
        </p:spPr>
        <p:txBody>
          <a:bodyPr vert="horz" wrap="square" lIns="0" tIns="12700" rIns="0" bIns="0" rtlCol="0">
            <a:spAutoFit/>
          </a:bodyPr>
          <a:lstStyle/>
          <a:p>
            <a:pPr marL="12700" algn="ctr">
              <a:lnSpc>
                <a:spcPct val="100000"/>
              </a:lnSpc>
              <a:spcBef>
                <a:spcPts val="100"/>
              </a:spcBef>
            </a:pPr>
            <a:r>
              <a:rPr lang="zh-CN" sz="4400" b="0" dirty="0">
                <a:latin typeface="等线 Light" panose="02010600030101010101" charset="-122"/>
                <a:cs typeface="等线 Light" panose="02010600030101010101" charset="-122"/>
              </a:rPr>
              <a:t>意图识别</a:t>
            </a:r>
            <a:r>
              <a:rPr sz="4400" b="0" dirty="0">
                <a:latin typeface="等线 Light" panose="02010600030101010101" charset="-122"/>
                <a:cs typeface="等线 Light" panose="02010600030101010101" charset="-122"/>
              </a:rPr>
              <a:t>目录</a:t>
            </a:r>
            <a:endParaRPr sz="4400">
              <a:latin typeface="等线 Light" panose="02010600030101010101" charset="-122"/>
              <a:cs typeface="等线 Light" panose="02010600030101010101" charset="-122"/>
            </a:endParaRPr>
          </a:p>
        </p:txBody>
      </p:sp>
      <p:sp>
        <p:nvSpPr>
          <p:cNvPr id="3" name="object 3"/>
          <p:cNvSpPr txBox="1"/>
          <p:nvPr/>
        </p:nvSpPr>
        <p:spPr>
          <a:xfrm>
            <a:off x="951229" y="1730375"/>
            <a:ext cx="6007100" cy="3521075"/>
          </a:xfrm>
          <a:prstGeom prst="rect">
            <a:avLst/>
          </a:prstGeom>
        </p:spPr>
        <p:txBody>
          <a:bodyPr vert="horz" wrap="square" lIns="0" tIns="12700" rIns="0" bIns="0" rtlCol="0">
            <a:spAutoFit/>
          </a:bodyPr>
          <a:lstStyle/>
          <a:p>
            <a:pPr marL="12700" indent="0">
              <a:lnSpc>
                <a:spcPct val="100000"/>
              </a:lnSpc>
              <a:spcBef>
                <a:spcPts val="100"/>
              </a:spcBef>
              <a:buFont typeface="Arial" panose="020B0604020202020204"/>
              <a:buNone/>
              <a:tabLst>
                <a:tab pos="241935" algn="l"/>
              </a:tabLst>
            </a:pPr>
            <a:endParaRPr lang="zh-CN" sz="28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r>
              <a:rPr lang="zh-CN" sz="2800">
                <a:latin typeface="等线" panose="02010600030101010101" charset="-122"/>
                <a:cs typeface="等线" panose="02010600030101010101" charset="-122"/>
              </a:rPr>
              <a:t>文本分类模型</a:t>
            </a:r>
            <a:endParaRPr lang="zh-CN" sz="28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r>
              <a:rPr lang="zh-CN" altLang="en-US" sz="2800">
                <a:latin typeface="等线" panose="02010600030101010101" charset="-122"/>
                <a:cs typeface="等线" panose="02010600030101010101" charset="-122"/>
              </a:rPr>
              <a:t>迁移学习</a:t>
            </a:r>
            <a:endParaRPr lang="en-US" altLang="zh-CN" sz="28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r>
              <a:rPr lang="zh-CN" sz="2800">
                <a:latin typeface="等线" panose="02010600030101010101" charset="-122"/>
                <a:cs typeface="等线" panose="02010600030101010101" charset="-122"/>
              </a:rPr>
              <a:t>小样本学习</a:t>
            </a:r>
            <a:endParaRPr lang="zh-CN" sz="28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endParaRPr lang="zh-CN" altLang="en-US" sz="2800">
              <a:latin typeface="等线" panose="02010600030101010101" charset="-122"/>
              <a:cs typeface="等线" panose="0201060003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en-US" altLang="zh-CN" sz="4400">
                <a:latin typeface="等线 Light" panose="02010600030101010101" charset="-122"/>
                <a:cs typeface="等线 Light" panose="02010600030101010101" charset="-122"/>
              </a:rPr>
              <a:t>TextCNN</a:t>
            </a:r>
            <a:endParaRPr lang="en-US" altLang="zh-CN" sz="4400">
              <a:latin typeface="等线 Light" panose="02010600030101010101" charset="-122"/>
              <a:cs typeface="等线 Light" panose="02010600030101010101" charset="-122"/>
            </a:endParaRPr>
          </a:p>
        </p:txBody>
      </p:sp>
      <p:sp>
        <p:nvSpPr>
          <p:cNvPr id="3" name="object 3"/>
          <p:cNvSpPr txBox="1"/>
          <p:nvPr/>
        </p:nvSpPr>
        <p:spPr>
          <a:xfrm>
            <a:off x="939165" y="1930400"/>
            <a:ext cx="10114280" cy="2382520"/>
          </a:xfrm>
          <a:prstGeom prst="rect">
            <a:avLst/>
          </a:prstGeom>
        </p:spPr>
        <p:txBody>
          <a:bodyPr vert="horz" wrap="square" lIns="0" tIns="12700" rIns="0" bIns="0" rtlCol="0">
            <a:spAutoFit/>
          </a:bodyPr>
          <a:lstStyle/>
          <a:p>
            <a:pPr algn="l"/>
            <a:r>
              <a:rPr lang="zh-CN" altLang="en-US" sz="1400">
                <a:latin typeface="等线" panose="02010600030101010101" charset="-122"/>
                <a:cs typeface="等线" panose="02010600030101010101" charset="-122"/>
              </a:rPr>
              <a:t>Embedding：第一层是图中最左边的7乘5的句子矩阵，每行是词向量，</a:t>
            </a:r>
            <a:endParaRPr lang="zh-CN" altLang="en-US" sz="1400">
              <a:latin typeface="等线" panose="02010600030101010101" charset="-122"/>
              <a:cs typeface="等线" panose="02010600030101010101" charset="-122"/>
            </a:endParaRPr>
          </a:p>
          <a:p>
            <a:pPr algn="l"/>
            <a:r>
              <a:rPr lang="zh-CN" altLang="en-US" sz="1400">
                <a:latin typeface="等线" panose="02010600030101010101" charset="-122"/>
                <a:cs typeface="等线" panose="02010600030101010101" charset="-122"/>
              </a:rPr>
              <a:t>维度=5，这个可以类比为图像中的原始像素点。</a:t>
            </a:r>
            <a:endParaRPr lang="zh-CN" altLang="en-US" sz="1400">
              <a:latin typeface="等线" panose="02010600030101010101" charset="-122"/>
              <a:cs typeface="等线" panose="02010600030101010101" charset="-122"/>
            </a:endParaRPr>
          </a:p>
          <a:p>
            <a:pPr algn="l"/>
            <a:endParaRPr lang="zh-CN" altLang="en-US" sz="1400">
              <a:latin typeface="等线" panose="02010600030101010101" charset="-122"/>
              <a:cs typeface="等线" panose="02010600030101010101" charset="-122"/>
            </a:endParaRPr>
          </a:p>
          <a:p>
            <a:pPr algn="l"/>
            <a:r>
              <a:rPr lang="zh-CN" altLang="en-US" sz="1400">
                <a:latin typeface="等线" panose="02010600030101010101" charset="-122"/>
                <a:cs typeface="等线" panose="02010600030101010101" charset="-122"/>
              </a:rPr>
              <a:t>Convolution：然后经过 kernel_sizes=(2,3,4) 的一维卷积层，每个kernel_size</a:t>
            </a:r>
            <a:endParaRPr lang="zh-CN" altLang="en-US" sz="1400">
              <a:latin typeface="等线" panose="02010600030101010101" charset="-122"/>
              <a:cs typeface="等线" panose="02010600030101010101" charset="-122"/>
            </a:endParaRPr>
          </a:p>
          <a:p>
            <a:pPr algn="l"/>
            <a:r>
              <a:rPr lang="zh-CN" altLang="en-US" sz="1400">
                <a:latin typeface="等线" panose="02010600030101010101" charset="-122"/>
                <a:cs typeface="等线" panose="02010600030101010101" charset="-122"/>
              </a:rPr>
              <a:t>有两个输出 channel。</a:t>
            </a:r>
            <a:endParaRPr lang="zh-CN" altLang="en-US" sz="1400">
              <a:latin typeface="等线" panose="02010600030101010101" charset="-122"/>
              <a:cs typeface="等线" panose="02010600030101010101" charset="-122"/>
            </a:endParaRPr>
          </a:p>
          <a:p>
            <a:pPr algn="l"/>
            <a:endParaRPr lang="zh-CN" altLang="en-US" sz="1400">
              <a:latin typeface="等线" panose="02010600030101010101" charset="-122"/>
              <a:cs typeface="等线" panose="02010600030101010101" charset="-122"/>
            </a:endParaRPr>
          </a:p>
          <a:p>
            <a:pPr algn="l"/>
            <a:r>
              <a:rPr lang="zh-CN" altLang="en-US" sz="1400">
                <a:latin typeface="等线" panose="02010600030101010101" charset="-122"/>
                <a:cs typeface="等线" panose="02010600030101010101" charset="-122"/>
              </a:rPr>
              <a:t>MaxPolling：第三层是一个1-max pooling层，这样不同长度句子经过</a:t>
            </a:r>
            <a:endParaRPr lang="zh-CN" altLang="en-US" sz="1400">
              <a:latin typeface="等线" panose="02010600030101010101" charset="-122"/>
              <a:cs typeface="等线" panose="02010600030101010101" charset="-122"/>
            </a:endParaRPr>
          </a:p>
          <a:p>
            <a:pPr algn="l"/>
            <a:r>
              <a:rPr lang="zh-CN" altLang="en-US" sz="1400">
                <a:latin typeface="等线" panose="02010600030101010101" charset="-122"/>
                <a:cs typeface="等线" panose="02010600030101010101" charset="-122"/>
              </a:rPr>
              <a:t>pooling层之后都能变成定长的表示。</a:t>
            </a:r>
            <a:endParaRPr lang="zh-CN" altLang="en-US" sz="1400">
              <a:latin typeface="等线" panose="02010600030101010101" charset="-122"/>
              <a:cs typeface="等线" panose="02010600030101010101" charset="-122"/>
            </a:endParaRPr>
          </a:p>
          <a:p>
            <a:pPr algn="l"/>
            <a:endParaRPr lang="zh-CN" altLang="en-US" sz="1400">
              <a:latin typeface="等线" panose="02010600030101010101" charset="-122"/>
              <a:cs typeface="等线" panose="02010600030101010101" charset="-122"/>
            </a:endParaRPr>
          </a:p>
          <a:p>
            <a:pPr algn="l"/>
            <a:r>
              <a:rPr lang="zh-CN" altLang="en-US" sz="1400">
                <a:latin typeface="等线" panose="02010600030101010101" charset="-122"/>
                <a:cs typeface="等线" panose="02010600030101010101" charset="-122"/>
              </a:rPr>
              <a:t>FullConnection and Softmax：最后接一层全连接的softmax 层，输出每</a:t>
            </a:r>
            <a:endParaRPr lang="zh-CN" altLang="en-US" sz="1400">
              <a:latin typeface="等线" panose="02010600030101010101" charset="-122"/>
              <a:cs typeface="等线" panose="02010600030101010101" charset="-122"/>
            </a:endParaRPr>
          </a:p>
          <a:p>
            <a:pPr algn="l"/>
            <a:r>
              <a:rPr lang="zh-CN" altLang="en-US" sz="1400">
                <a:latin typeface="等线" panose="02010600030101010101" charset="-122"/>
                <a:cs typeface="等线" panose="02010600030101010101" charset="-122"/>
              </a:rPr>
              <a:t>个类别的概率。</a:t>
            </a:r>
            <a:endParaRPr lang="zh-CN" altLang="en-US" sz="1400">
              <a:latin typeface="等线" panose="02010600030101010101" charset="-122"/>
              <a:cs typeface="等线" panose="02010600030101010101" charset="-122"/>
            </a:endParaRPr>
          </a:p>
        </p:txBody>
      </p:sp>
      <p:pic>
        <p:nvPicPr>
          <p:cNvPr id="4" name="图片 3"/>
          <p:cNvPicPr>
            <a:picLocks noChangeAspect="1"/>
          </p:cNvPicPr>
          <p:nvPr/>
        </p:nvPicPr>
        <p:blipFill>
          <a:blip r:embed="rId1"/>
          <a:stretch>
            <a:fillRect/>
          </a:stretch>
        </p:blipFill>
        <p:spPr>
          <a:xfrm>
            <a:off x="6803390" y="1864995"/>
            <a:ext cx="4512945" cy="44227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en-US" altLang="zh-CN" sz="4400">
                <a:latin typeface="等线 Light" panose="02010600030101010101" charset="-122"/>
                <a:cs typeface="等线 Light" panose="02010600030101010101" charset="-122"/>
              </a:rPr>
              <a:t>Transfer learning</a:t>
            </a:r>
            <a:endParaRPr lang="en-US" altLang="zh-CN" sz="4400">
              <a:latin typeface="等线 Light" panose="02010600030101010101" charset="-122"/>
              <a:cs typeface="等线 Light" panose="02010600030101010101" charset="-122"/>
            </a:endParaRPr>
          </a:p>
        </p:txBody>
      </p:sp>
      <p:sp>
        <p:nvSpPr>
          <p:cNvPr id="3" name="object 3"/>
          <p:cNvSpPr txBox="1"/>
          <p:nvPr/>
        </p:nvSpPr>
        <p:spPr>
          <a:xfrm>
            <a:off x="939165" y="1930400"/>
            <a:ext cx="9849485" cy="381635"/>
          </a:xfrm>
          <a:prstGeom prst="rect">
            <a:avLst/>
          </a:prstGeom>
        </p:spPr>
        <p:txBody>
          <a:bodyPr vert="horz" wrap="square" lIns="0" tIns="12700" rIns="0" bIns="0" rtlCol="0">
            <a:spAutoFit/>
          </a:bodyPr>
          <a:lstStyle/>
          <a:p>
            <a:pPr algn="l"/>
            <a:r>
              <a:rPr lang="zh-CN" sz="2400">
                <a:latin typeface="等线" panose="02010600030101010101" charset="-122"/>
                <a:cs typeface="等线" panose="02010600030101010101" charset="-122"/>
              </a:rPr>
              <a:t>标注数据需要人力成本</a:t>
            </a:r>
            <a:endParaRPr lang="zh-CN" sz="2400">
              <a:latin typeface="等线" panose="02010600030101010101" charset="-122"/>
              <a:cs typeface="等线" panose="0201060003010101010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en-US" altLang="zh-CN" sz="4400">
                <a:latin typeface="等线 Light" panose="02010600030101010101" charset="-122"/>
                <a:cs typeface="等线 Light" panose="02010600030101010101" charset="-122"/>
              </a:rPr>
              <a:t>few-shot learning</a:t>
            </a:r>
            <a:endParaRPr lang="en-US" altLang="zh-CN" sz="4400">
              <a:latin typeface="等线 Light" panose="02010600030101010101" charset="-122"/>
              <a:cs typeface="等线 Light" panose="02010600030101010101" charset="-122"/>
            </a:endParaRPr>
          </a:p>
        </p:txBody>
      </p:sp>
      <p:sp>
        <p:nvSpPr>
          <p:cNvPr id="3" name="object 3"/>
          <p:cNvSpPr txBox="1"/>
          <p:nvPr/>
        </p:nvSpPr>
        <p:spPr>
          <a:xfrm>
            <a:off x="939165" y="1930400"/>
            <a:ext cx="9849485" cy="1489710"/>
          </a:xfrm>
          <a:prstGeom prst="rect">
            <a:avLst/>
          </a:prstGeom>
        </p:spPr>
        <p:txBody>
          <a:bodyPr vert="horz" wrap="square" lIns="0" tIns="12700" rIns="0" bIns="0" rtlCol="0">
            <a:spAutoFit/>
          </a:bodyPr>
          <a:lstStyle/>
          <a:p>
            <a:pPr algn="l"/>
            <a:r>
              <a:rPr lang="zh-CN" sz="2400">
                <a:latin typeface="等线" panose="02010600030101010101" charset="-122"/>
                <a:cs typeface="等线" panose="02010600030101010101" charset="-122"/>
              </a:rPr>
              <a:t>信息抽取：</a:t>
            </a:r>
            <a:endParaRPr lang="zh-CN" sz="2400">
              <a:latin typeface="等线" panose="02010600030101010101" charset="-122"/>
              <a:cs typeface="等线" panose="02010600030101010101" charset="-122"/>
            </a:endParaRPr>
          </a:p>
          <a:p>
            <a:pPr algn="l"/>
            <a:r>
              <a:rPr lang="zh-CN" sz="2400">
                <a:latin typeface="等线" panose="02010600030101010101" charset="-122"/>
                <a:cs typeface="等线" panose="02010600030101010101" charset="-122"/>
              </a:rPr>
              <a:t>命名实体识别：</a:t>
            </a:r>
            <a:endParaRPr lang="zh-CN" sz="2400">
              <a:latin typeface="等线" panose="02010600030101010101" charset="-122"/>
              <a:cs typeface="等线" panose="02010600030101010101" charset="-122"/>
            </a:endParaRPr>
          </a:p>
          <a:p>
            <a:pPr algn="l"/>
            <a:r>
              <a:rPr lang="zh-CN" sz="2400">
                <a:latin typeface="等线" panose="02010600030101010101" charset="-122"/>
                <a:cs typeface="等线" panose="02010600030101010101" charset="-122"/>
              </a:rPr>
              <a:t>文本分类：</a:t>
            </a:r>
            <a:endParaRPr lang="zh-CN" sz="2400">
              <a:latin typeface="等线" panose="02010600030101010101" charset="-122"/>
              <a:cs typeface="等线" panose="02010600030101010101" charset="-122"/>
            </a:endParaRPr>
          </a:p>
          <a:p>
            <a:pPr algn="l"/>
            <a:r>
              <a:rPr lang="zh-CN" sz="2400">
                <a:latin typeface="等线" panose="02010600030101010101" charset="-122"/>
                <a:cs typeface="等线" panose="02010600030101010101" charset="-122"/>
              </a:rPr>
              <a:t>关键词、正则表达式：</a:t>
            </a:r>
            <a:endParaRPr lang="zh-CN" sz="2400">
              <a:latin typeface="等线" panose="02010600030101010101" charset="-122"/>
              <a:cs typeface="等线" panose="0201060003010101010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05940" y="612140"/>
            <a:ext cx="8194675" cy="689610"/>
          </a:xfrm>
          <a:prstGeom prst="rect">
            <a:avLst/>
          </a:prstGeom>
        </p:spPr>
        <p:txBody>
          <a:bodyPr vert="horz" wrap="square" lIns="0" tIns="12700" rIns="0" bIns="0" rtlCol="0">
            <a:spAutoFit/>
          </a:bodyPr>
          <a:lstStyle/>
          <a:p>
            <a:pPr marL="12700" algn="ctr">
              <a:lnSpc>
                <a:spcPct val="100000"/>
              </a:lnSpc>
              <a:spcBef>
                <a:spcPts val="100"/>
              </a:spcBef>
            </a:pPr>
            <a:r>
              <a:rPr lang="zh-CN" sz="4400" b="0" dirty="0">
                <a:latin typeface="等线 Light" panose="02010600030101010101" charset="-122"/>
                <a:cs typeface="等线 Light" panose="02010600030101010101" charset="-122"/>
              </a:rPr>
              <a:t>问答匹配</a:t>
            </a:r>
            <a:r>
              <a:rPr sz="4400" b="0" dirty="0">
                <a:latin typeface="等线 Light" panose="02010600030101010101" charset="-122"/>
                <a:cs typeface="等线 Light" panose="02010600030101010101" charset="-122"/>
              </a:rPr>
              <a:t>目录</a:t>
            </a:r>
            <a:endParaRPr sz="4400">
              <a:latin typeface="等线 Light" panose="02010600030101010101" charset="-122"/>
              <a:cs typeface="等线 Light" panose="02010600030101010101" charset="-122"/>
            </a:endParaRPr>
          </a:p>
        </p:txBody>
      </p:sp>
      <p:sp>
        <p:nvSpPr>
          <p:cNvPr id="3" name="object 3"/>
          <p:cNvSpPr txBox="1"/>
          <p:nvPr/>
        </p:nvSpPr>
        <p:spPr>
          <a:xfrm>
            <a:off x="976630" y="1985645"/>
            <a:ext cx="9567545" cy="3274695"/>
          </a:xfrm>
          <a:prstGeom prst="rect">
            <a:avLst/>
          </a:prstGeom>
        </p:spPr>
        <p:txBody>
          <a:bodyPr vert="horz" wrap="square" lIns="0" tIns="12700" rIns="0" bIns="0" rtlCol="0">
            <a:spAutoFit/>
          </a:bodyPr>
          <a:lstStyle/>
          <a:p>
            <a:pPr marL="12700" indent="0">
              <a:lnSpc>
                <a:spcPct val="100000"/>
              </a:lnSpc>
              <a:spcBef>
                <a:spcPts val="100"/>
              </a:spcBef>
              <a:buFont typeface="Arial" panose="020B0604020202020204"/>
              <a:buNone/>
              <a:tabLst>
                <a:tab pos="241935" algn="l"/>
              </a:tabLst>
            </a:pPr>
            <a:endParaRPr lang="zh-CN" sz="28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r>
              <a:rPr lang="zh-CN" sz="2400">
                <a:latin typeface="等线" panose="02010600030101010101" charset="-122"/>
                <a:cs typeface="等线" panose="02010600030101010101" charset="-122"/>
              </a:rPr>
              <a:t>弱相关（表示型）模型（</a:t>
            </a:r>
            <a:r>
              <a:rPr lang="en-US" altLang="zh-CN" sz="2400">
                <a:latin typeface="等线" panose="02010600030101010101" charset="-122"/>
                <a:cs typeface="等线" panose="02010600030101010101" charset="-122"/>
              </a:rPr>
              <a:t>DSSM</a:t>
            </a:r>
            <a:r>
              <a:rPr lang="zh-CN" altLang="en-US" sz="2400">
                <a:latin typeface="等线" panose="02010600030101010101" charset="-122"/>
                <a:cs typeface="等线" panose="02010600030101010101" charset="-122"/>
              </a:rPr>
              <a:t>、</a:t>
            </a:r>
            <a:r>
              <a:rPr lang="en-US" altLang="zh-CN" sz="2400">
                <a:latin typeface="等线" panose="02010600030101010101" charset="-122"/>
                <a:cs typeface="等线" panose="02010600030101010101" charset="-122"/>
              </a:rPr>
              <a:t>ARC-I</a:t>
            </a:r>
            <a:r>
              <a:rPr lang="zh-CN" altLang="en-US" sz="2400">
                <a:latin typeface="等线" panose="02010600030101010101" charset="-122"/>
                <a:cs typeface="等线" panose="02010600030101010101" charset="-122"/>
              </a:rPr>
              <a:t>）</a:t>
            </a:r>
            <a:endParaRPr lang="zh-CN" sz="24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r>
              <a:rPr lang="zh-CN" sz="2400">
                <a:latin typeface="等线" panose="02010600030101010101" charset="-122"/>
                <a:cs typeface="等线" panose="02010600030101010101" charset="-122"/>
              </a:rPr>
              <a:t>强相关（交互型）模型（</a:t>
            </a:r>
            <a:r>
              <a:rPr lang="en-US" altLang="zh-CN" sz="2400">
                <a:latin typeface="等线" panose="02010600030101010101" charset="-122"/>
                <a:cs typeface="等线" panose="02010600030101010101" charset="-122"/>
              </a:rPr>
              <a:t>ARC-II</a:t>
            </a:r>
            <a:r>
              <a:rPr lang="zh-CN" altLang="en-US" sz="2400">
                <a:latin typeface="等线" panose="02010600030101010101" charset="-122"/>
                <a:cs typeface="等线" panose="02010600030101010101" charset="-122"/>
              </a:rPr>
              <a:t>、</a:t>
            </a:r>
            <a:r>
              <a:rPr lang="en-US" altLang="zh-CN" sz="2400">
                <a:latin typeface="等线" panose="02010600030101010101" charset="-122"/>
                <a:cs typeface="等线" panose="02010600030101010101" charset="-122"/>
              </a:rPr>
              <a:t>MatchPyramid</a:t>
            </a:r>
            <a:r>
              <a:rPr lang="zh-CN" altLang="en-US" sz="2400">
                <a:latin typeface="等线" panose="02010600030101010101" charset="-122"/>
                <a:cs typeface="等线" panose="02010600030101010101" charset="-122"/>
              </a:rPr>
              <a:t>、</a:t>
            </a:r>
            <a:r>
              <a:rPr lang="en-US" altLang="zh-CN" sz="2400">
                <a:latin typeface="等线" panose="02010600030101010101" charset="-122"/>
                <a:cs typeface="等线" panose="02010600030101010101" charset="-122"/>
              </a:rPr>
              <a:t>DeepMatch</a:t>
            </a:r>
            <a:r>
              <a:rPr lang="zh-CN" sz="2400">
                <a:latin typeface="等线" panose="02010600030101010101" charset="-122"/>
                <a:cs typeface="等线" panose="02010600030101010101" charset="-122"/>
              </a:rPr>
              <a:t>）</a:t>
            </a:r>
            <a:endParaRPr lang="zh-CN" sz="24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r>
              <a:rPr lang="en-US" altLang="zh-CN" sz="2400">
                <a:latin typeface="等线" panose="02010600030101010101" charset="-122"/>
                <a:cs typeface="等线" panose="02010600030101010101" charset="-122"/>
              </a:rPr>
              <a:t>siamse</a:t>
            </a:r>
            <a:endParaRPr lang="zh-CN" altLang="en-US" sz="24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endParaRPr lang="zh-CN" altLang="en-US" sz="2400">
              <a:latin typeface="等线" panose="02010600030101010101" charset="-122"/>
              <a:cs typeface="等线" panose="0201060003010101010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zh-CN" sz="4400">
                <a:latin typeface="等线 Light" panose="02010600030101010101" charset="-122"/>
                <a:cs typeface="等线 Light" panose="02010600030101010101" charset="-122"/>
              </a:rPr>
              <a:t>检索式</a:t>
            </a:r>
            <a:endParaRPr lang="zh-CN" sz="4400">
              <a:latin typeface="等线 Light" panose="02010600030101010101" charset="-122"/>
              <a:cs typeface="等线 Light" panose="02010600030101010101" charset="-122"/>
            </a:endParaRPr>
          </a:p>
        </p:txBody>
      </p:sp>
      <p:pic>
        <p:nvPicPr>
          <p:cNvPr id="4" name="图片 3"/>
          <p:cNvPicPr>
            <a:picLocks noChangeAspect="1"/>
          </p:cNvPicPr>
          <p:nvPr/>
        </p:nvPicPr>
        <p:blipFill>
          <a:blip r:embed="rId1"/>
          <a:stretch>
            <a:fillRect/>
          </a:stretch>
        </p:blipFill>
        <p:spPr>
          <a:xfrm>
            <a:off x="530860" y="1828800"/>
            <a:ext cx="10058400" cy="40195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zh-CN" sz="4400">
                <a:latin typeface="等线 Light" panose="02010600030101010101" charset="-122"/>
                <a:cs typeface="等线 Light" panose="02010600030101010101" charset="-122"/>
              </a:rPr>
              <a:t>检索式</a:t>
            </a:r>
            <a:endParaRPr lang="zh-CN" sz="4400">
              <a:latin typeface="等线 Light" panose="02010600030101010101" charset="-122"/>
              <a:cs typeface="等线 Light" panose="02010600030101010101" charset="-122"/>
            </a:endParaRPr>
          </a:p>
        </p:txBody>
      </p:sp>
      <p:graphicFrame>
        <p:nvGraphicFramePr>
          <p:cNvPr id="5" name="对象 4"/>
          <p:cNvGraphicFramePr/>
          <p:nvPr/>
        </p:nvGraphicFramePr>
        <p:xfrm>
          <a:off x="1172845" y="1797685"/>
          <a:ext cx="11008360" cy="3930650"/>
        </p:xfrm>
        <a:graphic>
          <a:graphicData uri="http://schemas.openxmlformats.org/presentationml/2006/ole">
            <mc:AlternateContent xmlns:mc="http://schemas.openxmlformats.org/markup-compatibility/2006">
              <mc:Choice xmlns:v="urn:schemas-microsoft-com:vml" Requires="v">
                <p:oleObj spid="_x0000_s6" name="" r:id="rId1" imgW="10389870" imgH="3729355" progId="Visio.Drawing.11">
                  <p:embed/>
                </p:oleObj>
              </mc:Choice>
              <mc:Fallback>
                <p:oleObj name="" r:id="rId1" imgW="10389870" imgH="3729355" progId="Visio.Drawing.11">
                  <p:embed/>
                  <p:pic>
                    <p:nvPicPr>
                      <p:cNvPr id="0" name="图片 5"/>
                      <p:cNvPicPr/>
                      <p:nvPr/>
                    </p:nvPicPr>
                    <p:blipFill>
                      <a:blip r:embed="rId2"/>
                      <a:stretch>
                        <a:fillRect/>
                      </a:stretch>
                    </p:blipFill>
                    <p:spPr>
                      <a:xfrm>
                        <a:off x="1172845" y="1797685"/>
                        <a:ext cx="11008360" cy="393065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zh-CN" sz="4400">
                <a:latin typeface="等线 Light" panose="02010600030101010101" charset="-122"/>
                <a:cs typeface="等线 Light" panose="02010600030101010101" charset="-122"/>
              </a:rPr>
              <a:t>多轮任务型对话</a:t>
            </a:r>
            <a:endParaRPr lang="zh-CN" sz="4400">
              <a:latin typeface="等线 Light" panose="02010600030101010101" charset="-122"/>
              <a:cs typeface="等线 Light" panose="02010600030101010101" charset="-122"/>
            </a:endParaRPr>
          </a:p>
        </p:txBody>
      </p:sp>
      <p:pic>
        <p:nvPicPr>
          <p:cNvPr id="4" name="图片 3"/>
          <p:cNvPicPr>
            <a:picLocks noChangeAspect="1"/>
          </p:cNvPicPr>
          <p:nvPr/>
        </p:nvPicPr>
        <p:blipFill>
          <a:blip r:embed="rId1"/>
          <a:stretch>
            <a:fillRect/>
          </a:stretch>
        </p:blipFill>
        <p:spPr>
          <a:xfrm>
            <a:off x="1042670" y="1791970"/>
            <a:ext cx="10106025" cy="390525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05940" y="612140"/>
            <a:ext cx="8194675" cy="689610"/>
          </a:xfrm>
          <a:prstGeom prst="rect">
            <a:avLst/>
          </a:prstGeom>
        </p:spPr>
        <p:txBody>
          <a:bodyPr vert="horz" wrap="square" lIns="0" tIns="12700" rIns="0" bIns="0" rtlCol="0">
            <a:spAutoFit/>
          </a:bodyPr>
          <a:lstStyle/>
          <a:p>
            <a:pPr marL="12700" algn="ctr">
              <a:lnSpc>
                <a:spcPct val="100000"/>
              </a:lnSpc>
              <a:spcBef>
                <a:spcPts val="100"/>
              </a:spcBef>
            </a:pPr>
            <a:r>
              <a:rPr lang="zh-CN" altLang="en-US" sz="4400">
                <a:latin typeface="等线 Light" panose="02010600030101010101" charset="-122"/>
                <a:cs typeface="等线 Light" panose="02010600030101010101" charset="-122"/>
              </a:rPr>
              <a:t>表示型模型 </a:t>
            </a:r>
            <a:r>
              <a:rPr lang="en-US" altLang="zh-CN" sz="4400">
                <a:latin typeface="等线 Light" panose="02010600030101010101" charset="-122"/>
                <a:cs typeface="等线 Light" panose="02010600030101010101" charset="-122"/>
              </a:rPr>
              <a:t>DSSM</a:t>
            </a:r>
            <a:endParaRPr lang="en-US" altLang="zh-CN" sz="4400">
              <a:latin typeface="等线 Light" panose="02010600030101010101" charset="-122"/>
              <a:cs typeface="等线 Light" panose="02010600030101010101" charset="-122"/>
            </a:endParaRPr>
          </a:p>
        </p:txBody>
      </p:sp>
      <p:sp>
        <p:nvSpPr>
          <p:cNvPr id="3" name="object 3"/>
          <p:cNvSpPr txBox="1"/>
          <p:nvPr/>
        </p:nvSpPr>
        <p:spPr>
          <a:xfrm>
            <a:off x="976629" y="1985645"/>
            <a:ext cx="6007100" cy="2751455"/>
          </a:xfrm>
          <a:prstGeom prst="rect">
            <a:avLst/>
          </a:prstGeom>
        </p:spPr>
        <p:txBody>
          <a:bodyPr vert="horz" wrap="square" lIns="0" tIns="12700" rIns="0" bIns="0" rtlCol="0">
            <a:spAutoFit/>
          </a:bodyPr>
          <a:lstStyle/>
          <a:p>
            <a:pPr marL="12700" indent="0">
              <a:lnSpc>
                <a:spcPct val="100000"/>
              </a:lnSpc>
              <a:spcBef>
                <a:spcPts val="100"/>
              </a:spcBef>
              <a:buFont typeface="Arial" panose="020B0604020202020204"/>
              <a:buNone/>
              <a:tabLst>
                <a:tab pos="241935" algn="l"/>
              </a:tabLst>
            </a:pPr>
            <a:endParaRPr lang="zh-CN" sz="2800">
              <a:latin typeface="等线" panose="02010600030101010101" charset="-122"/>
              <a:cs typeface="等线" panose="02010600030101010101" charset="-122"/>
            </a:endParaRPr>
          </a:p>
          <a:p>
            <a:pPr marL="469900" lvl="1" indent="0">
              <a:lnSpc>
                <a:spcPct val="100000"/>
              </a:lnSpc>
              <a:spcBef>
                <a:spcPts val="2640"/>
              </a:spcBef>
              <a:buFont typeface="Arial" panose="020B0604020202020204"/>
              <a:buNone/>
              <a:tabLst>
                <a:tab pos="241935" algn="l"/>
              </a:tabLst>
            </a:pPr>
            <a:endParaRPr lang="zh-CN" sz="2800">
              <a:latin typeface="等线" panose="02010600030101010101" charset="-122"/>
              <a:cs typeface="等线" panose="02010600030101010101" charset="-122"/>
            </a:endParaRPr>
          </a:p>
          <a:p>
            <a:pPr marL="469900" lvl="1" indent="0">
              <a:lnSpc>
                <a:spcPct val="100000"/>
              </a:lnSpc>
              <a:spcBef>
                <a:spcPts val="2640"/>
              </a:spcBef>
              <a:buFont typeface="Arial" panose="020B0604020202020204"/>
              <a:buNone/>
              <a:tabLst>
                <a:tab pos="241935" algn="l"/>
              </a:tabLst>
            </a:pPr>
            <a:r>
              <a:rPr lang="en-US" altLang="zh-CN" sz="2800">
                <a:latin typeface="等线" panose="02010600030101010101" charset="-122"/>
                <a:cs typeface="等线" panose="02010600030101010101" charset="-122"/>
              </a:rPr>
              <a:t>a</a:t>
            </a:r>
            <a:endParaRPr lang="zh-CN" altLang="en-US" sz="28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endParaRPr lang="zh-CN" altLang="en-US" sz="2800">
              <a:latin typeface="等线" panose="02010600030101010101" charset="-122"/>
              <a:cs typeface="等线" panose="02010600030101010101" charset="-122"/>
            </a:endParaRPr>
          </a:p>
        </p:txBody>
      </p:sp>
      <p:pic>
        <p:nvPicPr>
          <p:cNvPr id="4" name="图片 3"/>
          <p:cNvPicPr>
            <a:picLocks noChangeAspect="1"/>
          </p:cNvPicPr>
          <p:nvPr/>
        </p:nvPicPr>
        <p:blipFill>
          <a:blip r:embed="rId1"/>
          <a:stretch>
            <a:fillRect/>
          </a:stretch>
        </p:blipFill>
        <p:spPr>
          <a:xfrm>
            <a:off x="2619375" y="1985645"/>
            <a:ext cx="6567805" cy="409130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05940" y="612140"/>
            <a:ext cx="8194675" cy="689610"/>
          </a:xfrm>
          <a:prstGeom prst="rect">
            <a:avLst/>
          </a:prstGeom>
        </p:spPr>
        <p:txBody>
          <a:bodyPr vert="horz" wrap="square" lIns="0" tIns="12700" rIns="0" bIns="0" rtlCol="0">
            <a:spAutoFit/>
          </a:bodyPr>
          <a:lstStyle/>
          <a:p>
            <a:pPr marL="12700" algn="ctr">
              <a:lnSpc>
                <a:spcPct val="100000"/>
              </a:lnSpc>
              <a:spcBef>
                <a:spcPts val="100"/>
              </a:spcBef>
            </a:pPr>
            <a:r>
              <a:rPr lang="zh-CN" altLang="en-US" sz="4400">
                <a:latin typeface="等线 Light" panose="02010600030101010101" charset="-122"/>
                <a:cs typeface="等线 Light" panose="02010600030101010101" charset="-122"/>
              </a:rPr>
              <a:t>表示型模型 </a:t>
            </a:r>
            <a:r>
              <a:rPr lang="en-US" altLang="zh-CN" sz="4400">
                <a:latin typeface="等线 Light" panose="02010600030101010101" charset="-122"/>
                <a:cs typeface="等线 Light" panose="02010600030101010101" charset="-122"/>
              </a:rPr>
              <a:t>ARC-I</a:t>
            </a:r>
            <a:endParaRPr lang="en-US" altLang="zh-CN" sz="4400">
              <a:latin typeface="等线 Light" panose="02010600030101010101" charset="-122"/>
              <a:cs typeface="等线 Light" panose="02010600030101010101" charset="-122"/>
            </a:endParaRPr>
          </a:p>
        </p:txBody>
      </p:sp>
      <p:pic>
        <p:nvPicPr>
          <p:cNvPr id="5" name="图片 4"/>
          <p:cNvPicPr>
            <a:picLocks noChangeAspect="1"/>
          </p:cNvPicPr>
          <p:nvPr/>
        </p:nvPicPr>
        <p:blipFill>
          <a:blip r:embed="rId1"/>
          <a:stretch>
            <a:fillRect/>
          </a:stretch>
        </p:blipFill>
        <p:spPr>
          <a:xfrm>
            <a:off x="2124710" y="1629410"/>
            <a:ext cx="7256780" cy="45339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05940" y="612140"/>
            <a:ext cx="8194675" cy="689610"/>
          </a:xfrm>
          <a:prstGeom prst="rect">
            <a:avLst/>
          </a:prstGeom>
        </p:spPr>
        <p:txBody>
          <a:bodyPr vert="horz" wrap="square" lIns="0" tIns="12700" rIns="0" bIns="0" rtlCol="0">
            <a:spAutoFit/>
          </a:bodyPr>
          <a:lstStyle/>
          <a:p>
            <a:pPr marL="12700" algn="ctr">
              <a:lnSpc>
                <a:spcPct val="100000"/>
              </a:lnSpc>
              <a:spcBef>
                <a:spcPts val="100"/>
              </a:spcBef>
            </a:pPr>
            <a:r>
              <a:rPr lang="zh-CN" altLang="en-US" sz="4400">
                <a:latin typeface="等线 Light" panose="02010600030101010101" charset="-122"/>
                <a:cs typeface="等线 Light" panose="02010600030101010101" charset="-122"/>
              </a:rPr>
              <a:t>交互型模型 </a:t>
            </a:r>
            <a:r>
              <a:rPr lang="en-US" altLang="zh-CN" sz="4400">
                <a:latin typeface="等线 Light" panose="02010600030101010101" charset="-122"/>
                <a:cs typeface="等线 Light" panose="02010600030101010101" charset="-122"/>
              </a:rPr>
              <a:t>ARC-II</a:t>
            </a:r>
            <a:endParaRPr lang="en-US" altLang="zh-CN" sz="4400">
              <a:latin typeface="等线 Light" panose="02010600030101010101" charset="-122"/>
              <a:cs typeface="等线 Light" panose="02010600030101010101" charset="-122"/>
            </a:endParaRPr>
          </a:p>
        </p:txBody>
      </p:sp>
      <p:sp>
        <p:nvSpPr>
          <p:cNvPr id="3" name="object 3"/>
          <p:cNvSpPr txBox="1"/>
          <p:nvPr/>
        </p:nvSpPr>
        <p:spPr>
          <a:xfrm>
            <a:off x="976629" y="1985645"/>
            <a:ext cx="6007100" cy="2751455"/>
          </a:xfrm>
          <a:prstGeom prst="rect">
            <a:avLst/>
          </a:prstGeom>
        </p:spPr>
        <p:txBody>
          <a:bodyPr vert="horz" wrap="square" lIns="0" tIns="12700" rIns="0" bIns="0" rtlCol="0">
            <a:spAutoFit/>
          </a:bodyPr>
          <a:lstStyle/>
          <a:p>
            <a:pPr marL="12700" indent="0">
              <a:lnSpc>
                <a:spcPct val="100000"/>
              </a:lnSpc>
              <a:spcBef>
                <a:spcPts val="100"/>
              </a:spcBef>
              <a:buFont typeface="Arial" panose="020B0604020202020204"/>
              <a:buNone/>
              <a:tabLst>
                <a:tab pos="241935" algn="l"/>
              </a:tabLst>
            </a:pPr>
            <a:endParaRPr lang="zh-CN" sz="2800">
              <a:latin typeface="等线" panose="02010600030101010101" charset="-122"/>
              <a:cs typeface="等线" panose="02010600030101010101" charset="-122"/>
            </a:endParaRPr>
          </a:p>
          <a:p>
            <a:pPr marL="469900" lvl="1" indent="0">
              <a:lnSpc>
                <a:spcPct val="100000"/>
              </a:lnSpc>
              <a:spcBef>
                <a:spcPts val="2640"/>
              </a:spcBef>
              <a:buFont typeface="Arial" panose="020B0604020202020204"/>
              <a:buNone/>
              <a:tabLst>
                <a:tab pos="241935" algn="l"/>
              </a:tabLst>
            </a:pPr>
            <a:endParaRPr lang="zh-CN" sz="2800">
              <a:latin typeface="等线" panose="02010600030101010101" charset="-122"/>
              <a:cs typeface="等线" panose="02010600030101010101" charset="-122"/>
            </a:endParaRPr>
          </a:p>
          <a:p>
            <a:pPr marL="469900" lvl="1" indent="0">
              <a:lnSpc>
                <a:spcPct val="100000"/>
              </a:lnSpc>
              <a:spcBef>
                <a:spcPts val="2640"/>
              </a:spcBef>
              <a:buFont typeface="Arial" panose="020B0604020202020204"/>
              <a:buNone/>
              <a:tabLst>
                <a:tab pos="241935" algn="l"/>
              </a:tabLst>
            </a:pPr>
            <a:endParaRPr lang="zh-CN" altLang="en-US" sz="28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endParaRPr lang="zh-CN" altLang="en-US" sz="2800">
              <a:latin typeface="等线" panose="02010600030101010101" charset="-122"/>
              <a:cs typeface="等线" panose="02010600030101010101" charset="-122"/>
            </a:endParaRPr>
          </a:p>
        </p:txBody>
      </p:sp>
      <p:pic>
        <p:nvPicPr>
          <p:cNvPr id="4" name="图片 3"/>
          <p:cNvPicPr>
            <a:picLocks noChangeAspect="1"/>
          </p:cNvPicPr>
          <p:nvPr/>
        </p:nvPicPr>
        <p:blipFill>
          <a:blip r:embed="rId1"/>
          <a:stretch>
            <a:fillRect/>
          </a:stretch>
        </p:blipFill>
        <p:spPr>
          <a:xfrm>
            <a:off x="2419985" y="1829435"/>
            <a:ext cx="6728460" cy="382143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4380" y="612140"/>
            <a:ext cx="9728835" cy="504825"/>
          </a:xfrm>
          <a:prstGeom prst="rect">
            <a:avLst/>
          </a:prstGeom>
        </p:spPr>
        <p:txBody>
          <a:bodyPr vert="horz" wrap="square" lIns="0" tIns="12700" rIns="0" bIns="0" rtlCol="0">
            <a:spAutoFit/>
          </a:bodyPr>
          <a:lstStyle/>
          <a:p>
            <a:pPr marL="12700" algn="ctr">
              <a:lnSpc>
                <a:spcPct val="100000"/>
              </a:lnSpc>
              <a:spcBef>
                <a:spcPts val="100"/>
              </a:spcBef>
            </a:pPr>
            <a:r>
              <a:rPr lang="zh-CN" altLang="en-US" sz="3200">
                <a:latin typeface="等线 Light" panose="02010600030101010101" charset="-122"/>
                <a:cs typeface="等线 Light" panose="02010600030101010101" charset="-122"/>
              </a:rPr>
              <a:t>交互型模型 </a:t>
            </a:r>
            <a:r>
              <a:rPr lang="en-US" altLang="zh-CN" sz="3200">
                <a:latin typeface="等线 Light" panose="02010600030101010101" charset="-122"/>
                <a:cs typeface="等线 Light" panose="02010600030101010101" charset="-122"/>
              </a:rPr>
              <a:t>MatchPyramid</a:t>
            </a:r>
            <a:endParaRPr lang="en-US" altLang="zh-CN" sz="3200">
              <a:latin typeface="等线 Light" panose="02010600030101010101" charset="-122"/>
              <a:cs typeface="等线 Light" panose="02010600030101010101" charset="-122"/>
            </a:endParaRPr>
          </a:p>
        </p:txBody>
      </p:sp>
      <p:sp>
        <p:nvSpPr>
          <p:cNvPr id="3" name="object 3"/>
          <p:cNvSpPr txBox="1"/>
          <p:nvPr/>
        </p:nvSpPr>
        <p:spPr>
          <a:xfrm>
            <a:off x="939165" y="1930400"/>
            <a:ext cx="9849485" cy="3213100"/>
          </a:xfrm>
          <a:prstGeom prst="rect">
            <a:avLst/>
          </a:prstGeom>
        </p:spPr>
        <p:txBody>
          <a:bodyPr vert="horz" wrap="square" lIns="0" tIns="12700" rIns="0" bIns="0" rtlCol="0">
            <a:spAutoFit/>
          </a:bodyPr>
          <a:lstStyle/>
          <a:p>
            <a:pPr algn="l"/>
            <a:r>
              <a:rPr lang="en-US" altLang="zh-CN" sz="1600">
                <a:latin typeface="等线" panose="02010600030101010101" charset="-122"/>
                <a:cs typeface="等线" panose="02010600030101010101" charset="-122"/>
              </a:rPr>
              <a:t>MatchPyramid</a:t>
            </a:r>
            <a:endParaRPr lang="en-US" altLang="zh-CN" sz="1600">
              <a:latin typeface="等线" panose="02010600030101010101" charset="-122"/>
              <a:cs typeface="等线" panose="02010600030101010101" charset="-122"/>
            </a:endParaRPr>
          </a:p>
          <a:p>
            <a:pPr algn="l"/>
            <a:endParaRPr lang="en-US" altLang="zh-CN" sz="1600">
              <a:latin typeface="等线" panose="02010600030101010101" charset="-122"/>
              <a:cs typeface="等线" panose="02010600030101010101" charset="-122"/>
            </a:endParaRPr>
          </a:p>
          <a:p>
            <a:pPr algn="l"/>
            <a:r>
              <a:rPr lang="zh-CN" altLang="en-US" sz="1600">
                <a:latin typeface="等线" panose="02010600030101010101" charset="-122"/>
                <a:cs typeface="等线" panose="02010600030101010101" charset="-122"/>
              </a:rPr>
              <a:t>借鉴了</a:t>
            </a:r>
            <a:r>
              <a:rPr lang="en-US" altLang="zh-CN" sz="1600">
                <a:latin typeface="等线" panose="02010600030101010101" charset="-122"/>
                <a:cs typeface="等线" panose="02010600030101010101" charset="-122"/>
              </a:rPr>
              <a:t>cnn</a:t>
            </a:r>
            <a:r>
              <a:rPr lang="zh-CN" altLang="en-US" sz="1600">
                <a:latin typeface="等线" panose="02010600030101010101" charset="-122"/>
                <a:cs typeface="等线" panose="02010600030101010101" charset="-122"/>
              </a:rPr>
              <a:t>在处理图像时的原理，因为</a:t>
            </a:r>
            <a:r>
              <a:rPr lang="en-US" altLang="zh-CN" sz="1600">
                <a:latin typeface="等线" panose="02010600030101010101" charset="-122"/>
                <a:cs typeface="等线" panose="02010600030101010101" charset="-122"/>
              </a:rPr>
              <a:t>cnn</a:t>
            </a:r>
            <a:r>
              <a:rPr lang="zh-CN" altLang="en-US" sz="1600">
                <a:latin typeface="等线" panose="02010600030101010101" charset="-122"/>
                <a:cs typeface="等线" panose="02010600030101010101" charset="-122"/>
              </a:rPr>
              <a:t>就是在提取像素，</a:t>
            </a:r>
            <a:endParaRPr lang="zh-CN" altLang="en-US" sz="1600">
              <a:latin typeface="等线" panose="02010600030101010101" charset="-122"/>
              <a:cs typeface="等线" panose="02010600030101010101" charset="-122"/>
            </a:endParaRPr>
          </a:p>
          <a:p>
            <a:pPr algn="l"/>
            <a:r>
              <a:rPr lang="zh-CN" altLang="en-US" sz="1600">
                <a:latin typeface="等线" panose="02010600030101010101" charset="-122"/>
                <a:cs typeface="等线" panose="02010600030101010101" charset="-122"/>
              </a:rPr>
              <a:t>区域之间的相关性，进而提取图像的特征。那么，就可以</a:t>
            </a:r>
            <a:endParaRPr lang="zh-CN" altLang="en-US" sz="1600">
              <a:latin typeface="等线" panose="02010600030101010101" charset="-122"/>
              <a:cs typeface="等线" panose="02010600030101010101" charset="-122"/>
            </a:endParaRPr>
          </a:p>
          <a:p>
            <a:pPr algn="l"/>
            <a:r>
              <a:rPr lang="zh-CN" altLang="en-US" sz="1600">
                <a:latin typeface="等线" panose="02010600030101010101" charset="-122"/>
                <a:cs typeface="等线" panose="02010600030101010101" charset="-122"/>
              </a:rPr>
              <a:t>将单词与单词之间的相似度看成是像素，那么对于两个单</a:t>
            </a:r>
            <a:endParaRPr lang="zh-CN" altLang="en-US" sz="1600">
              <a:latin typeface="等线" panose="02010600030101010101" charset="-122"/>
              <a:cs typeface="等线" panose="02010600030101010101" charset="-122"/>
            </a:endParaRPr>
          </a:p>
          <a:p>
            <a:pPr algn="l"/>
            <a:r>
              <a:rPr lang="zh-CN" altLang="en-US" sz="1600">
                <a:latin typeface="等线" panose="02010600030101010101" charset="-122"/>
                <a:cs typeface="等线" panose="02010600030101010101" charset="-122"/>
              </a:rPr>
              <a:t>词数为</a:t>
            </a:r>
            <a:r>
              <a:rPr lang="en-US" altLang="zh-CN" sz="1600">
                <a:latin typeface="等线" panose="02010600030101010101" charset="-122"/>
                <a:cs typeface="等线" panose="02010600030101010101" charset="-122"/>
              </a:rPr>
              <a:t>M,N</a:t>
            </a:r>
            <a:r>
              <a:rPr lang="zh-CN" altLang="en-US" sz="1600">
                <a:latin typeface="等线" panose="02010600030101010101" charset="-122"/>
                <a:cs typeface="等线" panose="02010600030101010101" charset="-122"/>
              </a:rPr>
              <a:t>的句子，其相似度矩阵就是</a:t>
            </a:r>
            <a:r>
              <a:rPr lang="en-US" altLang="zh-CN" sz="1600">
                <a:latin typeface="等线" panose="02010600030101010101" charset="-122"/>
                <a:cs typeface="等线" panose="02010600030101010101" charset="-122"/>
              </a:rPr>
              <a:t>M*N</a:t>
            </a:r>
            <a:r>
              <a:rPr lang="zh-CN" altLang="en-US" sz="1600">
                <a:latin typeface="等线" panose="02010600030101010101" charset="-122"/>
                <a:cs typeface="等线" panose="02010600030101010101" charset="-122"/>
              </a:rPr>
              <a:t>，然后就可以</a:t>
            </a:r>
            <a:endParaRPr lang="zh-CN" altLang="en-US" sz="1600">
              <a:latin typeface="等线" panose="02010600030101010101" charset="-122"/>
              <a:cs typeface="等线" panose="02010600030101010101" charset="-122"/>
            </a:endParaRPr>
          </a:p>
          <a:p>
            <a:pPr algn="l"/>
            <a:r>
              <a:rPr lang="zh-CN" altLang="en-US" sz="1600">
                <a:latin typeface="等线" panose="02010600030101010101" charset="-122"/>
                <a:cs typeface="等线" panose="02010600030101010101" charset="-122"/>
              </a:rPr>
              <a:t>用卷积做事情了。</a:t>
            </a:r>
            <a:endParaRPr lang="zh-CN" altLang="en-US" sz="1600">
              <a:latin typeface="等线" panose="02010600030101010101" charset="-122"/>
              <a:cs typeface="等线" panose="02010600030101010101" charset="-122"/>
            </a:endParaRPr>
          </a:p>
          <a:p>
            <a:pPr algn="l"/>
            <a:endParaRPr lang="zh-CN" altLang="en-US" sz="1600">
              <a:latin typeface="等线" panose="02010600030101010101" charset="-122"/>
              <a:cs typeface="等线" panose="02010600030101010101" charset="-122"/>
            </a:endParaRPr>
          </a:p>
          <a:p>
            <a:pPr algn="l"/>
            <a:r>
              <a:rPr lang="zh-CN" altLang="en-US" sz="1600">
                <a:latin typeface="等线" panose="02010600030101010101" charset="-122"/>
                <a:cs typeface="等线" panose="02010600030101010101" charset="-122"/>
              </a:rPr>
              <a:t>衡量单词之间的相似度：</a:t>
            </a:r>
            <a:endParaRPr lang="zh-CN" altLang="en-US" sz="1600">
              <a:latin typeface="等线" panose="02010600030101010101" charset="-122"/>
              <a:cs typeface="等线" panose="02010600030101010101" charset="-122"/>
            </a:endParaRPr>
          </a:p>
          <a:p>
            <a:pPr algn="l"/>
            <a:r>
              <a:rPr lang="zh-CN" altLang="en-US" sz="1600">
                <a:latin typeface="等线" panose="02010600030101010101" charset="-122"/>
                <a:cs typeface="等线" panose="02010600030101010101" charset="-122"/>
              </a:rPr>
              <a:t>   如果单词相同就是</a:t>
            </a:r>
            <a:r>
              <a:rPr lang="en-US" altLang="zh-CN" sz="1600">
                <a:latin typeface="等线" panose="02010600030101010101" charset="-122"/>
                <a:cs typeface="等线" panose="02010600030101010101" charset="-122"/>
              </a:rPr>
              <a:t>1</a:t>
            </a:r>
            <a:r>
              <a:rPr lang="zh-CN" altLang="en-US" sz="1600">
                <a:latin typeface="等线" panose="02010600030101010101" charset="-122"/>
                <a:cs typeface="等线" panose="02010600030101010101" charset="-122"/>
              </a:rPr>
              <a:t>，否则为</a:t>
            </a:r>
            <a:r>
              <a:rPr lang="en-US" altLang="zh-CN" sz="1600">
                <a:latin typeface="等线" panose="02010600030101010101" charset="-122"/>
                <a:cs typeface="等线" panose="02010600030101010101" charset="-122"/>
              </a:rPr>
              <a:t>0</a:t>
            </a:r>
            <a:endParaRPr lang="en-US" altLang="zh-CN" sz="1600">
              <a:latin typeface="等线" panose="02010600030101010101" charset="-122"/>
              <a:cs typeface="等线" panose="02010600030101010101" charset="-122"/>
            </a:endParaRPr>
          </a:p>
          <a:p>
            <a:pPr algn="l"/>
            <a:r>
              <a:rPr lang="en-US" altLang="zh-CN" sz="1600">
                <a:latin typeface="等线" panose="02010600030101010101" charset="-122"/>
                <a:cs typeface="等线" panose="02010600030101010101" charset="-122"/>
              </a:rPr>
              <a:t>   </a:t>
            </a:r>
            <a:r>
              <a:rPr lang="zh-CN" altLang="en-US" sz="1600">
                <a:latin typeface="等线" panose="02010600030101010101" charset="-122"/>
                <a:cs typeface="等线" panose="02010600030101010101" charset="-122"/>
              </a:rPr>
              <a:t>计算词向量的余弦距离</a:t>
            </a:r>
            <a:endParaRPr lang="zh-CN" altLang="en-US" sz="1600">
              <a:latin typeface="等线" panose="02010600030101010101" charset="-122"/>
              <a:cs typeface="等线" panose="02010600030101010101" charset="-122"/>
            </a:endParaRPr>
          </a:p>
          <a:p>
            <a:pPr algn="l"/>
            <a:r>
              <a:rPr lang="zh-CN" altLang="en-US" sz="1600">
                <a:latin typeface="等线" panose="02010600030101010101" charset="-122"/>
                <a:cs typeface="等线" panose="02010600030101010101" charset="-122"/>
              </a:rPr>
              <a:t>   计算词向量的內积</a:t>
            </a:r>
            <a:endParaRPr lang="zh-CN" altLang="en-US" sz="1600">
              <a:latin typeface="等线" panose="02010600030101010101" charset="-122"/>
              <a:cs typeface="等线" panose="02010600030101010101" charset="-122"/>
            </a:endParaRPr>
          </a:p>
          <a:p>
            <a:pPr algn="l"/>
            <a:r>
              <a:rPr lang="zh-CN" altLang="en-US" sz="1600">
                <a:latin typeface="等线" panose="02010600030101010101" charset="-122"/>
                <a:cs typeface="等线" panose="02010600030101010101" charset="-122"/>
              </a:rPr>
              <a:t>卷积提取</a:t>
            </a:r>
            <a:r>
              <a:rPr lang="en-US" altLang="zh-CN" sz="1600">
                <a:latin typeface="等线" panose="02010600030101010101" charset="-122"/>
                <a:cs typeface="等线" panose="02010600030101010101" charset="-122"/>
              </a:rPr>
              <a:t>ngram</a:t>
            </a:r>
            <a:r>
              <a:rPr lang="zh-CN" altLang="en-US" sz="1600">
                <a:latin typeface="等线" panose="02010600030101010101" charset="-122"/>
                <a:cs typeface="等线" panose="02010600030101010101" charset="-122"/>
              </a:rPr>
              <a:t>特征，</a:t>
            </a:r>
            <a:r>
              <a:rPr lang="en-US" altLang="zh-CN" sz="1600">
                <a:latin typeface="等线" panose="02010600030101010101" charset="-122"/>
                <a:cs typeface="等线" panose="02010600030101010101" charset="-122"/>
              </a:rPr>
              <a:t>MLP</a:t>
            </a:r>
            <a:r>
              <a:rPr lang="zh-CN" altLang="en-US" sz="1600">
                <a:latin typeface="等线" panose="02010600030101010101" charset="-122"/>
                <a:cs typeface="等线" panose="02010600030101010101" charset="-122"/>
              </a:rPr>
              <a:t>拟合相似度得分</a:t>
            </a:r>
            <a:endParaRPr lang="zh-CN" altLang="en-US" sz="1600">
              <a:latin typeface="等线" panose="02010600030101010101" charset="-122"/>
              <a:cs typeface="等线" panose="02010600030101010101" charset="-122"/>
            </a:endParaRPr>
          </a:p>
        </p:txBody>
      </p:sp>
      <p:pic>
        <p:nvPicPr>
          <p:cNvPr id="4" name="图片 3"/>
          <p:cNvPicPr>
            <a:picLocks noChangeAspect="1"/>
          </p:cNvPicPr>
          <p:nvPr/>
        </p:nvPicPr>
        <p:blipFill>
          <a:blip r:embed="rId1"/>
          <a:stretch>
            <a:fillRect/>
          </a:stretch>
        </p:blipFill>
        <p:spPr>
          <a:xfrm>
            <a:off x="6553200" y="1301750"/>
            <a:ext cx="4638675" cy="51530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4380" y="612140"/>
            <a:ext cx="9728835" cy="504825"/>
          </a:xfrm>
          <a:prstGeom prst="rect">
            <a:avLst/>
          </a:prstGeom>
        </p:spPr>
        <p:txBody>
          <a:bodyPr vert="horz" wrap="square" lIns="0" tIns="12700" rIns="0" bIns="0" rtlCol="0">
            <a:spAutoFit/>
          </a:bodyPr>
          <a:lstStyle/>
          <a:p>
            <a:pPr marL="12700" algn="ctr">
              <a:lnSpc>
                <a:spcPct val="100000"/>
              </a:lnSpc>
              <a:spcBef>
                <a:spcPts val="100"/>
              </a:spcBef>
            </a:pPr>
            <a:r>
              <a:rPr lang="zh-CN" altLang="en-US" sz="3200">
                <a:latin typeface="等线 Light" panose="02010600030101010101" charset="-122"/>
                <a:cs typeface="等线 Light" panose="02010600030101010101" charset="-122"/>
              </a:rPr>
              <a:t>交互型模型 </a:t>
            </a:r>
            <a:r>
              <a:rPr lang="en-US" altLang="zh-CN" sz="3200">
                <a:latin typeface="等线 Light" panose="02010600030101010101" charset="-122"/>
                <a:cs typeface="等线 Light" panose="02010600030101010101" charset="-122"/>
              </a:rPr>
              <a:t>DeepMatch</a:t>
            </a:r>
            <a:endParaRPr lang="en-US" altLang="zh-CN" sz="3200">
              <a:latin typeface="等线 Light" panose="02010600030101010101" charset="-122"/>
              <a:cs typeface="等线 Light" panose="02010600030101010101" charset="-122"/>
            </a:endParaRPr>
          </a:p>
        </p:txBody>
      </p:sp>
      <p:pic>
        <p:nvPicPr>
          <p:cNvPr id="5" name="图片 4"/>
          <p:cNvPicPr>
            <a:picLocks noChangeAspect="1"/>
          </p:cNvPicPr>
          <p:nvPr/>
        </p:nvPicPr>
        <p:blipFill>
          <a:blip r:embed="rId1"/>
          <a:stretch>
            <a:fillRect/>
          </a:stretch>
        </p:blipFill>
        <p:spPr>
          <a:xfrm>
            <a:off x="3321050" y="1804035"/>
            <a:ext cx="7506970" cy="37687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4380" y="612140"/>
            <a:ext cx="9728835" cy="689610"/>
          </a:xfrm>
          <a:prstGeom prst="rect">
            <a:avLst/>
          </a:prstGeom>
        </p:spPr>
        <p:txBody>
          <a:bodyPr vert="horz" wrap="square" lIns="0" tIns="12700" rIns="0" bIns="0" rtlCol="0">
            <a:spAutoFit/>
          </a:bodyPr>
          <a:lstStyle/>
          <a:p>
            <a:pPr marL="12700" algn="ctr">
              <a:lnSpc>
                <a:spcPct val="100000"/>
              </a:lnSpc>
              <a:spcBef>
                <a:spcPts val="100"/>
              </a:spcBef>
            </a:pPr>
            <a:r>
              <a:rPr lang="zh-CN" sz="4400">
                <a:latin typeface="等线 Light" panose="02010600030101010101" charset="-122"/>
                <a:cs typeface="等线 Light" panose="02010600030101010101" charset="-122"/>
              </a:rPr>
              <a:t>孪生网络 </a:t>
            </a:r>
            <a:r>
              <a:rPr lang="en-US" altLang="zh-CN" sz="4400">
                <a:latin typeface="等线" panose="02010600030101010101" charset="-122"/>
                <a:cs typeface="等线" panose="02010600030101010101" charset="-122"/>
                <a:sym typeface="+mn-ea"/>
              </a:rPr>
              <a:t>Siamese</a:t>
            </a:r>
            <a:endParaRPr lang="zh-CN" sz="4400">
              <a:latin typeface="等线 Light" panose="02010600030101010101" charset="-122"/>
              <a:cs typeface="等线 Light" panose="02010600030101010101" charset="-122"/>
            </a:endParaRPr>
          </a:p>
        </p:txBody>
      </p:sp>
      <p:sp>
        <p:nvSpPr>
          <p:cNvPr id="3" name="object 3"/>
          <p:cNvSpPr txBox="1"/>
          <p:nvPr/>
        </p:nvSpPr>
        <p:spPr>
          <a:xfrm>
            <a:off x="939165" y="1930400"/>
            <a:ext cx="9849485" cy="1304925"/>
          </a:xfrm>
          <a:prstGeom prst="rect">
            <a:avLst/>
          </a:prstGeom>
        </p:spPr>
        <p:txBody>
          <a:bodyPr vert="horz" wrap="square" lIns="0" tIns="12700" rIns="0" bIns="0" rtlCol="0">
            <a:spAutoFit/>
          </a:bodyPr>
          <a:lstStyle/>
          <a:p>
            <a:pPr algn="l"/>
            <a:r>
              <a:rPr lang="zh-CN" altLang="en-US" sz="2000">
                <a:latin typeface="等线" panose="02010600030101010101" charset="-122"/>
                <a:cs typeface="等线" panose="02010600030101010101" charset="-122"/>
              </a:rPr>
              <a:t>孪生网络 （</a:t>
            </a:r>
            <a:r>
              <a:rPr lang="en-US" altLang="zh-CN" sz="2000">
                <a:latin typeface="等线" panose="02010600030101010101" charset="-122"/>
                <a:cs typeface="等线" panose="02010600030101010101" charset="-122"/>
              </a:rPr>
              <a:t>Siamese CBOW</a:t>
            </a:r>
            <a:r>
              <a:rPr lang="zh-CN" altLang="en-US" sz="2000">
                <a:latin typeface="等线" panose="02010600030101010101" charset="-122"/>
                <a:cs typeface="等线" panose="02010600030101010101" charset="-122"/>
              </a:rPr>
              <a:t>）</a:t>
            </a:r>
            <a:endParaRPr lang="zh-CN" altLang="en-US" sz="2000">
              <a:latin typeface="等线" panose="02010600030101010101" charset="-122"/>
              <a:cs typeface="等线" panose="02010600030101010101" charset="-122"/>
            </a:endParaRPr>
          </a:p>
          <a:p>
            <a:pPr algn="l"/>
            <a:r>
              <a:rPr lang="zh-CN" sz="2000">
                <a:latin typeface="等线" panose="02010600030101010101" charset="-122"/>
                <a:cs typeface="等线" panose="02010600030101010101" charset="-122"/>
              </a:rPr>
              <a:t>词向量加和求平均计算</a:t>
            </a:r>
            <a:r>
              <a:rPr lang="en-US" altLang="zh-CN" sz="2000">
                <a:latin typeface="等线" panose="02010600030101010101" charset="-122"/>
                <a:cs typeface="等线" panose="02010600030101010101" charset="-122"/>
              </a:rPr>
              <a:t>cosine</a:t>
            </a:r>
            <a:endParaRPr lang="en-US" altLang="zh-CN" sz="2000">
              <a:latin typeface="等线" panose="02010600030101010101" charset="-122"/>
              <a:cs typeface="等线" panose="02010600030101010101" charset="-122"/>
            </a:endParaRPr>
          </a:p>
          <a:p>
            <a:pPr algn="l"/>
            <a:r>
              <a:rPr lang="zh-CN" altLang="en-US" sz="2000">
                <a:latin typeface="等线" panose="02010600030101010101" charset="-122"/>
                <a:cs typeface="等线" panose="02010600030101010101" charset="-122"/>
              </a:rPr>
              <a:t>相似度，优化词向量</a:t>
            </a:r>
            <a:endParaRPr lang="zh-CN" altLang="en-US" sz="2400">
              <a:latin typeface="等线" panose="02010600030101010101" charset="-122"/>
              <a:cs typeface="等线" panose="02010600030101010101" charset="-122"/>
            </a:endParaRPr>
          </a:p>
          <a:p>
            <a:pPr algn="l"/>
            <a:endParaRPr lang="zh-CN" altLang="en-US" sz="2400">
              <a:latin typeface="等线" panose="02010600030101010101" charset="-122"/>
              <a:cs typeface="等线" panose="02010600030101010101" charset="-122"/>
            </a:endParaRPr>
          </a:p>
        </p:txBody>
      </p:sp>
      <p:pic>
        <p:nvPicPr>
          <p:cNvPr id="4" name="图片 3"/>
          <p:cNvPicPr>
            <a:picLocks noChangeAspect="1"/>
          </p:cNvPicPr>
          <p:nvPr/>
        </p:nvPicPr>
        <p:blipFill>
          <a:blip r:embed="rId1"/>
          <a:stretch>
            <a:fillRect/>
          </a:stretch>
        </p:blipFill>
        <p:spPr>
          <a:xfrm>
            <a:off x="4250690" y="1751965"/>
            <a:ext cx="7585710" cy="394589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19530" y="612140"/>
            <a:ext cx="10292080" cy="689610"/>
          </a:xfrm>
          <a:prstGeom prst="rect">
            <a:avLst/>
          </a:prstGeom>
        </p:spPr>
        <p:txBody>
          <a:bodyPr vert="horz" wrap="square" lIns="0" tIns="12700" rIns="0" bIns="0" rtlCol="0">
            <a:spAutoFit/>
          </a:bodyPr>
          <a:lstStyle/>
          <a:p>
            <a:pPr marL="12700" algn="ctr">
              <a:lnSpc>
                <a:spcPct val="100000"/>
              </a:lnSpc>
              <a:spcBef>
                <a:spcPts val="100"/>
              </a:spcBef>
            </a:pPr>
            <a:r>
              <a:rPr lang="zh-CN" sz="4400" b="0" dirty="0">
                <a:latin typeface="等线 Light" panose="02010600030101010101" charset="-122"/>
                <a:cs typeface="等线 Light" panose="02010600030101010101" charset="-122"/>
              </a:rPr>
              <a:t>文本生成模型 </a:t>
            </a:r>
            <a:r>
              <a:rPr sz="4400" b="0" dirty="0">
                <a:latin typeface="等线 Light" panose="02010600030101010101" charset="-122"/>
                <a:cs typeface="等线 Light" panose="02010600030101010101" charset="-122"/>
              </a:rPr>
              <a:t>目录</a:t>
            </a:r>
            <a:endParaRPr sz="4400">
              <a:latin typeface="等线 Light" panose="02010600030101010101" charset="-122"/>
              <a:cs typeface="等线 Light" panose="02010600030101010101" charset="-122"/>
            </a:endParaRPr>
          </a:p>
        </p:txBody>
      </p:sp>
      <p:sp>
        <p:nvSpPr>
          <p:cNvPr id="3" name="object 3"/>
          <p:cNvSpPr txBox="1"/>
          <p:nvPr/>
        </p:nvSpPr>
        <p:spPr>
          <a:xfrm>
            <a:off x="908049" y="1474470"/>
            <a:ext cx="6007100" cy="2751455"/>
          </a:xfrm>
          <a:prstGeom prst="rect">
            <a:avLst/>
          </a:prstGeom>
        </p:spPr>
        <p:txBody>
          <a:bodyPr vert="horz" wrap="square" lIns="0" tIns="12700" rIns="0" bIns="0" rtlCol="0">
            <a:spAutoFit/>
          </a:bodyPr>
          <a:lstStyle/>
          <a:p>
            <a:pPr marL="12700" indent="0">
              <a:lnSpc>
                <a:spcPct val="100000"/>
              </a:lnSpc>
              <a:spcBef>
                <a:spcPts val="100"/>
              </a:spcBef>
              <a:buFont typeface="Arial" panose="020B0604020202020204"/>
              <a:buNone/>
              <a:tabLst>
                <a:tab pos="241935" algn="l"/>
              </a:tabLst>
            </a:pPr>
            <a:endParaRPr lang="zh-CN" sz="28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r>
              <a:rPr lang="en-US" altLang="zh-CN" sz="2800">
                <a:latin typeface="等线" panose="02010600030101010101" charset="-122"/>
                <a:cs typeface="等线" panose="02010600030101010101" charset="-122"/>
              </a:rPr>
              <a:t>seq2seq</a:t>
            </a:r>
            <a:endParaRPr lang="en-US" altLang="zh-CN" sz="28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r>
              <a:rPr lang="en-US" altLang="zh-CN" sz="2800">
                <a:latin typeface="等线" panose="02010600030101010101" charset="-122"/>
                <a:cs typeface="等线" panose="02010600030101010101" charset="-122"/>
              </a:rPr>
              <a:t>seq2seq attention</a:t>
            </a:r>
            <a:endParaRPr lang="zh-CN" altLang="en-US" sz="28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endParaRPr lang="zh-CN" altLang="en-US" sz="2800">
              <a:latin typeface="等线" panose="02010600030101010101" charset="-122"/>
              <a:cs typeface="等线" panose="02010600030101010101"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566420"/>
          </a:xfrm>
          <a:prstGeom prst="rect">
            <a:avLst/>
          </a:prstGeom>
        </p:spPr>
        <p:txBody>
          <a:bodyPr vert="horz" wrap="square" lIns="0" tIns="12700" rIns="0" bIns="0" rtlCol="0">
            <a:spAutoFit/>
          </a:bodyPr>
          <a:lstStyle/>
          <a:p>
            <a:pPr marL="12700" algn="ctr">
              <a:lnSpc>
                <a:spcPct val="100000"/>
              </a:lnSpc>
              <a:spcBef>
                <a:spcPts val="100"/>
              </a:spcBef>
            </a:pPr>
            <a:r>
              <a:rPr lang="zh-CN" sz="3600">
                <a:latin typeface="等线 Light" panose="02010600030101010101" charset="-122"/>
                <a:cs typeface="等线 Light" panose="02010600030101010101" charset="-122"/>
              </a:rPr>
              <a:t>生成模型</a:t>
            </a:r>
            <a:endParaRPr lang="zh-CN" sz="3600">
              <a:latin typeface="等线 Light" panose="02010600030101010101" charset="-122"/>
              <a:cs typeface="等线 Light" panose="02010600030101010101" charset="-122"/>
            </a:endParaRPr>
          </a:p>
        </p:txBody>
      </p:sp>
      <p:sp>
        <p:nvSpPr>
          <p:cNvPr id="3" name="object 3"/>
          <p:cNvSpPr txBox="1"/>
          <p:nvPr/>
        </p:nvSpPr>
        <p:spPr>
          <a:xfrm>
            <a:off x="939165" y="1930400"/>
            <a:ext cx="9849485" cy="1489710"/>
          </a:xfrm>
          <a:prstGeom prst="rect">
            <a:avLst/>
          </a:prstGeom>
        </p:spPr>
        <p:txBody>
          <a:bodyPr vert="horz" wrap="square" lIns="0" tIns="12700" rIns="0" bIns="0" rtlCol="0">
            <a:spAutoFit/>
          </a:bodyPr>
          <a:lstStyle/>
          <a:p>
            <a:pPr algn="l"/>
            <a:r>
              <a:rPr lang="zh-CN">
                <a:latin typeface="等线" panose="02010600030101010101" charset="-122"/>
                <a:cs typeface="等线" panose="02010600030101010101" charset="-122"/>
              </a:rPr>
              <a:t>包括两个模块：</a:t>
            </a:r>
            <a:endParaRPr lang="zh-CN">
              <a:latin typeface="等线" panose="02010600030101010101" charset="-122"/>
              <a:cs typeface="等线" panose="02010600030101010101" charset="-122"/>
            </a:endParaRPr>
          </a:p>
          <a:p>
            <a:pPr algn="l"/>
            <a:r>
              <a:rPr lang="zh-CN">
                <a:latin typeface="等线" panose="02010600030101010101" charset="-122"/>
                <a:cs typeface="等线" panose="02010600030101010101" charset="-122"/>
              </a:rPr>
              <a:t>（1）接收一个问题，通过信息检索模型抽取 K 个候选答案，使用训练好的 seq2seq 模型给</a:t>
            </a:r>
            <a:endParaRPr lang="zh-CN">
              <a:latin typeface="等线" panose="02010600030101010101" charset="-122"/>
              <a:cs typeface="等线" panose="02010600030101010101" charset="-122"/>
            </a:endParaRPr>
          </a:p>
          <a:p>
            <a:pPr algn="l"/>
            <a:r>
              <a:rPr lang="zh-CN">
                <a:latin typeface="等线" panose="02010600030101010101" charset="-122"/>
                <a:cs typeface="等线" panose="02010600030101010101" charset="-122"/>
              </a:rPr>
              <a:t>出候选答案的得分，当得分超过一定阈值的时候使用最高得分的答案作为答案</a:t>
            </a:r>
            <a:endParaRPr lang="zh-CN">
              <a:latin typeface="等线" panose="02010600030101010101" charset="-122"/>
              <a:cs typeface="等线" panose="02010600030101010101" charset="-122"/>
            </a:endParaRPr>
          </a:p>
          <a:p>
            <a:pPr algn="l"/>
            <a:r>
              <a:rPr lang="zh-CN">
                <a:latin typeface="等线" panose="02010600030101010101" charset="-122"/>
                <a:cs typeface="等线" panose="02010600030101010101" charset="-122"/>
              </a:rPr>
              <a:t>（2）当候选答案的分数小于阈值的时候，会使用 seq2seq 模型生成出来的回答作为答案</a:t>
            </a:r>
            <a:endParaRPr lang="zh-CN" sz="2400">
              <a:latin typeface="等线" panose="02010600030101010101" charset="-122"/>
              <a:cs typeface="等线" panose="02010600030101010101" charset="-122"/>
            </a:endParaRPr>
          </a:p>
          <a:p>
            <a:pPr algn="l"/>
            <a:endParaRPr lang="zh-CN" sz="2400">
              <a:latin typeface="等线" panose="02010600030101010101" charset="-122"/>
              <a:cs typeface="等线" panose="02010600030101010101" charset="-122"/>
            </a:endParaRPr>
          </a:p>
        </p:txBody>
      </p:sp>
      <p:pic>
        <p:nvPicPr>
          <p:cNvPr id="4" name="图片 4"/>
          <p:cNvPicPr>
            <a:picLocks noChangeAspect="1"/>
          </p:cNvPicPr>
          <p:nvPr/>
        </p:nvPicPr>
        <p:blipFill>
          <a:blip r:embed="rId1"/>
          <a:stretch>
            <a:fillRect/>
          </a:stretch>
        </p:blipFill>
        <p:spPr>
          <a:xfrm>
            <a:off x="1201420" y="3329305"/>
            <a:ext cx="6283960" cy="278066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566420"/>
          </a:xfrm>
          <a:prstGeom prst="rect">
            <a:avLst/>
          </a:prstGeom>
        </p:spPr>
        <p:txBody>
          <a:bodyPr vert="horz" wrap="square" lIns="0" tIns="12700" rIns="0" bIns="0" rtlCol="0">
            <a:spAutoFit/>
          </a:bodyPr>
          <a:lstStyle/>
          <a:p>
            <a:pPr marL="12700" algn="ctr">
              <a:lnSpc>
                <a:spcPct val="100000"/>
              </a:lnSpc>
              <a:spcBef>
                <a:spcPts val="100"/>
              </a:spcBef>
            </a:pPr>
            <a:r>
              <a:rPr lang="zh-CN" sz="3600">
                <a:latin typeface="等线 Light" panose="02010600030101010101" charset="-122"/>
                <a:cs typeface="等线 Light" panose="02010600030101010101" charset="-122"/>
              </a:rPr>
              <a:t>生成模型 </a:t>
            </a:r>
            <a:r>
              <a:rPr lang="en-US" altLang="zh-CN" sz="3600">
                <a:latin typeface="等线 Light" panose="02010600030101010101" charset="-122"/>
                <a:cs typeface="等线 Light" panose="02010600030101010101" charset="-122"/>
              </a:rPr>
              <a:t>seq2seq</a:t>
            </a:r>
            <a:endParaRPr lang="zh-CN" sz="3600">
              <a:latin typeface="等线 Light" panose="02010600030101010101" charset="-122"/>
              <a:cs typeface="等线 Light" panose="02010600030101010101" charset="-122"/>
            </a:endParaRPr>
          </a:p>
        </p:txBody>
      </p:sp>
      <p:sp>
        <p:nvSpPr>
          <p:cNvPr id="3" name="object 3"/>
          <p:cNvSpPr txBox="1"/>
          <p:nvPr/>
        </p:nvSpPr>
        <p:spPr>
          <a:xfrm>
            <a:off x="939165" y="1930400"/>
            <a:ext cx="9849485" cy="658495"/>
          </a:xfrm>
          <a:prstGeom prst="rect">
            <a:avLst/>
          </a:prstGeom>
        </p:spPr>
        <p:txBody>
          <a:bodyPr vert="horz" wrap="square" lIns="0" tIns="12700" rIns="0" bIns="0" rtlCol="0">
            <a:spAutoFit/>
          </a:bodyPr>
          <a:lstStyle/>
          <a:p>
            <a:pPr algn="l"/>
            <a:r>
              <a:rPr lang="zh-CN">
                <a:latin typeface="等线" panose="02010600030101010101" charset="-122"/>
                <a:cs typeface="等线" panose="02010600030101010101" charset="-122"/>
              </a:rPr>
              <a:t>包</a:t>
            </a:r>
            <a:endParaRPr lang="zh-CN" sz="2400">
              <a:latin typeface="等线" panose="02010600030101010101" charset="-122"/>
              <a:cs typeface="等线" panose="02010600030101010101" charset="-122"/>
            </a:endParaRPr>
          </a:p>
          <a:p>
            <a:pPr algn="l"/>
            <a:endParaRPr lang="zh-CN" sz="2400">
              <a:latin typeface="等线" panose="02010600030101010101" charset="-122"/>
              <a:cs typeface="等线" panose="02010600030101010101"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566420"/>
          </a:xfrm>
          <a:prstGeom prst="rect">
            <a:avLst/>
          </a:prstGeom>
        </p:spPr>
        <p:txBody>
          <a:bodyPr vert="horz" wrap="square" lIns="0" tIns="12700" rIns="0" bIns="0" rtlCol="0">
            <a:spAutoFit/>
          </a:bodyPr>
          <a:lstStyle/>
          <a:p>
            <a:pPr marL="12700" algn="ctr">
              <a:lnSpc>
                <a:spcPct val="100000"/>
              </a:lnSpc>
              <a:spcBef>
                <a:spcPts val="100"/>
              </a:spcBef>
            </a:pPr>
            <a:r>
              <a:rPr lang="zh-CN" sz="3600">
                <a:latin typeface="等线 Light" panose="02010600030101010101" charset="-122"/>
                <a:cs typeface="等线 Light" panose="02010600030101010101" charset="-122"/>
              </a:rPr>
              <a:t>生成模型 </a:t>
            </a:r>
            <a:r>
              <a:rPr lang="en-US" altLang="zh-CN" sz="3600">
                <a:latin typeface="等线 Light" panose="02010600030101010101" charset="-122"/>
                <a:cs typeface="等线 Light" panose="02010600030101010101" charset="-122"/>
              </a:rPr>
              <a:t>seq2seq attention</a:t>
            </a:r>
            <a:endParaRPr lang="zh-CN" sz="3600">
              <a:latin typeface="等线 Light" panose="02010600030101010101" charset="-122"/>
              <a:cs typeface="等线 Light" panose="02010600030101010101" charset="-122"/>
            </a:endParaRPr>
          </a:p>
        </p:txBody>
      </p:sp>
      <p:sp>
        <p:nvSpPr>
          <p:cNvPr id="3" name="object 3"/>
          <p:cNvSpPr txBox="1"/>
          <p:nvPr/>
        </p:nvSpPr>
        <p:spPr>
          <a:xfrm>
            <a:off x="939165" y="1930400"/>
            <a:ext cx="9849485" cy="658495"/>
          </a:xfrm>
          <a:prstGeom prst="rect">
            <a:avLst/>
          </a:prstGeom>
        </p:spPr>
        <p:txBody>
          <a:bodyPr vert="horz" wrap="square" lIns="0" tIns="12700" rIns="0" bIns="0" rtlCol="0">
            <a:spAutoFit/>
          </a:bodyPr>
          <a:lstStyle/>
          <a:p>
            <a:pPr algn="l"/>
            <a:r>
              <a:rPr lang="zh-CN">
                <a:latin typeface="等线" panose="02010600030101010101" charset="-122"/>
                <a:cs typeface="等线" panose="02010600030101010101" charset="-122"/>
              </a:rPr>
              <a:t>包</a:t>
            </a:r>
            <a:endParaRPr lang="zh-CN" sz="2400">
              <a:latin typeface="等线" panose="02010600030101010101" charset="-122"/>
              <a:cs typeface="等线" panose="02010600030101010101" charset="-122"/>
            </a:endParaRPr>
          </a:p>
          <a:p>
            <a:pPr algn="l"/>
            <a:endParaRPr lang="zh-CN" sz="2400">
              <a:latin typeface="等线" panose="02010600030101010101" charset="-122"/>
              <a:cs typeface="等线" panose="0201060003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zh-CN" sz="4400">
                <a:latin typeface="等线 Light" panose="02010600030101010101" charset="-122"/>
                <a:cs typeface="等线 Light" panose="02010600030101010101" charset="-122"/>
              </a:rPr>
              <a:t>检索方法与生成模型</a:t>
            </a:r>
            <a:endParaRPr lang="zh-CN" sz="4400">
              <a:latin typeface="等线 Light" panose="02010600030101010101" charset="-122"/>
              <a:cs typeface="等线 Light" panose="02010600030101010101" charset="-122"/>
            </a:endParaRPr>
          </a:p>
        </p:txBody>
      </p:sp>
      <p:sp>
        <p:nvSpPr>
          <p:cNvPr id="3" name="object 3"/>
          <p:cNvSpPr txBox="1"/>
          <p:nvPr/>
        </p:nvSpPr>
        <p:spPr>
          <a:xfrm>
            <a:off x="939165" y="1930400"/>
            <a:ext cx="9849485" cy="3459480"/>
          </a:xfrm>
          <a:prstGeom prst="rect">
            <a:avLst/>
          </a:prstGeom>
        </p:spPr>
        <p:txBody>
          <a:bodyPr vert="horz" wrap="square" lIns="0" tIns="12700" rIns="0" bIns="0" rtlCol="0">
            <a:spAutoFit/>
          </a:bodyPr>
          <a:lstStyle/>
          <a:p>
            <a:pPr algn="l"/>
            <a:r>
              <a:rPr lang="zh-CN" sz="2800" b="1">
                <a:latin typeface="等线" panose="02010600030101010101" charset="-122"/>
                <a:cs typeface="等线" panose="02010600030101010101" charset="-122"/>
              </a:rPr>
              <a:t>检索方法：</a:t>
            </a:r>
            <a:endParaRPr lang="zh-CN" sz="2400">
              <a:latin typeface="等线" panose="02010600030101010101" charset="-122"/>
              <a:cs typeface="等线" panose="02010600030101010101" charset="-122"/>
            </a:endParaRPr>
          </a:p>
          <a:p>
            <a:pPr algn="l"/>
            <a:r>
              <a:rPr lang="zh-CN" sz="2400">
                <a:latin typeface="等线" panose="02010600030101010101" charset="-122"/>
                <a:cs typeface="等线" panose="02010600030101010101" charset="-122"/>
              </a:rPr>
              <a:t>事先准备大量的回复文本，对于一个输入文本，按照一定算法，选择最合适的回文</a:t>
            </a:r>
            <a:endParaRPr lang="zh-CN" sz="2400">
              <a:latin typeface="等线" panose="02010600030101010101" charset="-122"/>
              <a:cs typeface="等线" panose="02010600030101010101" charset="-122"/>
            </a:endParaRPr>
          </a:p>
          <a:p>
            <a:pPr algn="l"/>
            <a:r>
              <a:rPr lang="zh-CN" sz="2400">
                <a:latin typeface="等线" panose="02010600030101010101" charset="-122"/>
                <a:cs typeface="等线" panose="02010600030101010101" charset="-122"/>
              </a:rPr>
              <a:t>选择算法：基于规则、分类、相似度</a:t>
            </a:r>
            <a:endParaRPr lang="zh-CN" sz="2400">
              <a:latin typeface="等线" panose="02010600030101010101" charset="-122"/>
              <a:cs typeface="等线" panose="02010600030101010101" charset="-122"/>
            </a:endParaRPr>
          </a:p>
          <a:p>
            <a:pPr algn="l"/>
            <a:r>
              <a:rPr lang="zh-CN" sz="2400">
                <a:latin typeface="等线" panose="02010600030101010101" charset="-122"/>
                <a:cs typeface="等线" panose="02010600030101010101" charset="-122"/>
              </a:rPr>
              <a:t>特定：所有回文都是从固定回文集中选择，不会产生新的回复</a:t>
            </a:r>
            <a:endParaRPr lang="zh-CN" sz="2400">
              <a:latin typeface="等线" panose="02010600030101010101" charset="-122"/>
              <a:cs typeface="等线" panose="02010600030101010101" charset="-122"/>
            </a:endParaRPr>
          </a:p>
          <a:p>
            <a:pPr algn="l"/>
            <a:endParaRPr lang="zh-CN" sz="2400">
              <a:latin typeface="等线" panose="02010600030101010101" charset="-122"/>
              <a:cs typeface="等线" panose="02010600030101010101" charset="-122"/>
            </a:endParaRPr>
          </a:p>
          <a:p>
            <a:pPr algn="l"/>
            <a:r>
              <a:rPr lang="zh-CN" sz="2800" b="1">
                <a:latin typeface="等线" panose="02010600030101010101" charset="-122"/>
                <a:cs typeface="等线" panose="02010600030101010101" charset="-122"/>
              </a:rPr>
              <a:t>生成方法：</a:t>
            </a:r>
            <a:endParaRPr lang="zh-CN" sz="2400">
              <a:latin typeface="等线" panose="02010600030101010101" charset="-122"/>
              <a:cs typeface="等线" panose="02010600030101010101" charset="-122"/>
            </a:endParaRPr>
          </a:p>
          <a:p>
            <a:pPr algn="l"/>
            <a:r>
              <a:rPr lang="zh-CN" sz="2400">
                <a:latin typeface="等线" panose="02010600030101010101" charset="-122"/>
                <a:cs typeface="等线" panose="02010600030101010101" charset="-122"/>
                <a:sym typeface="+mn-ea"/>
              </a:rPr>
              <a:t>没有预先定义好的回文集，直接生成回复文本</a:t>
            </a:r>
            <a:endParaRPr lang="zh-CN" sz="2400">
              <a:latin typeface="等线" panose="02010600030101010101" charset="-122"/>
              <a:cs typeface="等线" panose="02010600030101010101" charset="-122"/>
            </a:endParaRPr>
          </a:p>
          <a:p>
            <a:pPr algn="l"/>
            <a:r>
              <a:rPr lang="zh-CN" sz="2400">
                <a:latin typeface="等线" panose="02010600030101010101" charset="-122"/>
                <a:cs typeface="等线" panose="02010600030101010101" charset="-122"/>
                <a:sym typeface="+mn-ea"/>
              </a:rPr>
              <a:t>主要依靠机器翻译技术，将用户输入翻译为系统回复，需要大量的数据</a:t>
            </a:r>
            <a:endParaRPr lang="zh-CN" sz="2400">
              <a:latin typeface="等线" panose="02010600030101010101" charset="-122"/>
              <a:cs typeface="等线" panose="02010600030101010101"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19530" y="612140"/>
            <a:ext cx="10292080" cy="689610"/>
          </a:xfrm>
          <a:prstGeom prst="rect">
            <a:avLst/>
          </a:prstGeom>
        </p:spPr>
        <p:txBody>
          <a:bodyPr vert="horz" wrap="square" lIns="0" tIns="12700" rIns="0" bIns="0" rtlCol="0">
            <a:spAutoFit/>
          </a:bodyPr>
          <a:lstStyle/>
          <a:p>
            <a:pPr marL="12700" algn="ctr">
              <a:lnSpc>
                <a:spcPct val="100000"/>
              </a:lnSpc>
              <a:spcBef>
                <a:spcPts val="100"/>
              </a:spcBef>
            </a:pPr>
            <a:r>
              <a:rPr lang="en-US" sz="4400" b="0" dirty="0">
                <a:latin typeface="等线 Light" panose="02010600030101010101" charset="-122"/>
                <a:cs typeface="等线 Light" panose="02010600030101010101" charset="-122"/>
              </a:rPr>
              <a:t>ASR</a:t>
            </a:r>
            <a:r>
              <a:rPr lang="zh-CN" altLang="en-US" sz="4400" b="0" dirty="0">
                <a:latin typeface="等线 Light" panose="02010600030101010101" charset="-122"/>
                <a:cs typeface="等线 Light" panose="02010600030101010101" charset="-122"/>
              </a:rPr>
              <a:t>纠错</a:t>
            </a:r>
            <a:r>
              <a:rPr sz="4400" b="0" dirty="0">
                <a:latin typeface="等线 Light" panose="02010600030101010101" charset="-122"/>
                <a:cs typeface="等线 Light" panose="02010600030101010101" charset="-122"/>
              </a:rPr>
              <a:t>目录</a:t>
            </a:r>
            <a:endParaRPr sz="4400">
              <a:latin typeface="等线 Light" panose="02010600030101010101" charset="-122"/>
              <a:cs typeface="等线 Light" panose="02010600030101010101" charset="-122"/>
            </a:endParaRPr>
          </a:p>
        </p:txBody>
      </p:sp>
      <p:sp>
        <p:nvSpPr>
          <p:cNvPr id="3" name="object 3"/>
          <p:cNvSpPr txBox="1"/>
          <p:nvPr/>
        </p:nvSpPr>
        <p:spPr>
          <a:xfrm>
            <a:off x="908049" y="1474470"/>
            <a:ext cx="6007100" cy="5060315"/>
          </a:xfrm>
          <a:prstGeom prst="rect">
            <a:avLst/>
          </a:prstGeom>
        </p:spPr>
        <p:txBody>
          <a:bodyPr vert="horz" wrap="square" lIns="0" tIns="12700" rIns="0" bIns="0" rtlCol="0">
            <a:spAutoFit/>
          </a:bodyPr>
          <a:lstStyle/>
          <a:p>
            <a:pPr marL="12700" indent="0">
              <a:lnSpc>
                <a:spcPct val="100000"/>
              </a:lnSpc>
              <a:spcBef>
                <a:spcPts val="100"/>
              </a:spcBef>
              <a:buFont typeface="Arial" panose="020B0604020202020204"/>
              <a:buNone/>
              <a:tabLst>
                <a:tab pos="241935" algn="l"/>
              </a:tabLst>
            </a:pPr>
            <a:endParaRPr lang="zh-CN" sz="28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r>
              <a:rPr lang="zh-CN" sz="2800">
                <a:latin typeface="等线" panose="02010600030101010101" charset="-122"/>
                <a:cs typeface="等线" panose="02010600030101010101" charset="-122"/>
              </a:rPr>
              <a:t>词映射</a:t>
            </a:r>
            <a:r>
              <a:rPr lang="en-US" altLang="zh-CN" sz="2800">
                <a:latin typeface="等线" panose="02010600030101010101" charset="-122"/>
                <a:cs typeface="等线" panose="02010600030101010101" charset="-122"/>
              </a:rPr>
              <a:t>+</a:t>
            </a:r>
            <a:r>
              <a:rPr lang="zh-CN" altLang="en-US" sz="2800">
                <a:latin typeface="等线" panose="02010600030101010101" charset="-122"/>
                <a:cs typeface="等线" panose="02010600030101010101" charset="-122"/>
              </a:rPr>
              <a:t>多义词识别</a:t>
            </a:r>
            <a:endParaRPr lang="zh-CN" altLang="en-US" sz="28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r>
              <a:rPr lang="en-US" altLang="zh-CN" sz="2800">
                <a:latin typeface="等线" panose="02010600030101010101" charset="-122"/>
                <a:cs typeface="等线" panose="02010600030101010101" charset="-122"/>
              </a:rPr>
              <a:t>encoder-decoder</a:t>
            </a:r>
            <a:r>
              <a:rPr lang="zh-CN" altLang="en-US" sz="2800">
                <a:latin typeface="等线" panose="02010600030101010101" charset="-122"/>
                <a:cs typeface="等线" panose="02010600030101010101" charset="-122"/>
              </a:rPr>
              <a:t>模型</a:t>
            </a:r>
            <a:r>
              <a:rPr lang="zh-CN" altLang="en-US" sz="2800">
                <a:latin typeface="等线" panose="02010600030101010101" charset="-122"/>
                <a:cs typeface="等线" panose="02010600030101010101" charset="-122"/>
              </a:rPr>
              <a:t>纠错</a:t>
            </a:r>
            <a:endParaRPr lang="en-US" altLang="zh-CN" sz="28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r>
              <a:rPr lang="en-US" altLang="zh-CN" sz="2800">
                <a:latin typeface="等线" panose="02010600030101010101" charset="-122"/>
                <a:cs typeface="等线" panose="02010600030101010101" charset="-122"/>
              </a:rPr>
              <a:t>Bert</a:t>
            </a:r>
            <a:r>
              <a:rPr lang="zh-CN" altLang="en-US" sz="2800">
                <a:latin typeface="等线" panose="02010600030101010101" charset="-122"/>
                <a:cs typeface="等线" panose="02010600030101010101" charset="-122"/>
              </a:rPr>
              <a:t>纠错</a:t>
            </a:r>
            <a:endParaRPr lang="zh-CN" sz="28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endParaRPr lang="zh-CN" sz="28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endParaRPr lang="zh-CN" altLang="en-US" sz="28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endParaRPr lang="zh-CN" altLang="en-US" sz="2800">
              <a:latin typeface="等线" panose="02010600030101010101" charset="-122"/>
              <a:cs typeface="等线" panose="02010600030101010101"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en-US" altLang="zh-CN" sz="4400">
                <a:latin typeface="等线 Light" panose="02010600030101010101" charset="-122"/>
                <a:cs typeface="等线 Light" panose="02010600030101010101" charset="-122"/>
              </a:rPr>
              <a:t>ASR</a:t>
            </a:r>
            <a:r>
              <a:rPr lang="zh-CN" altLang="en-US" sz="4400">
                <a:latin typeface="等线 Light" panose="02010600030101010101" charset="-122"/>
                <a:cs typeface="等线 Light" panose="02010600030101010101" charset="-122"/>
              </a:rPr>
              <a:t>纠错</a:t>
            </a:r>
            <a:endParaRPr lang="zh-CN" altLang="en-US" sz="4400">
              <a:latin typeface="等线 Light" panose="02010600030101010101" charset="-122"/>
              <a:cs typeface="等线 Light" panose="02010600030101010101" charset="-122"/>
            </a:endParaRPr>
          </a:p>
        </p:txBody>
      </p:sp>
      <p:sp>
        <p:nvSpPr>
          <p:cNvPr id="3" name="object 3"/>
          <p:cNvSpPr txBox="1"/>
          <p:nvPr/>
        </p:nvSpPr>
        <p:spPr>
          <a:xfrm>
            <a:off x="913765" y="2186305"/>
            <a:ext cx="9849485" cy="381635"/>
          </a:xfrm>
          <a:prstGeom prst="rect">
            <a:avLst/>
          </a:prstGeom>
        </p:spPr>
        <p:txBody>
          <a:bodyPr vert="horz" wrap="square" lIns="0" tIns="12700" rIns="0" bIns="0" rtlCol="0">
            <a:spAutoFit/>
          </a:bodyPr>
          <a:lstStyle/>
          <a:p>
            <a:pPr algn="l"/>
            <a:r>
              <a:rPr lang="en-US" altLang="zh-CN" sz="2400">
                <a:latin typeface="等线" panose="02010600030101010101" charset="-122"/>
                <a:cs typeface="等线" panose="02010600030101010101" charset="-122"/>
              </a:rPr>
              <a:t>en </a:t>
            </a:r>
            <a:endParaRPr lang="en-US" altLang="zh-CN" sz="2400">
              <a:latin typeface="等线" panose="02010600030101010101" charset="-122"/>
              <a:cs typeface="等线" panose="02010600030101010101" charset="-122"/>
            </a:endParaRPr>
          </a:p>
        </p:txBody>
      </p:sp>
      <p:graphicFrame>
        <p:nvGraphicFramePr>
          <p:cNvPr id="5" name="对象 4"/>
          <p:cNvGraphicFramePr/>
          <p:nvPr/>
        </p:nvGraphicFramePr>
        <p:xfrm>
          <a:off x="5086985" y="2289175"/>
          <a:ext cx="6056630" cy="2157730"/>
        </p:xfrm>
        <a:graphic>
          <a:graphicData uri="http://schemas.openxmlformats.org/presentationml/2006/ole">
            <mc:AlternateContent xmlns:mc="http://schemas.openxmlformats.org/markup-compatibility/2006">
              <mc:Choice xmlns:v="urn:schemas-microsoft-com:vml" Requires="v">
                <p:oleObj spid="_x0000_s6" name="" r:id="rId1" imgW="8956040" imgH="2286000" progId="Visio.Drawing.11">
                  <p:embed/>
                </p:oleObj>
              </mc:Choice>
              <mc:Fallback>
                <p:oleObj name="" r:id="rId1" imgW="8956040" imgH="2286000" progId="Visio.Drawing.11">
                  <p:embed/>
                  <p:pic>
                    <p:nvPicPr>
                      <p:cNvPr id="0" name="图片 5"/>
                      <p:cNvPicPr/>
                      <p:nvPr/>
                    </p:nvPicPr>
                    <p:blipFill>
                      <a:blip r:embed="rId2"/>
                      <a:stretch>
                        <a:fillRect/>
                      </a:stretch>
                    </p:blipFill>
                    <p:spPr>
                      <a:xfrm>
                        <a:off x="5086985" y="2289175"/>
                        <a:ext cx="6056630" cy="2157730"/>
                      </a:xfrm>
                      <a:prstGeom prst="rect">
                        <a:avLst/>
                      </a:prstGeom>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en-US" altLang="zh-CN" sz="4400">
                <a:latin typeface="等线 Light" panose="02010600030101010101" charset="-122"/>
                <a:cs typeface="等线 Light" panose="02010600030101010101" charset="-122"/>
              </a:rPr>
              <a:t>seq2seq attention</a:t>
            </a:r>
            <a:r>
              <a:rPr lang="zh-CN" altLang="en-US" sz="4400">
                <a:latin typeface="等线 Light" panose="02010600030101010101" charset="-122"/>
                <a:cs typeface="等线 Light" panose="02010600030101010101" charset="-122"/>
              </a:rPr>
              <a:t>纠错</a:t>
            </a:r>
            <a:endParaRPr lang="zh-CN" altLang="en-US" sz="4400">
              <a:latin typeface="等线 Light" panose="02010600030101010101" charset="-122"/>
              <a:cs typeface="等线 Light" panose="02010600030101010101" charset="-122"/>
            </a:endParaRPr>
          </a:p>
        </p:txBody>
      </p:sp>
      <p:sp>
        <p:nvSpPr>
          <p:cNvPr id="3" name="object 3"/>
          <p:cNvSpPr txBox="1"/>
          <p:nvPr/>
        </p:nvSpPr>
        <p:spPr>
          <a:xfrm>
            <a:off x="913765" y="2186305"/>
            <a:ext cx="9849485" cy="751205"/>
          </a:xfrm>
          <a:prstGeom prst="rect">
            <a:avLst/>
          </a:prstGeom>
        </p:spPr>
        <p:txBody>
          <a:bodyPr vert="horz" wrap="square" lIns="0" tIns="12700" rIns="0" bIns="0" rtlCol="0">
            <a:spAutoFit/>
          </a:bodyPr>
          <a:lstStyle/>
          <a:p>
            <a:pPr algn="l"/>
            <a:r>
              <a:rPr lang="zh-CN" altLang="en-US" sz="2400">
                <a:latin typeface="等线" panose="02010600030101010101" charset="-122"/>
                <a:cs typeface="等线" panose="02010600030101010101" charset="-122"/>
              </a:rPr>
              <a:t>举例：</a:t>
            </a:r>
            <a:endParaRPr lang="zh-CN" altLang="en-US" sz="2400">
              <a:latin typeface="等线" panose="02010600030101010101" charset="-122"/>
              <a:cs typeface="等线" panose="02010600030101010101" charset="-122"/>
            </a:endParaRPr>
          </a:p>
          <a:p>
            <a:pPr algn="l"/>
            <a:endParaRPr lang="zh-CN" altLang="en-US" sz="2400">
              <a:latin typeface="等线" panose="02010600030101010101" charset="-122"/>
              <a:cs typeface="等线" panose="02010600030101010101" charset="-122"/>
            </a:endParaRPr>
          </a:p>
        </p:txBody>
      </p:sp>
      <p:pic>
        <p:nvPicPr>
          <p:cNvPr id="5" name="图片 4"/>
          <p:cNvPicPr>
            <a:picLocks noChangeAspect="1"/>
          </p:cNvPicPr>
          <p:nvPr/>
        </p:nvPicPr>
        <p:blipFill>
          <a:blip r:embed="rId1"/>
          <a:stretch>
            <a:fillRect/>
          </a:stretch>
        </p:blipFill>
        <p:spPr>
          <a:xfrm>
            <a:off x="4509770" y="2036445"/>
            <a:ext cx="6440805" cy="311721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en-US" altLang="zh-CN" sz="4400">
                <a:latin typeface="等线 Light" panose="02010600030101010101" charset="-122"/>
                <a:cs typeface="等线 Light" panose="02010600030101010101" charset="-122"/>
              </a:rPr>
              <a:t>Bert</a:t>
            </a:r>
            <a:r>
              <a:rPr lang="zh-CN" altLang="en-US" sz="4400">
                <a:latin typeface="等线 Light" panose="02010600030101010101" charset="-122"/>
                <a:cs typeface="等线 Light" panose="02010600030101010101" charset="-122"/>
              </a:rPr>
              <a:t>纠错</a:t>
            </a:r>
            <a:endParaRPr lang="zh-CN" altLang="en-US" sz="4400">
              <a:latin typeface="等线 Light" panose="02010600030101010101" charset="-122"/>
              <a:cs typeface="等线 Light" panose="02010600030101010101" charset="-122"/>
            </a:endParaRPr>
          </a:p>
        </p:txBody>
      </p:sp>
      <p:sp>
        <p:nvSpPr>
          <p:cNvPr id="3" name="object 3"/>
          <p:cNvSpPr txBox="1"/>
          <p:nvPr/>
        </p:nvSpPr>
        <p:spPr>
          <a:xfrm>
            <a:off x="913765" y="2186305"/>
            <a:ext cx="9849485" cy="751205"/>
          </a:xfrm>
          <a:prstGeom prst="rect">
            <a:avLst/>
          </a:prstGeom>
        </p:spPr>
        <p:txBody>
          <a:bodyPr vert="horz" wrap="square" lIns="0" tIns="12700" rIns="0" bIns="0" rtlCol="0">
            <a:spAutoFit/>
          </a:bodyPr>
          <a:lstStyle/>
          <a:p>
            <a:pPr algn="l"/>
            <a:r>
              <a:rPr lang="zh-CN" altLang="en-US" sz="2400">
                <a:latin typeface="等线" panose="02010600030101010101" charset="-122"/>
                <a:cs typeface="等线" panose="02010600030101010101" charset="-122"/>
              </a:rPr>
              <a:t>举例：</a:t>
            </a:r>
            <a:endParaRPr lang="zh-CN" altLang="en-US" sz="2400">
              <a:latin typeface="等线" panose="02010600030101010101" charset="-122"/>
              <a:cs typeface="等线" panose="02010600030101010101" charset="-122"/>
            </a:endParaRPr>
          </a:p>
          <a:p>
            <a:pPr algn="l"/>
            <a:endParaRPr lang="zh-CN" altLang="en-US" sz="2400">
              <a:latin typeface="等线" panose="02010600030101010101" charset="-122"/>
              <a:cs typeface="等线" panose="02010600030101010101" charset="-122"/>
            </a:endParaRPr>
          </a:p>
        </p:txBody>
      </p:sp>
      <p:pic>
        <p:nvPicPr>
          <p:cNvPr id="4" name="图片 3"/>
          <p:cNvPicPr>
            <a:picLocks noChangeAspect="1"/>
          </p:cNvPicPr>
          <p:nvPr/>
        </p:nvPicPr>
        <p:blipFill>
          <a:blip r:embed="rId1"/>
          <a:stretch>
            <a:fillRect/>
          </a:stretch>
        </p:blipFill>
        <p:spPr>
          <a:xfrm>
            <a:off x="6300470" y="1539875"/>
            <a:ext cx="3649980" cy="478599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19530" y="612140"/>
            <a:ext cx="10292080" cy="689610"/>
          </a:xfrm>
          <a:prstGeom prst="rect">
            <a:avLst/>
          </a:prstGeom>
        </p:spPr>
        <p:txBody>
          <a:bodyPr vert="horz" wrap="square" lIns="0" tIns="12700" rIns="0" bIns="0" rtlCol="0">
            <a:spAutoFit/>
          </a:bodyPr>
          <a:lstStyle/>
          <a:p>
            <a:pPr marL="12700" algn="ctr">
              <a:lnSpc>
                <a:spcPct val="100000"/>
              </a:lnSpc>
              <a:spcBef>
                <a:spcPts val="100"/>
              </a:spcBef>
            </a:pPr>
            <a:r>
              <a:rPr lang="zh-CN" sz="4400" b="0" dirty="0">
                <a:latin typeface="等线 Light" panose="02010600030101010101" charset="-122"/>
                <a:cs typeface="等线 Light" panose="02010600030101010101" charset="-122"/>
              </a:rPr>
              <a:t>信息抽取 </a:t>
            </a:r>
            <a:r>
              <a:rPr sz="4400" b="0" dirty="0">
                <a:latin typeface="等线 Light" panose="02010600030101010101" charset="-122"/>
                <a:cs typeface="等线 Light" panose="02010600030101010101" charset="-122"/>
              </a:rPr>
              <a:t>目录</a:t>
            </a:r>
            <a:endParaRPr sz="4400">
              <a:latin typeface="等线 Light" panose="02010600030101010101" charset="-122"/>
              <a:cs typeface="等线 Light" panose="02010600030101010101" charset="-122"/>
            </a:endParaRPr>
          </a:p>
        </p:txBody>
      </p:sp>
      <p:sp>
        <p:nvSpPr>
          <p:cNvPr id="3" name="object 3"/>
          <p:cNvSpPr txBox="1"/>
          <p:nvPr/>
        </p:nvSpPr>
        <p:spPr>
          <a:xfrm>
            <a:off x="908049" y="1474470"/>
            <a:ext cx="6007100" cy="2751455"/>
          </a:xfrm>
          <a:prstGeom prst="rect">
            <a:avLst/>
          </a:prstGeom>
        </p:spPr>
        <p:txBody>
          <a:bodyPr vert="horz" wrap="square" lIns="0" tIns="12700" rIns="0" bIns="0" rtlCol="0">
            <a:spAutoFit/>
          </a:bodyPr>
          <a:lstStyle/>
          <a:p>
            <a:pPr marL="12700" indent="0">
              <a:lnSpc>
                <a:spcPct val="100000"/>
              </a:lnSpc>
              <a:spcBef>
                <a:spcPts val="100"/>
              </a:spcBef>
              <a:buFont typeface="Arial" panose="020B0604020202020204"/>
              <a:buNone/>
              <a:tabLst>
                <a:tab pos="241935" algn="l"/>
              </a:tabLst>
            </a:pPr>
            <a:endParaRPr lang="zh-CN" sz="28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r>
              <a:rPr lang="zh-CN" sz="2800">
                <a:latin typeface="等线" panose="02010600030101010101" charset="-122"/>
                <a:cs typeface="等线" panose="02010600030101010101" charset="-122"/>
              </a:rPr>
              <a:t>分词</a:t>
            </a:r>
            <a:endParaRPr lang="zh-CN" sz="28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r>
              <a:rPr lang="zh-CN" sz="2800">
                <a:latin typeface="等线" panose="02010600030101010101" charset="-122"/>
                <a:cs typeface="等线" panose="02010600030101010101" charset="-122"/>
                <a:sym typeface="+mn-ea"/>
              </a:rPr>
              <a:t>命名实体识别</a:t>
            </a:r>
            <a:endParaRPr lang="zh-CN" altLang="en-US" sz="28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endParaRPr lang="zh-CN" altLang="en-US" sz="2800">
              <a:latin typeface="等线" panose="02010600030101010101" charset="-122"/>
              <a:cs typeface="等线" panose="02010600030101010101"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19530" y="612140"/>
            <a:ext cx="10292080" cy="689610"/>
          </a:xfrm>
          <a:prstGeom prst="rect">
            <a:avLst/>
          </a:prstGeom>
        </p:spPr>
        <p:txBody>
          <a:bodyPr vert="horz" wrap="square" lIns="0" tIns="12700" rIns="0" bIns="0" rtlCol="0">
            <a:spAutoFit/>
          </a:bodyPr>
          <a:lstStyle/>
          <a:p>
            <a:pPr marL="12700" algn="ctr">
              <a:lnSpc>
                <a:spcPct val="100000"/>
              </a:lnSpc>
              <a:spcBef>
                <a:spcPts val="100"/>
              </a:spcBef>
            </a:pPr>
            <a:r>
              <a:rPr lang="zh-CN" sz="4400" b="0" dirty="0">
                <a:latin typeface="等线 Light" panose="02010600030101010101" charset="-122"/>
                <a:cs typeface="等线 Light" panose="02010600030101010101" charset="-122"/>
              </a:rPr>
              <a:t>信息抽取 </a:t>
            </a:r>
            <a:r>
              <a:rPr lang="en-US" altLang="zh-CN" sz="4400" b="0" dirty="0">
                <a:latin typeface="等线 Light" panose="02010600030101010101" charset="-122"/>
                <a:cs typeface="等线 Light" panose="02010600030101010101" charset="-122"/>
              </a:rPr>
              <a:t>B</a:t>
            </a:r>
            <a:r>
              <a:rPr lang="en-US" altLang="zh-CN" sz="4400" b="0" dirty="0">
                <a:latin typeface="等线 Light" panose="02010600030101010101" charset="-122"/>
                <a:cs typeface="等线 Light" panose="02010600030101010101" charset="-122"/>
              </a:rPr>
              <a:t>ilstm+crf</a:t>
            </a:r>
            <a:endParaRPr lang="en-US" altLang="zh-CN" sz="4400" b="0" dirty="0">
              <a:latin typeface="等线 Light" panose="02010600030101010101" charset="-122"/>
              <a:cs typeface="等线 Light" panose="02010600030101010101" charset="-122"/>
            </a:endParaRPr>
          </a:p>
        </p:txBody>
      </p:sp>
      <p:sp>
        <p:nvSpPr>
          <p:cNvPr id="3" name="object 3"/>
          <p:cNvSpPr txBox="1"/>
          <p:nvPr/>
        </p:nvSpPr>
        <p:spPr>
          <a:xfrm>
            <a:off x="899794" y="1474470"/>
            <a:ext cx="6007100" cy="2751455"/>
          </a:xfrm>
          <a:prstGeom prst="rect">
            <a:avLst/>
          </a:prstGeom>
        </p:spPr>
        <p:txBody>
          <a:bodyPr vert="horz" wrap="square" lIns="0" tIns="12700" rIns="0" bIns="0" rtlCol="0">
            <a:spAutoFit/>
          </a:bodyPr>
          <a:lstStyle/>
          <a:p>
            <a:pPr marL="12700" indent="0">
              <a:lnSpc>
                <a:spcPct val="100000"/>
              </a:lnSpc>
              <a:spcBef>
                <a:spcPts val="100"/>
              </a:spcBef>
              <a:buFont typeface="Arial" panose="020B0604020202020204"/>
              <a:buNone/>
              <a:tabLst>
                <a:tab pos="241935" algn="l"/>
              </a:tabLst>
            </a:pPr>
            <a:endParaRPr lang="zh-CN" sz="28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r>
              <a:rPr lang="zh-CN" sz="2800">
                <a:latin typeface="等线" panose="02010600030101010101" charset="-122"/>
                <a:cs typeface="等线" panose="02010600030101010101" charset="-122"/>
              </a:rPr>
              <a:t>分词</a:t>
            </a:r>
            <a:endParaRPr lang="zh-CN" sz="28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r>
              <a:rPr lang="zh-CN" sz="2800">
                <a:latin typeface="等线" panose="02010600030101010101" charset="-122"/>
                <a:cs typeface="等线" panose="02010600030101010101" charset="-122"/>
                <a:sym typeface="+mn-ea"/>
              </a:rPr>
              <a:t>命名实体识别</a:t>
            </a:r>
            <a:endParaRPr lang="zh-CN" altLang="en-US" sz="2800">
              <a:latin typeface="等线" panose="02010600030101010101" charset="-122"/>
              <a:cs typeface="等线" panose="02010600030101010101" charset="-122"/>
            </a:endParaRPr>
          </a:p>
          <a:p>
            <a:pPr marL="698500" lvl="1" indent="-228600">
              <a:lnSpc>
                <a:spcPct val="100000"/>
              </a:lnSpc>
              <a:spcBef>
                <a:spcPts val="2640"/>
              </a:spcBef>
              <a:buFont typeface="Arial" panose="020B0604020202020204"/>
              <a:buChar char="•"/>
              <a:tabLst>
                <a:tab pos="241935" algn="l"/>
              </a:tabLst>
            </a:pPr>
            <a:endParaRPr lang="zh-CN" altLang="en-US" sz="2800">
              <a:latin typeface="等线" panose="02010600030101010101" charset="-122"/>
              <a:cs typeface="等线" panose="02010600030101010101" charset="-122"/>
            </a:endParaRPr>
          </a:p>
        </p:txBody>
      </p:sp>
      <p:pic>
        <p:nvPicPr>
          <p:cNvPr id="4" name="图片 3"/>
          <p:cNvPicPr>
            <a:picLocks noChangeAspect="1"/>
          </p:cNvPicPr>
          <p:nvPr/>
        </p:nvPicPr>
        <p:blipFill>
          <a:blip r:embed="rId1"/>
          <a:stretch>
            <a:fillRect/>
          </a:stretch>
        </p:blipFill>
        <p:spPr>
          <a:xfrm>
            <a:off x="6476365" y="1561465"/>
            <a:ext cx="4390390" cy="48882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zh-CN" altLang="en-US" sz="4400">
                <a:latin typeface="宋体" panose="02010600030101010101" pitchFamily="2" charset="-122"/>
                <a:ea typeface="宋体" panose="02010600030101010101" pitchFamily="2" charset="-122"/>
                <a:cs typeface="宋体" panose="02010600030101010101" pitchFamily="2" charset="-122"/>
                <a:sym typeface="+mn-ea"/>
              </a:rPr>
              <a:t>词槽与接口槽</a:t>
            </a:r>
            <a:endParaRPr lang="zh-CN" sz="4400">
              <a:latin typeface="等线 Light" panose="02010600030101010101" charset="-122"/>
              <a:cs typeface="等线 Light" panose="02010600030101010101" charset="-122"/>
            </a:endParaRPr>
          </a:p>
        </p:txBody>
      </p:sp>
      <p:sp>
        <p:nvSpPr>
          <p:cNvPr id="3" name="object 3"/>
          <p:cNvSpPr txBox="1"/>
          <p:nvPr/>
        </p:nvSpPr>
        <p:spPr>
          <a:xfrm>
            <a:off x="939165" y="1930400"/>
            <a:ext cx="10114280" cy="4013835"/>
          </a:xfrm>
          <a:prstGeom prst="rect">
            <a:avLst/>
          </a:prstGeom>
        </p:spPr>
        <p:txBody>
          <a:bodyPr vert="horz" wrap="square" lIns="0" tIns="12700" rIns="0" bIns="0" rtlCol="0">
            <a:spAutoFit/>
          </a:bodyPr>
          <a:lstStyle/>
          <a:p>
            <a:pPr algn="l"/>
            <a:r>
              <a:rPr lang="zh-CN" altLang="en-US" sz="2000" b="1">
                <a:latin typeface="宋体" panose="02010600030101010101" pitchFamily="2" charset="-122"/>
                <a:ea typeface="宋体" panose="02010600030101010101" pitchFamily="2" charset="-122"/>
                <a:cs typeface="宋体" panose="02010600030101010101" pitchFamily="2" charset="-122"/>
                <a:sym typeface="+mn-ea"/>
              </a:rPr>
              <a:t>槽（</a:t>
            </a:r>
            <a:r>
              <a:rPr lang="en-US" altLang="zh-CN" sz="2000" b="1">
                <a:latin typeface="宋体" panose="02010600030101010101" pitchFamily="2" charset="-122"/>
                <a:ea typeface="宋体" panose="02010600030101010101" pitchFamily="2" charset="-122"/>
                <a:cs typeface="宋体" panose="02010600030101010101" pitchFamily="2" charset="-122"/>
                <a:sym typeface="+mn-ea"/>
              </a:rPr>
              <a:t>slot</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）定义：</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lgn="l"/>
            <a:r>
              <a:rPr lang="zh-CN" altLang="en-US" sz="2000">
                <a:latin typeface="宋体" panose="02010600030101010101" pitchFamily="2" charset="-122"/>
                <a:ea typeface="宋体" panose="02010600030101010101" pitchFamily="2" charset="-122"/>
                <a:cs typeface="宋体" panose="02010600030101010101" pitchFamily="2" charset="-122"/>
                <a:sym typeface="+mn-ea"/>
              </a:rPr>
              <a:t>槽是多轮对话过程中，将初步用户意图转化为明确用户指令所需要补全的信息。</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lgn="l"/>
            <a:r>
              <a:rPr lang="zh-CN" altLang="en-US" sz="2000">
                <a:latin typeface="宋体" panose="02010600030101010101" pitchFamily="2" charset="-122"/>
                <a:ea typeface="宋体" panose="02010600030101010101" pitchFamily="2" charset="-122"/>
                <a:cs typeface="宋体" panose="02010600030101010101" pitchFamily="2" charset="-122"/>
                <a:sym typeface="+mn-ea"/>
              </a:rPr>
              <a:t>一个槽与一件事情的处理中所需要获取的一种信息相对应。</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pPr algn="l"/>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sz="2000">
                <a:latin typeface="宋体" panose="02010600030101010101" pitchFamily="2" charset="-122"/>
                <a:ea typeface="宋体" panose="02010600030101010101" pitchFamily="2" charset="-122"/>
                <a:cs typeface="宋体" panose="02010600030101010101" pitchFamily="2" charset="-122"/>
                <a:sym typeface="+mn-ea"/>
              </a:rPr>
              <a:t>对话内容不是获取信息的唯一方式，用户身份以及当前场景包含着大量值得利用的隐含信息。</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pPr algn="l"/>
            <a:endParaRPr lang="zh-CN" altLang="en-US" sz="2000">
              <a:latin typeface="宋体" panose="02010600030101010101" pitchFamily="2" charset="-122"/>
              <a:ea typeface="宋体" panose="02010600030101010101" pitchFamily="2" charset="-122"/>
              <a:cs typeface="宋体" panose="02010600030101010101" pitchFamily="2" charset="-122"/>
            </a:endParaRPr>
          </a:p>
          <a:p>
            <a:pPr algn="l"/>
            <a:r>
              <a:rPr lang="zh-CN" altLang="en-US" sz="2000" b="1">
                <a:latin typeface="宋体" panose="02010600030101010101" pitchFamily="2" charset="-122"/>
                <a:ea typeface="宋体" panose="02010600030101010101" pitchFamily="2" charset="-122"/>
                <a:cs typeface="宋体" panose="02010600030101010101" pitchFamily="2" charset="-122"/>
                <a:sym typeface="+mn-ea"/>
              </a:rPr>
              <a:t>词槽</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：利用用户话中关键词填写的槽</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pPr algn="l"/>
            <a:endParaRPr lang="zh-CN" altLang="en-US" sz="2000">
              <a:latin typeface="宋体" panose="02010600030101010101" pitchFamily="2" charset="-122"/>
              <a:ea typeface="宋体" panose="02010600030101010101" pitchFamily="2" charset="-122"/>
              <a:cs typeface="宋体" panose="02010600030101010101" pitchFamily="2" charset="-122"/>
            </a:endParaRPr>
          </a:p>
          <a:p>
            <a:pPr algn="l"/>
            <a:r>
              <a:rPr lang="zh-CN" altLang="en-US" sz="2000" b="1">
                <a:latin typeface="宋体" panose="02010600030101010101" pitchFamily="2" charset="-122"/>
                <a:ea typeface="宋体" panose="02010600030101010101" pitchFamily="2" charset="-122"/>
                <a:cs typeface="宋体" panose="02010600030101010101" pitchFamily="2" charset="-122"/>
                <a:sym typeface="+mn-ea"/>
              </a:rPr>
              <a:t>接口槽</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：利用用户画像以及其他场景信息填写的槽</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pPr algn="l"/>
            <a:endParaRPr lang="zh-CN" altLang="en-US" sz="2000">
              <a:latin typeface="宋体" panose="02010600030101010101" pitchFamily="2" charset="-122"/>
              <a:ea typeface="宋体" panose="02010600030101010101" pitchFamily="2" charset="-122"/>
              <a:cs typeface="宋体" panose="02010600030101010101" pitchFamily="2" charset="-122"/>
            </a:endParaRPr>
          </a:p>
          <a:p>
            <a:pPr algn="l"/>
            <a:r>
              <a:rPr lang="zh-CN" altLang="en-US" sz="2000" b="1">
                <a:latin typeface="宋体" panose="02010600030101010101" pitchFamily="2" charset="-122"/>
                <a:ea typeface="宋体" panose="02010600030101010101" pitchFamily="2" charset="-122"/>
                <a:cs typeface="宋体" panose="02010600030101010101" pitchFamily="2" charset="-122"/>
                <a:sym typeface="+mn-ea"/>
              </a:rPr>
              <a:t>槽组：</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可能包含多种填槽的方式称为槽组</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sz="2000">
                <a:latin typeface="宋体" panose="02010600030101010101" pitchFamily="2" charset="-122"/>
                <a:ea typeface="宋体" panose="02010600030101010101" pitchFamily="2" charset="-122"/>
                <a:cs typeface="宋体" panose="02010600030101010101" pitchFamily="2" charset="-122"/>
                <a:sym typeface="+mn-ea"/>
              </a:rPr>
              <a:t>如是否单身：可以是关键词槽也可以是意图分类的接口槽。</a:t>
            </a:r>
            <a:endParaRPr sz="2000">
              <a:latin typeface="等线" panose="02010600030101010101" charset="-122"/>
              <a:cs typeface="等线" panose="0201060003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zh-CN" sz="4400">
                <a:latin typeface="等线 Light" panose="02010600030101010101" charset="-122"/>
                <a:cs typeface="等线 Light" panose="02010600030101010101" charset="-122"/>
              </a:rPr>
              <a:t>多轮会话基本流程</a:t>
            </a:r>
            <a:endParaRPr lang="zh-CN" sz="4400">
              <a:latin typeface="等线 Light" panose="02010600030101010101" charset="-122"/>
              <a:cs typeface="等线 Light" panose="02010600030101010101" charset="-122"/>
            </a:endParaRPr>
          </a:p>
        </p:txBody>
      </p:sp>
      <p:sp>
        <p:nvSpPr>
          <p:cNvPr id="3" name="object 3"/>
          <p:cNvSpPr txBox="1"/>
          <p:nvPr/>
        </p:nvSpPr>
        <p:spPr>
          <a:xfrm>
            <a:off x="939165" y="1930400"/>
            <a:ext cx="10114280" cy="2474595"/>
          </a:xfrm>
          <a:prstGeom prst="rect">
            <a:avLst/>
          </a:prstGeom>
        </p:spPr>
        <p:txBody>
          <a:bodyPr vert="horz" wrap="square" lIns="0" tIns="12700" rIns="0" bIns="0" rtlCol="0">
            <a:spAutoFit/>
          </a:bodyPr>
          <a:lstStyle/>
          <a:p>
            <a:pPr algn="l"/>
            <a:r>
              <a:rPr lang="zh-CN" sz="2000" b="1">
                <a:latin typeface="等线" panose="02010600030101010101" charset="-122"/>
                <a:cs typeface="等线" panose="02010600030101010101" charset="-122"/>
              </a:rPr>
              <a:t>语音识别 </a:t>
            </a:r>
            <a:r>
              <a:rPr lang="en-US" altLang="zh-CN" sz="2000" b="1">
                <a:latin typeface="等线" panose="02010600030101010101" charset="-122"/>
                <a:cs typeface="等线" panose="02010600030101010101" charset="-122"/>
              </a:rPr>
              <a:t>ASR</a:t>
            </a:r>
            <a:endParaRPr lang="en-US" altLang="zh-CN" sz="2000" b="1">
              <a:latin typeface="等线" panose="02010600030101010101" charset="-122"/>
              <a:cs typeface="等线" panose="02010600030101010101" charset="-122"/>
            </a:endParaRPr>
          </a:p>
          <a:p>
            <a:pPr algn="l"/>
            <a:r>
              <a:rPr lang="zh-CN" altLang="en-US" sz="2000" b="1">
                <a:latin typeface="等线" panose="02010600030101010101" charset="-122"/>
                <a:cs typeface="等线" panose="02010600030101010101" charset="-122"/>
              </a:rPr>
              <a:t>语义理解 </a:t>
            </a:r>
            <a:r>
              <a:rPr lang="en-US" altLang="zh-CN" sz="2000" b="1">
                <a:latin typeface="等线" panose="02010600030101010101" charset="-122"/>
                <a:cs typeface="等线" panose="02010600030101010101" charset="-122"/>
              </a:rPr>
              <a:t>SLU</a:t>
            </a:r>
            <a:endParaRPr lang="en-US" altLang="zh-CN" sz="2000" b="1">
              <a:latin typeface="等线" panose="02010600030101010101" charset="-122"/>
              <a:cs typeface="等线" panose="02010600030101010101" charset="-122"/>
            </a:endParaRPr>
          </a:p>
          <a:p>
            <a:pPr algn="l"/>
            <a:r>
              <a:rPr lang="zh-CN" altLang="en-US" sz="2000" b="1">
                <a:latin typeface="等线" panose="02010600030101010101" charset="-122"/>
                <a:cs typeface="等线" panose="02010600030101010101" charset="-122"/>
              </a:rPr>
              <a:t>对话管理 </a:t>
            </a:r>
            <a:r>
              <a:rPr lang="en-US" altLang="zh-CN" sz="2000" b="1">
                <a:latin typeface="等线" panose="02010600030101010101" charset="-122"/>
                <a:cs typeface="等线" panose="02010600030101010101" charset="-122"/>
              </a:rPr>
              <a:t>DM</a:t>
            </a:r>
            <a:endParaRPr lang="en-US" altLang="zh-CN" sz="2000" b="1">
              <a:latin typeface="等线" panose="02010600030101010101" charset="-122"/>
              <a:cs typeface="等线" panose="02010600030101010101" charset="-122"/>
            </a:endParaRPr>
          </a:p>
          <a:p>
            <a:pPr algn="l"/>
            <a:r>
              <a:rPr lang="en-US" altLang="zh-CN" sz="2000" b="1">
                <a:latin typeface="等线" panose="02010600030101010101" charset="-122"/>
                <a:cs typeface="等线" panose="02010600030101010101" charset="-122"/>
              </a:rPr>
              <a:t>	</a:t>
            </a:r>
            <a:r>
              <a:rPr lang="zh-CN" altLang="en-US" sz="2000" b="1">
                <a:latin typeface="等线" panose="02010600030101010101" charset="-122"/>
                <a:cs typeface="等线" panose="02010600030101010101" charset="-122"/>
              </a:rPr>
              <a:t>对话状态追踪 </a:t>
            </a:r>
            <a:r>
              <a:rPr lang="en-US" altLang="zh-CN" sz="2000" b="1">
                <a:latin typeface="等线" panose="02010600030101010101" charset="-122"/>
                <a:cs typeface="等线" panose="02010600030101010101" charset="-122"/>
              </a:rPr>
              <a:t>DST</a:t>
            </a:r>
            <a:endParaRPr lang="en-US" altLang="zh-CN" sz="2000" b="1">
              <a:latin typeface="等线" panose="02010600030101010101" charset="-122"/>
              <a:cs typeface="等线" panose="02010600030101010101" charset="-122"/>
            </a:endParaRPr>
          </a:p>
          <a:p>
            <a:pPr algn="l"/>
            <a:r>
              <a:rPr lang="en-US" altLang="zh-CN" sz="2000" b="1">
                <a:latin typeface="等线" panose="02010600030101010101" charset="-122"/>
                <a:cs typeface="等线" panose="02010600030101010101" charset="-122"/>
              </a:rPr>
              <a:t>	</a:t>
            </a:r>
            <a:r>
              <a:rPr lang="zh-CN" altLang="en-US" sz="2000" b="1">
                <a:latin typeface="等线" panose="02010600030101010101" charset="-122"/>
                <a:cs typeface="等线" panose="02010600030101010101" charset="-122"/>
              </a:rPr>
              <a:t>对话决策 </a:t>
            </a:r>
            <a:r>
              <a:rPr lang="en-US" altLang="zh-CN" sz="2000" b="1">
                <a:latin typeface="等线" panose="02010600030101010101" charset="-122"/>
                <a:cs typeface="等线" panose="02010600030101010101" charset="-122"/>
              </a:rPr>
              <a:t>DP</a:t>
            </a:r>
            <a:endParaRPr lang="en-US" altLang="zh-CN" sz="2000" b="1">
              <a:latin typeface="等线" panose="02010600030101010101" charset="-122"/>
              <a:cs typeface="等线" panose="02010600030101010101" charset="-122"/>
            </a:endParaRPr>
          </a:p>
          <a:p>
            <a:pPr algn="l"/>
            <a:r>
              <a:rPr lang="zh-CN" altLang="en-US" sz="2000" b="1">
                <a:latin typeface="等线" panose="02010600030101010101" charset="-122"/>
                <a:cs typeface="等线" panose="02010600030101010101" charset="-122"/>
              </a:rPr>
              <a:t>自然语言生成</a:t>
            </a:r>
            <a:r>
              <a:rPr lang="en-US" altLang="zh-CN" sz="2000" b="1">
                <a:latin typeface="等线" panose="02010600030101010101" charset="-122"/>
                <a:cs typeface="等线" panose="02010600030101010101" charset="-122"/>
              </a:rPr>
              <a:t>NLG</a:t>
            </a:r>
            <a:endParaRPr lang="en-US" altLang="zh-CN" sz="2000" b="1">
              <a:latin typeface="等线" panose="02010600030101010101" charset="-122"/>
              <a:cs typeface="等线" panose="02010600030101010101" charset="-122"/>
            </a:endParaRPr>
          </a:p>
          <a:p>
            <a:pPr algn="l"/>
            <a:r>
              <a:rPr lang="zh-CN" altLang="en-US" sz="2000" b="1">
                <a:latin typeface="等线" panose="02010600030101010101" charset="-122"/>
                <a:cs typeface="等线" panose="02010600030101010101" charset="-122"/>
              </a:rPr>
              <a:t>语音合成 </a:t>
            </a:r>
            <a:r>
              <a:rPr lang="en-US" altLang="zh-CN" sz="2000" b="1">
                <a:latin typeface="等线" panose="02010600030101010101" charset="-122"/>
                <a:cs typeface="等线" panose="02010600030101010101" charset="-122"/>
              </a:rPr>
              <a:t>TTS</a:t>
            </a:r>
            <a:endParaRPr lang="en-US" altLang="zh-CN" sz="2000">
              <a:latin typeface="等线" panose="02010600030101010101" charset="-122"/>
              <a:cs typeface="等线" panose="02010600030101010101" charset="-122"/>
            </a:endParaRPr>
          </a:p>
          <a:p>
            <a:pPr algn="l"/>
            <a:endParaRPr lang="en-US" altLang="zh-CN" sz="2000">
              <a:latin typeface="等线" panose="02010600030101010101" charset="-122"/>
              <a:cs typeface="等线" panose="02010600030101010101" charset="-122"/>
            </a:endParaRPr>
          </a:p>
        </p:txBody>
      </p:sp>
      <p:graphicFrame>
        <p:nvGraphicFramePr>
          <p:cNvPr id="4" name="对象 3"/>
          <p:cNvGraphicFramePr/>
          <p:nvPr/>
        </p:nvGraphicFramePr>
        <p:xfrm>
          <a:off x="4010025" y="1930400"/>
          <a:ext cx="6870065" cy="3275965"/>
        </p:xfrm>
        <a:graphic>
          <a:graphicData uri="http://schemas.openxmlformats.org/presentationml/2006/ole">
            <mc:AlternateContent xmlns:mc="http://schemas.openxmlformats.org/markup-compatibility/2006">
              <mc:Choice xmlns:v="urn:schemas-microsoft-com:vml" Requires="v">
                <p:oleObj spid="_x0000_s5" name="" r:id="rId1" imgW="6499225" imgH="3119755" progId="Visio.Drawing.11">
                  <p:embed/>
                </p:oleObj>
              </mc:Choice>
              <mc:Fallback>
                <p:oleObj name="" r:id="rId1" imgW="6499225" imgH="3119755" progId="Visio.Drawing.11">
                  <p:embed/>
                  <p:pic>
                    <p:nvPicPr>
                      <p:cNvPr id="0" name="图片 4"/>
                      <p:cNvPicPr/>
                      <p:nvPr/>
                    </p:nvPicPr>
                    <p:blipFill>
                      <a:blip r:embed="rId2"/>
                      <a:stretch>
                        <a:fillRect/>
                      </a:stretch>
                    </p:blipFill>
                    <p:spPr>
                      <a:xfrm>
                        <a:off x="4010025" y="1930400"/>
                        <a:ext cx="6870065" cy="327596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zh-CN" sz="4400">
                <a:latin typeface="等线 Light" panose="02010600030101010101" charset="-122"/>
                <a:cs typeface="等线 Light" panose="02010600030101010101" charset="-122"/>
              </a:rPr>
              <a:t>Task-Oriented Assistance Service</a:t>
            </a:r>
            <a:endParaRPr lang="zh-CN" sz="4400">
              <a:latin typeface="等线 Light" panose="02010600030101010101" charset="-122"/>
              <a:cs typeface="等线 Light" panose="02010600030101010101" charset="-122"/>
            </a:endParaRPr>
          </a:p>
        </p:txBody>
      </p:sp>
      <p:sp>
        <p:nvSpPr>
          <p:cNvPr id="3" name="object 3"/>
          <p:cNvSpPr txBox="1"/>
          <p:nvPr/>
        </p:nvSpPr>
        <p:spPr>
          <a:xfrm>
            <a:off x="939165" y="1930400"/>
            <a:ext cx="9849485" cy="381635"/>
          </a:xfrm>
          <a:prstGeom prst="rect">
            <a:avLst/>
          </a:prstGeom>
        </p:spPr>
        <p:txBody>
          <a:bodyPr vert="horz" wrap="square" lIns="0" tIns="12700" rIns="0" bIns="0" rtlCol="0">
            <a:spAutoFit/>
          </a:bodyPr>
          <a:lstStyle/>
          <a:p>
            <a:pPr algn="l"/>
            <a:r>
              <a:rPr lang="zh-CN" sz="2400">
                <a:latin typeface="等线" panose="02010600030101010101" charset="-122"/>
                <a:cs typeface="等线" panose="02010600030101010101" charset="-122"/>
              </a:rPr>
              <a:t>任务型多轮会话 有限状态机中每一轮的实现方法</a:t>
            </a:r>
            <a:endParaRPr lang="zh-CN" sz="2400">
              <a:latin typeface="等线" panose="02010600030101010101" charset="-122"/>
              <a:cs typeface="等线" panose="02010600030101010101" charset="-122"/>
            </a:endParaRPr>
          </a:p>
        </p:txBody>
      </p:sp>
      <p:graphicFrame>
        <p:nvGraphicFramePr>
          <p:cNvPr id="4" name="对象 3"/>
          <p:cNvGraphicFramePr/>
          <p:nvPr/>
        </p:nvGraphicFramePr>
        <p:xfrm>
          <a:off x="1393190" y="2551430"/>
          <a:ext cx="8223885" cy="3659505"/>
        </p:xfrm>
        <a:graphic>
          <a:graphicData uri="http://schemas.openxmlformats.org/presentationml/2006/ole">
            <mc:AlternateContent xmlns:mc="http://schemas.openxmlformats.org/markup-compatibility/2006">
              <mc:Choice xmlns:v="urn:schemas-microsoft-com:vml" Requires="v">
                <p:oleObj spid="_x0000_s5" name="" r:id="rId1" imgW="7772400" imgH="3478530" progId="Visio.Drawing.11">
                  <p:embed/>
                </p:oleObj>
              </mc:Choice>
              <mc:Fallback>
                <p:oleObj name="" r:id="rId1" imgW="7772400" imgH="3478530" progId="Visio.Drawing.11">
                  <p:embed/>
                  <p:pic>
                    <p:nvPicPr>
                      <p:cNvPr id="0" name="图片 4"/>
                      <p:cNvPicPr/>
                      <p:nvPr/>
                    </p:nvPicPr>
                    <p:blipFill>
                      <a:blip r:embed="rId2"/>
                      <a:stretch>
                        <a:fillRect/>
                      </a:stretch>
                    </p:blipFill>
                    <p:spPr>
                      <a:xfrm>
                        <a:off x="1393190" y="2551430"/>
                        <a:ext cx="8223885" cy="365950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zh-CN" sz="4400">
                <a:latin typeface="等线 Light" panose="02010600030101010101" charset="-122"/>
                <a:cs typeface="等线 Light" panose="02010600030101010101" charset="-122"/>
              </a:rPr>
              <a:t>检索方法与生成模型</a:t>
            </a:r>
            <a:endParaRPr lang="zh-CN" sz="4400">
              <a:latin typeface="等线 Light" panose="02010600030101010101" charset="-122"/>
              <a:cs typeface="等线 Light" panose="02010600030101010101" charset="-122"/>
            </a:endParaRPr>
          </a:p>
        </p:txBody>
      </p:sp>
      <p:sp>
        <p:nvSpPr>
          <p:cNvPr id="3" name="object 3"/>
          <p:cNvSpPr txBox="1"/>
          <p:nvPr/>
        </p:nvSpPr>
        <p:spPr>
          <a:xfrm>
            <a:off x="939165" y="1930400"/>
            <a:ext cx="9849485" cy="3459480"/>
          </a:xfrm>
          <a:prstGeom prst="rect">
            <a:avLst/>
          </a:prstGeom>
        </p:spPr>
        <p:txBody>
          <a:bodyPr vert="horz" wrap="square" lIns="0" tIns="12700" rIns="0" bIns="0" rtlCol="0">
            <a:spAutoFit/>
          </a:bodyPr>
          <a:lstStyle/>
          <a:p>
            <a:pPr algn="l"/>
            <a:r>
              <a:rPr lang="zh-CN" sz="2800" b="1">
                <a:latin typeface="等线" panose="02010600030101010101" charset="-122"/>
                <a:cs typeface="等线" panose="02010600030101010101" charset="-122"/>
              </a:rPr>
              <a:t>检索方法：</a:t>
            </a:r>
            <a:endParaRPr lang="zh-CN" sz="2400">
              <a:latin typeface="等线" panose="02010600030101010101" charset="-122"/>
              <a:cs typeface="等线" panose="02010600030101010101" charset="-122"/>
            </a:endParaRPr>
          </a:p>
          <a:p>
            <a:pPr algn="l"/>
            <a:r>
              <a:rPr lang="zh-CN" sz="2400">
                <a:latin typeface="等线" panose="02010600030101010101" charset="-122"/>
                <a:cs typeface="等线" panose="02010600030101010101" charset="-122"/>
              </a:rPr>
              <a:t>事先准备大量的回复文本，对于一个输入文本，按照一定算法，选择最合适的回文</a:t>
            </a:r>
            <a:endParaRPr lang="zh-CN" sz="2400">
              <a:latin typeface="等线" panose="02010600030101010101" charset="-122"/>
              <a:cs typeface="等线" panose="02010600030101010101" charset="-122"/>
            </a:endParaRPr>
          </a:p>
          <a:p>
            <a:pPr algn="l"/>
            <a:r>
              <a:rPr lang="zh-CN" sz="2400">
                <a:latin typeface="等线" panose="02010600030101010101" charset="-122"/>
                <a:cs typeface="等线" panose="02010600030101010101" charset="-122"/>
              </a:rPr>
              <a:t>选择算法：基于规则、分类、相似度</a:t>
            </a:r>
            <a:endParaRPr lang="zh-CN" sz="2400">
              <a:latin typeface="等线" panose="02010600030101010101" charset="-122"/>
              <a:cs typeface="等线" panose="02010600030101010101" charset="-122"/>
            </a:endParaRPr>
          </a:p>
          <a:p>
            <a:pPr algn="l"/>
            <a:r>
              <a:rPr lang="zh-CN" sz="2400">
                <a:latin typeface="等线" panose="02010600030101010101" charset="-122"/>
                <a:cs typeface="等线" panose="02010600030101010101" charset="-122"/>
              </a:rPr>
              <a:t>特定：所有回文都是从固定回文集中选择，不会产生新的回复</a:t>
            </a:r>
            <a:endParaRPr lang="zh-CN" sz="2400">
              <a:latin typeface="等线" panose="02010600030101010101" charset="-122"/>
              <a:cs typeface="等线" panose="02010600030101010101" charset="-122"/>
            </a:endParaRPr>
          </a:p>
          <a:p>
            <a:pPr algn="l"/>
            <a:endParaRPr lang="zh-CN" sz="2400">
              <a:latin typeface="等线" panose="02010600030101010101" charset="-122"/>
              <a:cs typeface="等线" panose="02010600030101010101" charset="-122"/>
            </a:endParaRPr>
          </a:p>
          <a:p>
            <a:pPr algn="l"/>
            <a:r>
              <a:rPr lang="zh-CN" sz="2800" b="1">
                <a:latin typeface="等线" panose="02010600030101010101" charset="-122"/>
                <a:cs typeface="等线" panose="02010600030101010101" charset="-122"/>
              </a:rPr>
              <a:t>生成方法：</a:t>
            </a:r>
            <a:endParaRPr lang="zh-CN" sz="2400">
              <a:latin typeface="等线" panose="02010600030101010101" charset="-122"/>
              <a:cs typeface="等线" panose="02010600030101010101" charset="-122"/>
            </a:endParaRPr>
          </a:p>
          <a:p>
            <a:pPr algn="l"/>
            <a:r>
              <a:rPr lang="zh-CN" sz="2400">
                <a:latin typeface="等线" panose="02010600030101010101" charset="-122"/>
                <a:cs typeface="等线" panose="02010600030101010101" charset="-122"/>
                <a:sym typeface="+mn-ea"/>
              </a:rPr>
              <a:t>没有预先定义好的回文集，直接生成回复文本</a:t>
            </a:r>
            <a:endParaRPr lang="zh-CN" sz="2400">
              <a:latin typeface="等线" panose="02010600030101010101" charset="-122"/>
              <a:cs typeface="等线" panose="02010600030101010101" charset="-122"/>
            </a:endParaRPr>
          </a:p>
          <a:p>
            <a:pPr algn="l"/>
            <a:r>
              <a:rPr lang="zh-CN" sz="2400">
                <a:latin typeface="等线" panose="02010600030101010101" charset="-122"/>
                <a:cs typeface="等线" panose="02010600030101010101" charset="-122"/>
                <a:sym typeface="+mn-ea"/>
              </a:rPr>
              <a:t>主要依靠机器翻译技术，将用户输入翻译为系统回复，需要大量的数据</a:t>
            </a:r>
            <a:endParaRPr lang="zh-CN" sz="2400">
              <a:latin typeface="等线" panose="02010600030101010101" charset="-122"/>
              <a:cs typeface="等线" panose="0201060003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9595" y="612140"/>
            <a:ext cx="8110855" cy="689610"/>
          </a:xfrm>
          <a:prstGeom prst="rect">
            <a:avLst/>
          </a:prstGeom>
        </p:spPr>
        <p:txBody>
          <a:bodyPr vert="horz" wrap="square" lIns="0" tIns="12700" rIns="0" bIns="0" rtlCol="0">
            <a:spAutoFit/>
          </a:bodyPr>
          <a:lstStyle/>
          <a:p>
            <a:pPr marL="12700" algn="ctr">
              <a:lnSpc>
                <a:spcPct val="100000"/>
              </a:lnSpc>
              <a:spcBef>
                <a:spcPts val="100"/>
              </a:spcBef>
            </a:pPr>
            <a:r>
              <a:rPr lang="zh-CN" altLang="en-US" sz="4400">
                <a:latin typeface="等线 Light" panose="02010600030101010101" charset="-122"/>
                <a:cs typeface="等线 Light" panose="02010600030101010101" charset="-122"/>
              </a:rPr>
              <a:t>语义理解（</a:t>
            </a:r>
            <a:r>
              <a:rPr lang="en-US" altLang="zh-CN" sz="4400">
                <a:latin typeface="等线 Light" panose="02010600030101010101" charset="-122"/>
                <a:cs typeface="等线 Light" panose="02010600030101010101" charset="-122"/>
              </a:rPr>
              <a:t>SLU</a:t>
            </a:r>
            <a:r>
              <a:rPr lang="zh-CN" altLang="en-US" sz="4400">
                <a:latin typeface="等线 Light" panose="02010600030101010101" charset="-122"/>
                <a:cs typeface="等线 Light" panose="02010600030101010101" charset="-122"/>
              </a:rPr>
              <a:t>）</a:t>
            </a:r>
            <a:endParaRPr lang="zh-CN" altLang="en-US" sz="4400">
              <a:latin typeface="等线 Light" panose="02010600030101010101" charset="-122"/>
              <a:cs typeface="等线 Light" panose="02010600030101010101" charset="-122"/>
            </a:endParaRPr>
          </a:p>
        </p:txBody>
      </p:sp>
      <p:sp>
        <p:nvSpPr>
          <p:cNvPr id="3" name="object 3"/>
          <p:cNvSpPr txBox="1"/>
          <p:nvPr/>
        </p:nvSpPr>
        <p:spPr>
          <a:xfrm>
            <a:off x="939165" y="1930400"/>
            <a:ext cx="10114280" cy="2474595"/>
          </a:xfrm>
          <a:prstGeom prst="rect">
            <a:avLst/>
          </a:prstGeom>
        </p:spPr>
        <p:txBody>
          <a:bodyPr vert="horz" wrap="square" lIns="0" tIns="12700" rIns="0" bIns="0" rtlCol="0">
            <a:spAutoFit/>
          </a:bodyPr>
          <a:lstStyle/>
          <a:p>
            <a:pPr algn="l"/>
            <a:r>
              <a:rPr lang="zh-CN" altLang="en-US" sz="2000">
                <a:latin typeface="等线" panose="02010600030101010101" charset="-122"/>
                <a:cs typeface="等线" panose="02010600030101010101" charset="-122"/>
              </a:rPr>
              <a:t>判断出用户的意图：</a:t>
            </a:r>
            <a:endParaRPr lang="zh-CN" altLang="en-US" sz="2000">
              <a:latin typeface="等线" panose="02010600030101010101" charset="-122"/>
              <a:cs typeface="等线" panose="02010600030101010101" charset="-122"/>
            </a:endParaRPr>
          </a:p>
          <a:p>
            <a:pPr algn="l"/>
            <a:endParaRPr lang="zh-CN" altLang="en-US" sz="2000">
              <a:latin typeface="等线" panose="02010600030101010101" charset="-122"/>
              <a:cs typeface="等线" panose="02010600030101010101" charset="-122"/>
            </a:endParaRPr>
          </a:p>
          <a:p>
            <a:pPr algn="l"/>
            <a:r>
              <a:rPr lang="zh-CN" altLang="en-US" sz="2000">
                <a:latin typeface="等线" panose="02010600030101010101" charset="-122"/>
                <a:cs typeface="等线" panose="02010600030101010101" charset="-122"/>
              </a:rPr>
              <a:t>（</a:t>
            </a:r>
            <a:r>
              <a:rPr lang="en-US" altLang="zh-CN" sz="2000">
                <a:latin typeface="等线" panose="02010600030101010101" charset="-122"/>
                <a:cs typeface="等线" panose="02010600030101010101" charset="-122"/>
              </a:rPr>
              <a:t>1</a:t>
            </a:r>
            <a:r>
              <a:rPr lang="zh-CN" altLang="en-US" sz="2000">
                <a:latin typeface="等线" panose="02010600030101010101" charset="-122"/>
                <a:cs typeface="等线" panose="02010600030101010101" charset="-122"/>
              </a:rPr>
              <a:t>）请求援助。 如：帮我订飞机票</a:t>
            </a:r>
            <a:endParaRPr lang="zh-CN" altLang="en-US" sz="2000">
              <a:latin typeface="等线" panose="02010600030101010101" charset="-122"/>
              <a:cs typeface="等线" panose="02010600030101010101" charset="-122"/>
            </a:endParaRPr>
          </a:p>
          <a:p>
            <a:pPr algn="l"/>
            <a:r>
              <a:rPr lang="zh-CN" altLang="en-US" sz="2000">
                <a:latin typeface="等线" panose="02010600030101010101" charset="-122"/>
                <a:cs typeface="等线" panose="02010600030101010101" charset="-122"/>
              </a:rPr>
              <a:t>（2）寻找解决方案。如：怎样找回密码</a:t>
            </a:r>
            <a:endParaRPr lang="zh-CN" altLang="en-US" sz="2000">
              <a:latin typeface="等线" panose="02010600030101010101" charset="-122"/>
              <a:cs typeface="等线" panose="02010600030101010101" charset="-122"/>
            </a:endParaRPr>
          </a:p>
          <a:p>
            <a:pPr algn="l"/>
            <a:r>
              <a:rPr lang="zh-CN" altLang="en-US" sz="2000">
                <a:latin typeface="等线" panose="02010600030101010101" charset="-122"/>
                <a:cs typeface="等线" panose="02010600030101010101" charset="-122"/>
              </a:rPr>
              <a:t>（3）闲聊 如：我现在非常不开心</a:t>
            </a:r>
            <a:endParaRPr lang="zh-CN" altLang="en-US" sz="2000">
              <a:latin typeface="等线" panose="02010600030101010101" charset="-122"/>
              <a:cs typeface="等线" panose="02010600030101010101" charset="-122"/>
            </a:endParaRPr>
          </a:p>
          <a:p>
            <a:pPr algn="l"/>
            <a:endParaRPr lang="zh-CN" altLang="en-US" sz="2000">
              <a:latin typeface="等线" panose="02010600030101010101" charset="-122"/>
              <a:cs typeface="等线" panose="02010600030101010101" charset="-122"/>
            </a:endParaRPr>
          </a:p>
          <a:p>
            <a:pPr algn="l"/>
            <a:r>
              <a:rPr lang="zh-CN" altLang="en-US" sz="2000">
                <a:latin typeface="等线" panose="02010600030101010101" charset="-122"/>
                <a:cs typeface="等线" panose="02010600030101010101" charset="-122"/>
              </a:rPr>
              <a:t>如果是任务型的，譬如说 订票服务，直接进入到 </a:t>
            </a:r>
            <a:endParaRPr lang="zh-CN" altLang="en-US" sz="2000">
              <a:latin typeface="等线" panose="02010600030101010101" charset="-122"/>
              <a:cs typeface="等线" panose="02010600030101010101" charset="-122"/>
            </a:endParaRPr>
          </a:p>
          <a:p>
            <a:pPr algn="l"/>
            <a:r>
              <a:rPr lang="zh-CN" altLang="en-US" sz="2000">
                <a:latin typeface="等线" panose="02010600030101010101" charset="-122"/>
                <a:cs typeface="等线" panose="02010600030101010101" charset="-122"/>
              </a:rPr>
              <a:t>词槽填充机里</a:t>
            </a:r>
            <a:endParaRPr lang="zh-CN" altLang="en-US" sz="2000">
              <a:latin typeface="等线" panose="02010600030101010101" charset="-122"/>
              <a:cs typeface="等线" panose="02010600030101010101"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3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4118</Words>
  <Application>WPS 演示</Application>
  <PresentationFormat>Widescreen</PresentationFormat>
  <Paragraphs>497</Paragraphs>
  <Slides>45</Slides>
  <Notes>0</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7</vt:i4>
      </vt:variant>
      <vt:variant>
        <vt:lpstr>幻灯片标题</vt:lpstr>
      </vt:variant>
      <vt:variant>
        <vt:i4>45</vt:i4>
      </vt:variant>
    </vt:vector>
  </HeadingPairs>
  <TitlesOfParts>
    <vt:vector size="70" baseType="lpstr">
      <vt:lpstr>Arial</vt:lpstr>
      <vt:lpstr>宋体</vt:lpstr>
      <vt:lpstr>Wingdings</vt:lpstr>
      <vt:lpstr>等线 Light</vt:lpstr>
      <vt:lpstr>Arial</vt:lpstr>
      <vt:lpstr>黑体</vt:lpstr>
      <vt:lpstr>微软雅黑</vt:lpstr>
      <vt:lpstr>Calibri</vt:lpstr>
      <vt:lpstr>等线</vt:lpstr>
      <vt:lpstr>Arial Unicode MS</vt:lpstr>
      <vt:lpstr>Times New Roman</vt:lpstr>
      <vt:lpstr>Century Gothic</vt:lpstr>
      <vt:lpstr>Tahoma</vt:lpstr>
      <vt:lpstr>BatangChe</vt:lpstr>
      <vt:lpstr>Segoe Print</vt:lpstr>
      <vt:lpstr>Calibri</vt:lpstr>
      <vt:lpstr>Office Theme</vt:lpstr>
      <vt:lpstr>1_Office Theme</vt:lpstr>
      <vt:lpstr>Visio.Drawing.11</vt:lpstr>
      <vt:lpstr>Visio.Drawing.11</vt:lpstr>
      <vt:lpstr>Visio.Drawing.11</vt:lpstr>
      <vt:lpstr>Visio.Drawing.11</vt:lpstr>
      <vt:lpstr>Visio.Drawing.11</vt:lpstr>
      <vt:lpstr>Visio.Drawing.11</vt:lpstr>
      <vt:lpstr>Visio.Drawing.11</vt:lpstr>
      <vt:lpstr>自然语言处理基础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多轮会话示例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archdata20170924</dc:title>
  <dc:creator>Rob</dc:creator>
  <cp:lastModifiedBy>Administrator</cp:lastModifiedBy>
  <cp:revision>307</cp:revision>
  <dcterms:created xsi:type="dcterms:W3CDTF">2018-08-06T23:09:00Z</dcterms:created>
  <dcterms:modified xsi:type="dcterms:W3CDTF">2019-05-27T10:56:51Z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2017-09-23T00:00:00Z</vt:filetime>
  </property>
  <property fmtid="{D5CDD505-2E9C-101B-9397-08002B2CF9AE}" pid="3" name="Creator">
    <vt:lpwstr>PowerPoint</vt:lpwstr>
  </property>
  <property fmtid="{D5CDD505-2E9C-101B-9397-08002B2CF9AE}" pid="4" name="LastSaved">
    <vt:filetime>2018-08-06T00:00:00Z</vt:filetime>
  </property>
  <property fmtid="{D5CDD505-2E9C-101B-9397-08002B2CF9AE}" pid="5" name="KSOProductBuildVer">
    <vt:lpwstr>2052-11.1.0.8661</vt:lpwstr>
  </property>
</Properties>
</file>