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480" r:id="rId6"/>
    <p:sldId id="464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3" r:id="rId16"/>
    <p:sldId id="475" r:id="rId17"/>
    <p:sldId id="476" r:id="rId18"/>
    <p:sldId id="477" r:id="rId19"/>
    <p:sldId id="478" r:id="rId20"/>
    <p:sldId id="281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2F7"/>
    <a:srgbClr val="EDDA5A"/>
    <a:srgbClr val="E8A962"/>
    <a:srgbClr val="54D6A8"/>
    <a:srgbClr val="4AADEE"/>
    <a:srgbClr val="E6526D"/>
    <a:srgbClr val="CF6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3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4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5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6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7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8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9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10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3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1.png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84885" y="1846580"/>
            <a:ext cx="8991600" cy="12801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800" dirty="0"/>
              <a:t>强化学习基础及其在聊天中的应用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809365"/>
            <a:ext cx="9144000" cy="159702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				</a:t>
            </a:r>
            <a:endParaRPr lang="zh-CN" altLang="en-US" sz="1800" dirty="0"/>
          </a:p>
          <a:p>
            <a:r>
              <a:rPr lang="en-US" altLang="zh-CN" sz="1800" dirty="0"/>
              <a:t>					2019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2</a:t>
            </a:r>
            <a:r>
              <a:rPr lang="en-US" altLang="zh-CN" sz="1800" dirty="0"/>
              <a:t>3</a:t>
            </a:r>
            <a:r>
              <a:rPr lang="zh-CN" altLang="en-US" sz="1800" dirty="0"/>
              <a:t>号</a:t>
            </a:r>
            <a:endParaRPr lang="zh-CN" altLang="en-US" sz="1800" dirty="0"/>
          </a:p>
          <a:p>
            <a:r>
              <a:rPr lang="en-US" altLang="zh-CN" sz="1800" dirty="0"/>
              <a:t>					</a:t>
            </a:r>
            <a:r>
              <a:rPr lang="zh-CN" altLang="en-US" sz="1800" dirty="0"/>
              <a:t>黄佳恒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135" y="1541780"/>
            <a:ext cx="101568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SLU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SLU：把自然语言转换成机器可以处理的领域(domain)/意图(intention) 和槽植对(slot-value pairs)，他的输入是代表用户输入Utterance的Xn，输出是Un。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Xn就是用户说的话，一般是几个到几十个词。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Un=（In, Zn), In是intention，Zn是槽植对。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In=f(Xn) , 就是意图分类，一般分类方法都行，也可采用DBN、DCN等方法。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Zn=f(Xn)，Zn = {𝑧1,𝑧2,𝑧3…}，是序列标准问题，传统的CRF、HMM都行，RNN、LSTM、GRU等也可以。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另外为了解决领域数据不足的问题，SLU还有很多迁移学习(Transfer Learning)方面的工作。比如实例迁移、模型适配、参数迁移、领域关系迁移等。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DST：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作用是根据领域(domain)/意图(intention) 、槽值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对(slot-value pairs)、之前的状态以及之前系统的Action等来追踪当前状态。它的输入是Un、An-1和Sn-1，输出是Sn。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S𝑛 = {Gn,Un,Hn}，Gn是用户目标、Un同上、Hn是聊天的历史，Hn= {U0, A0, U1, A1, ... , U𝑛−1, A𝑛−1}，S𝑛 =f(S𝑛−1,A𝑛−1,U𝑛)。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DST涉及到两方面内容：状态表示、状态追踪。具体方法和论文后续我会一一放出(其实早就整理好了，还在想用什么形式来出更容易理解，有好的建议的欢迎提出来)。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另外为了解决领域数据不足的问题，DST还有很多迁移学习(Transfer Learning)方面的工作。比如基于特征的迁移学习、基于模型的迁移学习等。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DPL( 也叫DPO)基于当前状态(state)决定系统需要采取action。它的输入是Sn，输出是An。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S𝑛 = {Gn,Un,Hn}，An是系统的Action，A𝑛 ={Dn, {Ai, Vi}}，Dn是对话类型，Ai、Vi是第i轮对话的attribute和其value。DST一般会建模成强化学习或深度强化学习(从不同维度区分的话有非常多的变种，后面一一介绍)。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另外为了解决领域数据不足的问题，DPL还有很多迁移学习(Transfer Learning)方面的工作。比如线性模型迁移学习、高斯过程迁移学习、BCM迁移学习等。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NLG：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把系统的Action转换成用Yn表示的自然语言形式的系统response。它的输入是An，输出是Yn。NLG方法非常多，比如基于规则的、基于模板的、基于短语的、基于token的、基于句法树的( 变种也不少，不过大同小异，大多是trick层面的)、基于corpus的、基于神经网络的(变种很多，如RNN、RNN+CNN、RNN+LM、LSTM+SC等)、基于神经网络+句法树的等等，后续会一一介绍。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其中A𝑛 ={Dn, {Ai, Vi}}，Yn = {y1,y2,y3…}，yi是第i轮的系统回复(response)。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另外为了解决领域数据不足的问题，NLG还有很多迁移学习(Transfer Learning)方面的工作。比如线在 原始领域预训练然后在目标领域(Target domain)做fine-tuning、基于实例的迁移学习、基于参数的迁移学习等。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为了在抽象的建模的基础上加深理解，看个小例子：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𝑿1：I would like a cup of coffee.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𝒀1：What coffee would you like?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𝑿2：What coffee do you serve?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𝒀2：We serve Espresso, Americano, Latte, Mocha, etc.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𝑿3：I would like a cup of Latte.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𝒀3：Hot Latte or Iced Latte?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𝑿4：Hot Latte.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𝒀4：What cup size do you want?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𝑿5： Tall.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SLU：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输入：𝑿𝟑=“I would like a cup of Latte.”，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输出：U𝟑={L3, 𝒁3}，其中L3: Intention=Order、𝒁3: {CoffeeType=Latte}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SLU：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输入：𝑿𝟑=“I would like a cup of Latte.”，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输出：U𝟑={L3, 𝒁3}，其中L3: Intention=Order、𝒁3: {CoffeeType=Latte}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DST：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S2 ={G2, U2, H2}, 其中 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G2= {CoffeeType=?, Size=?, Temp=?}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U2={Intention=Ask, {CoffeeType=?}}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H2 ={U1, A1}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A2={Action=Inform, {CoffeeType=Espresso, Americano, Latte, Mocha}}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U3 ={Intention=Order, {CoffeeType=Latte}}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S3 ={G3, U3, H3}, 其中 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G3= {CoffeeType=Latte, Size=?, Temp=?}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U3={Intention=Order, {CoffeeType=Latte}}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H3 ={U1, A1, U2, A2}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DPL: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输入是S3，输出A3= {Action=Ask, {CoffeeType=Latte, Temp=?}}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NLG：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9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输入A3，输出Y3= "Hot Latte or Iced Latte?”。</a:t>
            </a:r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任务型多轮会话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reward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：继续聊天、退出、下单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：反问用户信息。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如：从哪里出发？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到哪里去？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两个任务：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policy: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系统如何给出合适的回复（反问是否单身或者可否红娘给你联系）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Belief tracker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：如何抽取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（槽，例如对应着我们的 意图槽：单身、在忙等）状态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闲聊型多轮会话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reward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聊的回合越多越好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强化学习三个模块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数据预处理层：分词、实体抽取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对话管理层：强化学习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任务生成层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强化学习模块：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 network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：处理用户的输入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Neural belief tracker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：记录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（槽）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Policy network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：反问哪个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（是否是单身、可否打电话）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35" y="1681480"/>
            <a:ext cx="8686165" cy="4672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84275"/>
            <a:ext cx="101568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Intent Network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做特征抽取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Belief Tracker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BiLSTM-CRF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NER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，用来抽取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（槽）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Policy Network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Episode: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在阿里中，系统第一次判断当前用户意图是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购买机票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，这个就是一个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episode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的开始，如果用户购买了机票或者退出的话，认为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episode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Reward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不能让模型去直接上线学习，这样户体验比较差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</a:t>
            </a:r>
            <a:br>
              <a:rPr lang="en-US" altLang="zh-CN" smtClean="0"/>
            </a:br>
            <a:r>
              <a:rPr lang="en-US" altLang="zh-CN" smtClean="0"/>
              <a:t>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8990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强化学习视频教程参考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https://www.bilibili.com/video/av45015646?from=search&amp;seid=12288774425197719628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https://www.bilibili.com/video/av45357759?from=search&amp;seid=17325148659878083078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89909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监督学习一般需要一定数量的带标签的数据。在很多的应用场景中，通过人工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标注的方式来给数据打标签的方式往往行不通。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监督学习来训练一个模型可以来自动下围棋，就需要将当前棋盘的状态作为输入数据，其对应的最佳落子位置（动作）作为标签。训练一个好的模型就需要收集大量的不同棋盘状态以及对应动作。这种做法实践起来比较困难，一是对于每一种棋盘状态，即使是专家也很难给出“正确”的动作，二是获取大量数据的成本往往比较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下棋这类任务，虽然我们很难知道每一步的“正确”动作，但是其最后的结果（即赢输）却很容易判断。因此，如果可以通过大量的模拟数据，通过最后的结果（奖励）来倒推每一步棋的好坏，从而学习出“最佳”的下棋策略，这就是强化学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7726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Agent：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智能体是整个强化学习系统核心。它能够感知环境的状态（State），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并且根据环境提供的奖励信号（Reward），通过学习选择一个合适的动作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（Action），来最大化长期的Reward值。简而言之，Agent就是根据环境提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供的Reward作为反馈，学习一系列的环境状态（State）到动作（Action）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的映射，动作选择的原则是最大化未来累积的Reward的概率。选择的动作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不仅影响当前时刻的Reward，还会影响下一时刻甚至未来的Reward，因此，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Agent在学习过程中的基本规则是：如果某个动作（Action）带来了环境的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正回报（Reward），那么这一动作会被加强，反之则会逐渐削弱，类似于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物理学中条件反射原理。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7733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Environment：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会接收Agent执行的一系列的动作（Action），并且对这一系列的动作的好坏进行评价，并转换成一种可量化的（标量信号）Reward反馈给Agent，而不会告诉Agent应该如何去学习动作。Agent只能靠自己的历史（History）经历去学习。同时，环境还像Agent提供它所处的状态（State）信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7423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Reward：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提供给Agent的一个可量化的标量反馈信号，用于评价Agent在某一个时间步所做action的好坏。强化学习就是基于一种最大化累计奖赏假设：强化学习中，Agent进行一系列的动作选择的目标是最大化未来的累计奖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7840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State：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状态指Agent所处的环境信息，包含了智能体用于进行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Action选择的所有信息，它是历史（History）的一个函数：St = f（Ht）。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6105" y="1814195"/>
            <a:ext cx="7840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State：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状态指Agent所处的环境信息，包含了智能体用于进行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Action选择的所有信息，它是历史（History）的一个函数：St = f（Ht）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777240"/>
            <a:ext cx="10515600" cy="5399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737360"/>
            <a:ext cx="101568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对话系统：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是为了某种目的设计的用以与人类对话的机器，这种目的可以是为了特定的任务，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也可以是简单的与人聊天，前者就是任务型对话，后者为非任务型对话系统。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任务型的对话：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主要为了一个特定的目标进行对话，比如常见的订飞机票、订餐等。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对于任务型对话工业界主要实现方案还是为pipeline的方式，即按照SLU、DST、DPL和NLG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的方式组织整个对话系统，在学术界上end-to-end的方式也越来越受到关注，与pipeline不同，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end-to-end模型使用一个模块，并与结构化的外部数据库交互。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非任务型的对话：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则类似于微软小冰和人进行一些聊天。非任务型的对话主流实现方案有两种：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生成式和检索式。随着seq2seq模型的越来越成熟，生成式方案也越来越受到关注，这种方法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是把对话任务看成是一种翻译任务，认为Q（人说的话）和A（机器的回复）是两种语言。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检索式则是系统有很多训练数据，其中包括扩展问题（每个问题都对应一个标准问）、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答案（每个标准问对应一个答案），当用户说一句话时，则系统用这句话作为query在训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练集中进行检索和排序得到匹配的问题，最后根据这个问题的标准问查询答案。当然也有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这两种方式的结合，即使用生成式生成候选的答案，再使用检索式进行匹配和排序得到精准回答。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2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3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4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f"/>
  <p:tag name="KSO_WM_UNIT_INDEX" val="1"/>
  <p:tag name="KSO_WM_UNIT_ID" val="custom1605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223"/>
</p:tagLst>
</file>

<file path=ppt/tags/tag5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you"/>
</p:tagLst>
</file>

<file path=ppt/tags/tag53.xml><?xml version="1.0" encoding="utf-8"?>
<p:tagLst xmlns:p="http://schemas.openxmlformats.org/presentationml/2006/main">
  <p:tag name="MH" val="20150921105551"/>
  <p:tag name="MH_LIBRARY" val="GRAPHIC"/>
  <p:tag name="KSO_WM_TEMPLATE_CATEGORY" val="custom"/>
  <p:tag name="KSO_WM_TEMPLATE_INDEX" val="160561"/>
  <p:tag name="KSO_WM_TAG_VERSION" val="1.0"/>
  <p:tag name="KSO_WM_SLIDE_ID" val="custom160561_27"/>
  <p:tag name="KSO_WM_SLIDE_INDEX" val="27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54.xml><?xml version="1.0" encoding="utf-8"?>
<p:tagLst xmlns:p="http://schemas.openxmlformats.org/presentationml/2006/main">
  <p:tag name="KSO_WM_DOC_GUID" val="{2ef9b0b0-d68a-43d0-8c52-2d7ca122b629}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4623</Words>
  <Application>WPS 演示</Application>
  <PresentationFormat>宽屏</PresentationFormat>
  <Paragraphs>229</Paragraphs>
  <Slides>18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华文细黑</vt:lpstr>
      <vt:lpstr>黑体</vt:lpstr>
      <vt:lpstr>微软雅黑</vt:lpstr>
      <vt:lpstr>Arial Unicode MS</vt:lpstr>
      <vt:lpstr>Calibri</vt:lpstr>
      <vt:lpstr>BatangChe</vt:lpstr>
      <vt:lpstr>Segoe Print</vt:lpstr>
      <vt:lpstr>Office 主题</vt:lpstr>
      <vt:lpstr>深度强化学习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Administrator</cp:lastModifiedBy>
  <cp:revision>424</cp:revision>
  <dcterms:created xsi:type="dcterms:W3CDTF">2015-09-19T02:16:00Z</dcterms:created>
  <dcterms:modified xsi:type="dcterms:W3CDTF">2019-04-23T02:52:33Z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