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2" r:id="rId3"/>
    <p:sldId id="271" r:id="rId4"/>
    <p:sldId id="258" r:id="rId5"/>
    <p:sldId id="259" r:id="rId6"/>
    <p:sldId id="260" r:id="rId7"/>
    <p:sldId id="261" r:id="rId8"/>
    <p:sldId id="263" r:id="rId9"/>
    <p:sldId id="272" r:id="rId10"/>
    <p:sldId id="264" r:id="rId11"/>
    <p:sldId id="268" r:id="rId12"/>
    <p:sldId id="265" r:id="rId13"/>
    <p:sldId id="266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5BE89-D7D9-46DA-844D-6941724E15AE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8376-8DE2-4090-B8EA-EB486D5AC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AFEE-2C2F-4B0D-A59D-72CFE7C0C765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09" y="818867"/>
            <a:ext cx="332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12392" y="1881501"/>
            <a:ext cx="109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50558" y="1852868"/>
            <a:ext cx="151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2" y="1888576"/>
            <a:ext cx="92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89144" y="3010735"/>
            <a:ext cx="231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Africa, Northern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562" y="4214256"/>
            <a:ext cx="118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Algeria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06942" y="4270487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012" y="4268805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Libya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02920" y="3058603"/>
            <a:ext cx="241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Caribbean Region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605941" y="4299582"/>
            <a:ext cx="14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West Indies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229370" y="4301187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Bahamas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580" y="4284870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Kazakhstan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12623" y="30011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Asia, Central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83491" y="4246200"/>
            <a:ext cx="155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Kyrgyzstan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96626" y="2927213"/>
            <a:ext cx="53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25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28944" y="2971901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18014" y="1280532"/>
            <a:ext cx="3659804" cy="508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508716" y="1280532"/>
            <a:ext cx="669102" cy="572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6177818" y="1280532"/>
            <a:ext cx="1690391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599063" y="2250833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3526" y="3434380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11327" y="3457954"/>
            <a:ext cx="601066" cy="721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11327" y="3466728"/>
            <a:ext cx="1593373" cy="73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25724" y="2267107"/>
            <a:ext cx="579887" cy="689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657870" y="2314533"/>
            <a:ext cx="850846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508716" y="2314533"/>
            <a:ext cx="963734" cy="641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2"/>
            <a:endCxn id="14" idx="0"/>
          </p:cNvCxnSpPr>
          <p:nvPr/>
        </p:nvCxnSpPr>
        <p:spPr>
          <a:xfrm flipH="1">
            <a:off x="4355858" y="3520268"/>
            <a:ext cx="354046" cy="779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3" idx="2"/>
            <a:endCxn id="15" idx="0"/>
          </p:cNvCxnSpPr>
          <p:nvPr/>
        </p:nvCxnSpPr>
        <p:spPr>
          <a:xfrm>
            <a:off x="4709904" y="3520268"/>
            <a:ext cx="1198442" cy="780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4" y="2350241"/>
            <a:ext cx="378576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353297" y="3456165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53515" y="3481528"/>
            <a:ext cx="879141" cy="69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6177818" y="1280532"/>
            <a:ext cx="3032421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591249" y="173557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856545" y="267503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69346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1.1.1</a:t>
            </a:r>
            <a:endParaRPr lang="zh-CN" altLang="en-US" sz="20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545040" y="4758728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583247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1.1.3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517409" y="18014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092625" y="270849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939343" y="474653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295439" y="476337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6250" y="192390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24470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624949" y="47376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665001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16669" y="1855777"/>
            <a:ext cx="576541" cy="398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22695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742918" y="5341531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823342" y="5356489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998518" y="2273743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1714" y="305751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0656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86055" y="3815116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236845" y="352903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236844" y="4330610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176634" y="2254005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65657" y="3096006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36" idx="4"/>
          </p:cNvCxnSpPr>
          <p:nvPr/>
        </p:nvCxnSpPr>
        <p:spPr>
          <a:xfrm flipH="1">
            <a:off x="2950710" y="2724440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30316" y="3066093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36" idx="4"/>
            <a:endCxn id="40" idx="0"/>
          </p:cNvCxnSpPr>
          <p:nvPr/>
        </p:nvCxnSpPr>
        <p:spPr>
          <a:xfrm>
            <a:off x="3444884" y="2724440"/>
            <a:ext cx="370485" cy="341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967729" y="1918788"/>
            <a:ext cx="573176" cy="346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540905" y="1918788"/>
            <a:ext cx="700059" cy="362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4924511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699480" y="226044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97623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631574" y="309278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4860202" y="354617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28758" y="4281712"/>
            <a:ext cx="1" cy="371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5924388" y="228149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40905" y="466871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54" idx="4"/>
          </p:cNvCxnSpPr>
          <p:nvPr/>
        </p:nvCxnSpPr>
        <p:spPr>
          <a:xfrm flipH="1">
            <a:off x="5698464" y="2751926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4" idx="4"/>
          </p:cNvCxnSpPr>
          <p:nvPr/>
        </p:nvCxnSpPr>
        <p:spPr>
          <a:xfrm>
            <a:off x="6192638" y="2751926"/>
            <a:ext cx="284171" cy="354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457709" y="3093579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431562" y="3905667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5689734" y="3584330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5658184" y="4367769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6277896" y="3106352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244263" y="390511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37914" y="4666490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>
            <a:endCxn id="64" idx="0"/>
          </p:cNvCxnSpPr>
          <p:nvPr/>
        </p:nvCxnSpPr>
        <p:spPr>
          <a:xfrm flipH="1">
            <a:off x="6512513" y="3553788"/>
            <a:ext cx="21500" cy="351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4" idx="4"/>
          </p:cNvCxnSpPr>
          <p:nvPr/>
        </p:nvCxnSpPr>
        <p:spPr>
          <a:xfrm flipH="1">
            <a:off x="6491012" y="4375546"/>
            <a:ext cx="21501" cy="297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655420" y="379684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1675147" y="5007467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Compact </a:t>
            </a:r>
            <a:r>
              <a:rPr lang="en-US" altLang="zh-CN" sz="2000" dirty="0" err="1" smtClean="0"/>
              <a:t>Trie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758262" y="5042590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Compact </a:t>
            </a:r>
            <a:r>
              <a:rPr lang="en-US" altLang="zh-CN" sz="2000" dirty="0" err="1" smtClean="0"/>
              <a:t>Trie</a:t>
            </a:r>
            <a:r>
              <a:rPr lang="en-US" altLang="zh-CN" sz="2000" dirty="0" smtClean="0"/>
              <a:t> 2 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406509" y="226044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57290" y="357678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57290" y="2891782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42918" y="443406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917839" y="288902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98449" y="357678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47035" y="3589295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9" idx="4"/>
            <a:endCxn id="46" idx="0"/>
          </p:cNvCxnSpPr>
          <p:nvPr/>
        </p:nvCxnSpPr>
        <p:spPr>
          <a:xfrm flipH="1">
            <a:off x="1828029" y="3073134"/>
            <a:ext cx="16770" cy="50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6" idx="2"/>
            <a:endCxn id="68" idx="0"/>
          </p:cNvCxnSpPr>
          <p:nvPr/>
        </p:nvCxnSpPr>
        <p:spPr>
          <a:xfrm flipH="1">
            <a:off x="1813657" y="3757317"/>
            <a:ext cx="14372" cy="67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5" idx="4"/>
            <a:endCxn id="49" idx="7"/>
          </p:cNvCxnSpPr>
          <p:nvPr/>
        </p:nvCxnSpPr>
        <p:spPr>
          <a:xfrm flipH="1">
            <a:off x="1906677" y="2441793"/>
            <a:ext cx="587341" cy="47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5" idx="4"/>
            <a:endCxn id="69" idx="1"/>
          </p:cNvCxnSpPr>
          <p:nvPr/>
        </p:nvCxnSpPr>
        <p:spPr>
          <a:xfrm>
            <a:off x="2494018" y="2441793"/>
            <a:ext cx="449452" cy="4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9" idx="5"/>
            <a:endCxn id="71" idx="0"/>
          </p:cNvCxnSpPr>
          <p:nvPr/>
        </p:nvCxnSpPr>
        <p:spPr>
          <a:xfrm>
            <a:off x="3067226" y="3043815"/>
            <a:ext cx="350548" cy="54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9" idx="3"/>
            <a:endCxn id="70" idx="0"/>
          </p:cNvCxnSpPr>
          <p:nvPr/>
        </p:nvCxnSpPr>
        <p:spPr>
          <a:xfrm flipH="1">
            <a:off x="2569188" y="3043815"/>
            <a:ext cx="374282" cy="53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84396" y="237257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965010" y="237009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420624" y="3157217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420107" y="3955662"/>
            <a:ext cx="4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335494" y="3140294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388630" y="3104145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5512520" y="226044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96841" y="3929996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863301" y="2891782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06401" y="4474996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023850" y="288902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04460" y="357678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53046" y="3589295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/>
          <p:cNvCxnSpPr>
            <a:stCxn id="79" idx="2"/>
            <a:endCxn id="81" idx="0"/>
          </p:cNvCxnSpPr>
          <p:nvPr/>
        </p:nvCxnSpPr>
        <p:spPr>
          <a:xfrm>
            <a:off x="4967580" y="4110526"/>
            <a:ext cx="9560" cy="36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8" idx="4"/>
            <a:endCxn id="80" idx="7"/>
          </p:cNvCxnSpPr>
          <p:nvPr/>
        </p:nvCxnSpPr>
        <p:spPr>
          <a:xfrm flipH="1">
            <a:off x="5012688" y="2441793"/>
            <a:ext cx="587341" cy="47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8" idx="4"/>
            <a:endCxn id="82" idx="1"/>
          </p:cNvCxnSpPr>
          <p:nvPr/>
        </p:nvCxnSpPr>
        <p:spPr>
          <a:xfrm>
            <a:off x="5600029" y="2441793"/>
            <a:ext cx="449452" cy="4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2" idx="5"/>
            <a:endCxn id="84" idx="0"/>
          </p:cNvCxnSpPr>
          <p:nvPr/>
        </p:nvCxnSpPr>
        <p:spPr>
          <a:xfrm>
            <a:off x="6173237" y="3043815"/>
            <a:ext cx="350548" cy="54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2" idx="3"/>
            <a:endCxn id="83" idx="0"/>
          </p:cNvCxnSpPr>
          <p:nvPr/>
        </p:nvCxnSpPr>
        <p:spPr>
          <a:xfrm flipH="1">
            <a:off x="5675199" y="3043815"/>
            <a:ext cx="374282" cy="53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990407" y="237257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6071021" y="237009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607619" y="3104145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4580885" y="4105664"/>
            <a:ext cx="4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5366087" y="3096931"/>
            <a:ext cx="65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111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6494641" y="3104145"/>
            <a:ext cx="69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211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4874946" y="3456312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80" idx="4"/>
            <a:endCxn id="97" idx="0"/>
          </p:cNvCxnSpPr>
          <p:nvPr/>
        </p:nvCxnSpPr>
        <p:spPr>
          <a:xfrm>
            <a:off x="4950810" y="3073134"/>
            <a:ext cx="11645" cy="38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7" idx="4"/>
            <a:endCxn id="79" idx="0"/>
          </p:cNvCxnSpPr>
          <p:nvPr/>
        </p:nvCxnSpPr>
        <p:spPr>
          <a:xfrm>
            <a:off x="4962455" y="3637664"/>
            <a:ext cx="5125" cy="2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571060" y="3591798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420107" y="3674573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61442" y="3933821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13492" y="4025073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420106" y="4523339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2549005" y="3776464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40733" y="4434067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414796" y="3736972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406339" y="4042392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0733" y="3593326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4589670" y="4031237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559658" y="4567820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34135" y="4474996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5669221" y="3752156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422492" y="4027520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82383" y="4003347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518260" y="3768770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84394" y="313898"/>
            <a:ext cx="382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summary for taxonomy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1457" y="1640005"/>
            <a:ext cx="271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Similarity functions: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525670" y="1870837"/>
            <a:ext cx="35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Jaccard_similarityFunction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995081" y="1178340"/>
            <a:ext cx="433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Abstract class: </a:t>
            </a:r>
            <a:r>
              <a:rPr lang="en-US" altLang="zh-CN" sz="2400" dirty="0" err="1" smtClean="0"/>
              <a:t>similarityFunction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498373" y="2504446"/>
            <a:ext cx="40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Taxonomy_similarityFunction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65075" y="2101669"/>
            <a:ext cx="504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ExtendedTaxonomy_similarityFunction</a:t>
            </a:r>
            <a:endParaRPr lang="zh-CN" altLang="en-US" sz="2400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0" y="3220872"/>
            <a:ext cx="121920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297" y="3947742"/>
            <a:ext cx="271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Join algorithms: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275462" y="3643952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Nested loop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5462" y="4777811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Sorted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75461" y="5911670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Prefix_tree</a:t>
            </a:r>
            <a:r>
              <a:rPr lang="en-US" altLang="zh-CN" dirty="0" smtClean="0">
                <a:solidFill>
                  <a:schemeClr val="tx1"/>
                </a:solidFill>
              </a:rPr>
              <a:t>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03826" y="3698672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Prefix_filter</a:t>
            </a:r>
            <a:r>
              <a:rPr lang="en-US" altLang="zh-CN" dirty="0" smtClean="0">
                <a:solidFill>
                  <a:schemeClr val="tx1"/>
                </a:solidFill>
              </a:rPr>
              <a:t>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4333" y="612126"/>
            <a:ext cx="203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(1.5.6, 1.5.7, 2.4.8)</a:t>
            </a:r>
          </a:p>
          <a:p>
            <a:r>
              <a:rPr lang="en-US" altLang="zh-CN" dirty="0" smtClean="0"/>
              <a:t>(1.5.6, 1.5.8, 1.6.2)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593075" y="1554774"/>
            <a:ext cx="1467707" cy="8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46633" y="181347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143093" y="1554774"/>
            <a:ext cx="27295" cy="6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75518" y="1783262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889667" y="1517382"/>
            <a:ext cx="1448431" cy="57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26495" y="1903864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91577" y="826018"/>
                <a:ext cx="9236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7" y="826018"/>
                <a:ext cx="92365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960" r="-596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18895"/>
              </p:ext>
            </p:extLst>
          </p:nvPr>
        </p:nvGraphicFramePr>
        <p:xfrm>
          <a:off x="371111" y="2643273"/>
          <a:ext cx="3290625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125"/>
                <a:gridCol w="658125"/>
                <a:gridCol w="658125"/>
                <a:gridCol w="658125"/>
                <a:gridCol w="658125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2.4.8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53326" y="3615004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20504" y="3064351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99952" y="3615005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31" name="下箭头 30"/>
          <p:cNvSpPr/>
          <p:nvPr/>
        </p:nvSpPr>
        <p:spPr>
          <a:xfrm>
            <a:off x="1243817" y="3106162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922583" y="3105770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2543906" y="3104959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3183771" y="3113391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214441" y="3078814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4784728" y="3092487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355015" y="3092487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811540" y="5630859"/>
            <a:ext cx="6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CFM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04361"/>
              </p:ext>
            </p:extLst>
          </p:nvPr>
        </p:nvGraphicFramePr>
        <p:xfrm>
          <a:off x="421442" y="438488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85436"/>
              </p:ext>
            </p:extLst>
          </p:nvPr>
        </p:nvGraphicFramePr>
        <p:xfrm>
          <a:off x="1153158" y="4420541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68715"/>
              </p:ext>
            </p:extLst>
          </p:nvPr>
        </p:nvGraphicFramePr>
        <p:xfrm>
          <a:off x="1831924" y="4420541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54672"/>
              </p:ext>
            </p:extLst>
          </p:nvPr>
        </p:nvGraphicFramePr>
        <p:xfrm>
          <a:off x="2510690" y="4420541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85021"/>
              </p:ext>
            </p:extLst>
          </p:nvPr>
        </p:nvGraphicFramePr>
        <p:xfrm>
          <a:off x="3139276" y="4434016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50260"/>
              </p:ext>
            </p:extLst>
          </p:nvPr>
        </p:nvGraphicFramePr>
        <p:xfrm>
          <a:off x="4188052" y="4448114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91097"/>
              </p:ext>
            </p:extLst>
          </p:nvPr>
        </p:nvGraphicFramePr>
        <p:xfrm>
          <a:off x="4091960" y="2643497"/>
          <a:ext cx="2213306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5574"/>
                <a:gridCol w="600502"/>
                <a:gridCol w="491319"/>
                <a:gridCol w="545911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203955" y="363013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58" name="文本框 57"/>
          <p:cNvSpPr txBox="1"/>
          <p:nvPr/>
        </p:nvSpPr>
        <p:spPr>
          <a:xfrm>
            <a:off x="2531241" y="3634245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3104050" y="361456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195291" y="3588377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下箭头 64"/>
          <p:cNvSpPr/>
          <p:nvPr/>
        </p:nvSpPr>
        <p:spPr>
          <a:xfrm>
            <a:off x="5924082" y="3082646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748385" y="3615004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301479" y="363013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5861609" y="363013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03962"/>
              </p:ext>
            </p:extLst>
          </p:nvPr>
        </p:nvGraphicFramePr>
        <p:xfrm>
          <a:off x="6735490" y="2631629"/>
          <a:ext cx="210825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8256"/>
                <a:gridCol w="572001"/>
                <a:gridCol w="468000"/>
                <a:gridCol w="520001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1’’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下箭头 77"/>
          <p:cNvSpPr/>
          <p:nvPr/>
        </p:nvSpPr>
        <p:spPr>
          <a:xfrm>
            <a:off x="6775462" y="3122132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下箭头 78"/>
          <p:cNvSpPr/>
          <p:nvPr/>
        </p:nvSpPr>
        <p:spPr>
          <a:xfrm>
            <a:off x="7345749" y="313580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下箭头 79"/>
          <p:cNvSpPr/>
          <p:nvPr/>
        </p:nvSpPr>
        <p:spPr>
          <a:xfrm>
            <a:off x="7916036" y="313580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756312" y="3631695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8485103" y="3125964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7862500" y="367344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84" name="文本框 83"/>
          <p:cNvSpPr txBox="1"/>
          <p:nvPr/>
        </p:nvSpPr>
        <p:spPr>
          <a:xfrm>
            <a:off x="8422630" y="367344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314240" y="3631695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58320"/>
              </p:ext>
            </p:extLst>
          </p:nvPr>
        </p:nvGraphicFramePr>
        <p:xfrm>
          <a:off x="4694068" y="44765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81380"/>
              </p:ext>
            </p:extLst>
          </p:nvPr>
        </p:nvGraphicFramePr>
        <p:xfrm>
          <a:off x="5295069" y="44765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02330"/>
              </p:ext>
            </p:extLst>
          </p:nvPr>
        </p:nvGraphicFramePr>
        <p:xfrm>
          <a:off x="5925040" y="44765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21887"/>
              </p:ext>
            </p:extLst>
          </p:nvPr>
        </p:nvGraphicFramePr>
        <p:xfrm>
          <a:off x="6755483" y="447994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00395"/>
              </p:ext>
            </p:extLst>
          </p:nvPr>
        </p:nvGraphicFramePr>
        <p:xfrm>
          <a:off x="7261499" y="45084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24124"/>
              </p:ext>
            </p:extLst>
          </p:nvPr>
        </p:nvGraphicFramePr>
        <p:xfrm>
          <a:off x="7862500" y="45084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1090"/>
              </p:ext>
            </p:extLst>
          </p:nvPr>
        </p:nvGraphicFramePr>
        <p:xfrm>
          <a:off x="8492471" y="45084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25119" cy="1325563"/>
          </a:xfrm>
        </p:spPr>
        <p:txBody>
          <a:bodyPr/>
          <a:lstStyle/>
          <a:p>
            <a:r>
              <a:rPr lang="en-US" altLang="zh-CN" dirty="0" smtClean="0"/>
              <a:t>Count-min sketch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83160"/>
              </p:ext>
            </p:extLst>
          </p:nvPr>
        </p:nvGraphicFramePr>
        <p:xfrm>
          <a:off x="838200" y="16906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8389"/>
              </p:ext>
            </p:extLst>
          </p:nvPr>
        </p:nvGraphicFramePr>
        <p:xfrm>
          <a:off x="1569916" y="1726344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29302" y="1813319"/>
            <a:ext cx="152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vectors maps to the same bucket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094328" y="2115403"/>
            <a:ext cx="368490" cy="159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85995"/>
              </p:ext>
            </p:extLst>
          </p:nvPr>
        </p:nvGraphicFramePr>
        <p:xfrm>
          <a:off x="4802259" y="177766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63724"/>
              </p:ext>
            </p:extLst>
          </p:nvPr>
        </p:nvGraphicFramePr>
        <p:xfrm>
          <a:off x="1697586" y="3453524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12187"/>
              </p:ext>
            </p:extLst>
          </p:nvPr>
        </p:nvGraphicFramePr>
        <p:xfrm>
          <a:off x="1697586" y="5267679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3193576" y="4694830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53238" y="4181472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6258" y="3676319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1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6258" y="5384563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2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89779"/>
              </p:ext>
            </p:extLst>
          </p:nvPr>
        </p:nvGraphicFramePr>
        <p:xfrm>
          <a:off x="4468794" y="3444947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34789"/>
              </p:ext>
            </p:extLst>
          </p:nvPr>
        </p:nvGraphicFramePr>
        <p:xfrm>
          <a:off x="4468794" y="5287329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6096000" y="4809884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76736" y="3993587"/>
            <a:ext cx="15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Filtering </a:t>
            </a:r>
          </a:p>
          <a:p>
            <a:r>
              <a:rPr lang="en-US" altLang="zh-CN" dirty="0" smtClean="0"/>
              <a:t>with p=4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94228"/>
              </p:ext>
            </p:extLst>
          </p:nvPr>
        </p:nvGraphicFramePr>
        <p:xfrm>
          <a:off x="7278044" y="3444947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16852"/>
              </p:ext>
            </p:extLst>
          </p:nvPr>
        </p:nvGraphicFramePr>
        <p:xfrm>
          <a:off x="7282976" y="526767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箭头 22"/>
          <p:cNvSpPr/>
          <p:nvPr/>
        </p:nvSpPr>
        <p:spPr>
          <a:xfrm>
            <a:off x="8054317" y="4824483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04627" y="4048499"/>
            <a:ext cx="122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Generating 2DFM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29824"/>
              </p:ext>
            </p:extLst>
          </p:nvPr>
        </p:nvGraphicFramePr>
        <p:xfrm>
          <a:off x="9255274" y="418147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224" y="-27870"/>
            <a:ext cx="5685430" cy="1325563"/>
          </a:xfrm>
        </p:spPr>
        <p:txBody>
          <a:bodyPr/>
          <a:lstStyle/>
          <a:p>
            <a:r>
              <a:rPr lang="en-US" altLang="zh-CN" dirty="0" smtClean="0"/>
              <a:t>Bit-matrix bloom filter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68731"/>
              </p:ext>
            </p:extLst>
          </p:nvPr>
        </p:nvGraphicFramePr>
        <p:xfrm>
          <a:off x="951799" y="2531105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00405"/>
              </p:ext>
            </p:extLst>
          </p:nvPr>
        </p:nvGraphicFramePr>
        <p:xfrm>
          <a:off x="952258" y="3895941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2156346" y="3714801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35151" y="3320620"/>
            <a:ext cx="69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0" y="4121415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2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71746"/>
              </p:ext>
            </p:extLst>
          </p:nvPr>
        </p:nvGraphicFramePr>
        <p:xfrm>
          <a:off x="3057073" y="2592672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29324"/>
              </p:ext>
            </p:extLst>
          </p:nvPr>
        </p:nvGraphicFramePr>
        <p:xfrm>
          <a:off x="3070251" y="3972208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4325437" y="3711945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92405" y="2941699"/>
            <a:ext cx="15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Filtering </a:t>
            </a:r>
          </a:p>
          <a:p>
            <a:r>
              <a:rPr lang="en-US" altLang="zh-CN" dirty="0" smtClean="0"/>
              <a:t>with p=4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72458"/>
              </p:ext>
            </p:extLst>
          </p:nvPr>
        </p:nvGraphicFramePr>
        <p:xfrm>
          <a:off x="5365143" y="2592672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01497"/>
              </p:ext>
            </p:extLst>
          </p:nvPr>
        </p:nvGraphicFramePr>
        <p:xfrm>
          <a:off x="5365143" y="3929911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箭头 22"/>
          <p:cNvSpPr/>
          <p:nvPr/>
        </p:nvSpPr>
        <p:spPr>
          <a:xfrm>
            <a:off x="5946715" y="3606463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797025" y="2830479"/>
            <a:ext cx="122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Generating 2DFM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43423"/>
              </p:ext>
            </p:extLst>
          </p:nvPr>
        </p:nvGraphicFramePr>
        <p:xfrm>
          <a:off x="7147672" y="296345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80490"/>
              </p:ext>
            </p:extLst>
          </p:nvPr>
        </p:nvGraphicFramePr>
        <p:xfrm>
          <a:off x="432841" y="11662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26477"/>
              </p:ext>
            </p:extLst>
          </p:nvPr>
        </p:nvGraphicFramePr>
        <p:xfrm>
          <a:off x="1128342" y="11590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09185"/>
              </p:ext>
            </p:extLst>
          </p:nvPr>
        </p:nvGraphicFramePr>
        <p:xfrm>
          <a:off x="1886918" y="11590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54497"/>
              </p:ext>
            </p:extLst>
          </p:nvPr>
        </p:nvGraphicFramePr>
        <p:xfrm>
          <a:off x="2568740" y="11590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82388" y="2263549"/>
            <a:ext cx="445954" cy="26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378424" y="2256349"/>
            <a:ext cx="508494" cy="2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1886918" y="2263549"/>
            <a:ext cx="124142" cy="19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886918" y="2256349"/>
            <a:ext cx="869930" cy="2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337" y="2618534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1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5911150" y="5979067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554393" y="5332736"/>
            <a:ext cx="15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Different hash functions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14681"/>
              </p:ext>
            </p:extLst>
          </p:nvPr>
        </p:nvGraphicFramePr>
        <p:xfrm>
          <a:off x="7147672" y="492438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9" name="右箭头 38"/>
          <p:cNvSpPr/>
          <p:nvPr/>
        </p:nvSpPr>
        <p:spPr>
          <a:xfrm>
            <a:off x="8514768" y="4474977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49594" y="3936749"/>
            <a:ext cx="122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Bit-AND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27200"/>
              </p:ext>
            </p:extLst>
          </p:nvPr>
        </p:nvGraphicFramePr>
        <p:xfrm>
          <a:off x="9748356" y="368995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2" name="右大括号 41"/>
          <p:cNvSpPr/>
          <p:nvPr/>
        </p:nvSpPr>
        <p:spPr>
          <a:xfrm rot="5400000">
            <a:off x="1348583" y="4796753"/>
            <a:ext cx="265691" cy="928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445847" y="4336182"/>
            <a:ext cx="44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0800000">
            <a:off x="6854301" y="3914582"/>
            <a:ext cx="206263" cy="12873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457285" y="5680733"/>
            <a:ext cx="44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54611" y="2843142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CFM matrix 1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2194" y="877368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 table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2194" y="2196811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table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83990" y="130671"/>
            <a:ext cx="12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98075"/>
              </p:ext>
            </p:extLst>
          </p:nvPr>
        </p:nvGraphicFramePr>
        <p:xfrm>
          <a:off x="2854611" y="1079977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7940"/>
              </p:ext>
            </p:extLst>
          </p:nvPr>
        </p:nvGraphicFramePr>
        <p:xfrm>
          <a:off x="1392124" y="65189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8070"/>
              </p:ext>
            </p:extLst>
          </p:nvPr>
        </p:nvGraphicFramePr>
        <p:xfrm>
          <a:off x="1392124" y="199437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2043730" y="1749173"/>
            <a:ext cx="47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54611" y="6049332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CFM matrix 2 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72194" y="4083558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 table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2194" y="5403001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table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183990" y="3336861"/>
            <a:ext cx="12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86221"/>
              </p:ext>
            </p:extLst>
          </p:nvPr>
        </p:nvGraphicFramePr>
        <p:xfrm>
          <a:off x="2854611" y="4286167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54128"/>
              </p:ext>
            </p:extLst>
          </p:nvPr>
        </p:nvGraphicFramePr>
        <p:xfrm>
          <a:off x="1392124" y="385808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72833"/>
              </p:ext>
            </p:extLst>
          </p:nvPr>
        </p:nvGraphicFramePr>
        <p:xfrm>
          <a:off x="1392124" y="520056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2043730" y="4955363"/>
            <a:ext cx="47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346917" y="3336861"/>
            <a:ext cx="47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6792"/>
              </p:ext>
            </p:extLst>
          </p:nvPr>
        </p:nvGraphicFramePr>
        <p:xfrm>
          <a:off x="5131910" y="2605341"/>
          <a:ext cx="882750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3935112" y="3440287"/>
            <a:ext cx="11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Hit twice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827132" y="2070259"/>
            <a:ext cx="192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p-threshold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9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17832" y="1868150"/>
            <a:ext cx="106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620306" y="1751629"/>
            <a:ext cx="14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3" y="1787278"/>
            <a:ext cx="7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415" y="311091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Algeria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230227" y="4306135"/>
            <a:ext cx="144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California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43442" y="4307674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Michigan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0329" y="5158228"/>
            <a:ext cx="89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Seoul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15782" y="30279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South Korea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917119" y="4325984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4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811434" y="2986576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  <a:endCxn id="6" idx="0"/>
          </p:cNvCxnSpPr>
          <p:nvPr/>
        </p:nvCxnSpPr>
        <p:spPr>
          <a:xfrm flipH="1">
            <a:off x="2148672" y="1280532"/>
            <a:ext cx="3797270" cy="587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326059" y="1280532"/>
            <a:ext cx="619883" cy="471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945942" y="1280532"/>
            <a:ext cx="1922267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08203" y="2302487"/>
            <a:ext cx="669310" cy="806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42906" y="2275730"/>
            <a:ext cx="96244" cy="802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527617" y="2213294"/>
            <a:ext cx="798442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326059" y="2213294"/>
            <a:ext cx="705753" cy="69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818389" y="3481527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403535" y="3466728"/>
            <a:ext cx="775651" cy="74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3" y="2248943"/>
            <a:ext cx="312904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65" idx="0"/>
          </p:cNvCxnSpPr>
          <p:nvPr/>
        </p:nvCxnSpPr>
        <p:spPr>
          <a:xfrm flipH="1">
            <a:off x="6869488" y="3397615"/>
            <a:ext cx="310874" cy="613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945942" y="1280532"/>
            <a:ext cx="3264297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73787" y="178369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757663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368788" y="1673810"/>
            <a:ext cx="47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6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sz="2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755647" y="316921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3267" y="472891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955606" y="472466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83534" y="1778845"/>
            <a:ext cx="26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5945942" y="5599498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75488" y="3069988"/>
            <a:ext cx="7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U.S.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598871" y="3084438"/>
            <a:ext cx="8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sz="2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913640" y="2337941"/>
            <a:ext cx="904085" cy="744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553171" y="4759493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91815" y="5200114"/>
            <a:ext cx="143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Shenzhen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495998" y="3020495"/>
            <a:ext cx="9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</a:t>
            </a:r>
            <a:endParaRPr lang="zh-CN" altLang="en-US" sz="20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680747" y="3440767"/>
            <a:ext cx="254337" cy="56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047226" y="4303687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yeonggi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6472450" y="4730433"/>
            <a:ext cx="285470" cy="42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568031" y="4279820"/>
            <a:ext cx="34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7367847" y="4248558"/>
            <a:ext cx="4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757920" y="4749674"/>
            <a:ext cx="367574" cy="3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943984" y="5182499"/>
            <a:ext cx="111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Suwon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877119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205987" y="2769108"/>
            <a:ext cx="69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410447" y="4010847"/>
            <a:ext cx="91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318091" y="3995379"/>
            <a:ext cx="10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3.2.1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027759" y="5580177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3.1.1.2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429094" y="5599498"/>
            <a:ext cx="89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391754" y="5599498"/>
            <a:ext cx="15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Los Angels</a:t>
            </a:r>
            <a:endParaRPr lang="zh-CN" altLang="en-US" sz="2000" dirty="0"/>
          </a:p>
        </p:txBody>
      </p:sp>
      <p:cxnSp>
        <p:nvCxnSpPr>
          <p:cNvPr id="77" name="直接连接符 76"/>
          <p:cNvCxnSpPr>
            <a:stCxn id="83" idx="2"/>
            <a:endCxn id="76" idx="0"/>
          </p:cNvCxnSpPr>
          <p:nvPr/>
        </p:nvCxnSpPr>
        <p:spPr>
          <a:xfrm flipH="1">
            <a:off x="3173941" y="5129020"/>
            <a:ext cx="646678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884961" y="5599498"/>
            <a:ext cx="144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Cupertino</a:t>
            </a:r>
            <a:endParaRPr lang="zh-CN" altLang="en-US" sz="2400" dirty="0"/>
          </a:p>
        </p:txBody>
      </p:sp>
      <p:cxnSp>
        <p:nvCxnSpPr>
          <p:cNvPr id="81" name="直接连接符 80"/>
          <p:cNvCxnSpPr>
            <a:stCxn id="83" idx="2"/>
            <a:endCxn id="78" idx="0"/>
          </p:cNvCxnSpPr>
          <p:nvPr/>
        </p:nvCxnSpPr>
        <p:spPr>
          <a:xfrm>
            <a:off x="3820619" y="5129020"/>
            <a:ext cx="784891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566639" y="6056431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sz="2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071763" y="6050424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7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00264" y="1676276"/>
            <a:ext cx="106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424235" y="1644541"/>
            <a:ext cx="14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18800" y="1609341"/>
            <a:ext cx="7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02113" y="3099223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Algeria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73941" y="4429488"/>
            <a:ext cx="144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California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7083" y="4429488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Michigan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2737" y="5604506"/>
            <a:ext cx="89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Seoul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15782" y="30279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South Korea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61834" y="440635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403864" y="1621485"/>
            <a:ext cx="42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34309" y="3026024"/>
            <a:ext cx="4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925484" y="3052740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108491" y="1280532"/>
            <a:ext cx="3837451" cy="393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</p:cNvCxnSpPr>
          <p:nvPr/>
        </p:nvCxnSpPr>
        <p:spPr>
          <a:xfrm flipH="1">
            <a:off x="5271363" y="1280532"/>
            <a:ext cx="674579" cy="375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945942" y="1280532"/>
            <a:ext cx="1983474" cy="383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289442" y="2337941"/>
            <a:ext cx="717559" cy="796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017787" y="2317574"/>
            <a:ext cx="9418" cy="740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420679" y="2373031"/>
            <a:ext cx="645957" cy="701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9" idx="2"/>
          </p:cNvCxnSpPr>
          <p:nvPr/>
        </p:nvCxnSpPr>
        <p:spPr>
          <a:xfrm>
            <a:off x="5191630" y="2384702"/>
            <a:ext cx="934966" cy="746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719956" y="3826731"/>
            <a:ext cx="700723" cy="538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5" idx="0"/>
          </p:cNvCxnSpPr>
          <p:nvPr/>
        </p:nvCxnSpPr>
        <p:spPr>
          <a:xfrm>
            <a:off x="4438375" y="3826731"/>
            <a:ext cx="887684" cy="602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17" idx="0"/>
          </p:cNvCxnSpPr>
          <p:nvPr/>
        </p:nvCxnSpPr>
        <p:spPr>
          <a:xfrm flipH="1">
            <a:off x="7634731" y="2317574"/>
            <a:ext cx="512443" cy="710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62" idx="0"/>
            <a:endCxn id="85" idx="2"/>
          </p:cNvCxnSpPr>
          <p:nvPr/>
        </p:nvCxnSpPr>
        <p:spPr>
          <a:xfrm flipH="1" flipV="1">
            <a:off x="8157382" y="2310745"/>
            <a:ext cx="852714" cy="7152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619100" y="3719227"/>
            <a:ext cx="21191" cy="745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945942" y="1280532"/>
            <a:ext cx="3607560" cy="424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851353" y="1973287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827193" y="3521639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992259" y="1984592"/>
            <a:ext cx="39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386735" y="3370786"/>
            <a:ext cx="6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sz="2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182008" y="348100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2351" y="4782389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972862" y="4863542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965044" y="1910635"/>
            <a:ext cx="38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6594280" y="5996394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20602" y="3094512"/>
            <a:ext cx="7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U.S.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638970" y="3109176"/>
            <a:ext cx="8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sz="2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2027205" y="2332245"/>
            <a:ext cx="874012" cy="70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111264" y="5170687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684073" y="5653845"/>
            <a:ext cx="143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Shenzhen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553680" y="3026025"/>
            <a:ext cx="9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</a:t>
            </a:r>
            <a:endParaRPr lang="zh-CN" altLang="en-US" sz="20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998829" y="3812430"/>
            <a:ext cx="1" cy="599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932162" y="4396173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yeonggi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7162899" y="5233034"/>
            <a:ext cx="425587" cy="407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454978" y="5570835"/>
            <a:ext cx="4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7647505" y="5238583"/>
            <a:ext cx="367574" cy="3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61283" y="5599497"/>
            <a:ext cx="111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Suwon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808027" y="3566211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763749" y="3366156"/>
            <a:ext cx="69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672189" y="6016495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3.1.1.2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890406" y="6016495"/>
            <a:ext cx="89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391754" y="5599498"/>
            <a:ext cx="15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Los Angels</a:t>
            </a:r>
            <a:endParaRPr lang="zh-CN" altLang="en-US" sz="2000" dirty="0"/>
          </a:p>
        </p:txBody>
      </p:sp>
      <p:cxnSp>
        <p:nvCxnSpPr>
          <p:cNvPr id="77" name="直接连接符 76"/>
          <p:cNvCxnSpPr>
            <a:stCxn id="83" idx="2"/>
            <a:endCxn id="76" idx="0"/>
          </p:cNvCxnSpPr>
          <p:nvPr/>
        </p:nvCxnSpPr>
        <p:spPr>
          <a:xfrm flipH="1">
            <a:off x="3173941" y="5182499"/>
            <a:ext cx="645762" cy="416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884961" y="5599498"/>
            <a:ext cx="144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Cupertino</a:t>
            </a:r>
            <a:endParaRPr lang="zh-CN" altLang="en-US" sz="2400" dirty="0"/>
          </a:p>
        </p:txBody>
      </p:sp>
      <p:cxnSp>
        <p:nvCxnSpPr>
          <p:cNvPr id="81" name="直接连接符 80"/>
          <p:cNvCxnSpPr>
            <a:stCxn id="83" idx="2"/>
            <a:endCxn id="78" idx="0"/>
          </p:cNvCxnSpPr>
          <p:nvPr/>
        </p:nvCxnSpPr>
        <p:spPr>
          <a:xfrm>
            <a:off x="3819703" y="5182499"/>
            <a:ext cx="785807" cy="416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566639" y="6056431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sz="2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071763" y="6050424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sz="2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7230344" y="4819652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</a:t>
            </a:r>
            <a:endParaRPr lang="zh-CN" altLang="en-US" sz="2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8844405" y="481747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32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3419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74709" y="275912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74709" y="3771331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74709" y="4783540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036020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36020" y="2741345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57346" y="812041"/>
            <a:ext cx="13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Hypernym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3357349" y="1931579"/>
            <a:ext cx="147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446060" y="1931580"/>
            <a:ext cx="1385246" cy="99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457431" y="3128453"/>
            <a:ext cx="1373875" cy="18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3"/>
          </p:cNvCxnSpPr>
          <p:nvPr/>
        </p:nvCxnSpPr>
        <p:spPr>
          <a:xfrm flipV="1">
            <a:off x="3357346" y="3110677"/>
            <a:ext cx="1473960" cy="84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0859" y="887105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281437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281437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  <a:endCxn id="4" idx="2"/>
          </p:cNvCxnSpPr>
          <p:nvPr/>
        </p:nvCxnSpPr>
        <p:spPr>
          <a:xfrm flipV="1">
            <a:off x="6892120" y="1410325"/>
            <a:ext cx="1630906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8523026" y="1410325"/>
            <a:ext cx="1793673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5" idx="3"/>
          </p:cNvCxnSpPr>
          <p:nvPr/>
        </p:nvCxnSpPr>
        <p:spPr>
          <a:xfrm flipH="1">
            <a:off x="7560859" y="2543047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574416" y="2660788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574" y="1289589"/>
            <a:ext cx="476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4601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Graph pattern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8153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An SQL example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4444" y="1492670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683921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683921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 flipV="1">
            <a:off x="6892120" y="2133630"/>
            <a:ext cx="743615" cy="550291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0"/>
          </p:cNvCxnSpPr>
          <p:nvPr/>
        </p:nvCxnSpPr>
        <p:spPr>
          <a:xfrm flipH="1" flipV="1">
            <a:off x="9538778" y="2256179"/>
            <a:ext cx="777921" cy="42774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1"/>
            <a:endCxn id="5" idx="3"/>
          </p:cNvCxnSpPr>
          <p:nvPr/>
        </p:nvCxnSpPr>
        <p:spPr>
          <a:xfrm flipH="1">
            <a:off x="7560859" y="2945531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16" y="3063272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1574" y="1289589"/>
            <a:ext cx="4763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with similarity 0.9 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</a:t>
            </a:r>
            <a:r>
              <a:rPr lang="en-US" altLang="zh-CN" sz="2400" dirty="0"/>
              <a:t> with similarity </a:t>
            </a:r>
            <a:r>
              <a:rPr lang="en-US" altLang="zh-CN" sz="2400" dirty="0" smtClean="0"/>
              <a:t>0.9 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 </a:t>
            </a:r>
            <a:r>
              <a:rPr lang="en-US" altLang="zh-CN" sz="2400" dirty="0"/>
              <a:t>with similarity </a:t>
            </a:r>
            <a:r>
              <a:rPr lang="en-US" altLang="zh-CN" sz="2400" dirty="0" smtClean="0"/>
              <a:t>0.8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0859" y="3847420"/>
            <a:ext cx="25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Graph pattern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56184" y="3847420"/>
            <a:ext cx="303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An SQL example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892120" y="196064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42723" y="200440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8072" y="2453088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41141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U.S.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Galaxy</a:t>
                      </a:r>
                      <a:r>
                        <a:rPr lang="en-US" altLang="zh-CN" baseline="0" dirty="0" smtClean="0"/>
                        <a:t> S6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South Korea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 Angles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60" y="272956"/>
            <a:ext cx="20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35117"/>
              </p:ext>
            </p:extLst>
          </p:nvPr>
        </p:nvGraphicFramePr>
        <p:xfrm>
          <a:off x="2032001" y="3205834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California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 phone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Seoul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 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Shenzhen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 6 Plus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Cupertino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74460" y="2759124"/>
            <a:ext cx="18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587144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916669" y="1855777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45635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8837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7431" y="235902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994783" y="1855777"/>
            <a:ext cx="585029" cy="450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033516" y="2804187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742918" y="3133911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31184" y="2336259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793531" y="2336259"/>
            <a:ext cx="10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729982" y="2332927"/>
            <a:ext cx="93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229367" y="2736369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38769" y="3066093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877839" y="379408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52290" y="376213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5306122" y="1774511"/>
            <a:ext cx="834185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6184123" y="1774511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262237" y="1774511"/>
            <a:ext cx="943781" cy="490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28096" y="1337481"/>
            <a:ext cx="12106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1.1.2.1, 0</a:t>
            </a:r>
          </a:p>
          <a:p>
            <a:r>
              <a:rPr lang="en-US" altLang="zh-CN" dirty="0" smtClean="0"/>
              <a:t>1.1.2.2, 3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1.1.2.10, 3</a:t>
            </a:r>
          </a:p>
          <a:p>
            <a:r>
              <a:rPr lang="en-US" altLang="zh-CN" dirty="0" smtClean="0"/>
              <a:t>1.1.3, 2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95425" y="1303049"/>
            <a:ext cx="105826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1.1.1, 0</a:t>
            </a:r>
          </a:p>
          <a:p>
            <a:r>
              <a:rPr lang="en-US" altLang="zh-CN" smtClean="0"/>
              <a:t>1.1.2</a:t>
            </a:r>
            <a:r>
              <a:rPr lang="en-US" altLang="zh-CN" dirty="0" smtClean="0"/>
              <a:t>, 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09493" y="872197"/>
            <a:ext cx="9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 L </a:t>
            </a:r>
            <a:r>
              <a:rPr lang="en-US" altLang="zh-CN" baseline="-25000" dirty="0" smtClean="0"/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38293" y="872197"/>
            <a:ext cx="9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 L 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8" name="文本框 7"/>
          <p:cNvSpPr txBox="1"/>
          <p:nvPr/>
        </p:nvSpPr>
        <p:spPr>
          <a:xfrm>
            <a:off x="5069812" y="3303563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 threshold </a:t>
            </a:r>
            <a:r>
              <a:rPr lang="el-GR" altLang="zh-CN" dirty="0" smtClean="0"/>
              <a:t>θ</a:t>
            </a:r>
            <a:r>
              <a:rPr lang="en-US" altLang="zh-CN" dirty="0" smtClean="0"/>
              <a:t> = 0.6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026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763</Words>
  <Application>Microsoft Office PowerPoint</Application>
  <PresentationFormat>宽屏</PresentationFormat>
  <Paragraphs>567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Count-min sketch</vt:lpstr>
      <vt:lpstr>Bit-matrix bloom filter</vt:lpstr>
      <vt:lpstr>PowerPoint 演示文稿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Jiaheng Lu</dc:creator>
  <cp:lastModifiedBy>Jiaheng Lu</cp:lastModifiedBy>
  <cp:revision>95</cp:revision>
  <dcterms:created xsi:type="dcterms:W3CDTF">2015-05-29T02:22:03Z</dcterms:created>
  <dcterms:modified xsi:type="dcterms:W3CDTF">2015-11-22T10:08:54Z</dcterms:modified>
</cp:coreProperties>
</file>