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2" r:id="rId3"/>
    <p:sldId id="271" r:id="rId4"/>
    <p:sldId id="275" r:id="rId5"/>
    <p:sldId id="258" r:id="rId6"/>
    <p:sldId id="273" r:id="rId7"/>
    <p:sldId id="274" r:id="rId8"/>
    <p:sldId id="259" r:id="rId9"/>
    <p:sldId id="260" r:id="rId10"/>
    <p:sldId id="261" r:id="rId11"/>
    <p:sldId id="282" r:id="rId12"/>
    <p:sldId id="263" r:id="rId13"/>
    <p:sldId id="272" r:id="rId14"/>
    <p:sldId id="264" r:id="rId15"/>
    <p:sldId id="268" r:id="rId16"/>
    <p:sldId id="265" r:id="rId17"/>
    <p:sldId id="266" r:id="rId18"/>
    <p:sldId id="269" r:id="rId19"/>
    <p:sldId id="276" r:id="rId20"/>
    <p:sldId id="278" r:id="rId21"/>
    <p:sldId id="277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70" r:id="rId37"/>
    <p:sldId id="267" r:id="rId38"/>
    <p:sldId id="294" r:id="rId39"/>
    <p:sldId id="295" r:id="rId40"/>
    <p:sldId id="297" r:id="rId41"/>
    <p:sldId id="298" r:id="rId42"/>
    <p:sldId id="296" r:id="rId43"/>
  </p:sldIdLst>
  <p:sldSz cx="12192000" cy="6858000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, Jiaheng" initials="LJ" lastIdx="0" clrIdx="0">
    <p:extLst>
      <p:ext uri="{19B8F6BF-5375-455C-9EA6-DF929625EA0E}">
        <p15:presenceInfo xmlns:p15="http://schemas.microsoft.com/office/powerpoint/2012/main" userId="S-1-5-21-16020293-282541685-632688529-2662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3077739" cy="513507"/>
          </a:xfrm>
          <a:prstGeom prst="rect">
            <a:avLst/>
          </a:prstGeom>
        </p:spPr>
        <p:txBody>
          <a:bodyPr vert="horz" lIns="98613" tIns="49307" rIns="98613" bIns="4930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5" y="6"/>
            <a:ext cx="3077739" cy="513507"/>
          </a:xfrm>
          <a:prstGeom prst="rect">
            <a:avLst/>
          </a:prstGeom>
        </p:spPr>
        <p:txBody>
          <a:bodyPr vert="horz" lIns="98613" tIns="49307" rIns="98613" bIns="49307" rtlCol="0"/>
          <a:lstStyle>
            <a:lvl1pPr algn="r">
              <a:defRPr sz="1300"/>
            </a:lvl1pPr>
          </a:lstStyle>
          <a:p>
            <a:fld id="{0D55BE89-D7D9-46DA-844D-6941724E15AE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13" tIns="49307" rIns="98613" bIns="4930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925411"/>
            <a:ext cx="5681980" cy="4029879"/>
          </a:xfrm>
          <a:prstGeom prst="rect">
            <a:avLst/>
          </a:prstGeom>
        </p:spPr>
        <p:txBody>
          <a:bodyPr vert="horz" lIns="98613" tIns="49307" rIns="98613" bIns="4930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721114"/>
            <a:ext cx="3077739" cy="513507"/>
          </a:xfrm>
          <a:prstGeom prst="rect">
            <a:avLst/>
          </a:prstGeom>
        </p:spPr>
        <p:txBody>
          <a:bodyPr vert="horz" lIns="98613" tIns="49307" rIns="98613" bIns="4930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5" y="9721114"/>
            <a:ext cx="3077739" cy="513507"/>
          </a:xfrm>
          <a:prstGeom prst="rect">
            <a:avLst/>
          </a:prstGeom>
        </p:spPr>
        <p:txBody>
          <a:bodyPr vert="horz" lIns="98613" tIns="49307" rIns="98613" bIns="49307" rtlCol="0" anchor="b"/>
          <a:lstStyle>
            <a:lvl1pPr algn="r">
              <a:defRPr sz="13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8376-8DE2-4090-B8EA-EB486D5AC54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9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09" y="818867"/>
            <a:ext cx="33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2" y="1881501"/>
            <a:ext cx="109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5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2" y="1888576"/>
            <a:ext cx="92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9144" y="3010735"/>
            <a:ext cx="231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Africa, Northern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62" y="4214256"/>
            <a:ext cx="118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Algeria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2920" y="3058603"/>
            <a:ext cx="241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Caribbean Region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05941" y="4299582"/>
            <a:ext cx="14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West Indies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9370" y="4301187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580" y="4284870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12623" y="30011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Asia, Central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83491" y="4246200"/>
            <a:ext cx="15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96626" y="2927213"/>
            <a:ext cx="53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2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8944" y="2971901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4" y="1280532"/>
            <a:ext cx="3659804" cy="508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508716" y="1280532"/>
            <a:ext cx="669102" cy="572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6177818" y="1280532"/>
            <a:ext cx="1690391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70" y="2314533"/>
            <a:ext cx="850846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508716" y="2314533"/>
            <a:ext cx="963734" cy="641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355858" y="3520268"/>
            <a:ext cx="354046" cy="779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4709904" y="3520268"/>
            <a:ext cx="1198442" cy="780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4" y="2350241"/>
            <a:ext cx="378576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6177818" y="1280532"/>
            <a:ext cx="3032421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91249" y="173557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69346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1.1.1</a:t>
            </a:r>
            <a:endParaRPr lang="zh-CN" altLang="en-US" sz="2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545040" y="475872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83247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517409" y="18014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39343" y="474653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95439" y="476337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6250" y="192390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470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624949" y="47376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65666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Barometer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20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3706"/>
              </p:ext>
            </p:extLst>
          </p:nvPr>
        </p:nvGraphicFramePr>
        <p:xfrm>
          <a:off x="2032001" y="3205834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version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4460" y="2759124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39782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Barometer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Samsung phone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20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032001" y="3205834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version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4460" y="2759124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916669" y="1855777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45635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8837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7431" y="235902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994783" y="1855777"/>
            <a:ext cx="585029" cy="450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033516" y="2804187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42918" y="3133911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31184" y="2336259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93531" y="2336259"/>
            <a:ext cx="10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729982" y="2332927"/>
            <a:ext cx="93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229367" y="2736369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38769" y="3066093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77839" y="379408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52290" y="376213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5306122" y="1774511"/>
            <a:ext cx="834185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184123" y="1774511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62237" y="1774511"/>
            <a:ext cx="943781" cy="490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28096" y="1337481"/>
            <a:ext cx="12106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1.1.2.1, 0</a:t>
            </a:r>
          </a:p>
          <a:p>
            <a:r>
              <a:rPr lang="en-US" altLang="zh-CN" dirty="0" smtClean="0"/>
              <a:t>1.1.2.2, 3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1.1.2.10, 3</a:t>
            </a:r>
          </a:p>
          <a:p>
            <a:r>
              <a:rPr lang="en-US" altLang="zh-CN" dirty="0" smtClean="0"/>
              <a:t>1.1.3, 2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95425" y="1303049"/>
            <a:ext cx="10582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1.1.1, 0</a:t>
            </a:r>
          </a:p>
          <a:p>
            <a:r>
              <a:rPr lang="en-US" altLang="zh-CN" smtClean="0"/>
              <a:t>1.1.2</a:t>
            </a:r>
            <a:r>
              <a:rPr lang="en-US" altLang="zh-CN" dirty="0" smtClean="0"/>
              <a:t>, 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09493" y="872197"/>
            <a:ext cx="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 L </a:t>
            </a:r>
            <a:r>
              <a:rPr lang="en-US" altLang="zh-CN" baseline="-25000" dirty="0" smtClean="0"/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38293" y="872197"/>
            <a:ext cx="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 L 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" name="文本框 1"/>
          <p:cNvSpPr txBox="1"/>
          <p:nvPr/>
        </p:nvSpPr>
        <p:spPr>
          <a:xfrm>
            <a:off x="6542454" y="1989456"/>
            <a:ext cx="461665" cy="450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6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665001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16669" y="1855777"/>
            <a:ext cx="576541" cy="39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22695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42918" y="5341531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823342" y="5356489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98518" y="227374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714" y="30575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0656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86055" y="3815116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236845" y="352903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236844" y="433061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176634" y="225400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5657" y="3096006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 flipH="1">
            <a:off x="2950710" y="2724440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30316" y="3066093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36" idx="4"/>
            <a:endCxn id="40" idx="0"/>
          </p:cNvCxnSpPr>
          <p:nvPr/>
        </p:nvCxnSpPr>
        <p:spPr>
          <a:xfrm>
            <a:off x="3444884" y="2724440"/>
            <a:ext cx="370485" cy="341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967729" y="1918788"/>
            <a:ext cx="573176" cy="346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40905" y="1918788"/>
            <a:ext cx="700059" cy="362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4924511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699480" y="226044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97623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31574" y="309278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4860202" y="354617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28758" y="4281712"/>
            <a:ext cx="1" cy="37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5924388" y="228149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40905" y="46687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54" idx="4"/>
          </p:cNvCxnSpPr>
          <p:nvPr/>
        </p:nvCxnSpPr>
        <p:spPr>
          <a:xfrm flipH="1">
            <a:off x="5698464" y="2751926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4" idx="4"/>
          </p:cNvCxnSpPr>
          <p:nvPr/>
        </p:nvCxnSpPr>
        <p:spPr>
          <a:xfrm>
            <a:off x="6192638" y="2751926"/>
            <a:ext cx="284171" cy="35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457709" y="3093579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431562" y="3905667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5689734" y="358433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658184" y="4367769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277896" y="3106352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244263" y="390511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37914" y="4666490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endCxn id="64" idx="0"/>
          </p:cNvCxnSpPr>
          <p:nvPr/>
        </p:nvCxnSpPr>
        <p:spPr>
          <a:xfrm flipH="1">
            <a:off x="6512513" y="3553788"/>
            <a:ext cx="21500" cy="351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4" idx="4"/>
          </p:cNvCxnSpPr>
          <p:nvPr/>
        </p:nvCxnSpPr>
        <p:spPr>
          <a:xfrm flipH="1">
            <a:off x="6491012" y="4375546"/>
            <a:ext cx="21501" cy="297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55420" y="379684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1675147" y="5007467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Compact </a:t>
            </a:r>
            <a:r>
              <a:rPr lang="en-US" altLang="zh-CN" sz="2000" dirty="0" err="1" smtClean="0"/>
              <a:t>Trie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758262" y="5042590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Compact </a:t>
            </a:r>
            <a:r>
              <a:rPr lang="en-US" altLang="zh-CN" sz="2000" dirty="0" err="1" smtClean="0"/>
              <a:t>Trie</a:t>
            </a:r>
            <a:r>
              <a:rPr lang="en-US" altLang="zh-CN" sz="2000" dirty="0" smtClean="0"/>
              <a:t> 2 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406509" y="226044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57290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57290" y="289178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42918" y="443406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917839" y="288902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98449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47035" y="3589295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9" idx="4"/>
            <a:endCxn id="46" idx="0"/>
          </p:cNvCxnSpPr>
          <p:nvPr/>
        </p:nvCxnSpPr>
        <p:spPr>
          <a:xfrm flipH="1">
            <a:off x="1828029" y="3073134"/>
            <a:ext cx="16770" cy="50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2"/>
            <a:endCxn id="68" idx="0"/>
          </p:cNvCxnSpPr>
          <p:nvPr/>
        </p:nvCxnSpPr>
        <p:spPr>
          <a:xfrm flipH="1">
            <a:off x="1813657" y="3757317"/>
            <a:ext cx="14372" cy="67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5" idx="4"/>
            <a:endCxn id="49" idx="7"/>
          </p:cNvCxnSpPr>
          <p:nvPr/>
        </p:nvCxnSpPr>
        <p:spPr>
          <a:xfrm flipH="1">
            <a:off x="1906677" y="2441793"/>
            <a:ext cx="587341" cy="47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5" idx="4"/>
            <a:endCxn id="69" idx="1"/>
          </p:cNvCxnSpPr>
          <p:nvPr/>
        </p:nvCxnSpPr>
        <p:spPr>
          <a:xfrm>
            <a:off x="2494018" y="2441793"/>
            <a:ext cx="449452" cy="4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9" idx="5"/>
            <a:endCxn id="71" idx="0"/>
          </p:cNvCxnSpPr>
          <p:nvPr/>
        </p:nvCxnSpPr>
        <p:spPr>
          <a:xfrm>
            <a:off x="3067226" y="3043815"/>
            <a:ext cx="350548" cy="54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9" idx="3"/>
            <a:endCxn id="70" idx="0"/>
          </p:cNvCxnSpPr>
          <p:nvPr/>
        </p:nvCxnSpPr>
        <p:spPr>
          <a:xfrm flipH="1">
            <a:off x="2569188" y="3043815"/>
            <a:ext cx="374282" cy="5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84396" y="237257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965010" y="237009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420624" y="3157217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420107" y="3955662"/>
            <a:ext cx="4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335494" y="3140294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388630" y="3104145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5512520" y="226044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96841" y="3929996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863301" y="289178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06401" y="4474996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023850" y="288902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04460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53046" y="3589295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/>
          <p:cNvCxnSpPr>
            <a:stCxn id="79" idx="2"/>
            <a:endCxn id="81" idx="0"/>
          </p:cNvCxnSpPr>
          <p:nvPr/>
        </p:nvCxnSpPr>
        <p:spPr>
          <a:xfrm>
            <a:off x="4967580" y="4110526"/>
            <a:ext cx="9560" cy="36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8" idx="4"/>
            <a:endCxn id="80" idx="7"/>
          </p:cNvCxnSpPr>
          <p:nvPr/>
        </p:nvCxnSpPr>
        <p:spPr>
          <a:xfrm flipH="1">
            <a:off x="5012688" y="2441793"/>
            <a:ext cx="587341" cy="47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8" idx="4"/>
            <a:endCxn id="82" idx="1"/>
          </p:cNvCxnSpPr>
          <p:nvPr/>
        </p:nvCxnSpPr>
        <p:spPr>
          <a:xfrm>
            <a:off x="5600029" y="2441793"/>
            <a:ext cx="449452" cy="4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2" idx="5"/>
            <a:endCxn id="84" idx="0"/>
          </p:cNvCxnSpPr>
          <p:nvPr/>
        </p:nvCxnSpPr>
        <p:spPr>
          <a:xfrm>
            <a:off x="6173237" y="3043815"/>
            <a:ext cx="350548" cy="54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2" idx="3"/>
            <a:endCxn id="83" idx="0"/>
          </p:cNvCxnSpPr>
          <p:nvPr/>
        </p:nvCxnSpPr>
        <p:spPr>
          <a:xfrm flipH="1">
            <a:off x="5675199" y="3043815"/>
            <a:ext cx="374282" cy="5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990407" y="237257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6071021" y="237009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607619" y="3104145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580885" y="4105664"/>
            <a:ext cx="4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5366087" y="3096931"/>
            <a:ext cx="65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111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6494641" y="3104145"/>
            <a:ext cx="6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211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4874946" y="345631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80" idx="4"/>
            <a:endCxn id="97" idx="0"/>
          </p:cNvCxnSpPr>
          <p:nvPr/>
        </p:nvCxnSpPr>
        <p:spPr>
          <a:xfrm>
            <a:off x="4950810" y="3073134"/>
            <a:ext cx="11645" cy="38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7" idx="4"/>
            <a:endCxn id="79" idx="0"/>
          </p:cNvCxnSpPr>
          <p:nvPr/>
        </p:nvCxnSpPr>
        <p:spPr>
          <a:xfrm>
            <a:off x="4962455" y="3637664"/>
            <a:ext cx="5125" cy="2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571060" y="3591798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420107" y="3674573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61442" y="3933821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13492" y="4025073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420106" y="4523339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549005" y="3776464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40733" y="4434067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414796" y="3736972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406339" y="4042392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0733" y="3593326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4589670" y="4031237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559658" y="4567820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34135" y="4474996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669221" y="3752156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422492" y="4027520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82383" y="4003347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518260" y="3768770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84394" y="313898"/>
            <a:ext cx="382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summary for taxonomy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457" y="1640005"/>
            <a:ext cx="271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Similarity functions: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25670" y="1870837"/>
            <a:ext cx="35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Jaccard_similarityFunction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995081" y="1178340"/>
            <a:ext cx="433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Abstract class: </a:t>
            </a:r>
            <a:r>
              <a:rPr lang="en-US" altLang="zh-CN" sz="2400" dirty="0" err="1" smtClean="0"/>
              <a:t>similarityFunction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498373" y="2504446"/>
            <a:ext cx="40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Taxonomy_similarityFunction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65075" y="2101669"/>
            <a:ext cx="504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ExtendedTaxonomy_similarityFunction</a:t>
            </a:r>
            <a:endParaRPr lang="zh-CN" altLang="en-US" sz="24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3220872"/>
            <a:ext cx="121920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297" y="3947742"/>
            <a:ext cx="271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Join algorithms: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275462" y="3643952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Nested loop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462" y="4777811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Sorted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75461" y="5911670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Prefix_tree</a:t>
            </a:r>
            <a:r>
              <a:rPr lang="en-US" altLang="zh-CN" dirty="0" smtClean="0">
                <a:solidFill>
                  <a:schemeClr val="tx1"/>
                </a:solidFill>
              </a:rPr>
              <a:t>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03826" y="3698672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Prefix_filter</a:t>
            </a:r>
            <a:r>
              <a:rPr lang="en-US" altLang="zh-CN" dirty="0" smtClean="0">
                <a:solidFill>
                  <a:schemeClr val="tx1"/>
                </a:solidFill>
              </a:rPr>
              <a:t>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4333" y="612126"/>
            <a:ext cx="20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(1.5.6, 1.5.7, 2.4.8)</a:t>
            </a:r>
          </a:p>
          <a:p>
            <a:r>
              <a:rPr lang="en-US" altLang="zh-CN" dirty="0" smtClean="0"/>
              <a:t>(1.5.6, 1.5.8, 1.6.2)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593075" y="1554774"/>
            <a:ext cx="1467707" cy="8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46633" y="181347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143093" y="1554774"/>
            <a:ext cx="27295" cy="6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5518" y="178326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889667" y="1517382"/>
            <a:ext cx="1448431" cy="57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26495" y="190386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91577" y="826018"/>
                <a:ext cx="9236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7" y="826018"/>
                <a:ext cx="9236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960" r="-596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18895"/>
              </p:ext>
            </p:extLst>
          </p:nvPr>
        </p:nvGraphicFramePr>
        <p:xfrm>
          <a:off x="371111" y="2643273"/>
          <a:ext cx="3290625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125"/>
                <a:gridCol w="658125"/>
                <a:gridCol w="658125"/>
                <a:gridCol w="658125"/>
                <a:gridCol w="658125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2.4.8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53326" y="3615004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20504" y="3064351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99952" y="361500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31" name="下箭头 30"/>
          <p:cNvSpPr/>
          <p:nvPr/>
        </p:nvSpPr>
        <p:spPr>
          <a:xfrm>
            <a:off x="1243817" y="3106162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922583" y="3105770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2543906" y="3104959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183771" y="3113391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214441" y="307881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4784728" y="309248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355015" y="309248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811540" y="5630859"/>
            <a:ext cx="6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04361"/>
              </p:ext>
            </p:extLst>
          </p:nvPr>
        </p:nvGraphicFramePr>
        <p:xfrm>
          <a:off x="421442" y="438488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85436"/>
              </p:ext>
            </p:extLst>
          </p:nvPr>
        </p:nvGraphicFramePr>
        <p:xfrm>
          <a:off x="1153158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68715"/>
              </p:ext>
            </p:extLst>
          </p:nvPr>
        </p:nvGraphicFramePr>
        <p:xfrm>
          <a:off x="1831924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54672"/>
              </p:ext>
            </p:extLst>
          </p:nvPr>
        </p:nvGraphicFramePr>
        <p:xfrm>
          <a:off x="2510690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85021"/>
              </p:ext>
            </p:extLst>
          </p:nvPr>
        </p:nvGraphicFramePr>
        <p:xfrm>
          <a:off x="3139276" y="4434016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50260"/>
              </p:ext>
            </p:extLst>
          </p:nvPr>
        </p:nvGraphicFramePr>
        <p:xfrm>
          <a:off x="4188052" y="444811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91097"/>
              </p:ext>
            </p:extLst>
          </p:nvPr>
        </p:nvGraphicFramePr>
        <p:xfrm>
          <a:off x="4091960" y="2643497"/>
          <a:ext cx="221330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574"/>
                <a:gridCol w="600502"/>
                <a:gridCol w="491319"/>
                <a:gridCol w="54591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203955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2531241" y="363424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3104050" y="361456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195291" y="3588377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下箭头 64"/>
          <p:cNvSpPr/>
          <p:nvPr/>
        </p:nvSpPr>
        <p:spPr>
          <a:xfrm>
            <a:off x="5924082" y="308264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748385" y="3615004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301479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5861609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03962"/>
              </p:ext>
            </p:extLst>
          </p:nvPr>
        </p:nvGraphicFramePr>
        <p:xfrm>
          <a:off x="6735490" y="2631629"/>
          <a:ext cx="210825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8256"/>
                <a:gridCol w="572001"/>
                <a:gridCol w="468000"/>
                <a:gridCol w="52000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1’’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下箭头 77"/>
          <p:cNvSpPr/>
          <p:nvPr/>
        </p:nvSpPr>
        <p:spPr>
          <a:xfrm>
            <a:off x="6775462" y="3122132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>
            <a:off x="7345749" y="313580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>
            <a:off x="7916036" y="313580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756312" y="3631695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8485103" y="312596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7862500" y="367344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8422630" y="367344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314240" y="3631695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58320"/>
              </p:ext>
            </p:extLst>
          </p:nvPr>
        </p:nvGraphicFramePr>
        <p:xfrm>
          <a:off x="4694068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1380"/>
              </p:ext>
            </p:extLst>
          </p:nvPr>
        </p:nvGraphicFramePr>
        <p:xfrm>
          <a:off x="5295069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02330"/>
              </p:ext>
            </p:extLst>
          </p:nvPr>
        </p:nvGraphicFramePr>
        <p:xfrm>
          <a:off x="5925040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21887"/>
              </p:ext>
            </p:extLst>
          </p:nvPr>
        </p:nvGraphicFramePr>
        <p:xfrm>
          <a:off x="6755483" y="447994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00395"/>
              </p:ext>
            </p:extLst>
          </p:nvPr>
        </p:nvGraphicFramePr>
        <p:xfrm>
          <a:off x="7261499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24124"/>
              </p:ext>
            </p:extLst>
          </p:nvPr>
        </p:nvGraphicFramePr>
        <p:xfrm>
          <a:off x="7862500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1090"/>
              </p:ext>
            </p:extLst>
          </p:nvPr>
        </p:nvGraphicFramePr>
        <p:xfrm>
          <a:off x="8492471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25119" cy="1325563"/>
          </a:xfrm>
        </p:spPr>
        <p:txBody>
          <a:bodyPr/>
          <a:lstStyle/>
          <a:p>
            <a:r>
              <a:rPr lang="en-US" altLang="zh-CN" dirty="0" smtClean="0"/>
              <a:t>Count-min sketch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83160"/>
              </p:ext>
            </p:extLst>
          </p:nvPr>
        </p:nvGraphicFramePr>
        <p:xfrm>
          <a:off x="838200" y="16906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8389"/>
              </p:ext>
            </p:extLst>
          </p:nvPr>
        </p:nvGraphicFramePr>
        <p:xfrm>
          <a:off x="1569916" y="172634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29302" y="1813319"/>
            <a:ext cx="152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vectors maps to the same bucket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094328" y="2115403"/>
            <a:ext cx="368490" cy="159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5995"/>
              </p:ext>
            </p:extLst>
          </p:nvPr>
        </p:nvGraphicFramePr>
        <p:xfrm>
          <a:off x="4802259" y="177766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63724"/>
              </p:ext>
            </p:extLst>
          </p:nvPr>
        </p:nvGraphicFramePr>
        <p:xfrm>
          <a:off x="1697586" y="3453524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12187"/>
              </p:ext>
            </p:extLst>
          </p:nvPr>
        </p:nvGraphicFramePr>
        <p:xfrm>
          <a:off x="1697586" y="5267679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3193576" y="4694830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53238" y="418147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6258" y="3676319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1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6258" y="5384563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2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89779"/>
              </p:ext>
            </p:extLst>
          </p:nvPr>
        </p:nvGraphicFramePr>
        <p:xfrm>
          <a:off x="4468794" y="3444947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34789"/>
              </p:ext>
            </p:extLst>
          </p:nvPr>
        </p:nvGraphicFramePr>
        <p:xfrm>
          <a:off x="4468794" y="5287329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6096000" y="4809884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76736" y="3993587"/>
            <a:ext cx="15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Filtering </a:t>
            </a:r>
          </a:p>
          <a:p>
            <a:r>
              <a:rPr lang="en-US" altLang="zh-CN" dirty="0" smtClean="0"/>
              <a:t>with p=4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94228"/>
              </p:ext>
            </p:extLst>
          </p:nvPr>
        </p:nvGraphicFramePr>
        <p:xfrm>
          <a:off x="7278044" y="3444947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16852"/>
              </p:ext>
            </p:extLst>
          </p:nvPr>
        </p:nvGraphicFramePr>
        <p:xfrm>
          <a:off x="7282976" y="526767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8054317" y="4824483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04627" y="4048499"/>
            <a:ext cx="12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Generating 2DFM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9824"/>
              </p:ext>
            </p:extLst>
          </p:nvPr>
        </p:nvGraphicFramePr>
        <p:xfrm>
          <a:off x="9255274" y="418147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075" y="153071"/>
            <a:ext cx="4225119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Count-</a:t>
            </a:r>
            <a:r>
              <a:rPr lang="el-GR" altLang="zh-CN" dirty="0" smtClean="0"/>
              <a:t>τ</a:t>
            </a:r>
            <a:r>
              <a:rPr lang="en-US" altLang="zh-CN" dirty="0" smtClean="0"/>
              <a:t>-max matrix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2596"/>
              </p:ext>
            </p:extLst>
          </p:nvPr>
        </p:nvGraphicFramePr>
        <p:xfrm>
          <a:off x="191609" y="1882149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44694"/>
              </p:ext>
            </p:extLst>
          </p:nvPr>
        </p:nvGraphicFramePr>
        <p:xfrm>
          <a:off x="1831458" y="19050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 rot="5400000">
            <a:off x="76200" y="3241955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301146" y="5400409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12288" y="4999776"/>
            <a:ext cx="7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τ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3215" y="854333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list from one token  in Table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47913" y="876778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list from one token  in Table 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6105" y="3251281"/>
            <a:ext cx="11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Mapping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38510"/>
              </p:ext>
            </p:extLst>
          </p:nvPr>
        </p:nvGraphicFramePr>
        <p:xfrm>
          <a:off x="148742" y="376714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右箭头 29"/>
          <p:cNvSpPr/>
          <p:nvPr/>
        </p:nvSpPr>
        <p:spPr>
          <a:xfrm rot="5400000">
            <a:off x="1727372" y="3268758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87205"/>
              </p:ext>
            </p:extLst>
          </p:nvPr>
        </p:nvGraphicFramePr>
        <p:xfrm>
          <a:off x="1838081" y="374639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右箭头 31"/>
          <p:cNvSpPr/>
          <p:nvPr/>
        </p:nvSpPr>
        <p:spPr>
          <a:xfrm rot="5400000">
            <a:off x="847155" y="4394579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22171" y="3892465"/>
            <a:ext cx="11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83401"/>
              </p:ext>
            </p:extLst>
          </p:nvPr>
        </p:nvGraphicFramePr>
        <p:xfrm>
          <a:off x="695241" y="4939537"/>
          <a:ext cx="1141148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9059"/>
                <a:gridCol w="289059"/>
                <a:gridCol w="289059"/>
                <a:gridCol w="27397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6623"/>
              </p:ext>
            </p:extLst>
          </p:nvPr>
        </p:nvGraphicFramePr>
        <p:xfrm>
          <a:off x="2869387" y="5022535"/>
          <a:ext cx="1141148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9059"/>
                <a:gridCol w="289059"/>
                <a:gridCol w="289059"/>
                <a:gridCol w="27397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7249"/>
              </p:ext>
            </p:extLst>
          </p:nvPr>
        </p:nvGraphicFramePr>
        <p:xfrm>
          <a:off x="5149436" y="4908155"/>
          <a:ext cx="1168372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676"/>
                <a:gridCol w="327546"/>
                <a:gridCol w="327547"/>
                <a:gridCol w="286603"/>
              </a:tblGrid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8" name="右箭头 37"/>
          <p:cNvSpPr/>
          <p:nvPr/>
        </p:nvSpPr>
        <p:spPr>
          <a:xfrm>
            <a:off x="6423711" y="5461430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063764" y="5406417"/>
            <a:ext cx="23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candidate pairs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02556"/>
              </p:ext>
            </p:extLst>
          </p:nvPr>
        </p:nvGraphicFramePr>
        <p:xfrm>
          <a:off x="2943036" y="1920322"/>
          <a:ext cx="392333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81649"/>
              </p:ext>
            </p:extLst>
          </p:nvPr>
        </p:nvGraphicFramePr>
        <p:xfrm>
          <a:off x="4055376" y="1986709"/>
          <a:ext cx="39233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89771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1</a:t>
            </a:r>
            <a:endParaRPr lang="zh-CN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9572"/>
              </p:ext>
            </p:extLst>
          </p:nvPr>
        </p:nvGraphicFramePr>
        <p:xfrm>
          <a:off x="2975707" y="381087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箭头 45"/>
          <p:cNvSpPr/>
          <p:nvPr/>
        </p:nvSpPr>
        <p:spPr>
          <a:xfrm rot="5400000">
            <a:off x="2963840" y="3555855"/>
            <a:ext cx="300297" cy="16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97703"/>
              </p:ext>
            </p:extLst>
          </p:nvPr>
        </p:nvGraphicFramePr>
        <p:xfrm>
          <a:off x="3929061" y="381087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右箭头 47"/>
          <p:cNvSpPr/>
          <p:nvPr/>
        </p:nvSpPr>
        <p:spPr>
          <a:xfrm rot="5400000">
            <a:off x="3977858" y="3270283"/>
            <a:ext cx="420674" cy="151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52986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17832" y="1868150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620306" y="1751629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787278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415" y="311091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0227" y="4306135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42" y="4307674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0329" y="5158228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17119" y="432598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4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11434" y="2986576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  <a:endCxn id="6" idx="0"/>
          </p:cNvCxnSpPr>
          <p:nvPr/>
        </p:nvCxnSpPr>
        <p:spPr>
          <a:xfrm flipH="1">
            <a:off x="2148672" y="1280532"/>
            <a:ext cx="3797270" cy="587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26059" y="1280532"/>
            <a:ext cx="619883" cy="47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22267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08203" y="2302487"/>
            <a:ext cx="669310" cy="80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42906" y="2275730"/>
            <a:ext cx="96244" cy="802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527617" y="2213294"/>
            <a:ext cx="798442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26059" y="2213294"/>
            <a:ext cx="705753" cy="69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818389" y="3481527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03535" y="34667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3" y="2248943"/>
            <a:ext cx="312904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65" idx="0"/>
          </p:cNvCxnSpPr>
          <p:nvPr/>
        </p:nvCxnSpPr>
        <p:spPr>
          <a:xfrm flipH="1">
            <a:off x="6869488" y="3397615"/>
            <a:ext cx="310874" cy="613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264297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73787" y="178369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757663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368788" y="1673810"/>
            <a:ext cx="47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755647" y="316921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3267" y="472891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55606" y="472466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83534" y="1778845"/>
            <a:ext cx="26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945942" y="5599498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75488" y="3069988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98871" y="3084438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913640" y="2337941"/>
            <a:ext cx="904085" cy="744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53171" y="4759493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1815" y="5200114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95998" y="302049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680747" y="3440767"/>
            <a:ext cx="254337" cy="56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47226" y="4303687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6472450" y="4730433"/>
            <a:ext cx="285470" cy="42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568031" y="4279820"/>
            <a:ext cx="34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7367847" y="4248558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757920" y="4749674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943984" y="5182499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77119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205987" y="2769108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410447" y="4010847"/>
            <a:ext cx="91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318091" y="3995379"/>
            <a:ext cx="10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3.2.1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027759" y="5580177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429094" y="5599498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391754" y="5599498"/>
            <a:ext cx="15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 Angels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73941" y="5129020"/>
            <a:ext cx="646678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820619" y="5129020"/>
            <a:ext cx="784891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9" y="6056431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7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11" y="54237"/>
            <a:ext cx="5894192" cy="910270"/>
          </a:xfrm>
        </p:spPr>
        <p:txBody>
          <a:bodyPr>
            <a:normAutofit fontScale="90000"/>
          </a:bodyPr>
          <a:lstStyle/>
          <a:p>
            <a:r>
              <a:rPr lang="fi-FI" altLang="zh-CN" dirty="0" smtClean="0"/>
              <a:t>Count-</a:t>
            </a:r>
            <a:r>
              <a:rPr lang="el-GR" altLang="zh-CN" dirty="0" smtClean="0"/>
              <a:t>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occurance</a:t>
            </a:r>
            <a:r>
              <a:rPr lang="en-US" altLang="zh-CN" dirty="0"/>
              <a:t> </a:t>
            </a:r>
            <a:r>
              <a:rPr lang="en-US" altLang="zh-CN" dirty="0" smtClean="0"/>
              <a:t>samples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1609" y="1882149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831458" y="19050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 rot="5400000">
            <a:off x="76200" y="3241955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301146" y="5400409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12288" y="4999776"/>
            <a:ext cx="7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τ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3215" y="854333"/>
            <a:ext cx="168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ample from one token  in Table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47913" y="841022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6105" y="3251281"/>
            <a:ext cx="11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Sampling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74292"/>
              </p:ext>
            </p:extLst>
          </p:nvPr>
        </p:nvGraphicFramePr>
        <p:xfrm>
          <a:off x="148742" y="376714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右箭头 29"/>
          <p:cNvSpPr/>
          <p:nvPr/>
        </p:nvSpPr>
        <p:spPr>
          <a:xfrm rot="5400000">
            <a:off x="1727372" y="3268758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38081" y="374639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右箭头 31"/>
          <p:cNvSpPr/>
          <p:nvPr/>
        </p:nvSpPr>
        <p:spPr>
          <a:xfrm rot="5400000">
            <a:off x="847155" y="4394579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22171" y="3892465"/>
            <a:ext cx="11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695241" y="4939537"/>
          <a:ext cx="1141148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9059"/>
                <a:gridCol w="289059"/>
                <a:gridCol w="289059"/>
                <a:gridCol w="27397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2869387" y="5022535"/>
          <a:ext cx="1141148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9059"/>
                <a:gridCol w="289059"/>
                <a:gridCol w="289059"/>
                <a:gridCol w="27397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5149436" y="4908155"/>
          <a:ext cx="1168372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676"/>
                <a:gridCol w="327546"/>
                <a:gridCol w="327547"/>
                <a:gridCol w="286603"/>
              </a:tblGrid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8" name="右箭头 37"/>
          <p:cNvSpPr/>
          <p:nvPr/>
        </p:nvSpPr>
        <p:spPr>
          <a:xfrm>
            <a:off x="6423711" y="5461430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063764" y="5406417"/>
            <a:ext cx="23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candidate pairs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68665"/>
              </p:ext>
            </p:extLst>
          </p:nvPr>
        </p:nvGraphicFramePr>
        <p:xfrm>
          <a:off x="2943036" y="1920322"/>
          <a:ext cx="392333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4055376" y="1986709"/>
          <a:ext cx="39233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89771" y="808876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1</a:t>
            </a:r>
            <a:endParaRPr lang="zh-CN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2975707" y="381087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箭头 45"/>
          <p:cNvSpPr/>
          <p:nvPr/>
        </p:nvSpPr>
        <p:spPr>
          <a:xfrm rot="5400000">
            <a:off x="2963840" y="3555855"/>
            <a:ext cx="300297" cy="16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3929061" y="381087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右箭头 47"/>
          <p:cNvSpPr/>
          <p:nvPr/>
        </p:nvSpPr>
        <p:spPr>
          <a:xfrm rot="5400000">
            <a:off x="3977858" y="3270283"/>
            <a:ext cx="420674" cy="151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52986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5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942" y="109702"/>
            <a:ext cx="6440271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Count-</a:t>
            </a:r>
            <a:r>
              <a:rPr lang="el-GR" altLang="zh-CN" dirty="0" smtClean="0"/>
              <a:t>τ</a:t>
            </a:r>
            <a:r>
              <a:rPr lang="en-US" altLang="zh-CN" dirty="0" smtClean="0"/>
              <a:t>-max matrix example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29998"/>
              </p:ext>
            </p:extLst>
          </p:nvPr>
        </p:nvGraphicFramePr>
        <p:xfrm>
          <a:off x="191609" y="1882149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66390"/>
              </p:ext>
            </p:extLst>
          </p:nvPr>
        </p:nvGraphicFramePr>
        <p:xfrm>
          <a:off x="1831458" y="1905017"/>
          <a:ext cx="39233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 rot="5400000">
            <a:off x="76200" y="3241955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301146" y="5400409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12288" y="4999776"/>
            <a:ext cx="7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τ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3215" y="854333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list from one token  in Table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47913" y="876778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list from one token  in Table 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6105" y="3251281"/>
            <a:ext cx="11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Mapping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07837"/>
              </p:ext>
            </p:extLst>
          </p:nvPr>
        </p:nvGraphicFramePr>
        <p:xfrm>
          <a:off x="148742" y="376714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右箭头 29"/>
          <p:cNvSpPr/>
          <p:nvPr/>
        </p:nvSpPr>
        <p:spPr>
          <a:xfrm rot="5400000">
            <a:off x="1727372" y="3268758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28406"/>
              </p:ext>
            </p:extLst>
          </p:nvPr>
        </p:nvGraphicFramePr>
        <p:xfrm>
          <a:off x="1838081" y="374639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右箭头 31"/>
          <p:cNvSpPr/>
          <p:nvPr/>
        </p:nvSpPr>
        <p:spPr>
          <a:xfrm rot="5400000">
            <a:off x="847155" y="4394579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22171" y="3892465"/>
            <a:ext cx="11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94462"/>
              </p:ext>
            </p:extLst>
          </p:nvPr>
        </p:nvGraphicFramePr>
        <p:xfrm>
          <a:off x="695241" y="4939537"/>
          <a:ext cx="1141148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9059"/>
                <a:gridCol w="289059"/>
                <a:gridCol w="289059"/>
                <a:gridCol w="27397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08881"/>
              </p:ext>
            </p:extLst>
          </p:nvPr>
        </p:nvGraphicFramePr>
        <p:xfrm>
          <a:off x="2869387" y="5022535"/>
          <a:ext cx="1141148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9911"/>
                <a:gridCol w="268207"/>
                <a:gridCol w="289059"/>
                <a:gridCol w="27397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16037"/>
              </p:ext>
            </p:extLst>
          </p:nvPr>
        </p:nvGraphicFramePr>
        <p:xfrm>
          <a:off x="5149436" y="4908155"/>
          <a:ext cx="1168372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676"/>
                <a:gridCol w="327546"/>
                <a:gridCol w="327547"/>
                <a:gridCol w="286603"/>
              </a:tblGrid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8" name="右箭头 37"/>
          <p:cNvSpPr/>
          <p:nvPr/>
        </p:nvSpPr>
        <p:spPr>
          <a:xfrm>
            <a:off x="6423711" y="5461430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063764" y="5406417"/>
            <a:ext cx="23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 candidate pairs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4665"/>
              </p:ext>
            </p:extLst>
          </p:nvPr>
        </p:nvGraphicFramePr>
        <p:xfrm>
          <a:off x="2943036" y="1920322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32337"/>
              </p:ext>
            </p:extLst>
          </p:nvPr>
        </p:nvGraphicFramePr>
        <p:xfrm>
          <a:off x="4055376" y="1986709"/>
          <a:ext cx="392333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89771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1</a:t>
            </a:r>
            <a:endParaRPr lang="zh-CN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22643"/>
              </p:ext>
            </p:extLst>
          </p:nvPr>
        </p:nvGraphicFramePr>
        <p:xfrm>
          <a:off x="2975707" y="381087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箭头 45"/>
          <p:cNvSpPr/>
          <p:nvPr/>
        </p:nvSpPr>
        <p:spPr>
          <a:xfrm rot="5400000">
            <a:off x="2963840" y="3555855"/>
            <a:ext cx="300297" cy="16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63349"/>
              </p:ext>
            </p:extLst>
          </p:nvPr>
        </p:nvGraphicFramePr>
        <p:xfrm>
          <a:off x="3929061" y="381087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右箭头 47"/>
          <p:cNvSpPr/>
          <p:nvPr/>
        </p:nvSpPr>
        <p:spPr>
          <a:xfrm rot="5400000">
            <a:off x="4117796" y="3589011"/>
            <a:ext cx="222787" cy="143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52986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2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82863"/>
              </p:ext>
            </p:extLst>
          </p:nvPr>
        </p:nvGraphicFramePr>
        <p:xfrm>
          <a:off x="6423711" y="981100"/>
          <a:ext cx="492889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655"/>
                <a:gridCol w="547655"/>
                <a:gridCol w="547655"/>
                <a:gridCol w="547655"/>
                <a:gridCol w="547655"/>
                <a:gridCol w="547655"/>
                <a:gridCol w="547655"/>
                <a:gridCol w="547655"/>
                <a:gridCol w="547655"/>
              </a:tblGrid>
              <a:tr h="3375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375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63764" y="380171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Mapping function: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 rot="18482845">
            <a:off x="4562033" y="4079167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665046" y="3491832"/>
            <a:ext cx="7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τ</a:t>
            </a:r>
            <a:r>
              <a:rPr lang="en-US" altLang="zh-CN" dirty="0" smtClean="0"/>
              <a:t> = 1</a:t>
            </a:r>
            <a:endParaRPr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49331"/>
              </p:ext>
            </p:extLst>
          </p:nvPr>
        </p:nvGraphicFramePr>
        <p:xfrm>
          <a:off x="5284212" y="3195379"/>
          <a:ext cx="1168372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676"/>
                <a:gridCol w="327546"/>
                <a:gridCol w="327547"/>
                <a:gridCol w="286603"/>
              </a:tblGrid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右箭头 48"/>
          <p:cNvSpPr/>
          <p:nvPr/>
        </p:nvSpPr>
        <p:spPr>
          <a:xfrm>
            <a:off x="6638731" y="3698663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411513" y="3561728"/>
            <a:ext cx="230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9+3=12 candidate pairs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703385" y="2148027"/>
            <a:ext cx="402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real value for </a:t>
            </a:r>
            <a:r>
              <a:rPr lang="el-GR" altLang="zh-CN" dirty="0"/>
              <a:t>τ</a:t>
            </a:r>
            <a:r>
              <a:rPr lang="en-US" altLang="zh-CN" dirty="0"/>
              <a:t> = </a:t>
            </a:r>
            <a:r>
              <a:rPr lang="en-US" altLang="zh-CN" dirty="0" smtClean="0"/>
              <a:t>1 is 16, since 12&lt;16, under-estimation.</a:t>
            </a:r>
          </a:p>
          <a:p>
            <a:r>
              <a:rPr lang="en-US" altLang="zh-CN" dirty="0" smtClean="0"/>
              <a:t>On the other hand, the </a:t>
            </a:r>
            <a:r>
              <a:rPr lang="en-US" altLang="zh-CN" dirty="0"/>
              <a:t>real value for </a:t>
            </a:r>
            <a:r>
              <a:rPr lang="el-GR" altLang="zh-CN" dirty="0"/>
              <a:t>τ</a:t>
            </a:r>
            <a:r>
              <a:rPr lang="en-US" altLang="zh-CN" dirty="0"/>
              <a:t> = </a:t>
            </a:r>
            <a:r>
              <a:rPr lang="en-US" altLang="zh-CN" dirty="0" smtClean="0"/>
              <a:t>2 </a:t>
            </a:r>
            <a:r>
              <a:rPr lang="en-US" altLang="zh-CN" dirty="0"/>
              <a:t>is </a:t>
            </a:r>
            <a:r>
              <a:rPr lang="en-US" altLang="zh-CN" dirty="0" smtClean="0"/>
              <a:t>2, since 6&gt;2, over-estimation.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038" y="51322"/>
            <a:ext cx="6440271" cy="910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1-occurance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80008"/>
              </p:ext>
            </p:extLst>
          </p:nvPr>
        </p:nvGraphicFramePr>
        <p:xfrm>
          <a:off x="191609" y="1882149"/>
          <a:ext cx="690109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0109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 rot="2380194">
            <a:off x="291516" y="3360390"/>
            <a:ext cx="880905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3215" y="854333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47913" y="876778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2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9089401">
            <a:off x="1327571" y="3255943"/>
            <a:ext cx="1614729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978952" y="3349347"/>
            <a:ext cx="26103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1-occurance, </a:t>
            </a:r>
            <a:endParaRPr lang="en-US" altLang="zh-CN" dirty="0" smtClean="0"/>
          </a:p>
          <a:p>
            <a:r>
              <a:rPr lang="fi-FI" altLang="zh-CN" dirty="0" smtClean="0"/>
              <a:t>E(C1)=4, </a:t>
            </a:r>
            <a:r>
              <a:rPr lang="fi-FI" altLang="zh-CN" dirty="0" err="1" smtClean="0"/>
              <a:t>Var</a:t>
            </a:r>
            <a:r>
              <a:rPr lang="fi-FI" altLang="zh-CN" dirty="0" smtClean="0"/>
              <a:t>(C1) = 8 E(C2)=</a:t>
            </a:r>
            <a:r>
              <a:rPr lang="fi-FI" altLang="zh-CN" dirty="0"/>
              <a:t>5</a:t>
            </a:r>
            <a:r>
              <a:rPr lang="fi-FI" altLang="zh-CN" dirty="0" smtClean="0"/>
              <a:t>, </a:t>
            </a:r>
            <a:r>
              <a:rPr lang="fi-FI" altLang="zh-CN" dirty="0" err="1" smtClean="0"/>
              <a:t>Var</a:t>
            </a:r>
            <a:r>
              <a:rPr lang="fi-FI" altLang="zh-CN" dirty="0" smtClean="0"/>
              <a:t>(C2) </a:t>
            </a:r>
            <a:r>
              <a:rPr lang="fi-FI" altLang="zh-CN" dirty="0"/>
              <a:t>= </a:t>
            </a:r>
            <a:r>
              <a:rPr lang="fi-FI" altLang="zh-CN" dirty="0" smtClean="0"/>
              <a:t>15</a:t>
            </a:r>
          </a:p>
          <a:p>
            <a:r>
              <a:rPr lang="fi-FI" altLang="zh-CN" dirty="0"/>
              <a:t>E(C1*C2</a:t>
            </a:r>
            <a:r>
              <a:rPr lang="fi-FI" altLang="zh-CN" dirty="0" smtClean="0"/>
              <a:t>) = 20</a:t>
            </a:r>
          </a:p>
          <a:p>
            <a:r>
              <a:rPr lang="fi-FI" altLang="zh-CN" dirty="0" err="1" smtClean="0"/>
              <a:t>Var</a:t>
            </a:r>
            <a:r>
              <a:rPr lang="fi-FI" altLang="zh-CN" dirty="0" smtClean="0"/>
              <a:t>(C1*C2)=560</a:t>
            </a:r>
          </a:p>
          <a:p>
            <a:endParaRPr lang="fi-FI" altLang="zh-CN" dirty="0" smtClean="0"/>
          </a:p>
          <a:p>
            <a:r>
              <a:rPr lang="fi-FI" altLang="zh-CN" dirty="0" err="1" smtClean="0"/>
              <a:t>Var</a:t>
            </a:r>
            <a:r>
              <a:rPr lang="fi-FI" altLang="zh-CN" dirty="0" smtClean="0"/>
              <a:t>(C1*C2)/ a</a:t>
            </a:r>
            <a:r>
              <a:rPr lang="fi-FI" altLang="zh-CN" baseline="30000" dirty="0" smtClean="0"/>
              <a:t>2  </a:t>
            </a:r>
            <a:r>
              <a:rPr lang="fi-FI" altLang="zh-CN" dirty="0" smtClean="0"/>
              <a:t>= 0.9</a:t>
            </a:r>
          </a:p>
          <a:p>
            <a:endParaRPr lang="fi-FI" altLang="zh-CN" baseline="30000" dirty="0"/>
          </a:p>
          <a:p>
            <a:r>
              <a:rPr lang="fi-FI" altLang="zh-CN" dirty="0"/>
              <a:t>a </a:t>
            </a:r>
            <a:r>
              <a:rPr lang="fi-FI" altLang="zh-CN" dirty="0" smtClean="0"/>
              <a:t>= 25</a:t>
            </a:r>
          </a:p>
          <a:p>
            <a:endParaRPr lang="fi-FI" altLang="zh-CN" baseline="30000" dirty="0"/>
          </a:p>
          <a:p>
            <a:r>
              <a:rPr lang="fi-FI" altLang="zh-CN" dirty="0" err="1"/>
              <a:t>The</a:t>
            </a:r>
            <a:r>
              <a:rPr lang="fi-FI" altLang="zh-CN" dirty="0"/>
              <a:t> </a:t>
            </a:r>
            <a:r>
              <a:rPr lang="fi-FI" altLang="zh-CN" dirty="0" err="1"/>
              <a:t>real</a:t>
            </a:r>
            <a:r>
              <a:rPr lang="fi-FI" altLang="zh-CN" dirty="0"/>
              <a:t> </a:t>
            </a:r>
            <a:r>
              <a:rPr lang="fi-FI" altLang="zh-CN" dirty="0" err="1"/>
              <a:t>number</a:t>
            </a:r>
            <a:r>
              <a:rPr lang="fi-FI" altLang="zh-CN" dirty="0"/>
              <a:t> is  [0, 45] </a:t>
            </a:r>
          </a:p>
          <a:p>
            <a:endParaRPr lang="fi-FI" altLang="zh-CN" dirty="0" smtClean="0"/>
          </a:p>
          <a:p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62971"/>
              </p:ext>
            </p:extLst>
          </p:nvPr>
        </p:nvGraphicFramePr>
        <p:xfrm>
          <a:off x="2943036" y="192032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89771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952986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978952" y="1502298"/>
            <a:ext cx="272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</a:t>
            </a:r>
          </a:p>
          <a:p>
            <a:r>
              <a:rPr lang="en-US" altLang="zh-CN" dirty="0" smtClean="0"/>
              <a:t>C is the final estimation for the number of candidate</a:t>
            </a:r>
            <a:endParaRPr lang="zh-CN" altLang="en-US" dirty="0"/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40304"/>
              </p:ext>
            </p:extLst>
          </p:nvPr>
        </p:nvGraphicFramePr>
        <p:xfrm>
          <a:off x="1634409" y="1876988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4536"/>
              </p:ext>
            </p:extLst>
          </p:nvPr>
        </p:nvGraphicFramePr>
        <p:xfrm>
          <a:off x="4209064" y="1927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58529"/>
              </p:ext>
            </p:extLst>
          </p:nvPr>
        </p:nvGraphicFramePr>
        <p:xfrm>
          <a:off x="1038046" y="3871012"/>
          <a:ext cx="64785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785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右箭头 12"/>
          <p:cNvSpPr/>
          <p:nvPr/>
        </p:nvSpPr>
        <p:spPr>
          <a:xfrm rot="2380194">
            <a:off x="1808903" y="3451107"/>
            <a:ext cx="1472976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29"/>
          <p:cNvSpPr/>
          <p:nvPr/>
        </p:nvSpPr>
        <p:spPr>
          <a:xfrm rot="8751650">
            <a:off x="3171860" y="3445291"/>
            <a:ext cx="127781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27282"/>
              </p:ext>
            </p:extLst>
          </p:nvPr>
        </p:nvGraphicFramePr>
        <p:xfrm>
          <a:off x="3144840" y="4081548"/>
          <a:ext cx="62969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969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文本框 50"/>
          <p:cNvSpPr txBox="1"/>
          <p:nvPr/>
        </p:nvSpPr>
        <p:spPr>
          <a:xfrm>
            <a:off x="718624" y="5149646"/>
            <a:ext cx="230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1-occurance, </a:t>
            </a:r>
          </a:p>
          <a:p>
            <a:r>
              <a:rPr lang="en-US" altLang="zh-CN" dirty="0" smtClean="0"/>
              <a:t>(3-1)/0.5*(3-1)/0.4=20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038" y="51322"/>
            <a:ext cx="6440271" cy="910270"/>
          </a:xfrm>
        </p:spPr>
        <p:txBody>
          <a:bodyPr>
            <a:normAutofit/>
          </a:bodyPr>
          <a:lstStyle/>
          <a:p>
            <a:r>
              <a:rPr lang="en-US" altLang="zh-CN" dirty="0"/>
              <a:t>2-occurance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6713"/>
              </p:ext>
            </p:extLst>
          </p:nvPr>
        </p:nvGraphicFramePr>
        <p:xfrm>
          <a:off x="191609" y="1882149"/>
          <a:ext cx="690109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0109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 rot="2380194">
            <a:off x="291516" y="3360390"/>
            <a:ext cx="880905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3215" y="854333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47913" y="876778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2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9089401">
            <a:off x="1327571" y="3255943"/>
            <a:ext cx="1614729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905800" y="3490043"/>
            <a:ext cx="261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-occurance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fi-FI" altLang="zh-CN" dirty="0" smtClean="0"/>
              <a:t>E(C1)=4, </a:t>
            </a:r>
          </a:p>
          <a:p>
            <a:r>
              <a:rPr lang="fi-FI" altLang="zh-CN" dirty="0" smtClean="0"/>
              <a:t>E(C2)=1.67,</a:t>
            </a:r>
          </a:p>
          <a:p>
            <a:endParaRPr lang="fi-FI" altLang="zh-CN" dirty="0"/>
          </a:p>
          <a:p>
            <a:r>
              <a:rPr lang="fi-FI" altLang="zh-CN" dirty="0" smtClean="0"/>
              <a:t>E(C1*C2) = 6.68 </a:t>
            </a:r>
          </a:p>
          <a:p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943036" y="192032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89771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952986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978952" y="2377477"/>
            <a:ext cx="272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</a:t>
            </a:r>
          </a:p>
          <a:p>
            <a:r>
              <a:rPr lang="en-US" altLang="zh-CN" dirty="0" smtClean="0"/>
              <a:t>C is the final estimation for the number of candidate</a:t>
            </a:r>
            <a:endParaRPr lang="zh-CN" altLang="en-US" dirty="0"/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10040"/>
              </p:ext>
            </p:extLst>
          </p:nvPr>
        </p:nvGraphicFramePr>
        <p:xfrm>
          <a:off x="1634409" y="1876988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36635"/>
              </p:ext>
            </p:extLst>
          </p:nvPr>
        </p:nvGraphicFramePr>
        <p:xfrm>
          <a:off x="4209064" y="1927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59169"/>
              </p:ext>
            </p:extLst>
          </p:nvPr>
        </p:nvGraphicFramePr>
        <p:xfrm>
          <a:off x="1038046" y="3871012"/>
          <a:ext cx="64785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785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右箭头 12"/>
          <p:cNvSpPr/>
          <p:nvPr/>
        </p:nvSpPr>
        <p:spPr>
          <a:xfrm rot="2380194">
            <a:off x="1808903" y="3451107"/>
            <a:ext cx="1472976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29"/>
          <p:cNvSpPr/>
          <p:nvPr/>
        </p:nvSpPr>
        <p:spPr>
          <a:xfrm rot="8751650">
            <a:off x="3171860" y="3445291"/>
            <a:ext cx="127781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4592"/>
              </p:ext>
            </p:extLst>
          </p:nvPr>
        </p:nvGraphicFramePr>
        <p:xfrm>
          <a:off x="3144840" y="4081548"/>
          <a:ext cx="62969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969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文本框 50"/>
          <p:cNvSpPr txBox="1"/>
          <p:nvPr/>
        </p:nvSpPr>
        <p:spPr>
          <a:xfrm>
            <a:off x="536663" y="5268564"/>
            <a:ext cx="261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2-occurance, </a:t>
            </a:r>
          </a:p>
          <a:p>
            <a:r>
              <a:rPr lang="en-US" altLang="zh-CN" dirty="0" smtClean="0"/>
              <a:t>1*(3-1)/0.5*0.33*(3-1)/0.4 ≈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7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038" y="51322"/>
            <a:ext cx="7680914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First 2-occurance, then </a:t>
            </a:r>
            <a:r>
              <a:rPr lang="en-US" altLang="zh-CN" dirty="0"/>
              <a:t>1-occurance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1609" y="1882149"/>
          <a:ext cx="690109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0109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 rot="2380194">
            <a:off x="291516" y="3360390"/>
            <a:ext cx="880905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3215" y="854333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47913" y="876778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2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9089401">
            <a:off x="1327571" y="3255943"/>
            <a:ext cx="1614729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905800" y="3490043"/>
            <a:ext cx="3177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zh-CN" dirty="0" err="1" smtClean="0"/>
              <a:t>Compute</a:t>
            </a:r>
            <a:r>
              <a:rPr lang="fi-FI" altLang="zh-CN" dirty="0" smtClean="0"/>
              <a:t> </a:t>
            </a:r>
            <a:r>
              <a:rPr lang="fi-FI" altLang="zh-CN" dirty="0" err="1" smtClean="0"/>
              <a:t>the</a:t>
            </a:r>
            <a:r>
              <a:rPr lang="fi-FI" altLang="zh-CN" dirty="0" smtClean="0"/>
              <a:t> set </a:t>
            </a:r>
            <a:r>
              <a:rPr lang="fi-FI" altLang="zh-CN" dirty="0" err="1" smtClean="0"/>
              <a:t>difference</a:t>
            </a:r>
            <a:r>
              <a:rPr lang="fi-FI" altLang="zh-CN" dirty="0" smtClean="0"/>
              <a:t>:</a:t>
            </a:r>
          </a:p>
          <a:p>
            <a:r>
              <a:rPr lang="fi-FI" altLang="zh-CN" dirty="0"/>
              <a:t>E(C1</a:t>
            </a:r>
            <a:r>
              <a:rPr lang="fi-FI" altLang="zh-CN" dirty="0" smtClean="0"/>
              <a:t>)=1/3 * (3-1)/0.3 =  2.2, </a:t>
            </a:r>
            <a:endParaRPr lang="fi-FI" altLang="zh-CN" dirty="0"/>
          </a:p>
          <a:p>
            <a:r>
              <a:rPr lang="fi-FI" altLang="zh-CN" dirty="0"/>
              <a:t>E(C2</a:t>
            </a:r>
            <a:r>
              <a:rPr lang="fi-FI" altLang="zh-CN" dirty="0" smtClean="0"/>
              <a:t>)= </a:t>
            </a:r>
            <a:r>
              <a:rPr lang="fi-FI" altLang="zh-CN" dirty="0"/>
              <a:t>1/3 * (3-1)/0.3 =  2.2</a:t>
            </a:r>
            <a:r>
              <a:rPr lang="fi-FI" altLang="zh-CN" dirty="0" smtClean="0"/>
              <a:t>,</a:t>
            </a:r>
          </a:p>
          <a:p>
            <a:r>
              <a:rPr lang="fi-FI" altLang="zh-CN" dirty="0" smtClean="0"/>
              <a:t>E(C1*C2)=4.88</a:t>
            </a:r>
          </a:p>
          <a:p>
            <a:r>
              <a:rPr lang="fi-FI" altLang="zh-CN" dirty="0" err="1" smtClean="0"/>
              <a:t>This</a:t>
            </a:r>
            <a:r>
              <a:rPr lang="fi-FI" altLang="zh-CN" dirty="0" smtClean="0"/>
              <a:t> is </a:t>
            </a:r>
            <a:r>
              <a:rPr lang="fi-FI" altLang="zh-CN" dirty="0" err="1" smtClean="0"/>
              <a:t>the</a:t>
            </a:r>
            <a:r>
              <a:rPr lang="fi-FI" altLang="zh-CN" dirty="0" smtClean="0"/>
              <a:t> </a:t>
            </a:r>
            <a:r>
              <a:rPr lang="fi-FI" altLang="zh-CN" dirty="0" err="1" smtClean="0"/>
              <a:t>new</a:t>
            </a:r>
            <a:r>
              <a:rPr lang="fi-FI" altLang="zh-CN" dirty="0" smtClean="0"/>
              <a:t> </a:t>
            </a:r>
            <a:r>
              <a:rPr lang="fi-FI" altLang="zh-CN" dirty="0" err="1" smtClean="0"/>
              <a:t>gain</a:t>
            </a:r>
            <a:r>
              <a:rPr lang="fi-FI" altLang="zh-CN" dirty="0" smtClean="0"/>
              <a:t> for </a:t>
            </a:r>
            <a:r>
              <a:rPr lang="fi-FI" altLang="zh-CN" dirty="0" err="1" smtClean="0"/>
              <a:t>using</a:t>
            </a:r>
            <a:r>
              <a:rPr lang="fi-FI" altLang="zh-CN" dirty="0" smtClean="0"/>
              <a:t> 1-occurance.</a:t>
            </a:r>
            <a:endParaRPr lang="fi-FI" altLang="zh-CN" dirty="0"/>
          </a:p>
          <a:p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943036" y="192032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89771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952986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978952" y="2377477"/>
            <a:ext cx="272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</a:t>
            </a:r>
          </a:p>
          <a:p>
            <a:r>
              <a:rPr lang="en-US" altLang="zh-CN" dirty="0" smtClean="0"/>
              <a:t>C is the final estimation for the number of candidate</a:t>
            </a:r>
            <a:endParaRPr lang="zh-CN" altLang="en-US" dirty="0"/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25865"/>
              </p:ext>
            </p:extLst>
          </p:nvPr>
        </p:nvGraphicFramePr>
        <p:xfrm>
          <a:off x="1634409" y="1876988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75435"/>
              </p:ext>
            </p:extLst>
          </p:nvPr>
        </p:nvGraphicFramePr>
        <p:xfrm>
          <a:off x="4209064" y="1927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93116"/>
              </p:ext>
            </p:extLst>
          </p:nvPr>
        </p:nvGraphicFramePr>
        <p:xfrm>
          <a:off x="1038046" y="3871012"/>
          <a:ext cx="64785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785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右箭头 12"/>
          <p:cNvSpPr/>
          <p:nvPr/>
        </p:nvSpPr>
        <p:spPr>
          <a:xfrm rot="2380194">
            <a:off x="1808903" y="3451107"/>
            <a:ext cx="1472976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29"/>
          <p:cNvSpPr/>
          <p:nvPr/>
        </p:nvSpPr>
        <p:spPr>
          <a:xfrm rot="8751650">
            <a:off x="3171860" y="3445291"/>
            <a:ext cx="127781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6349"/>
              </p:ext>
            </p:extLst>
          </p:nvPr>
        </p:nvGraphicFramePr>
        <p:xfrm>
          <a:off x="3144840" y="4081548"/>
          <a:ext cx="62969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969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924"/>
              </p:ext>
            </p:extLst>
          </p:nvPr>
        </p:nvGraphicFramePr>
        <p:xfrm>
          <a:off x="1057957" y="5316396"/>
          <a:ext cx="64785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785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67825"/>
              </p:ext>
            </p:extLst>
          </p:nvPr>
        </p:nvGraphicFramePr>
        <p:xfrm>
          <a:off x="3180323" y="5399567"/>
          <a:ext cx="62969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969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右箭头 12"/>
          <p:cNvSpPr/>
          <p:nvPr/>
        </p:nvSpPr>
        <p:spPr>
          <a:xfrm>
            <a:off x="3844126" y="5178828"/>
            <a:ext cx="364938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12"/>
          <p:cNvSpPr/>
          <p:nvPr/>
        </p:nvSpPr>
        <p:spPr>
          <a:xfrm>
            <a:off x="1747933" y="4975385"/>
            <a:ext cx="364938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7469"/>
              </p:ext>
            </p:extLst>
          </p:nvPr>
        </p:nvGraphicFramePr>
        <p:xfrm>
          <a:off x="2227600" y="4556398"/>
          <a:ext cx="64785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785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9780"/>
              </p:ext>
            </p:extLst>
          </p:nvPr>
        </p:nvGraphicFramePr>
        <p:xfrm>
          <a:off x="4336561" y="4630188"/>
          <a:ext cx="64785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785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038" y="51322"/>
            <a:ext cx="6440271" cy="910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New 1-occurance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1609" y="1882149"/>
          <a:ext cx="690109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0109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 rot="2380194">
            <a:off x="291516" y="3360390"/>
            <a:ext cx="880905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3215" y="854333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47913" y="876778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from one token  in Table 2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9089401">
            <a:off x="1327571" y="3255943"/>
            <a:ext cx="1614729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978951" y="2665325"/>
            <a:ext cx="29455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1-occurance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Overlapped token 1:</a:t>
            </a:r>
          </a:p>
          <a:p>
            <a:r>
              <a:rPr lang="en-US" altLang="zh-CN" dirty="0" smtClean="0"/>
              <a:t>2.2 * 5 = 11</a:t>
            </a:r>
          </a:p>
          <a:p>
            <a:r>
              <a:rPr lang="en-US" altLang="zh-CN" dirty="0" smtClean="0"/>
              <a:t>Overlapped </a:t>
            </a:r>
            <a:r>
              <a:rPr lang="en-US" altLang="zh-CN" dirty="0"/>
              <a:t>token </a:t>
            </a:r>
            <a:r>
              <a:rPr lang="en-US" altLang="zh-CN" dirty="0" smtClean="0"/>
              <a:t>2:</a:t>
            </a:r>
            <a:endParaRPr lang="en-US" altLang="zh-CN" dirty="0"/>
          </a:p>
          <a:p>
            <a:r>
              <a:rPr lang="en-US" altLang="zh-CN" dirty="0"/>
              <a:t>2.2 * </a:t>
            </a:r>
            <a:r>
              <a:rPr lang="en-US" altLang="zh-CN" dirty="0" smtClean="0"/>
              <a:t>2.2 </a:t>
            </a:r>
            <a:r>
              <a:rPr lang="en-US" altLang="zh-CN" dirty="0"/>
              <a:t>= </a:t>
            </a:r>
            <a:r>
              <a:rPr lang="en-US" altLang="zh-CN" dirty="0" smtClean="0"/>
              <a:t>4.8</a:t>
            </a:r>
          </a:p>
          <a:p>
            <a:r>
              <a:rPr lang="en-US" altLang="zh-CN" dirty="0" smtClean="0"/>
              <a:t>The intersection for token 2:</a:t>
            </a:r>
          </a:p>
          <a:p>
            <a:r>
              <a:rPr lang="en-US" altLang="zh-CN" dirty="0" smtClean="0"/>
              <a:t>1/3</a:t>
            </a:r>
            <a:r>
              <a:rPr lang="en-US" altLang="zh-CN" dirty="0"/>
              <a:t> </a:t>
            </a:r>
            <a:r>
              <a:rPr lang="en-US" altLang="zh-CN" dirty="0" smtClean="0"/>
              <a:t>*2/0.5 = 1.3</a:t>
            </a:r>
          </a:p>
          <a:p>
            <a:r>
              <a:rPr lang="en-US" altLang="zh-CN" dirty="0"/>
              <a:t>1/3 *</a:t>
            </a:r>
            <a:r>
              <a:rPr lang="en-US" altLang="zh-CN" dirty="0" smtClean="0"/>
              <a:t>2/0.4 </a:t>
            </a:r>
            <a:r>
              <a:rPr lang="en-US" altLang="zh-CN" dirty="0"/>
              <a:t>= </a:t>
            </a:r>
            <a:r>
              <a:rPr lang="en-US" altLang="zh-CN" dirty="0" smtClean="0"/>
              <a:t>1.67</a:t>
            </a:r>
          </a:p>
          <a:p>
            <a:r>
              <a:rPr lang="en-US" altLang="zh-CN" dirty="0" smtClean="0"/>
              <a:t>1.3 * 1.67 = 2.17</a:t>
            </a:r>
          </a:p>
          <a:p>
            <a:endParaRPr lang="en-US" altLang="zh-CN" dirty="0"/>
          </a:p>
          <a:p>
            <a:r>
              <a:rPr lang="en-US" altLang="zh-CN" dirty="0" smtClean="0"/>
              <a:t>Total number is</a:t>
            </a:r>
          </a:p>
          <a:p>
            <a:r>
              <a:rPr lang="en-US" altLang="zh-CN" dirty="0" smtClean="0"/>
              <a:t>11+ (4.8-2.17) = 13.63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fi-FI" altLang="zh-CN" dirty="0" smtClean="0"/>
          </a:p>
          <a:p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943036" y="192032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89771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952986" y="936885"/>
            <a:ext cx="14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Another token  in Table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978952" y="1502298"/>
            <a:ext cx="272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</a:t>
            </a:r>
          </a:p>
          <a:p>
            <a:r>
              <a:rPr lang="en-US" altLang="zh-CN" dirty="0" smtClean="0"/>
              <a:t>C is the final estimation for the number of candidate</a:t>
            </a:r>
            <a:endParaRPr lang="zh-CN" altLang="en-US" dirty="0"/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/>
          </p:nvPr>
        </p:nvGraphicFramePr>
        <p:xfrm>
          <a:off x="1634409" y="1876988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/>
          </p:nvPr>
        </p:nvGraphicFramePr>
        <p:xfrm>
          <a:off x="4209064" y="1927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/>
          </p:nvPr>
        </p:nvGraphicFramePr>
        <p:xfrm>
          <a:off x="1038046" y="3871012"/>
          <a:ext cx="64785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785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右箭头 12"/>
          <p:cNvSpPr/>
          <p:nvPr/>
        </p:nvSpPr>
        <p:spPr>
          <a:xfrm rot="2380194">
            <a:off x="1808903" y="3451107"/>
            <a:ext cx="1472976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29"/>
          <p:cNvSpPr/>
          <p:nvPr/>
        </p:nvSpPr>
        <p:spPr>
          <a:xfrm rot="8751650">
            <a:off x="3171860" y="3445291"/>
            <a:ext cx="127781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表格 44"/>
          <p:cNvGraphicFramePr>
            <a:graphicFrameLocks noGrp="1"/>
          </p:cNvGraphicFramePr>
          <p:nvPr>
            <p:extLst/>
          </p:nvPr>
        </p:nvGraphicFramePr>
        <p:xfrm>
          <a:off x="3144840" y="4081548"/>
          <a:ext cx="62969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9691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文本框 50"/>
          <p:cNvSpPr txBox="1"/>
          <p:nvPr/>
        </p:nvSpPr>
        <p:spPr>
          <a:xfrm>
            <a:off x="718624" y="5149646"/>
            <a:ext cx="230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1-occurance, </a:t>
            </a:r>
          </a:p>
          <a:p>
            <a:r>
              <a:rPr lang="en-US" altLang="zh-CN" dirty="0" smtClean="0"/>
              <a:t>(3-1)/0.5*(3-1)/0.4=20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4799" y="-10039"/>
            <a:ext cx="5585704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Estimation based on KMV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46373"/>
              </p:ext>
            </p:extLst>
          </p:nvPr>
        </p:nvGraphicFramePr>
        <p:xfrm>
          <a:off x="1850627" y="1304307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76391" y="88120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4960" y="90575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337895" y="3062448"/>
            <a:ext cx="4938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2-occurance,</a:t>
            </a:r>
          </a:p>
          <a:p>
            <a:endParaRPr lang="en-US" altLang="zh-CN" dirty="0"/>
          </a:p>
          <a:p>
            <a:r>
              <a:rPr lang="en-US" altLang="zh-CN" dirty="0" smtClean="0"/>
              <a:t>2/3*2/0.3 = 4.45</a:t>
            </a:r>
          </a:p>
          <a:p>
            <a:endParaRPr lang="en-US" altLang="zh-CN" dirty="0"/>
          </a:p>
          <a:p>
            <a:r>
              <a:rPr lang="en-US" altLang="zh-CN" dirty="0" smtClean="0"/>
              <a:t>The estimation for the number of candidates are</a:t>
            </a:r>
          </a:p>
          <a:p>
            <a:r>
              <a:rPr lang="en-US" altLang="zh-CN" dirty="0" smtClean="0"/>
              <a:t>4.45 * 4.45 = 19.8</a:t>
            </a:r>
            <a:endParaRPr lang="en-US" altLang="zh-CN" dirty="0"/>
          </a:p>
          <a:p>
            <a:endParaRPr lang="en-US" altLang="zh-CN" dirty="0" smtClean="0"/>
          </a:p>
          <a:p>
            <a:endParaRPr lang="fi-FI" altLang="zh-CN" dirty="0" smtClean="0"/>
          </a:p>
          <a:p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902"/>
              </p:ext>
            </p:extLst>
          </p:nvPr>
        </p:nvGraphicFramePr>
        <p:xfrm>
          <a:off x="3751843" y="132011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638317" y="91275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42131" y="91004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258856" y="115669"/>
            <a:ext cx="272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k=3, the pair number is 2.</a:t>
            </a:r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06109"/>
              </p:ext>
            </p:extLst>
          </p:nvPr>
        </p:nvGraphicFramePr>
        <p:xfrm>
          <a:off x="2831642" y="1304307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55352"/>
              </p:ext>
            </p:extLst>
          </p:nvPr>
        </p:nvGraphicFramePr>
        <p:xfrm>
          <a:off x="4977675" y="132011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14930"/>
              </p:ext>
            </p:extLst>
          </p:nvPr>
        </p:nvGraphicFramePr>
        <p:xfrm>
          <a:off x="1850627" y="3062448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0.5,2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699"/>
              </p:ext>
            </p:extLst>
          </p:nvPr>
        </p:nvGraphicFramePr>
        <p:xfrm>
          <a:off x="3150878" y="3089550"/>
          <a:ext cx="88132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132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00126"/>
              </p:ext>
            </p:extLst>
          </p:nvPr>
        </p:nvGraphicFramePr>
        <p:xfrm>
          <a:off x="6222292" y="132165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42"/>
          <p:cNvSpPr txBox="1"/>
          <p:nvPr/>
        </p:nvSpPr>
        <p:spPr>
          <a:xfrm>
            <a:off x="6108766" y="91429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22" name="文本框 49"/>
          <p:cNvSpPr txBox="1"/>
          <p:nvPr/>
        </p:nvSpPr>
        <p:spPr>
          <a:xfrm>
            <a:off x="7312580" y="91158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2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56184"/>
              </p:ext>
            </p:extLst>
          </p:nvPr>
        </p:nvGraphicFramePr>
        <p:xfrm>
          <a:off x="7448124" y="1321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12583"/>
              </p:ext>
            </p:extLst>
          </p:nvPr>
        </p:nvGraphicFramePr>
        <p:xfrm>
          <a:off x="8983734" y="126579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42"/>
          <p:cNvSpPr txBox="1"/>
          <p:nvPr/>
        </p:nvSpPr>
        <p:spPr>
          <a:xfrm>
            <a:off x="8870208" y="85843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sp>
        <p:nvSpPr>
          <p:cNvPr id="28" name="文本框 49"/>
          <p:cNvSpPr txBox="1"/>
          <p:nvPr/>
        </p:nvSpPr>
        <p:spPr>
          <a:xfrm>
            <a:off x="10074022" y="85572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29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99347"/>
              </p:ext>
            </p:extLst>
          </p:nvPr>
        </p:nvGraphicFramePr>
        <p:xfrm>
          <a:off x="10209566" y="1265792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25"/>
          <p:cNvSpPr txBox="1"/>
          <p:nvPr/>
        </p:nvSpPr>
        <p:spPr>
          <a:xfrm>
            <a:off x="1630788" y="261768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2" name="文本框 25"/>
          <p:cNvSpPr txBox="1"/>
          <p:nvPr/>
        </p:nvSpPr>
        <p:spPr>
          <a:xfrm>
            <a:off x="2875934" y="268086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33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74076"/>
              </p:ext>
            </p:extLst>
          </p:nvPr>
        </p:nvGraphicFramePr>
        <p:xfrm>
          <a:off x="4430220" y="3088156"/>
          <a:ext cx="88132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132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25"/>
          <p:cNvSpPr txBox="1"/>
          <p:nvPr/>
        </p:nvSpPr>
        <p:spPr>
          <a:xfrm>
            <a:off x="4295724" y="2678156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  <p:graphicFrame>
        <p:nvGraphicFramePr>
          <p:cNvPr id="3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29950"/>
              </p:ext>
            </p:extLst>
          </p:nvPr>
        </p:nvGraphicFramePr>
        <p:xfrm>
          <a:off x="1987277" y="4737523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24633"/>
              </p:ext>
            </p:extLst>
          </p:nvPr>
        </p:nvGraphicFramePr>
        <p:xfrm>
          <a:off x="3365006" y="4774791"/>
          <a:ext cx="88132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132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25"/>
          <p:cNvSpPr txBox="1"/>
          <p:nvPr/>
        </p:nvSpPr>
        <p:spPr>
          <a:xfrm>
            <a:off x="1724799" y="431752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8" name="文本框 25"/>
          <p:cNvSpPr txBox="1"/>
          <p:nvPr/>
        </p:nvSpPr>
        <p:spPr>
          <a:xfrm>
            <a:off x="2955163" y="4342857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41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78408"/>
              </p:ext>
            </p:extLst>
          </p:nvPr>
        </p:nvGraphicFramePr>
        <p:xfrm>
          <a:off x="4764088" y="4774791"/>
          <a:ext cx="88132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132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25"/>
          <p:cNvSpPr txBox="1"/>
          <p:nvPr/>
        </p:nvSpPr>
        <p:spPr>
          <a:xfrm>
            <a:off x="4430220" y="4368191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4798" y="-10039"/>
            <a:ext cx="6017121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Estimation based on KMV(1)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850627" y="1304307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76391" y="88120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4960" y="90575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346250" y="3491028"/>
            <a:ext cx="4531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</a:p>
          <a:p>
            <a:r>
              <a:rPr lang="en-US" altLang="zh-CN" dirty="0" smtClean="0"/>
              <a:t>n=1, N= 4/9*0.5*0.4 = 2.2, P = 2.2  (0.5,0.1)</a:t>
            </a:r>
          </a:p>
          <a:p>
            <a:r>
              <a:rPr lang="en-US" altLang="zh-CN" dirty="0"/>
              <a:t>Token </a:t>
            </a:r>
            <a:r>
              <a:rPr lang="en-US" altLang="zh-CN" dirty="0" smtClean="0"/>
              <a:t>1+2+3</a:t>
            </a:r>
          </a:p>
          <a:p>
            <a:r>
              <a:rPr lang="en-US" altLang="zh-CN" dirty="0"/>
              <a:t>n=1, N= </a:t>
            </a:r>
            <a:r>
              <a:rPr lang="en-US" altLang="zh-CN" dirty="0" smtClean="0"/>
              <a:t>4/9*0.3*0.4 =3.7, </a:t>
            </a:r>
            <a:r>
              <a:rPr lang="en-US" altLang="zh-CN" dirty="0"/>
              <a:t>P </a:t>
            </a:r>
            <a:r>
              <a:rPr lang="en-US" altLang="zh-CN" dirty="0" smtClean="0"/>
              <a:t>=5.9 (</a:t>
            </a:r>
            <a:r>
              <a:rPr lang="en-US" altLang="zh-CN" dirty="0"/>
              <a:t>0.2,0.1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Token </a:t>
            </a:r>
            <a:r>
              <a:rPr lang="en-US" altLang="zh-CN" dirty="0" smtClean="0"/>
              <a:t>1+2+3+4</a:t>
            </a:r>
            <a:endParaRPr lang="en-US" altLang="zh-CN" dirty="0"/>
          </a:p>
          <a:p>
            <a:r>
              <a:rPr lang="en-US" altLang="zh-CN" dirty="0" smtClean="0"/>
              <a:t>n=1,</a:t>
            </a:r>
            <a:r>
              <a:rPr lang="en-US" altLang="zh-CN" dirty="0"/>
              <a:t> N= </a:t>
            </a:r>
            <a:r>
              <a:rPr lang="en-US" altLang="zh-CN" dirty="0" smtClean="0"/>
              <a:t>4/9*0.3*0.3=4.9, </a:t>
            </a:r>
            <a:r>
              <a:rPr lang="en-US" altLang="zh-CN" dirty="0"/>
              <a:t>P </a:t>
            </a:r>
            <a:r>
              <a:rPr lang="en-US" altLang="zh-CN" dirty="0" smtClean="0"/>
              <a:t>=10.8 </a:t>
            </a:r>
            <a:r>
              <a:rPr lang="en-US" altLang="zh-CN" dirty="0"/>
              <a:t>(</a:t>
            </a:r>
            <a:r>
              <a:rPr lang="en-US" altLang="zh-CN" dirty="0" smtClean="0"/>
              <a:t>0.3,0.3)</a:t>
            </a:r>
            <a:endParaRPr lang="en-US" altLang="zh-CN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3751843" y="132011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638317" y="91275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42131" y="91004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258856" y="115669"/>
            <a:ext cx="272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k=3, the pair number is 2.</a:t>
            </a:r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/>
          </p:nvPr>
        </p:nvGraphicFramePr>
        <p:xfrm>
          <a:off x="2831642" y="1304307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/>
          </p:nvPr>
        </p:nvGraphicFramePr>
        <p:xfrm>
          <a:off x="4977675" y="132011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12349"/>
              </p:ext>
            </p:extLst>
          </p:nvPr>
        </p:nvGraphicFramePr>
        <p:xfrm>
          <a:off x="1850627" y="3062448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0.1,(1)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0.2,(2)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0.5,(1,2)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301878"/>
              </p:ext>
            </p:extLst>
          </p:nvPr>
        </p:nvGraphicFramePr>
        <p:xfrm>
          <a:off x="3150878" y="3089550"/>
          <a:ext cx="97947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47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 (1)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 (2,3)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39"/>
          <p:cNvGraphicFramePr>
            <a:graphicFrameLocks noGrp="1"/>
          </p:cNvGraphicFramePr>
          <p:nvPr>
            <p:extLst/>
          </p:nvPr>
        </p:nvGraphicFramePr>
        <p:xfrm>
          <a:off x="6222292" y="132165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42"/>
          <p:cNvSpPr txBox="1"/>
          <p:nvPr/>
        </p:nvSpPr>
        <p:spPr>
          <a:xfrm>
            <a:off x="6108766" y="91429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22" name="文本框 49"/>
          <p:cNvSpPr txBox="1"/>
          <p:nvPr/>
        </p:nvSpPr>
        <p:spPr>
          <a:xfrm>
            <a:off x="7312580" y="91158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23" name="表格 39"/>
          <p:cNvGraphicFramePr>
            <a:graphicFrameLocks noGrp="1"/>
          </p:cNvGraphicFramePr>
          <p:nvPr>
            <p:extLst/>
          </p:nvPr>
        </p:nvGraphicFramePr>
        <p:xfrm>
          <a:off x="7448124" y="1321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39"/>
          <p:cNvGraphicFramePr>
            <a:graphicFrameLocks noGrp="1"/>
          </p:cNvGraphicFramePr>
          <p:nvPr>
            <p:extLst/>
          </p:nvPr>
        </p:nvGraphicFramePr>
        <p:xfrm>
          <a:off x="8983734" y="126579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42"/>
          <p:cNvSpPr txBox="1"/>
          <p:nvPr/>
        </p:nvSpPr>
        <p:spPr>
          <a:xfrm>
            <a:off x="8870208" y="85843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sp>
        <p:nvSpPr>
          <p:cNvPr id="28" name="文本框 49"/>
          <p:cNvSpPr txBox="1"/>
          <p:nvPr/>
        </p:nvSpPr>
        <p:spPr>
          <a:xfrm>
            <a:off x="10074022" y="85572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29" name="表格 39"/>
          <p:cNvGraphicFramePr>
            <a:graphicFrameLocks noGrp="1"/>
          </p:cNvGraphicFramePr>
          <p:nvPr>
            <p:extLst/>
          </p:nvPr>
        </p:nvGraphicFramePr>
        <p:xfrm>
          <a:off x="10209566" y="1265792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25"/>
          <p:cNvSpPr txBox="1"/>
          <p:nvPr/>
        </p:nvSpPr>
        <p:spPr>
          <a:xfrm>
            <a:off x="1630788" y="261768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2" name="文本框 25"/>
          <p:cNvSpPr txBox="1"/>
          <p:nvPr/>
        </p:nvSpPr>
        <p:spPr>
          <a:xfrm>
            <a:off x="2875934" y="268086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33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88047"/>
              </p:ext>
            </p:extLst>
          </p:nvPr>
        </p:nvGraphicFramePr>
        <p:xfrm>
          <a:off x="4430219" y="3088156"/>
          <a:ext cx="1215192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5192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 (1)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0.2, (2,3)</a:t>
                      </a:r>
                      <a:endParaRPr lang="zh-CN" altLang="en-US" b="1" dirty="0" smtClean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(3,4)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25"/>
          <p:cNvSpPr txBox="1"/>
          <p:nvPr/>
        </p:nvSpPr>
        <p:spPr>
          <a:xfrm>
            <a:off x="4295724" y="2678156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  <p:graphicFrame>
        <p:nvGraphicFramePr>
          <p:cNvPr id="3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6508"/>
              </p:ext>
            </p:extLst>
          </p:nvPr>
        </p:nvGraphicFramePr>
        <p:xfrm>
          <a:off x="1987277" y="4737523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0.1,(1,2)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1074"/>
              </p:ext>
            </p:extLst>
          </p:nvPr>
        </p:nvGraphicFramePr>
        <p:xfrm>
          <a:off x="3271457" y="4764625"/>
          <a:ext cx="123747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7474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0.1,(1,2,3)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(1,3)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25"/>
          <p:cNvSpPr txBox="1"/>
          <p:nvPr/>
        </p:nvSpPr>
        <p:spPr>
          <a:xfrm>
            <a:off x="1724799" y="431752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8" name="文本框 25"/>
          <p:cNvSpPr txBox="1"/>
          <p:nvPr/>
        </p:nvSpPr>
        <p:spPr>
          <a:xfrm>
            <a:off x="2955163" y="4342857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41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69689"/>
              </p:ext>
            </p:extLst>
          </p:nvPr>
        </p:nvGraphicFramePr>
        <p:xfrm>
          <a:off x="4764088" y="4774791"/>
          <a:ext cx="1124648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4648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0.1,(1,2,3)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0.2,(4)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0.3,(1,3,4)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25"/>
          <p:cNvSpPr txBox="1"/>
          <p:nvPr/>
        </p:nvSpPr>
        <p:spPr>
          <a:xfrm>
            <a:off x="4430220" y="4368191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8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4798" y="-10039"/>
            <a:ext cx="5925681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Estimation based on KMV(2)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21847"/>
              </p:ext>
            </p:extLst>
          </p:nvPr>
        </p:nvGraphicFramePr>
        <p:xfrm>
          <a:off x="1850627" y="1304307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76391" y="88120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4960" y="90575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60514" y="3636383"/>
            <a:ext cx="5396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</a:p>
          <a:p>
            <a:r>
              <a:rPr lang="en-US" altLang="zh-CN" dirty="0" smtClean="0"/>
              <a:t>n=2, N= 2*4/(9*0.3*0.4) =7.4, P = 7.4 (0.3,0.3)</a:t>
            </a:r>
            <a:r>
              <a:rPr lang="en-US" altLang="zh-CN" dirty="0"/>
              <a:t> (</a:t>
            </a:r>
            <a:r>
              <a:rPr lang="en-US" altLang="zh-CN" dirty="0" smtClean="0"/>
              <a:t>0.3,0.4)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Token </a:t>
            </a:r>
            <a:r>
              <a:rPr lang="en-US" altLang="zh-CN" dirty="0" smtClean="0"/>
              <a:t>1+2+3</a:t>
            </a:r>
          </a:p>
          <a:p>
            <a:r>
              <a:rPr lang="en-US" altLang="zh-CN" dirty="0" smtClean="0"/>
              <a:t>n=5, </a:t>
            </a:r>
            <a:r>
              <a:rPr lang="en-US" altLang="zh-CN" dirty="0"/>
              <a:t>N= </a:t>
            </a:r>
            <a:r>
              <a:rPr lang="en-US" altLang="zh-CN" dirty="0" smtClean="0"/>
              <a:t>5*4/(9*0.3*0.4) =21.6, </a:t>
            </a:r>
            <a:r>
              <a:rPr lang="en-US" altLang="zh-CN" dirty="0"/>
              <a:t>P </a:t>
            </a:r>
            <a:r>
              <a:rPr lang="en-US" altLang="zh-CN" dirty="0" smtClean="0"/>
              <a:t>=29 (0.1,0.3),</a:t>
            </a:r>
            <a:r>
              <a:rPr lang="en-US" altLang="zh-CN" dirty="0"/>
              <a:t> (</a:t>
            </a:r>
            <a:r>
              <a:rPr lang="en-US" altLang="zh-CN" dirty="0" smtClean="0"/>
              <a:t>0.1,0.4),</a:t>
            </a:r>
            <a:r>
              <a:rPr lang="en-US" altLang="zh-CN" dirty="0"/>
              <a:t> (</a:t>
            </a:r>
            <a:r>
              <a:rPr lang="en-US" altLang="zh-CN" dirty="0" smtClean="0"/>
              <a:t>0.2,0.1), (0.2,0.3</a:t>
            </a:r>
            <a:r>
              <a:rPr lang="en-US" altLang="zh-CN" dirty="0"/>
              <a:t>), (</a:t>
            </a:r>
            <a:r>
              <a:rPr lang="en-US" altLang="zh-CN" dirty="0" smtClean="0"/>
              <a:t>0.2,0.4),</a:t>
            </a:r>
            <a:endParaRPr lang="en-US" altLang="zh-CN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46359"/>
              </p:ext>
            </p:extLst>
          </p:nvPr>
        </p:nvGraphicFramePr>
        <p:xfrm>
          <a:off x="3751843" y="132011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638317" y="91275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42131" y="91004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258856" y="115669"/>
            <a:ext cx="272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k=3, the pair number is 2.</a:t>
            </a:r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00362"/>
              </p:ext>
            </p:extLst>
          </p:nvPr>
        </p:nvGraphicFramePr>
        <p:xfrm>
          <a:off x="2831642" y="1304307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809"/>
              </p:ext>
            </p:extLst>
          </p:nvPr>
        </p:nvGraphicFramePr>
        <p:xfrm>
          <a:off x="4977675" y="132011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83550"/>
              </p:ext>
            </p:extLst>
          </p:nvPr>
        </p:nvGraphicFramePr>
        <p:xfrm>
          <a:off x="1850627" y="3062448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0.1,(1)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0.2,(2)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0.3,(1,2)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11279"/>
              </p:ext>
            </p:extLst>
          </p:nvPr>
        </p:nvGraphicFramePr>
        <p:xfrm>
          <a:off x="3150878" y="3089550"/>
          <a:ext cx="97947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47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 (1,2)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 (2,3)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0.3,(1,2)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4979"/>
              </p:ext>
            </p:extLst>
          </p:nvPr>
        </p:nvGraphicFramePr>
        <p:xfrm>
          <a:off x="6222292" y="132165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42"/>
          <p:cNvSpPr txBox="1"/>
          <p:nvPr/>
        </p:nvSpPr>
        <p:spPr>
          <a:xfrm>
            <a:off x="6108766" y="91429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22" name="文本框 49"/>
          <p:cNvSpPr txBox="1"/>
          <p:nvPr/>
        </p:nvSpPr>
        <p:spPr>
          <a:xfrm>
            <a:off x="7312580" y="91158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23" name="表格 39"/>
          <p:cNvGraphicFramePr>
            <a:graphicFrameLocks noGrp="1"/>
          </p:cNvGraphicFramePr>
          <p:nvPr>
            <p:extLst/>
          </p:nvPr>
        </p:nvGraphicFramePr>
        <p:xfrm>
          <a:off x="7448124" y="1321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25"/>
          <p:cNvSpPr txBox="1"/>
          <p:nvPr/>
        </p:nvSpPr>
        <p:spPr>
          <a:xfrm>
            <a:off x="1630788" y="261768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2" name="文本框 25"/>
          <p:cNvSpPr txBox="1"/>
          <p:nvPr/>
        </p:nvSpPr>
        <p:spPr>
          <a:xfrm>
            <a:off x="2875934" y="268086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3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82729"/>
              </p:ext>
            </p:extLst>
          </p:nvPr>
        </p:nvGraphicFramePr>
        <p:xfrm>
          <a:off x="1987277" y="4737523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0.1,(2)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0.3,(1,2)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0.4,(1,2)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66194"/>
              </p:ext>
            </p:extLst>
          </p:nvPr>
        </p:nvGraphicFramePr>
        <p:xfrm>
          <a:off x="3271457" y="4764625"/>
          <a:ext cx="123747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7474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0.1,(2,3)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(1,2,3)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0.4,(1,2,3)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25"/>
          <p:cNvSpPr txBox="1"/>
          <p:nvPr/>
        </p:nvSpPr>
        <p:spPr>
          <a:xfrm>
            <a:off x="1724799" y="431752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8" name="文本框 25"/>
          <p:cNvSpPr txBox="1"/>
          <p:nvPr/>
        </p:nvSpPr>
        <p:spPr>
          <a:xfrm>
            <a:off x="2955163" y="4342857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14" y="89060"/>
            <a:ext cx="6949810" cy="910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Estimation based on KMV(1+2)</a:t>
            </a:r>
            <a:endParaRPr lang="en-US" altLang="zh-CN" dirty="0"/>
          </a:p>
        </p:txBody>
      </p:sp>
      <p:sp>
        <p:nvSpPr>
          <p:cNvPr id="25" name="文本框 38"/>
          <p:cNvSpPr txBox="1"/>
          <p:nvPr/>
        </p:nvSpPr>
        <p:spPr>
          <a:xfrm>
            <a:off x="882196" y="1113761"/>
            <a:ext cx="4531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</a:p>
          <a:p>
            <a:r>
              <a:rPr lang="en-US" altLang="zh-CN" dirty="0" smtClean="0"/>
              <a:t>n=1, N= 4/9*0.5*0.4 = 2.2, P = 2.2  (0.5,0.1)</a:t>
            </a:r>
          </a:p>
          <a:p>
            <a:r>
              <a:rPr lang="en-US" altLang="zh-CN" dirty="0"/>
              <a:t>Token </a:t>
            </a:r>
            <a:r>
              <a:rPr lang="en-US" altLang="zh-CN" dirty="0" smtClean="0"/>
              <a:t>1+2+3</a:t>
            </a:r>
          </a:p>
          <a:p>
            <a:r>
              <a:rPr lang="en-US" altLang="zh-CN" dirty="0"/>
              <a:t>n=1, N= </a:t>
            </a:r>
            <a:r>
              <a:rPr lang="en-US" altLang="zh-CN" dirty="0" smtClean="0"/>
              <a:t>4/9*0.3*0.4 =3.7, </a:t>
            </a:r>
            <a:r>
              <a:rPr lang="en-US" altLang="zh-CN" dirty="0"/>
              <a:t>P </a:t>
            </a:r>
            <a:r>
              <a:rPr lang="en-US" altLang="zh-CN" dirty="0" smtClean="0"/>
              <a:t>=5.9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0.2,0.1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Token </a:t>
            </a:r>
            <a:r>
              <a:rPr lang="en-US" altLang="zh-CN" dirty="0" smtClean="0"/>
              <a:t>1+2+3+4</a:t>
            </a:r>
            <a:endParaRPr lang="en-US" altLang="zh-CN" dirty="0"/>
          </a:p>
          <a:p>
            <a:r>
              <a:rPr lang="en-US" altLang="zh-CN" dirty="0" smtClean="0"/>
              <a:t>n=1,</a:t>
            </a:r>
            <a:r>
              <a:rPr lang="en-US" altLang="zh-CN" dirty="0"/>
              <a:t> N= </a:t>
            </a:r>
            <a:r>
              <a:rPr lang="en-US" altLang="zh-CN" dirty="0" smtClean="0"/>
              <a:t>4/9*0.3*0.3=4.9, </a:t>
            </a:r>
            <a:r>
              <a:rPr lang="en-US" altLang="zh-CN" dirty="0"/>
              <a:t>P </a:t>
            </a:r>
            <a:r>
              <a:rPr lang="en-US" altLang="zh-CN" dirty="0" smtClean="0"/>
              <a:t>=10.8 </a:t>
            </a:r>
            <a:r>
              <a:rPr lang="en-US" altLang="zh-CN" dirty="0">
                <a:solidFill>
                  <a:schemeClr val="accent5"/>
                </a:solidFill>
              </a:rPr>
              <a:t>(</a:t>
            </a:r>
            <a:r>
              <a:rPr lang="en-US" altLang="zh-CN" dirty="0" smtClean="0">
                <a:solidFill>
                  <a:schemeClr val="accent5"/>
                </a:solidFill>
              </a:rPr>
              <a:t>0.3,0.3)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28" name="文本框 38"/>
          <p:cNvSpPr txBox="1"/>
          <p:nvPr/>
        </p:nvSpPr>
        <p:spPr>
          <a:xfrm>
            <a:off x="5976266" y="1052801"/>
            <a:ext cx="5396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</a:p>
          <a:p>
            <a:r>
              <a:rPr lang="en-US" altLang="zh-CN" dirty="0" smtClean="0"/>
              <a:t>n=2, N= 2*4/(9*0.3*0.4) =7.4, P = 7.4 </a:t>
            </a:r>
            <a:r>
              <a:rPr lang="en-US" altLang="zh-CN" dirty="0" smtClean="0">
                <a:solidFill>
                  <a:schemeClr val="accent5"/>
                </a:solidFill>
              </a:rPr>
              <a:t>(0.3,0.3)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0.3,0.4)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Token </a:t>
            </a:r>
            <a:r>
              <a:rPr lang="en-US" altLang="zh-CN" dirty="0" smtClean="0"/>
              <a:t>1+2+3</a:t>
            </a:r>
          </a:p>
          <a:p>
            <a:r>
              <a:rPr lang="en-US" altLang="zh-CN" dirty="0" smtClean="0"/>
              <a:t>n=5, </a:t>
            </a:r>
            <a:r>
              <a:rPr lang="en-US" altLang="zh-CN" dirty="0"/>
              <a:t>N= </a:t>
            </a:r>
            <a:r>
              <a:rPr lang="en-US" altLang="zh-CN" dirty="0" smtClean="0"/>
              <a:t>5*4/(9*0.3*0.4) =21.6, </a:t>
            </a:r>
            <a:r>
              <a:rPr lang="en-US" altLang="zh-CN" dirty="0"/>
              <a:t>P </a:t>
            </a:r>
            <a:r>
              <a:rPr lang="en-US" altLang="zh-CN" dirty="0" smtClean="0"/>
              <a:t>=29 (0.1,0.3),</a:t>
            </a:r>
            <a:r>
              <a:rPr lang="en-US" altLang="zh-CN" dirty="0"/>
              <a:t> (</a:t>
            </a:r>
            <a:r>
              <a:rPr lang="en-US" altLang="zh-CN" dirty="0" smtClean="0"/>
              <a:t>0.1,0.4),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0.2,0.1), </a:t>
            </a:r>
            <a:r>
              <a:rPr lang="en-US" altLang="zh-CN" dirty="0" smtClean="0"/>
              <a:t>(0.2,0.3</a:t>
            </a:r>
            <a:r>
              <a:rPr lang="en-US" altLang="zh-CN" dirty="0"/>
              <a:t>), (</a:t>
            </a:r>
            <a:r>
              <a:rPr lang="en-US" altLang="zh-CN" dirty="0" smtClean="0"/>
              <a:t>0.2,0.4),</a:t>
            </a:r>
            <a:endParaRPr lang="en-US" altLang="zh-CN" dirty="0"/>
          </a:p>
        </p:txBody>
      </p:sp>
      <p:sp>
        <p:nvSpPr>
          <p:cNvPr id="33" name="文本框 42"/>
          <p:cNvSpPr txBox="1"/>
          <p:nvPr/>
        </p:nvSpPr>
        <p:spPr>
          <a:xfrm>
            <a:off x="473112" y="293211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 1+2+3</a:t>
            </a:r>
            <a:endParaRPr lang="zh-CN" altLang="en-US" dirty="0"/>
          </a:p>
        </p:txBody>
      </p:sp>
      <p:sp>
        <p:nvSpPr>
          <p:cNvPr id="34" name="文本框 49"/>
          <p:cNvSpPr txBox="1"/>
          <p:nvPr/>
        </p:nvSpPr>
        <p:spPr>
          <a:xfrm>
            <a:off x="1967921" y="2937148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 1+2+3</a:t>
            </a:r>
            <a:endParaRPr lang="zh-CN" altLang="en-US" dirty="0"/>
          </a:p>
        </p:txBody>
      </p:sp>
      <p:sp>
        <p:nvSpPr>
          <p:cNvPr id="44" name="文本框 42"/>
          <p:cNvSpPr txBox="1"/>
          <p:nvPr/>
        </p:nvSpPr>
        <p:spPr>
          <a:xfrm>
            <a:off x="370132" y="4575805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 1+2+3</a:t>
            </a:r>
            <a:endParaRPr lang="zh-CN" altLang="en-US" dirty="0"/>
          </a:p>
        </p:txBody>
      </p:sp>
      <p:sp>
        <p:nvSpPr>
          <p:cNvPr id="45" name="文本框 49"/>
          <p:cNvSpPr txBox="1"/>
          <p:nvPr/>
        </p:nvSpPr>
        <p:spPr>
          <a:xfrm>
            <a:off x="1888254" y="4583322"/>
            <a:ext cx="149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 1+2+3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7" name="文本框 38"/>
          <p:cNvSpPr txBox="1"/>
          <p:nvPr/>
        </p:nvSpPr>
        <p:spPr>
          <a:xfrm>
            <a:off x="6913178" y="2998786"/>
            <a:ext cx="45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n=1, N= 4/(9*0.3*0.4) =3.7, P =</a:t>
            </a:r>
            <a:r>
              <a:rPr lang="en-US" altLang="zh-CN" dirty="0">
                <a:solidFill>
                  <a:srgbClr val="FF0000"/>
                </a:solidFill>
              </a:rPr>
              <a:t> 3.7</a:t>
            </a:r>
            <a:r>
              <a:rPr lang="en-US" altLang="zh-CN" dirty="0" smtClean="0">
                <a:solidFill>
                  <a:srgbClr val="FF0000"/>
                </a:solidFill>
              </a:rPr>
              <a:t> (0.2,0.1)</a:t>
            </a:r>
          </a:p>
        </p:txBody>
      </p:sp>
      <p:graphicFrame>
        <p:nvGraphicFramePr>
          <p:cNvPr id="4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03007"/>
              </p:ext>
            </p:extLst>
          </p:nvPr>
        </p:nvGraphicFramePr>
        <p:xfrm>
          <a:off x="730778" y="3392502"/>
          <a:ext cx="97947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47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 (1)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0.2, (2,3)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2891"/>
              </p:ext>
            </p:extLst>
          </p:nvPr>
        </p:nvGraphicFramePr>
        <p:xfrm>
          <a:off x="552641" y="5031160"/>
          <a:ext cx="123747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7474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0.1,(1,2,3)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(1,3)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07354"/>
              </p:ext>
            </p:extLst>
          </p:nvPr>
        </p:nvGraphicFramePr>
        <p:xfrm>
          <a:off x="2247638" y="3392502"/>
          <a:ext cx="97947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47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 (1,2)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0.2, (2,3)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0.3,(1,2)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8244"/>
              </p:ext>
            </p:extLst>
          </p:nvPr>
        </p:nvGraphicFramePr>
        <p:xfrm>
          <a:off x="2225254" y="5031160"/>
          <a:ext cx="123747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7474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0.1,(2,3)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(1,2,3)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0.4,(1,2,3)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16598"/>
              </p:ext>
            </p:extLst>
          </p:nvPr>
        </p:nvGraphicFramePr>
        <p:xfrm>
          <a:off x="4021787" y="3478525"/>
          <a:ext cx="1215192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5192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 (1)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0.2, (2,3)</a:t>
                      </a:r>
                      <a:endParaRPr lang="zh-CN" altLang="en-US" b="1" dirty="0" smtClean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5"/>
                          </a:solidFill>
                        </a:rPr>
                        <a:t>0.3, (3,4)</a:t>
                      </a:r>
                      <a:endParaRPr lang="zh-CN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文本框 25"/>
          <p:cNvSpPr txBox="1"/>
          <p:nvPr/>
        </p:nvSpPr>
        <p:spPr>
          <a:xfrm>
            <a:off x="3887292" y="3068525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  <p:graphicFrame>
        <p:nvGraphicFramePr>
          <p:cNvPr id="60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20525"/>
              </p:ext>
            </p:extLst>
          </p:nvPr>
        </p:nvGraphicFramePr>
        <p:xfrm>
          <a:off x="4053929" y="5068428"/>
          <a:ext cx="1124648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4648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0.1,(1,2,3)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0.2,(4)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5"/>
                          </a:solidFill>
                        </a:rPr>
                        <a:t>0.3,(1,3,4)</a:t>
                      </a:r>
                      <a:endParaRPr lang="zh-CN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文本框 25"/>
          <p:cNvSpPr txBox="1"/>
          <p:nvPr/>
        </p:nvSpPr>
        <p:spPr>
          <a:xfrm>
            <a:off x="3720061" y="4661828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  <p:graphicFrame>
        <p:nvGraphicFramePr>
          <p:cNvPr id="62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78684"/>
              </p:ext>
            </p:extLst>
          </p:nvPr>
        </p:nvGraphicFramePr>
        <p:xfrm>
          <a:off x="5779937" y="3510344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0.1,(1)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0.2,(2)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5"/>
                          </a:solidFill>
                        </a:rPr>
                        <a:t>0.3,(1,2)</a:t>
                      </a:r>
                      <a:endParaRPr lang="zh-CN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文本框 25"/>
          <p:cNvSpPr txBox="1"/>
          <p:nvPr/>
        </p:nvSpPr>
        <p:spPr>
          <a:xfrm>
            <a:off x="5560098" y="3065582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graphicFrame>
        <p:nvGraphicFramePr>
          <p:cNvPr id="64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78437"/>
              </p:ext>
            </p:extLst>
          </p:nvPr>
        </p:nvGraphicFramePr>
        <p:xfrm>
          <a:off x="5680849" y="5081828"/>
          <a:ext cx="1000367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0367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0.1,(2)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5"/>
                          </a:solidFill>
                        </a:rPr>
                        <a:t>0.3,(1,2)</a:t>
                      </a:r>
                      <a:endParaRPr lang="zh-CN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0.4,(1,2)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本框 25"/>
          <p:cNvSpPr txBox="1"/>
          <p:nvPr/>
        </p:nvSpPr>
        <p:spPr>
          <a:xfrm>
            <a:off x="5418371" y="4661828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66" name="文本框 38"/>
          <p:cNvSpPr txBox="1"/>
          <p:nvPr/>
        </p:nvSpPr>
        <p:spPr>
          <a:xfrm>
            <a:off x="6913178" y="3716754"/>
            <a:ext cx="45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n=1, N1 = 2/(3*0.3) = 2.2, N2 = </a:t>
            </a:r>
            <a:r>
              <a:rPr lang="en-US" altLang="zh-CN" dirty="0">
                <a:solidFill>
                  <a:schemeClr val="accent5"/>
                </a:solidFill>
              </a:rPr>
              <a:t>2/(3*0.3) = </a:t>
            </a:r>
            <a:r>
              <a:rPr lang="en-US" altLang="zh-CN" dirty="0" smtClean="0">
                <a:solidFill>
                  <a:schemeClr val="accent5"/>
                </a:solidFill>
              </a:rPr>
              <a:t>2.2,</a:t>
            </a:r>
          </a:p>
          <a:p>
            <a:r>
              <a:rPr lang="en-US" altLang="zh-CN" dirty="0" smtClean="0">
                <a:solidFill>
                  <a:schemeClr val="accent5"/>
                </a:solidFill>
              </a:rPr>
              <a:t>N=4.84</a:t>
            </a:r>
          </a:p>
          <a:p>
            <a:endParaRPr lang="en-US" altLang="zh-CN" dirty="0" smtClean="0">
              <a:solidFill>
                <a:schemeClr val="accent5"/>
              </a:solidFill>
            </a:endParaRPr>
          </a:p>
        </p:txBody>
      </p:sp>
      <p:sp>
        <p:nvSpPr>
          <p:cNvPr id="67" name="文本框 38"/>
          <p:cNvSpPr txBox="1"/>
          <p:nvPr/>
        </p:nvSpPr>
        <p:spPr>
          <a:xfrm>
            <a:off x="6961946" y="4906487"/>
            <a:ext cx="453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number is = 3.7 + 4.84 = 8.54</a:t>
            </a:r>
            <a:endParaRPr lang="en-US" altLang="zh-CN" dirty="0"/>
          </a:p>
          <a:p>
            <a:endParaRPr lang="en-US" altLang="zh-CN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00264" y="1676276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424235" y="1644541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18800" y="1609341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02113" y="3099223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73941" y="4429488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7083" y="4429488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2737" y="5604506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61834" y="440635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403864" y="1621485"/>
            <a:ext cx="42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34309" y="3026024"/>
            <a:ext cx="4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25484" y="3052740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108491" y="1280532"/>
            <a:ext cx="3837451" cy="393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</p:cNvCxnSpPr>
          <p:nvPr/>
        </p:nvCxnSpPr>
        <p:spPr>
          <a:xfrm flipH="1">
            <a:off x="5271363" y="1280532"/>
            <a:ext cx="674579" cy="375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83474" cy="383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289442" y="2337941"/>
            <a:ext cx="717559" cy="796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017787" y="2317574"/>
            <a:ext cx="9418" cy="740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420679" y="2373031"/>
            <a:ext cx="645957" cy="701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9" idx="2"/>
          </p:cNvCxnSpPr>
          <p:nvPr/>
        </p:nvCxnSpPr>
        <p:spPr>
          <a:xfrm>
            <a:off x="5191630" y="2384702"/>
            <a:ext cx="934966" cy="746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719956" y="3826731"/>
            <a:ext cx="700723" cy="538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5" idx="0"/>
          </p:cNvCxnSpPr>
          <p:nvPr/>
        </p:nvCxnSpPr>
        <p:spPr>
          <a:xfrm>
            <a:off x="4438375" y="3826731"/>
            <a:ext cx="887684" cy="602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17" idx="0"/>
          </p:cNvCxnSpPr>
          <p:nvPr/>
        </p:nvCxnSpPr>
        <p:spPr>
          <a:xfrm flipH="1">
            <a:off x="7634731" y="2317574"/>
            <a:ext cx="512443" cy="710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2" idx="0"/>
            <a:endCxn id="85" idx="2"/>
          </p:cNvCxnSpPr>
          <p:nvPr/>
        </p:nvCxnSpPr>
        <p:spPr>
          <a:xfrm flipH="1" flipV="1">
            <a:off x="8157382" y="2310745"/>
            <a:ext cx="852714" cy="715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619100" y="3719227"/>
            <a:ext cx="21191" cy="745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607560" cy="424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851353" y="1973287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827193" y="3521639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992259" y="1984592"/>
            <a:ext cx="39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386735" y="337078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182008" y="348100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2351" y="4782389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72862" y="4863542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965044" y="1910635"/>
            <a:ext cx="38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594280" y="599639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20602" y="3094512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638970" y="3109176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2027205" y="2332245"/>
            <a:ext cx="874012" cy="70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111264" y="5170687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684073" y="5653845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553680" y="302602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998829" y="3812430"/>
            <a:ext cx="1" cy="599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932162" y="4396173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7162899" y="5233034"/>
            <a:ext cx="425587" cy="407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454978" y="5570835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7647505" y="5238583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61283" y="5599497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08027" y="3566211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763749" y="3366156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672189" y="6016495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890406" y="6016495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391754" y="5599498"/>
            <a:ext cx="15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 Angels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73941" y="5182499"/>
            <a:ext cx="645762" cy="416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819703" y="5182499"/>
            <a:ext cx="785807" cy="416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9" y="6056431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sz="2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7230344" y="4819652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sz="2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8844405" y="481747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32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425" y="-132917"/>
            <a:ext cx="7082589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New estimation based on KMV(1)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850627" y="1304307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76391" y="88120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4960" y="90575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290373" y="2578889"/>
            <a:ext cx="4531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</a:p>
          <a:p>
            <a:r>
              <a:rPr lang="en-US" altLang="zh-CN" dirty="0" smtClean="0"/>
              <a:t>New in answer: 7 * 5 = 35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Token 1+2+3</a:t>
            </a:r>
          </a:p>
          <a:p>
            <a:r>
              <a:rPr lang="en-US" altLang="zh-CN" dirty="0" smtClean="0"/>
              <a:t>Left: New </a:t>
            </a:r>
            <a:r>
              <a:rPr lang="en-US" altLang="zh-CN" dirty="0"/>
              <a:t>in answer: 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r>
              <a:rPr lang="en-US" altLang="zh-CN" dirty="0" smtClean="0"/>
              <a:t>Right: Old in answer: 7</a:t>
            </a:r>
          </a:p>
          <a:p>
            <a:r>
              <a:rPr lang="en-US" altLang="zh-CN" dirty="0"/>
              <a:t>Right: </a:t>
            </a:r>
            <a:r>
              <a:rPr lang="en-US" altLang="zh-CN" dirty="0" smtClean="0"/>
              <a:t>New </a:t>
            </a:r>
            <a:r>
              <a:rPr lang="en-US" altLang="zh-CN" dirty="0"/>
              <a:t>in answer: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en-US" altLang="zh-CN" dirty="0"/>
              <a:t>New in answer: </a:t>
            </a:r>
            <a:r>
              <a:rPr lang="en-US" altLang="zh-CN" dirty="0" smtClean="0"/>
              <a:t>5 </a:t>
            </a:r>
            <a:r>
              <a:rPr lang="en-US" altLang="zh-CN" dirty="0"/>
              <a:t>* </a:t>
            </a:r>
            <a:r>
              <a:rPr lang="en-US" altLang="zh-CN" dirty="0" smtClean="0"/>
              <a:t>10 </a:t>
            </a:r>
            <a:r>
              <a:rPr lang="en-US" altLang="zh-CN" dirty="0"/>
              <a:t>= </a:t>
            </a:r>
            <a:r>
              <a:rPr lang="en-US" altLang="zh-CN" dirty="0" smtClean="0"/>
              <a:t>50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Token 1+2+3+4</a:t>
            </a:r>
          </a:p>
          <a:p>
            <a:r>
              <a:rPr lang="en-US" altLang="zh-CN" dirty="0"/>
              <a:t>Left: New in answer: </a:t>
            </a:r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Right: Old </a:t>
            </a:r>
            <a:r>
              <a:rPr lang="en-US" altLang="zh-CN" dirty="0"/>
              <a:t>in answer: </a:t>
            </a:r>
            <a:r>
              <a:rPr lang="en-US" altLang="zh-CN" dirty="0" smtClean="0"/>
              <a:t>6</a:t>
            </a:r>
          </a:p>
          <a:p>
            <a:r>
              <a:rPr lang="en-US" altLang="zh-CN" dirty="0"/>
              <a:t>New in answer: </a:t>
            </a:r>
            <a:r>
              <a:rPr lang="en-US" altLang="zh-CN" dirty="0" smtClean="0"/>
              <a:t>7 </a:t>
            </a:r>
            <a:r>
              <a:rPr lang="en-US" altLang="zh-CN" dirty="0"/>
              <a:t>* </a:t>
            </a:r>
            <a:r>
              <a:rPr lang="en-US" altLang="zh-CN" dirty="0" smtClean="0"/>
              <a:t>6 </a:t>
            </a:r>
            <a:r>
              <a:rPr lang="en-US" altLang="zh-CN" dirty="0"/>
              <a:t>= </a:t>
            </a:r>
            <a:r>
              <a:rPr lang="en-US" altLang="zh-CN" dirty="0" smtClean="0"/>
              <a:t>42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3751843" y="132011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638317" y="91275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42131" y="91004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8920" y="44045"/>
            <a:ext cx="36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k=3, the pair number is 2, and the length of each list is 10.</a:t>
            </a:r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/>
          </p:nvPr>
        </p:nvGraphicFramePr>
        <p:xfrm>
          <a:off x="2831642" y="1304307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/>
          </p:nvPr>
        </p:nvGraphicFramePr>
        <p:xfrm>
          <a:off x="4977675" y="132011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54754"/>
              </p:ext>
            </p:extLst>
          </p:nvPr>
        </p:nvGraphicFramePr>
        <p:xfrm>
          <a:off x="690939" y="2915286"/>
          <a:ext cx="983400" cy="15172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0.1,(1)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0.2,(2)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0.5,(1,2)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fi-FI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0.9,(1,2)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94840"/>
              </p:ext>
            </p:extLst>
          </p:nvPr>
        </p:nvGraphicFramePr>
        <p:xfrm>
          <a:off x="2005554" y="2912770"/>
          <a:ext cx="97947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47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 (2,3)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39"/>
          <p:cNvGraphicFramePr>
            <a:graphicFrameLocks noGrp="1"/>
          </p:cNvGraphicFramePr>
          <p:nvPr>
            <p:extLst/>
          </p:nvPr>
        </p:nvGraphicFramePr>
        <p:xfrm>
          <a:off x="6222292" y="132165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42"/>
          <p:cNvSpPr txBox="1"/>
          <p:nvPr/>
        </p:nvSpPr>
        <p:spPr>
          <a:xfrm>
            <a:off x="6108766" y="91429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22" name="文本框 49"/>
          <p:cNvSpPr txBox="1"/>
          <p:nvPr/>
        </p:nvSpPr>
        <p:spPr>
          <a:xfrm>
            <a:off x="7312580" y="91158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23" name="表格 39"/>
          <p:cNvGraphicFramePr>
            <a:graphicFrameLocks noGrp="1"/>
          </p:cNvGraphicFramePr>
          <p:nvPr>
            <p:extLst/>
          </p:nvPr>
        </p:nvGraphicFramePr>
        <p:xfrm>
          <a:off x="7448124" y="1321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39"/>
          <p:cNvGraphicFramePr>
            <a:graphicFrameLocks noGrp="1"/>
          </p:cNvGraphicFramePr>
          <p:nvPr>
            <p:extLst/>
          </p:nvPr>
        </p:nvGraphicFramePr>
        <p:xfrm>
          <a:off x="8983734" y="126579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42"/>
          <p:cNvSpPr txBox="1"/>
          <p:nvPr/>
        </p:nvSpPr>
        <p:spPr>
          <a:xfrm>
            <a:off x="8870208" y="85843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sp>
        <p:nvSpPr>
          <p:cNvPr id="28" name="文本框 49"/>
          <p:cNvSpPr txBox="1"/>
          <p:nvPr/>
        </p:nvSpPr>
        <p:spPr>
          <a:xfrm>
            <a:off x="10074022" y="85572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29" name="表格 39"/>
          <p:cNvGraphicFramePr>
            <a:graphicFrameLocks noGrp="1"/>
          </p:cNvGraphicFramePr>
          <p:nvPr>
            <p:extLst/>
          </p:nvPr>
        </p:nvGraphicFramePr>
        <p:xfrm>
          <a:off x="10209566" y="1265792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25"/>
          <p:cNvSpPr txBox="1"/>
          <p:nvPr/>
        </p:nvSpPr>
        <p:spPr>
          <a:xfrm>
            <a:off x="607978" y="2529995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2" name="文本框 25"/>
          <p:cNvSpPr txBox="1"/>
          <p:nvPr/>
        </p:nvSpPr>
        <p:spPr>
          <a:xfrm>
            <a:off x="2080181" y="246927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33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576"/>
              </p:ext>
            </p:extLst>
          </p:nvPr>
        </p:nvGraphicFramePr>
        <p:xfrm>
          <a:off x="3659687" y="2899327"/>
          <a:ext cx="1215192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5192"/>
              </a:tblGrid>
              <a:tr h="283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0.3, (3,4)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0.5, (1,2,4)</a:t>
                      </a:r>
                      <a:endParaRPr lang="zh-CN" altLang="en-US" b="1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文本框 25"/>
          <p:cNvSpPr txBox="1"/>
          <p:nvPr/>
        </p:nvSpPr>
        <p:spPr>
          <a:xfrm>
            <a:off x="3573954" y="2493823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  <p:graphicFrame>
        <p:nvGraphicFramePr>
          <p:cNvPr id="3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94475"/>
              </p:ext>
            </p:extLst>
          </p:nvPr>
        </p:nvGraphicFramePr>
        <p:xfrm>
          <a:off x="646723" y="4853487"/>
          <a:ext cx="983400" cy="11514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0.1,(1,2)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45354"/>
              </p:ext>
            </p:extLst>
          </p:nvPr>
        </p:nvGraphicFramePr>
        <p:xfrm>
          <a:off x="1929849" y="4885659"/>
          <a:ext cx="123747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7474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0.1,(1,2,3)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(1,3)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25"/>
          <p:cNvSpPr txBox="1"/>
          <p:nvPr/>
        </p:nvSpPr>
        <p:spPr>
          <a:xfrm>
            <a:off x="585374" y="4464448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8" name="文本框 25"/>
          <p:cNvSpPr txBox="1"/>
          <p:nvPr/>
        </p:nvSpPr>
        <p:spPr>
          <a:xfrm>
            <a:off x="1820866" y="441256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41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22769"/>
              </p:ext>
            </p:extLst>
          </p:nvPr>
        </p:nvGraphicFramePr>
        <p:xfrm>
          <a:off x="3650910" y="4848609"/>
          <a:ext cx="1124648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4648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0.3,(1,3,4)</a:t>
                      </a:r>
                      <a:endParaRPr lang="zh-CN" alt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25"/>
          <p:cNvSpPr txBox="1"/>
          <p:nvPr/>
        </p:nvSpPr>
        <p:spPr>
          <a:xfrm>
            <a:off x="3531933" y="4346384"/>
            <a:ext cx="17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1+2+3+4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6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299" y="41416"/>
            <a:ext cx="7175362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New estimation based on KMV(2)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850627" y="1304307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76391" y="88120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4960" y="90575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3751843" y="132011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638317" y="91275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42131" y="91004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/>
          </p:nvPr>
        </p:nvGraphicFramePr>
        <p:xfrm>
          <a:off x="2831642" y="1304307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/>
          </p:nvPr>
        </p:nvGraphicFramePr>
        <p:xfrm>
          <a:off x="4977675" y="132011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54308"/>
              </p:ext>
            </p:extLst>
          </p:nvPr>
        </p:nvGraphicFramePr>
        <p:xfrm>
          <a:off x="1152329" y="2996872"/>
          <a:ext cx="1014493" cy="4199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4493"/>
              </a:tblGrid>
              <a:tr h="41996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0.3,(1,2)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49268"/>
              </p:ext>
            </p:extLst>
          </p:nvPr>
        </p:nvGraphicFramePr>
        <p:xfrm>
          <a:off x="2745385" y="3021046"/>
          <a:ext cx="97947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47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0.1, (1,3)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0.2, (2,3)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39"/>
          <p:cNvGraphicFramePr>
            <a:graphicFrameLocks noGrp="1"/>
          </p:cNvGraphicFramePr>
          <p:nvPr>
            <p:extLst/>
          </p:nvPr>
        </p:nvGraphicFramePr>
        <p:xfrm>
          <a:off x="6222292" y="132165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42"/>
          <p:cNvSpPr txBox="1"/>
          <p:nvPr/>
        </p:nvSpPr>
        <p:spPr>
          <a:xfrm>
            <a:off x="6108766" y="91429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22" name="文本框 49"/>
          <p:cNvSpPr txBox="1"/>
          <p:nvPr/>
        </p:nvSpPr>
        <p:spPr>
          <a:xfrm>
            <a:off x="7312580" y="91158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23" name="表格 39"/>
          <p:cNvGraphicFramePr>
            <a:graphicFrameLocks noGrp="1"/>
          </p:cNvGraphicFramePr>
          <p:nvPr>
            <p:extLst/>
          </p:nvPr>
        </p:nvGraphicFramePr>
        <p:xfrm>
          <a:off x="7448124" y="1321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25"/>
          <p:cNvSpPr txBox="1"/>
          <p:nvPr/>
        </p:nvSpPr>
        <p:spPr>
          <a:xfrm>
            <a:off x="977395" y="262777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2" name="文本框 25"/>
          <p:cNvSpPr txBox="1"/>
          <p:nvPr/>
        </p:nvSpPr>
        <p:spPr>
          <a:xfrm>
            <a:off x="2617602" y="2619224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graphicFrame>
        <p:nvGraphicFramePr>
          <p:cNvPr id="3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22266"/>
              </p:ext>
            </p:extLst>
          </p:nvPr>
        </p:nvGraphicFramePr>
        <p:xfrm>
          <a:off x="1078086" y="3998858"/>
          <a:ext cx="983400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340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0.3,(1,2)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0.4,(1,2)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37422"/>
              </p:ext>
            </p:extLst>
          </p:nvPr>
        </p:nvGraphicFramePr>
        <p:xfrm>
          <a:off x="2616386" y="4786212"/>
          <a:ext cx="123747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7474"/>
              </a:tblGrid>
              <a:tr h="337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0.1,(2,3)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0.3, (1,2,3)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0.4,(1,2,3)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25"/>
          <p:cNvSpPr txBox="1"/>
          <p:nvPr/>
        </p:nvSpPr>
        <p:spPr>
          <a:xfrm>
            <a:off x="990860" y="3523181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  <a:endParaRPr lang="zh-CN" altLang="en-US" dirty="0"/>
          </a:p>
        </p:txBody>
      </p:sp>
      <p:sp>
        <p:nvSpPr>
          <p:cNvPr id="38" name="文本框 25"/>
          <p:cNvSpPr txBox="1"/>
          <p:nvPr/>
        </p:nvSpPr>
        <p:spPr>
          <a:xfrm>
            <a:off x="2617602" y="426760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1+2+3</a:t>
            </a:r>
            <a:endParaRPr lang="zh-CN" altLang="en-US" dirty="0"/>
          </a:p>
        </p:txBody>
      </p:sp>
      <p:sp>
        <p:nvSpPr>
          <p:cNvPr id="25" name="文本框 50"/>
          <p:cNvSpPr txBox="1"/>
          <p:nvPr/>
        </p:nvSpPr>
        <p:spPr>
          <a:xfrm>
            <a:off x="8008920" y="44045"/>
            <a:ext cx="36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k=3, the pair number is 2, and the length of each list is 10.</a:t>
            </a:r>
          </a:p>
        </p:txBody>
      </p:sp>
      <p:sp>
        <p:nvSpPr>
          <p:cNvPr id="28" name="文本框 38"/>
          <p:cNvSpPr txBox="1"/>
          <p:nvPr/>
        </p:nvSpPr>
        <p:spPr>
          <a:xfrm>
            <a:off x="6222292" y="2524054"/>
            <a:ext cx="4531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1+2</a:t>
            </a:r>
          </a:p>
          <a:p>
            <a:r>
              <a:rPr lang="en-US" altLang="zh-CN" dirty="0" smtClean="0"/>
              <a:t>New in answer: 7 * 8 = 40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Token 1+2+3</a:t>
            </a:r>
          </a:p>
          <a:p>
            <a:r>
              <a:rPr lang="en-US" altLang="zh-CN" dirty="0" smtClean="0"/>
              <a:t>Left: New </a:t>
            </a:r>
            <a:r>
              <a:rPr lang="en-US" altLang="zh-CN" dirty="0"/>
              <a:t>in answer: 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r>
              <a:rPr lang="en-US" altLang="zh-CN" dirty="0" smtClean="0"/>
              <a:t>Right: Old in answer: 10</a:t>
            </a:r>
          </a:p>
          <a:p>
            <a:r>
              <a:rPr lang="en-US" altLang="zh-CN" dirty="0"/>
              <a:t>Right: </a:t>
            </a:r>
            <a:r>
              <a:rPr lang="en-US" altLang="zh-CN" dirty="0" smtClean="0"/>
              <a:t>New </a:t>
            </a:r>
            <a:r>
              <a:rPr lang="en-US" altLang="zh-CN" dirty="0"/>
              <a:t>in answer: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/>
              <a:t>New in answer: </a:t>
            </a:r>
            <a:r>
              <a:rPr lang="en-US" altLang="zh-CN" dirty="0" smtClean="0"/>
              <a:t>10 </a:t>
            </a:r>
            <a:r>
              <a:rPr lang="en-US" altLang="zh-CN" dirty="0"/>
              <a:t>* </a:t>
            </a:r>
            <a:r>
              <a:rPr lang="en-US" altLang="zh-CN" dirty="0" smtClean="0"/>
              <a:t>10 </a:t>
            </a:r>
            <a:r>
              <a:rPr lang="en-US" altLang="zh-CN" dirty="0"/>
              <a:t>= </a:t>
            </a:r>
            <a:r>
              <a:rPr lang="en-US" altLang="zh-CN" dirty="0" smtClean="0"/>
              <a:t>100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96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14" y="89060"/>
            <a:ext cx="8577442" cy="910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New estimation based on KMV(1+2)</a:t>
            </a:r>
            <a:endParaRPr lang="en-US" altLang="zh-CN" dirty="0"/>
          </a:p>
        </p:txBody>
      </p:sp>
      <p:graphicFrame>
        <p:nvGraphicFramePr>
          <p:cNvPr id="24" name="表格 3"/>
          <p:cNvGraphicFramePr>
            <a:graphicFrameLocks noGrp="1"/>
          </p:cNvGraphicFramePr>
          <p:nvPr>
            <p:extLst/>
          </p:nvPr>
        </p:nvGraphicFramePr>
        <p:xfrm>
          <a:off x="1850627" y="1304307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76391" y="88120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4960" y="90575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29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85546"/>
              </p:ext>
            </p:extLst>
          </p:nvPr>
        </p:nvGraphicFramePr>
        <p:xfrm>
          <a:off x="3751843" y="132011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42"/>
          <p:cNvSpPr txBox="1"/>
          <p:nvPr/>
        </p:nvSpPr>
        <p:spPr>
          <a:xfrm>
            <a:off x="3638317" y="91275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31" name="文本框 49"/>
          <p:cNvSpPr txBox="1"/>
          <p:nvPr/>
        </p:nvSpPr>
        <p:spPr>
          <a:xfrm>
            <a:off x="4842131" y="91004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32" name="表格 39"/>
          <p:cNvGraphicFramePr>
            <a:graphicFrameLocks noGrp="1"/>
          </p:cNvGraphicFramePr>
          <p:nvPr>
            <p:extLst/>
          </p:nvPr>
        </p:nvGraphicFramePr>
        <p:xfrm>
          <a:off x="2831642" y="1304307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9"/>
          <p:cNvGraphicFramePr>
            <a:graphicFrameLocks noGrp="1"/>
          </p:cNvGraphicFramePr>
          <p:nvPr>
            <p:extLst/>
          </p:nvPr>
        </p:nvGraphicFramePr>
        <p:xfrm>
          <a:off x="4977675" y="132011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75051"/>
              </p:ext>
            </p:extLst>
          </p:nvPr>
        </p:nvGraphicFramePr>
        <p:xfrm>
          <a:off x="6222292" y="132165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42"/>
          <p:cNvSpPr txBox="1"/>
          <p:nvPr/>
        </p:nvSpPr>
        <p:spPr>
          <a:xfrm>
            <a:off x="6108766" y="91429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38" name="文本框 49"/>
          <p:cNvSpPr txBox="1"/>
          <p:nvPr/>
        </p:nvSpPr>
        <p:spPr>
          <a:xfrm>
            <a:off x="7312580" y="91158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39" name="表格 39"/>
          <p:cNvGraphicFramePr>
            <a:graphicFrameLocks noGrp="1"/>
          </p:cNvGraphicFramePr>
          <p:nvPr>
            <p:extLst/>
          </p:nvPr>
        </p:nvGraphicFramePr>
        <p:xfrm>
          <a:off x="7448124" y="1321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8983734" y="126579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2"/>
          <p:cNvSpPr txBox="1"/>
          <p:nvPr/>
        </p:nvSpPr>
        <p:spPr>
          <a:xfrm>
            <a:off x="8870208" y="85843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42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48150"/>
              </p:ext>
            </p:extLst>
          </p:nvPr>
        </p:nvGraphicFramePr>
        <p:xfrm>
          <a:off x="1964153" y="3151395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25"/>
          <p:cNvSpPr txBox="1"/>
          <p:nvPr/>
        </p:nvSpPr>
        <p:spPr>
          <a:xfrm>
            <a:off x="1689917" y="2728294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46" name="文本框 26"/>
          <p:cNvSpPr txBox="1"/>
          <p:nvPr/>
        </p:nvSpPr>
        <p:spPr>
          <a:xfrm>
            <a:off x="2788486" y="2752844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5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47380"/>
              </p:ext>
            </p:extLst>
          </p:nvPr>
        </p:nvGraphicFramePr>
        <p:xfrm>
          <a:off x="3865369" y="3167203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本框 42"/>
          <p:cNvSpPr txBox="1"/>
          <p:nvPr/>
        </p:nvSpPr>
        <p:spPr>
          <a:xfrm>
            <a:off x="3751843" y="2759841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3" name="文本框 49"/>
          <p:cNvSpPr txBox="1"/>
          <p:nvPr/>
        </p:nvSpPr>
        <p:spPr>
          <a:xfrm>
            <a:off x="4955657" y="2757137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75361"/>
              </p:ext>
            </p:extLst>
          </p:nvPr>
        </p:nvGraphicFramePr>
        <p:xfrm>
          <a:off x="2945168" y="3151395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28112"/>
              </p:ext>
            </p:extLst>
          </p:nvPr>
        </p:nvGraphicFramePr>
        <p:xfrm>
          <a:off x="5091201" y="3167203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44153"/>
              </p:ext>
            </p:extLst>
          </p:nvPr>
        </p:nvGraphicFramePr>
        <p:xfrm>
          <a:off x="6335818" y="3168743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文本框 42"/>
          <p:cNvSpPr txBox="1"/>
          <p:nvPr/>
        </p:nvSpPr>
        <p:spPr>
          <a:xfrm>
            <a:off x="6222292" y="2761381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69" name="文本框 49"/>
          <p:cNvSpPr txBox="1"/>
          <p:nvPr/>
        </p:nvSpPr>
        <p:spPr>
          <a:xfrm>
            <a:off x="7426106" y="2758677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7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47406"/>
              </p:ext>
            </p:extLst>
          </p:nvPr>
        </p:nvGraphicFramePr>
        <p:xfrm>
          <a:off x="7561650" y="3168743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文本框 49"/>
          <p:cNvSpPr txBox="1"/>
          <p:nvPr/>
        </p:nvSpPr>
        <p:spPr>
          <a:xfrm>
            <a:off x="10074022" y="85572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72" name="表格 39"/>
          <p:cNvGraphicFramePr>
            <a:graphicFrameLocks noGrp="1"/>
          </p:cNvGraphicFramePr>
          <p:nvPr>
            <p:extLst/>
          </p:nvPr>
        </p:nvGraphicFramePr>
        <p:xfrm>
          <a:off x="10209566" y="1265792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773" y="23552"/>
            <a:ext cx="7824087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23/03 estimation based on KMV(1)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34065"/>
              </p:ext>
            </p:extLst>
          </p:nvPr>
        </p:nvGraphicFramePr>
        <p:xfrm>
          <a:off x="867675" y="1401843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05512" y="917241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65744" y="389279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7943"/>
              </p:ext>
            </p:extLst>
          </p:nvPr>
        </p:nvGraphicFramePr>
        <p:xfrm>
          <a:off x="1831428" y="140522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678162" y="89646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522854" y="3872015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8920" y="44045"/>
            <a:ext cx="36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k=3, the pair number is 2, and the length of each list is 10.</a:t>
            </a:r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62394"/>
              </p:ext>
            </p:extLst>
          </p:nvPr>
        </p:nvGraphicFramePr>
        <p:xfrm>
          <a:off x="705512" y="4370595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43831"/>
              </p:ext>
            </p:extLst>
          </p:nvPr>
        </p:nvGraphicFramePr>
        <p:xfrm>
          <a:off x="1678162" y="4381610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62065"/>
              </p:ext>
            </p:extLst>
          </p:nvPr>
        </p:nvGraphicFramePr>
        <p:xfrm>
          <a:off x="2996370" y="140676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42"/>
          <p:cNvSpPr txBox="1"/>
          <p:nvPr/>
        </p:nvSpPr>
        <p:spPr>
          <a:xfrm>
            <a:off x="2802740" y="914802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22" name="文本框 49"/>
          <p:cNvSpPr txBox="1"/>
          <p:nvPr/>
        </p:nvSpPr>
        <p:spPr>
          <a:xfrm>
            <a:off x="2717189" y="3855522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2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86522"/>
              </p:ext>
            </p:extLst>
          </p:nvPr>
        </p:nvGraphicFramePr>
        <p:xfrm>
          <a:off x="2802740" y="4381610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75053"/>
              </p:ext>
            </p:extLst>
          </p:nvPr>
        </p:nvGraphicFramePr>
        <p:xfrm>
          <a:off x="4203816" y="1401843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42"/>
          <p:cNvSpPr txBox="1"/>
          <p:nvPr/>
        </p:nvSpPr>
        <p:spPr>
          <a:xfrm>
            <a:off x="4021255" y="933144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sp>
        <p:nvSpPr>
          <p:cNvPr id="28" name="文本框 49"/>
          <p:cNvSpPr txBox="1"/>
          <p:nvPr/>
        </p:nvSpPr>
        <p:spPr>
          <a:xfrm>
            <a:off x="3883907" y="3855522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29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23439"/>
              </p:ext>
            </p:extLst>
          </p:nvPr>
        </p:nvGraphicFramePr>
        <p:xfrm>
          <a:off x="3974771" y="4381610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29283"/>
              </p:ext>
            </p:extLst>
          </p:nvPr>
        </p:nvGraphicFramePr>
        <p:xfrm>
          <a:off x="5810566" y="1423014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25"/>
          <p:cNvSpPr txBox="1"/>
          <p:nvPr/>
        </p:nvSpPr>
        <p:spPr>
          <a:xfrm>
            <a:off x="5648403" y="938412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46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20142"/>
              </p:ext>
            </p:extLst>
          </p:nvPr>
        </p:nvGraphicFramePr>
        <p:xfrm>
          <a:off x="6774319" y="1426393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文本框 42"/>
          <p:cNvSpPr txBox="1"/>
          <p:nvPr/>
        </p:nvSpPr>
        <p:spPr>
          <a:xfrm>
            <a:off x="6621053" y="917631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48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4628"/>
              </p:ext>
            </p:extLst>
          </p:nvPr>
        </p:nvGraphicFramePr>
        <p:xfrm>
          <a:off x="7939261" y="1427933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文本框 42"/>
          <p:cNvSpPr txBox="1"/>
          <p:nvPr/>
        </p:nvSpPr>
        <p:spPr>
          <a:xfrm>
            <a:off x="7745631" y="93597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52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97128"/>
              </p:ext>
            </p:extLst>
          </p:nvPr>
        </p:nvGraphicFramePr>
        <p:xfrm>
          <a:off x="9146707" y="1423014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42"/>
          <p:cNvSpPr txBox="1"/>
          <p:nvPr/>
        </p:nvSpPr>
        <p:spPr>
          <a:xfrm>
            <a:off x="8964146" y="954315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sp>
        <p:nvSpPr>
          <p:cNvPr id="3" name="Right Arrow 2"/>
          <p:cNvSpPr/>
          <p:nvPr/>
        </p:nvSpPr>
        <p:spPr>
          <a:xfrm>
            <a:off x="5106249" y="1864669"/>
            <a:ext cx="409813" cy="16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ight Arrow 56"/>
          <p:cNvSpPr/>
          <p:nvPr/>
        </p:nvSpPr>
        <p:spPr>
          <a:xfrm>
            <a:off x="4972295" y="4681021"/>
            <a:ext cx="409813" cy="16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文本框 26"/>
          <p:cNvSpPr txBox="1"/>
          <p:nvPr/>
        </p:nvSpPr>
        <p:spPr>
          <a:xfrm>
            <a:off x="5645983" y="3892513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60" name="文本框 49"/>
          <p:cNvSpPr txBox="1"/>
          <p:nvPr/>
        </p:nvSpPr>
        <p:spPr>
          <a:xfrm>
            <a:off x="6603093" y="3871732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61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59106"/>
              </p:ext>
            </p:extLst>
          </p:nvPr>
        </p:nvGraphicFramePr>
        <p:xfrm>
          <a:off x="5785751" y="4370312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60931"/>
              </p:ext>
            </p:extLst>
          </p:nvPr>
        </p:nvGraphicFramePr>
        <p:xfrm>
          <a:off x="6758401" y="4381327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文本框 49"/>
          <p:cNvSpPr txBox="1"/>
          <p:nvPr/>
        </p:nvSpPr>
        <p:spPr>
          <a:xfrm>
            <a:off x="7797428" y="385523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6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83247"/>
              </p:ext>
            </p:extLst>
          </p:nvPr>
        </p:nvGraphicFramePr>
        <p:xfrm>
          <a:off x="7882979" y="4381327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本框 49"/>
          <p:cNvSpPr txBox="1"/>
          <p:nvPr/>
        </p:nvSpPr>
        <p:spPr>
          <a:xfrm>
            <a:off x="8964146" y="385523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66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49050"/>
              </p:ext>
            </p:extLst>
          </p:nvPr>
        </p:nvGraphicFramePr>
        <p:xfrm>
          <a:off x="9055010" y="4381327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Right Arrow 67"/>
          <p:cNvSpPr/>
          <p:nvPr/>
        </p:nvSpPr>
        <p:spPr>
          <a:xfrm>
            <a:off x="9425471" y="3221968"/>
            <a:ext cx="409813" cy="16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文本框 50"/>
          <p:cNvSpPr txBox="1"/>
          <p:nvPr/>
        </p:nvSpPr>
        <p:spPr>
          <a:xfrm>
            <a:off x="10040765" y="2935628"/>
            <a:ext cx="1826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this subsample,</a:t>
            </a:r>
          </a:p>
          <a:p>
            <a:r>
              <a:rPr lang="en-US" altLang="zh-CN" dirty="0" smtClean="0"/>
              <a:t>2/13</a:t>
            </a:r>
          </a:p>
          <a:p>
            <a:r>
              <a:rPr lang="en-US" altLang="zh-CN" dirty="0" smtClean="0"/>
              <a:t>Total size of the union is</a:t>
            </a:r>
          </a:p>
          <a:p>
            <a:r>
              <a:rPr lang="en-US" altLang="zh-CN" dirty="0" smtClean="0"/>
              <a:t>~ 175</a:t>
            </a:r>
          </a:p>
          <a:p>
            <a:r>
              <a:rPr lang="en-US" altLang="zh-CN" dirty="0" smtClean="0"/>
              <a:t>So the results is </a:t>
            </a:r>
          </a:p>
          <a:p>
            <a:r>
              <a:rPr lang="en-US" altLang="zh-CN" dirty="0" smtClean="0"/>
              <a:t>(2/13)*175=27</a:t>
            </a:r>
          </a:p>
          <a:p>
            <a:endParaRPr lang="en-US" altLang="zh-CN" dirty="0"/>
          </a:p>
          <a:p>
            <a:r>
              <a:rPr lang="en-US" altLang="zh-CN" dirty="0" smtClean="0"/>
              <a:t>(0.2,0.1) (0.3,0.3)</a:t>
            </a:r>
          </a:p>
        </p:txBody>
      </p:sp>
    </p:spTree>
    <p:extLst>
      <p:ext uri="{BB962C8B-B14F-4D97-AF65-F5344CB8AC3E}">
        <p14:creationId xmlns:p14="http://schemas.microsoft.com/office/powerpoint/2010/main" val="29556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299" y="41416"/>
            <a:ext cx="7175362" cy="9102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23/03 estimation based on KMV(1)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3839"/>
              </p:ext>
            </p:extLst>
          </p:nvPr>
        </p:nvGraphicFramePr>
        <p:xfrm>
          <a:off x="976449" y="1377459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40867" y="90575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03543" y="3575804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93077"/>
              </p:ext>
            </p:extLst>
          </p:nvPr>
        </p:nvGraphicFramePr>
        <p:xfrm>
          <a:off x="2196360" y="1356620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048921" y="94681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30707" y="3575804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5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86997"/>
              </p:ext>
            </p:extLst>
          </p:nvPr>
        </p:nvGraphicFramePr>
        <p:xfrm>
          <a:off x="797314" y="4084083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93005"/>
              </p:ext>
            </p:extLst>
          </p:nvPr>
        </p:nvGraphicFramePr>
        <p:xfrm>
          <a:off x="1901687" y="4089591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18009"/>
              </p:ext>
            </p:extLst>
          </p:nvPr>
        </p:nvGraphicFramePr>
        <p:xfrm>
          <a:off x="3228292" y="1360048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42"/>
          <p:cNvSpPr txBox="1"/>
          <p:nvPr/>
        </p:nvSpPr>
        <p:spPr>
          <a:xfrm>
            <a:off x="3152535" y="94681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22" name="文本框 49"/>
          <p:cNvSpPr txBox="1"/>
          <p:nvPr/>
        </p:nvSpPr>
        <p:spPr>
          <a:xfrm>
            <a:off x="2935652" y="3593828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23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85599"/>
              </p:ext>
            </p:extLst>
          </p:nvPr>
        </p:nvGraphicFramePr>
        <p:xfrm>
          <a:off x="3015319" y="4084083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50"/>
          <p:cNvSpPr txBox="1"/>
          <p:nvPr/>
        </p:nvSpPr>
        <p:spPr>
          <a:xfrm>
            <a:off x="8008920" y="44045"/>
            <a:ext cx="36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that k=3, the pair number is 2, and the length of each list is 10.</a:t>
            </a:r>
          </a:p>
        </p:txBody>
      </p:sp>
    </p:spTree>
    <p:extLst>
      <p:ext uri="{BB962C8B-B14F-4D97-AF65-F5344CB8AC3E}">
        <p14:creationId xmlns:p14="http://schemas.microsoft.com/office/powerpoint/2010/main" val="41254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14" y="89060"/>
            <a:ext cx="8577442" cy="910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New estimation based on KMV(1+2)</a:t>
            </a:r>
            <a:endParaRPr lang="en-US" altLang="zh-CN" dirty="0"/>
          </a:p>
        </p:txBody>
      </p:sp>
      <p:graphicFrame>
        <p:nvGraphicFramePr>
          <p:cNvPr id="24" name="表格 3"/>
          <p:cNvGraphicFramePr>
            <a:graphicFrameLocks noGrp="1"/>
          </p:cNvGraphicFramePr>
          <p:nvPr>
            <p:extLst/>
          </p:nvPr>
        </p:nvGraphicFramePr>
        <p:xfrm>
          <a:off x="1850627" y="1304307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76391" y="88120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4960" y="905756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29" name="表格 39"/>
          <p:cNvGraphicFramePr>
            <a:graphicFrameLocks noGrp="1"/>
          </p:cNvGraphicFramePr>
          <p:nvPr>
            <p:extLst/>
          </p:nvPr>
        </p:nvGraphicFramePr>
        <p:xfrm>
          <a:off x="3751843" y="132011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42"/>
          <p:cNvSpPr txBox="1"/>
          <p:nvPr/>
        </p:nvSpPr>
        <p:spPr>
          <a:xfrm>
            <a:off x="3638317" y="91275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31" name="文本框 49"/>
          <p:cNvSpPr txBox="1"/>
          <p:nvPr/>
        </p:nvSpPr>
        <p:spPr>
          <a:xfrm>
            <a:off x="4842131" y="91004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32" name="表格 39"/>
          <p:cNvGraphicFramePr>
            <a:graphicFrameLocks noGrp="1"/>
          </p:cNvGraphicFramePr>
          <p:nvPr>
            <p:extLst/>
          </p:nvPr>
        </p:nvGraphicFramePr>
        <p:xfrm>
          <a:off x="2831642" y="1304307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9"/>
          <p:cNvGraphicFramePr>
            <a:graphicFrameLocks noGrp="1"/>
          </p:cNvGraphicFramePr>
          <p:nvPr>
            <p:extLst/>
          </p:nvPr>
        </p:nvGraphicFramePr>
        <p:xfrm>
          <a:off x="4977675" y="132011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9"/>
          <p:cNvGraphicFramePr>
            <a:graphicFrameLocks noGrp="1"/>
          </p:cNvGraphicFramePr>
          <p:nvPr>
            <p:extLst/>
          </p:nvPr>
        </p:nvGraphicFramePr>
        <p:xfrm>
          <a:off x="6222292" y="1321655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42"/>
          <p:cNvSpPr txBox="1"/>
          <p:nvPr/>
        </p:nvSpPr>
        <p:spPr>
          <a:xfrm>
            <a:off x="6108766" y="914293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38" name="文本框 49"/>
          <p:cNvSpPr txBox="1"/>
          <p:nvPr/>
        </p:nvSpPr>
        <p:spPr>
          <a:xfrm>
            <a:off x="7312580" y="911589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39" name="表格 39"/>
          <p:cNvGraphicFramePr>
            <a:graphicFrameLocks noGrp="1"/>
          </p:cNvGraphicFramePr>
          <p:nvPr>
            <p:extLst/>
          </p:nvPr>
        </p:nvGraphicFramePr>
        <p:xfrm>
          <a:off x="7448124" y="1321655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8983734" y="1265792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2"/>
          <p:cNvSpPr txBox="1"/>
          <p:nvPr/>
        </p:nvSpPr>
        <p:spPr>
          <a:xfrm>
            <a:off x="8870208" y="858430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42" name="表格 3"/>
          <p:cNvGraphicFramePr>
            <a:graphicFrameLocks noGrp="1"/>
          </p:cNvGraphicFramePr>
          <p:nvPr>
            <p:extLst/>
          </p:nvPr>
        </p:nvGraphicFramePr>
        <p:xfrm>
          <a:off x="1964153" y="3151395"/>
          <a:ext cx="48504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504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25"/>
          <p:cNvSpPr txBox="1"/>
          <p:nvPr/>
        </p:nvSpPr>
        <p:spPr>
          <a:xfrm>
            <a:off x="1689917" y="2728294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sp>
        <p:nvSpPr>
          <p:cNvPr id="46" name="文本框 26"/>
          <p:cNvSpPr txBox="1"/>
          <p:nvPr/>
        </p:nvSpPr>
        <p:spPr>
          <a:xfrm>
            <a:off x="2788486" y="2752844"/>
            <a:ext cx="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50" name="表格 39"/>
          <p:cNvGraphicFramePr>
            <a:graphicFrameLocks noGrp="1"/>
          </p:cNvGraphicFramePr>
          <p:nvPr>
            <p:extLst/>
          </p:nvPr>
        </p:nvGraphicFramePr>
        <p:xfrm>
          <a:off x="3865369" y="3167203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本框 42"/>
          <p:cNvSpPr txBox="1"/>
          <p:nvPr/>
        </p:nvSpPr>
        <p:spPr>
          <a:xfrm>
            <a:off x="3751843" y="2759841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sp>
        <p:nvSpPr>
          <p:cNvPr id="53" name="文本框 49"/>
          <p:cNvSpPr txBox="1"/>
          <p:nvPr/>
        </p:nvSpPr>
        <p:spPr>
          <a:xfrm>
            <a:off x="4955657" y="2757137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54" name="表格 39"/>
          <p:cNvGraphicFramePr>
            <a:graphicFrameLocks noGrp="1"/>
          </p:cNvGraphicFramePr>
          <p:nvPr>
            <p:extLst/>
          </p:nvPr>
        </p:nvGraphicFramePr>
        <p:xfrm>
          <a:off x="2945168" y="3151395"/>
          <a:ext cx="53336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364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39"/>
          <p:cNvGraphicFramePr>
            <a:graphicFrameLocks noGrp="1"/>
          </p:cNvGraphicFramePr>
          <p:nvPr>
            <p:extLst/>
          </p:nvPr>
        </p:nvGraphicFramePr>
        <p:xfrm>
          <a:off x="5091201" y="3167203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39"/>
          <p:cNvGraphicFramePr>
            <a:graphicFrameLocks noGrp="1"/>
          </p:cNvGraphicFramePr>
          <p:nvPr>
            <p:extLst/>
          </p:nvPr>
        </p:nvGraphicFramePr>
        <p:xfrm>
          <a:off x="6335818" y="3168743"/>
          <a:ext cx="59413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413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文本框 42"/>
          <p:cNvSpPr txBox="1"/>
          <p:nvPr/>
        </p:nvSpPr>
        <p:spPr>
          <a:xfrm>
            <a:off x="6222292" y="2761381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sp>
        <p:nvSpPr>
          <p:cNvPr id="69" name="文本框 49"/>
          <p:cNvSpPr txBox="1"/>
          <p:nvPr/>
        </p:nvSpPr>
        <p:spPr>
          <a:xfrm>
            <a:off x="7426106" y="2758677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3</a:t>
            </a:r>
            <a:endParaRPr lang="zh-CN" altLang="en-US" dirty="0"/>
          </a:p>
        </p:txBody>
      </p:sp>
      <p:graphicFrame>
        <p:nvGraphicFramePr>
          <p:cNvPr id="70" name="表格 39"/>
          <p:cNvGraphicFramePr>
            <a:graphicFrameLocks noGrp="1"/>
          </p:cNvGraphicFramePr>
          <p:nvPr>
            <p:extLst/>
          </p:nvPr>
        </p:nvGraphicFramePr>
        <p:xfrm>
          <a:off x="7561650" y="3168743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文本框 49"/>
          <p:cNvSpPr txBox="1"/>
          <p:nvPr/>
        </p:nvSpPr>
        <p:spPr>
          <a:xfrm>
            <a:off x="10074022" y="855726"/>
            <a:ext cx="14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4</a:t>
            </a:r>
            <a:endParaRPr lang="zh-CN" altLang="en-US" dirty="0"/>
          </a:p>
        </p:txBody>
      </p:sp>
      <p:graphicFrame>
        <p:nvGraphicFramePr>
          <p:cNvPr id="72" name="表格 39"/>
          <p:cNvGraphicFramePr>
            <a:graphicFrameLocks noGrp="1"/>
          </p:cNvGraphicFramePr>
          <p:nvPr>
            <p:extLst/>
          </p:nvPr>
        </p:nvGraphicFramePr>
        <p:xfrm>
          <a:off x="10209566" y="1265792"/>
          <a:ext cx="667736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7736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224" y="-27870"/>
            <a:ext cx="5685430" cy="1325563"/>
          </a:xfrm>
        </p:spPr>
        <p:txBody>
          <a:bodyPr/>
          <a:lstStyle/>
          <a:p>
            <a:r>
              <a:rPr lang="en-US" altLang="zh-CN" dirty="0" smtClean="0"/>
              <a:t>Bit-matrix bloom filter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68731"/>
              </p:ext>
            </p:extLst>
          </p:nvPr>
        </p:nvGraphicFramePr>
        <p:xfrm>
          <a:off x="951799" y="2531105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00405"/>
              </p:ext>
            </p:extLst>
          </p:nvPr>
        </p:nvGraphicFramePr>
        <p:xfrm>
          <a:off x="952258" y="3895941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2156346" y="3714801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35151" y="3320620"/>
            <a:ext cx="69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4121415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2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71746"/>
              </p:ext>
            </p:extLst>
          </p:nvPr>
        </p:nvGraphicFramePr>
        <p:xfrm>
          <a:off x="3057073" y="2592672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29324"/>
              </p:ext>
            </p:extLst>
          </p:nvPr>
        </p:nvGraphicFramePr>
        <p:xfrm>
          <a:off x="3070251" y="3972208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4325437" y="3711945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92405" y="2941699"/>
            <a:ext cx="15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Filtering </a:t>
            </a:r>
          </a:p>
          <a:p>
            <a:r>
              <a:rPr lang="en-US" altLang="zh-CN" dirty="0" smtClean="0"/>
              <a:t>with p=4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72458"/>
              </p:ext>
            </p:extLst>
          </p:nvPr>
        </p:nvGraphicFramePr>
        <p:xfrm>
          <a:off x="5365143" y="2592672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01497"/>
              </p:ext>
            </p:extLst>
          </p:nvPr>
        </p:nvGraphicFramePr>
        <p:xfrm>
          <a:off x="5365143" y="3929911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5946715" y="3606463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97025" y="2830479"/>
            <a:ext cx="12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Generating 2DFM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43423"/>
              </p:ext>
            </p:extLst>
          </p:nvPr>
        </p:nvGraphicFramePr>
        <p:xfrm>
          <a:off x="7147672" y="296345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0490"/>
              </p:ext>
            </p:extLst>
          </p:nvPr>
        </p:nvGraphicFramePr>
        <p:xfrm>
          <a:off x="432841" y="11662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26477"/>
              </p:ext>
            </p:extLst>
          </p:nvPr>
        </p:nvGraphicFramePr>
        <p:xfrm>
          <a:off x="1128342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09185"/>
              </p:ext>
            </p:extLst>
          </p:nvPr>
        </p:nvGraphicFramePr>
        <p:xfrm>
          <a:off x="1886918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4497"/>
              </p:ext>
            </p:extLst>
          </p:nvPr>
        </p:nvGraphicFramePr>
        <p:xfrm>
          <a:off x="2568740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2388" y="2263549"/>
            <a:ext cx="445954" cy="26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378424" y="2256349"/>
            <a:ext cx="508494" cy="2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886918" y="2263549"/>
            <a:ext cx="124142" cy="19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886918" y="2256349"/>
            <a:ext cx="869930" cy="2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337" y="2618534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1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5911150" y="5979067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554393" y="5332736"/>
            <a:ext cx="15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Different hash functions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14681"/>
              </p:ext>
            </p:extLst>
          </p:nvPr>
        </p:nvGraphicFramePr>
        <p:xfrm>
          <a:off x="7147672" y="492438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9" name="右箭头 38"/>
          <p:cNvSpPr/>
          <p:nvPr/>
        </p:nvSpPr>
        <p:spPr>
          <a:xfrm>
            <a:off x="8514768" y="4474977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49594" y="3936749"/>
            <a:ext cx="122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Bit-AND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27200"/>
              </p:ext>
            </p:extLst>
          </p:nvPr>
        </p:nvGraphicFramePr>
        <p:xfrm>
          <a:off x="9748356" y="368995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右大括号 41"/>
          <p:cNvSpPr/>
          <p:nvPr/>
        </p:nvSpPr>
        <p:spPr>
          <a:xfrm rot="5400000">
            <a:off x="1348583" y="4796753"/>
            <a:ext cx="265691" cy="928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445847" y="4336182"/>
            <a:ext cx="44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0800000">
            <a:off x="6854301" y="3914582"/>
            <a:ext cx="206263" cy="12873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57285" y="5680733"/>
            <a:ext cx="44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54611" y="2843142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 matrix 1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194" y="877368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 table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2194" y="2196811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table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3990" y="130671"/>
            <a:ext cx="12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98075"/>
              </p:ext>
            </p:extLst>
          </p:nvPr>
        </p:nvGraphicFramePr>
        <p:xfrm>
          <a:off x="2854611" y="1079977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7940"/>
              </p:ext>
            </p:extLst>
          </p:nvPr>
        </p:nvGraphicFramePr>
        <p:xfrm>
          <a:off x="1392124" y="65189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8070"/>
              </p:ext>
            </p:extLst>
          </p:nvPr>
        </p:nvGraphicFramePr>
        <p:xfrm>
          <a:off x="1392124" y="199437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043730" y="1749173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54611" y="6049332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 matrix 2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2194" y="4083558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 table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2194" y="5403001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table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183990" y="3336861"/>
            <a:ext cx="12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86221"/>
              </p:ext>
            </p:extLst>
          </p:nvPr>
        </p:nvGraphicFramePr>
        <p:xfrm>
          <a:off x="2854611" y="4286167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54128"/>
              </p:ext>
            </p:extLst>
          </p:nvPr>
        </p:nvGraphicFramePr>
        <p:xfrm>
          <a:off x="1392124" y="385808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72833"/>
              </p:ext>
            </p:extLst>
          </p:nvPr>
        </p:nvGraphicFramePr>
        <p:xfrm>
          <a:off x="1392124" y="520056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2043730" y="4955363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46917" y="3336861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6792"/>
              </p:ext>
            </p:extLst>
          </p:nvPr>
        </p:nvGraphicFramePr>
        <p:xfrm>
          <a:off x="5131910" y="2605341"/>
          <a:ext cx="88275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3935112" y="3440287"/>
            <a:ext cx="11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Hit twice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827132" y="2070259"/>
            <a:ext cx="192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p-threshold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3512294" y="2507286"/>
            <a:ext cx="3218179" cy="7662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Oval 29"/>
          <p:cNvSpPr/>
          <p:nvPr/>
        </p:nvSpPr>
        <p:spPr>
          <a:xfrm>
            <a:off x="3050705" y="911923"/>
            <a:ext cx="3949641" cy="10942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文本框 34"/>
          <p:cNvSpPr txBox="1"/>
          <p:nvPr/>
        </p:nvSpPr>
        <p:spPr>
          <a:xfrm>
            <a:off x="5121384" y="1180081"/>
            <a:ext cx="53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……</a:t>
            </a:r>
            <a:endParaRPr lang="zh-CN" altLang="en-US" dirty="0"/>
          </a:p>
        </p:txBody>
      </p:sp>
      <p:sp>
        <p:nvSpPr>
          <p:cNvPr id="8" name="椭圆 47"/>
          <p:cNvSpPr/>
          <p:nvPr/>
        </p:nvSpPr>
        <p:spPr>
          <a:xfrm>
            <a:off x="3461992" y="1236313"/>
            <a:ext cx="585752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50"/>
          <p:cNvSpPr/>
          <p:nvPr/>
        </p:nvSpPr>
        <p:spPr>
          <a:xfrm>
            <a:off x="4118921" y="270941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51"/>
          <p:cNvCxnSpPr>
            <a:endCxn id="10" idx="0"/>
          </p:cNvCxnSpPr>
          <p:nvPr/>
        </p:nvCxnSpPr>
        <p:spPr>
          <a:xfrm>
            <a:off x="3788041" y="1706747"/>
            <a:ext cx="599130" cy="1002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53"/>
          <p:cNvSpPr/>
          <p:nvPr/>
        </p:nvSpPr>
        <p:spPr>
          <a:xfrm>
            <a:off x="4380196" y="1236312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53"/>
          <p:cNvSpPr/>
          <p:nvPr/>
        </p:nvSpPr>
        <p:spPr>
          <a:xfrm>
            <a:off x="5828243" y="118008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53"/>
          <p:cNvSpPr/>
          <p:nvPr/>
        </p:nvSpPr>
        <p:spPr>
          <a:xfrm>
            <a:off x="5481164" y="2674661"/>
            <a:ext cx="548497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4"/>
          <p:cNvSpPr txBox="1"/>
          <p:nvPr/>
        </p:nvSpPr>
        <p:spPr>
          <a:xfrm>
            <a:off x="4792051" y="2674661"/>
            <a:ext cx="53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……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14140" y="2031651"/>
            <a:ext cx="92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TS(</a:t>
            </a:r>
            <a:r>
              <a:rPr lang="en-US" altLang="zh-CN" sz="1400" dirty="0" smtClean="0"/>
              <a:t>S</a:t>
            </a:r>
            <a:r>
              <a:rPr lang="en-US" altLang="zh-CN" sz="1400" baseline="-25000" dirty="0" smtClean="0"/>
              <a:t>1,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t</a:t>
            </a:r>
            <a:r>
              <a:rPr lang="en-US" altLang="zh-CN" sz="1400" baseline="-25000" dirty="0" smtClean="0"/>
              <a:t>1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cxnSp>
        <p:nvCxnSpPr>
          <p:cNvPr id="35" name="直接连接符 51"/>
          <p:cNvCxnSpPr>
            <a:stCxn id="8" idx="4"/>
            <a:endCxn id="29" idx="0"/>
          </p:cNvCxnSpPr>
          <p:nvPr/>
        </p:nvCxnSpPr>
        <p:spPr>
          <a:xfrm>
            <a:off x="3754868" y="1706748"/>
            <a:ext cx="2000545" cy="967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1591" y="2440326"/>
            <a:ext cx="92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TS(</a:t>
            </a:r>
            <a:r>
              <a:rPr lang="en-US" altLang="zh-CN" sz="1400" dirty="0" smtClean="0"/>
              <a:t>S</a:t>
            </a:r>
            <a:r>
              <a:rPr lang="en-US" altLang="zh-CN" sz="1400" baseline="-25000" dirty="0" smtClean="0"/>
              <a:t>1,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t</a:t>
            </a:r>
            <a:r>
              <a:rPr lang="en-US" altLang="zh-CN" sz="1400" baseline="-25000" dirty="0"/>
              <a:t>m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cxnSp>
        <p:nvCxnSpPr>
          <p:cNvPr id="40" name="直接连接符 51"/>
          <p:cNvCxnSpPr>
            <a:endCxn id="10" idx="0"/>
          </p:cNvCxnSpPr>
          <p:nvPr/>
        </p:nvCxnSpPr>
        <p:spPr>
          <a:xfrm flipH="1">
            <a:off x="4387171" y="1706747"/>
            <a:ext cx="299564" cy="1002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51"/>
          <p:cNvCxnSpPr>
            <a:endCxn id="29" idx="0"/>
          </p:cNvCxnSpPr>
          <p:nvPr/>
        </p:nvCxnSpPr>
        <p:spPr>
          <a:xfrm>
            <a:off x="4693710" y="1719816"/>
            <a:ext cx="1061703" cy="9548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39631" y="2116674"/>
            <a:ext cx="92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TS(</a:t>
            </a:r>
            <a:r>
              <a:rPr lang="en-US" altLang="zh-CN" sz="1400" dirty="0" smtClean="0"/>
              <a:t>S</a:t>
            </a:r>
            <a:r>
              <a:rPr lang="en-US" altLang="zh-CN" sz="1400" baseline="-25000" dirty="0" smtClean="0"/>
              <a:t>2,</a:t>
            </a:r>
            <a:r>
              <a:rPr lang="en-US" altLang="zh-CN" sz="1400" dirty="0" smtClean="0"/>
              <a:t> t</a:t>
            </a:r>
            <a:r>
              <a:rPr lang="en-US" altLang="zh-CN" sz="1400" baseline="-25000" dirty="0"/>
              <a:t>1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159977" y="1342739"/>
            <a:ext cx="92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err="1" smtClean="0"/>
              <a:t>String</a:t>
            </a:r>
            <a:r>
              <a:rPr lang="fi-FI" sz="1600" dirty="0" smtClean="0"/>
              <a:t> S</a:t>
            </a:r>
            <a:endParaRPr lang="fi-FI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371711" y="2755989"/>
            <a:ext cx="92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String</a:t>
            </a:r>
            <a:r>
              <a:rPr lang="fi-FI" dirty="0" smtClean="0"/>
              <a:t> 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2729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6498210" y="620168"/>
            <a:ext cx="5579764" cy="3485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48529" y="627791"/>
            <a:ext cx="2915058" cy="27995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7366" y="595033"/>
            <a:ext cx="2203210" cy="27760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345310" y="982936"/>
            <a:ext cx="746449" cy="170439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i-FI" dirty="0" smtClean="0"/>
              <a:t>1.1</a:t>
            </a:r>
          </a:p>
          <a:p>
            <a:pPr algn="ctr"/>
            <a:r>
              <a:rPr lang="fi-FI" dirty="0" smtClean="0"/>
              <a:t>1.3</a:t>
            </a:r>
          </a:p>
          <a:p>
            <a:pPr algn="ctr"/>
            <a:r>
              <a:rPr lang="fi-FI" dirty="0" smtClean="0"/>
              <a:t>1.5.4</a:t>
            </a:r>
          </a:p>
          <a:p>
            <a:pPr algn="ctr"/>
            <a:r>
              <a:rPr lang="fi-FI" dirty="0" smtClean="0"/>
              <a:t>1.5.5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1410240" y="982936"/>
            <a:ext cx="861527" cy="170439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1.2</a:t>
            </a:r>
          </a:p>
          <a:p>
            <a:pPr algn="ctr"/>
            <a:r>
              <a:rPr lang="fi-FI" dirty="0" smtClean="0"/>
              <a:t>1.4</a:t>
            </a:r>
          </a:p>
          <a:p>
            <a:pPr algn="ctr"/>
            <a:r>
              <a:rPr lang="fi-FI" dirty="0" smtClean="0"/>
              <a:t>1.5.5.1</a:t>
            </a:r>
          </a:p>
          <a:p>
            <a:pPr algn="ctr"/>
            <a:r>
              <a:rPr lang="fi-FI" dirty="0" smtClean="0"/>
              <a:t>1.5.5.2</a:t>
            </a:r>
          </a:p>
          <a:p>
            <a:pPr algn="ctr"/>
            <a:r>
              <a:rPr lang="fi-FI" dirty="0" smtClean="0"/>
              <a:t>1.5.5.3</a:t>
            </a:r>
          </a:p>
          <a:p>
            <a:pPr algn="ctr"/>
            <a:r>
              <a:rPr lang="fi-FI" dirty="0" smtClean="0"/>
              <a:t>1.5.5.4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3262379" y="1033079"/>
            <a:ext cx="967005" cy="170439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i-FI" dirty="0" smtClean="0"/>
              <a:t>1.1, 0</a:t>
            </a:r>
          </a:p>
          <a:p>
            <a:pPr algn="ctr"/>
            <a:r>
              <a:rPr lang="fi-FI" dirty="0" smtClean="0"/>
              <a:t>1.3, 1</a:t>
            </a:r>
          </a:p>
          <a:p>
            <a:pPr algn="ctr"/>
            <a:r>
              <a:rPr lang="fi-FI" dirty="0" smtClean="0"/>
              <a:t>1.5.4, 1</a:t>
            </a:r>
          </a:p>
          <a:p>
            <a:pPr algn="ctr"/>
            <a:r>
              <a:rPr lang="fi-FI" dirty="0" smtClean="0"/>
              <a:t>1.5.5, 2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4543214" y="1033079"/>
            <a:ext cx="1079398" cy="182902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1.2, 0</a:t>
            </a:r>
          </a:p>
          <a:p>
            <a:pPr algn="ctr"/>
            <a:r>
              <a:rPr lang="fi-FI" dirty="0" smtClean="0"/>
              <a:t>1.4, 1</a:t>
            </a:r>
          </a:p>
          <a:p>
            <a:pPr algn="ctr"/>
            <a:r>
              <a:rPr lang="fi-FI" dirty="0" smtClean="0"/>
              <a:t>1.5.5.1, 1</a:t>
            </a:r>
          </a:p>
          <a:p>
            <a:pPr algn="ctr"/>
            <a:r>
              <a:rPr lang="fi-FI" dirty="0" smtClean="0"/>
              <a:t>1.5.5.2, 3</a:t>
            </a:r>
          </a:p>
          <a:p>
            <a:pPr algn="ctr"/>
            <a:r>
              <a:rPr lang="fi-FI" dirty="0" smtClean="0"/>
              <a:t>1.5.5.3, 3</a:t>
            </a:r>
          </a:p>
          <a:p>
            <a:pPr algn="ctr"/>
            <a:r>
              <a:rPr lang="fi-FI" dirty="0" smtClean="0"/>
              <a:t>1.5.5.4, 3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338225" y="724252"/>
            <a:ext cx="467068" cy="30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38225" y="1442396"/>
            <a:ext cx="467068" cy="30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7571759" y="1086065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81348" y="2160540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32504" y="2129291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36849" y="2182355"/>
            <a:ext cx="467068" cy="30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09900" y="2796295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94289" y="2796295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457547" y="724252"/>
            <a:ext cx="467068" cy="30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457547" y="1442396"/>
            <a:ext cx="467068" cy="30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9691081" y="1086065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35205" y="2112298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643914" y="2112298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152623" y="2145368"/>
            <a:ext cx="467068" cy="30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16277" y="3371125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28283" y="3371125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740289" y="3383968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328011" y="3413884"/>
            <a:ext cx="322342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0171238" y="2715560"/>
            <a:ext cx="467068" cy="30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4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17" idx="0"/>
          </p:cNvCxnSpPr>
          <p:nvPr/>
        </p:nvCxnSpPr>
        <p:spPr>
          <a:xfrm flipH="1">
            <a:off x="7142519" y="1755351"/>
            <a:ext cx="394705" cy="40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4"/>
            <a:endCxn id="18" idx="0"/>
          </p:cNvCxnSpPr>
          <p:nvPr/>
        </p:nvCxnSpPr>
        <p:spPr>
          <a:xfrm>
            <a:off x="7571759" y="1751223"/>
            <a:ext cx="21916" cy="37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4"/>
            <a:endCxn id="19" idx="0"/>
          </p:cNvCxnSpPr>
          <p:nvPr/>
        </p:nvCxnSpPr>
        <p:spPr>
          <a:xfrm>
            <a:off x="7571759" y="1751223"/>
            <a:ext cx="598624" cy="43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4"/>
            <a:endCxn id="21" idx="0"/>
          </p:cNvCxnSpPr>
          <p:nvPr/>
        </p:nvCxnSpPr>
        <p:spPr>
          <a:xfrm flipH="1">
            <a:off x="7871071" y="2491182"/>
            <a:ext cx="299312" cy="30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4"/>
            <a:endCxn id="22" idx="0"/>
          </p:cNvCxnSpPr>
          <p:nvPr/>
        </p:nvCxnSpPr>
        <p:spPr>
          <a:xfrm>
            <a:off x="8170383" y="2491182"/>
            <a:ext cx="285077" cy="30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45636" y="1059682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71700" y="1725862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08395" y="173857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37965" y="1743143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779594" y="240515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55498" y="2396185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Straight Arrow Connector 53"/>
          <p:cNvCxnSpPr>
            <a:stCxn id="24" idx="4"/>
            <a:endCxn id="26" idx="0"/>
          </p:cNvCxnSpPr>
          <p:nvPr/>
        </p:nvCxnSpPr>
        <p:spPr>
          <a:xfrm flipH="1">
            <a:off x="9296376" y="1751223"/>
            <a:ext cx="394705" cy="36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4"/>
            <a:endCxn id="27" idx="0"/>
          </p:cNvCxnSpPr>
          <p:nvPr/>
        </p:nvCxnSpPr>
        <p:spPr>
          <a:xfrm>
            <a:off x="9691081" y="1751223"/>
            <a:ext cx="114004" cy="36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4"/>
            <a:endCxn id="28" idx="0"/>
          </p:cNvCxnSpPr>
          <p:nvPr/>
        </p:nvCxnSpPr>
        <p:spPr>
          <a:xfrm>
            <a:off x="9691081" y="1751223"/>
            <a:ext cx="695076" cy="39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4"/>
            <a:endCxn id="33" idx="0"/>
          </p:cNvCxnSpPr>
          <p:nvPr/>
        </p:nvCxnSpPr>
        <p:spPr>
          <a:xfrm>
            <a:off x="10386157" y="2454195"/>
            <a:ext cx="18615" cy="2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4"/>
            <a:endCxn id="29" idx="0"/>
          </p:cNvCxnSpPr>
          <p:nvPr/>
        </p:nvCxnSpPr>
        <p:spPr>
          <a:xfrm flipH="1">
            <a:off x="9877448" y="3024387"/>
            <a:ext cx="527324" cy="3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3" idx="4"/>
            <a:endCxn id="30" idx="0"/>
          </p:cNvCxnSpPr>
          <p:nvPr/>
        </p:nvCxnSpPr>
        <p:spPr>
          <a:xfrm flipH="1">
            <a:off x="10389454" y="3024387"/>
            <a:ext cx="15318" cy="3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4"/>
            <a:endCxn id="31" idx="0"/>
          </p:cNvCxnSpPr>
          <p:nvPr/>
        </p:nvCxnSpPr>
        <p:spPr>
          <a:xfrm>
            <a:off x="10404772" y="3024387"/>
            <a:ext cx="496688" cy="35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4"/>
            <a:endCxn id="32" idx="0"/>
          </p:cNvCxnSpPr>
          <p:nvPr/>
        </p:nvCxnSpPr>
        <p:spPr>
          <a:xfrm>
            <a:off x="10404772" y="3024387"/>
            <a:ext cx="1084410" cy="38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349237" y="1059682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192371" y="1669054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37831" y="169118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108815" y="167588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462436" y="2381809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844764" y="2984702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235862" y="2996151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586951" y="3004281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068086" y="3003721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7312" y="3960207"/>
            <a:ext cx="9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(a) </a:t>
            </a:r>
            <a:r>
              <a:rPr lang="fi-FI" dirty="0" err="1" smtClean="0"/>
              <a:t>Lists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45881" y="3960207"/>
            <a:ext cx="165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(b) </a:t>
            </a:r>
            <a:r>
              <a:rPr lang="fi-FI" dirty="0" err="1" smtClean="0"/>
              <a:t>Lists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LP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03626" y="4106081"/>
            <a:ext cx="19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(b) Extended </a:t>
            </a:r>
            <a:r>
              <a:rPr lang="fi-FI" dirty="0" err="1" smtClean="0"/>
              <a:t>tries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2063" y="620168"/>
            <a:ext cx="3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</a:t>
            </a:r>
            <a:r>
              <a:rPr lang="fi-FI" baseline="-25000" dirty="0" smtClean="0"/>
              <a:t>1</a:t>
            </a:r>
            <a:endParaRPr lang="en-US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1611712" y="595033"/>
            <a:ext cx="3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</a:t>
            </a:r>
            <a:r>
              <a:rPr lang="fi-FI" baseline="-25000" dirty="0"/>
              <a:t>2</a:t>
            </a:r>
            <a:endParaRPr lang="en-US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3630188" y="613604"/>
            <a:ext cx="3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</a:t>
            </a:r>
            <a:r>
              <a:rPr lang="fi-FI" baseline="-25000" dirty="0" smtClean="0"/>
              <a:t>1</a:t>
            </a:r>
            <a:endParaRPr lang="en-US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5031390" y="645769"/>
            <a:ext cx="3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</a:t>
            </a:r>
            <a:r>
              <a:rPr lang="fi-FI" baseline="-25000" dirty="0"/>
              <a:t>2</a:t>
            </a:r>
            <a:endParaRPr lang="en-US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7800916" y="3663484"/>
            <a:ext cx="41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</a:t>
            </a:r>
            <a:r>
              <a:rPr lang="fi-FI" baseline="-25000" dirty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828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38375" y="492791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00264" y="1676276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424235" y="1644541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97202" y="1678839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02113" y="3099223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73941" y="4429488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7083" y="4429488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2737" y="5604506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61834" y="440635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403864" y="1621485"/>
            <a:ext cx="42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34309" y="3026024"/>
            <a:ext cx="4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25484" y="3052740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037402" y="1213345"/>
            <a:ext cx="3837451" cy="393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161163" y="1210487"/>
            <a:ext cx="745965" cy="432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925484" y="1244413"/>
            <a:ext cx="1851735" cy="406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289442" y="2337941"/>
            <a:ext cx="717559" cy="796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017787" y="2317574"/>
            <a:ext cx="9418" cy="740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420680" y="2373397"/>
            <a:ext cx="740483" cy="700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9" idx="2"/>
          </p:cNvCxnSpPr>
          <p:nvPr/>
        </p:nvCxnSpPr>
        <p:spPr>
          <a:xfrm>
            <a:off x="5283692" y="2384702"/>
            <a:ext cx="842904" cy="746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719956" y="3826731"/>
            <a:ext cx="700723" cy="538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5" idx="0"/>
          </p:cNvCxnSpPr>
          <p:nvPr/>
        </p:nvCxnSpPr>
        <p:spPr>
          <a:xfrm>
            <a:off x="4438375" y="3826731"/>
            <a:ext cx="887684" cy="602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5" idx="2"/>
            <a:endCxn id="17" idx="0"/>
          </p:cNvCxnSpPr>
          <p:nvPr/>
        </p:nvCxnSpPr>
        <p:spPr>
          <a:xfrm flipH="1">
            <a:off x="7634731" y="2393727"/>
            <a:ext cx="643928" cy="634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2" idx="0"/>
            <a:endCxn id="85" idx="2"/>
          </p:cNvCxnSpPr>
          <p:nvPr/>
        </p:nvCxnSpPr>
        <p:spPr>
          <a:xfrm flipH="1" flipV="1">
            <a:off x="8278659" y="2393727"/>
            <a:ext cx="731437" cy="632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619100" y="3719227"/>
            <a:ext cx="21191" cy="745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915020" y="1198705"/>
            <a:ext cx="3607560" cy="424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851353" y="1973287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732049" y="3566211"/>
            <a:ext cx="71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992259" y="1984592"/>
            <a:ext cx="5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386734" y="3370786"/>
            <a:ext cx="73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182008" y="348100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2350" y="4782389"/>
            <a:ext cx="89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72862" y="4863542"/>
            <a:ext cx="95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8003638" y="1993617"/>
            <a:ext cx="55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457682" y="6001776"/>
            <a:ext cx="1182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20602" y="3094512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638970" y="3109176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2027205" y="2332245"/>
            <a:ext cx="874012" cy="70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234094" y="5158876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684073" y="5653845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553680" y="302602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998829" y="3812430"/>
            <a:ext cx="1" cy="599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932162" y="4396173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7162899" y="5233034"/>
            <a:ext cx="425587" cy="407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454978" y="5570835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7647505" y="5238583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61283" y="5599497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08027" y="3566211"/>
            <a:ext cx="72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763748" y="3366156"/>
            <a:ext cx="758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1.3.2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672188" y="6016495"/>
            <a:ext cx="10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890406" y="6016495"/>
            <a:ext cx="112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514452" y="5599497"/>
            <a:ext cx="134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Riverside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86618" y="5182499"/>
            <a:ext cx="714364" cy="4169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900982" y="5182499"/>
            <a:ext cx="704528" cy="416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8" y="6056431"/>
            <a:ext cx="115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108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1.2.1.1.2</a:t>
            </a:r>
            <a:endParaRPr lang="zh-CN" altLang="en-US" sz="2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7230343" y="4819652"/>
            <a:ext cx="89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1.3.1.1</a:t>
            </a:r>
            <a:endParaRPr lang="zh-CN" altLang="en-US" sz="2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8844405" y="4817475"/>
            <a:ext cx="93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1.3.2.1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5700871" y="840586"/>
            <a:ext cx="38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2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90148"/>
              </p:ext>
            </p:extLst>
          </p:nvPr>
        </p:nvGraphicFramePr>
        <p:xfrm>
          <a:off x="1113186" y="719667"/>
          <a:ext cx="8275982" cy="12409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8988"/>
                <a:gridCol w="576469"/>
                <a:gridCol w="560781"/>
                <a:gridCol w="700218"/>
                <a:gridCol w="636614"/>
                <a:gridCol w="636614"/>
                <a:gridCol w="636614"/>
                <a:gridCol w="636614"/>
                <a:gridCol w="636614"/>
                <a:gridCol w="636614"/>
                <a:gridCol w="636614"/>
                <a:gridCol w="636614"/>
                <a:gridCol w="636614"/>
              </a:tblGrid>
              <a:tr h="35318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</a:p>
                    <a:p>
                      <a:r>
                        <a:rPr lang="en-US" sz="2800" dirty="0" smtClean="0"/>
                        <a:t>θ</a:t>
                      </a:r>
                      <a:endParaRPr lang="en-US" sz="280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Library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69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Jaccard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aseline="0" dirty="0" smtClean="0"/>
                        <a:t>      GTS</a:t>
                      </a:r>
                      <a:r>
                        <a:rPr lang="en-US" baseline="-25000" dirty="0" smtClean="0"/>
                        <a:t> max</a:t>
                      </a:r>
                      <a:endParaRPr lang="en-US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GTS</a:t>
                      </a:r>
                      <a:r>
                        <a:rPr lang="en-US" baseline="-25000" dirty="0" smtClean="0"/>
                        <a:t> 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GTS</a:t>
                      </a:r>
                      <a:r>
                        <a:rPr lang="en-US" baseline="-25000" dirty="0" smtClean="0"/>
                        <a:t> 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 anchor="ctr"/>
                </a:tc>
              </a:tr>
              <a:tr h="478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03468"/>
              </p:ext>
            </p:extLst>
          </p:nvPr>
        </p:nvGraphicFramePr>
        <p:xfrm>
          <a:off x="1113183" y="2026259"/>
          <a:ext cx="8275985" cy="19179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3975"/>
                <a:gridCol w="595229"/>
                <a:gridCol w="600953"/>
                <a:gridCol w="630400"/>
                <a:gridCol w="652516"/>
                <a:gridCol w="636614"/>
                <a:gridCol w="636614"/>
                <a:gridCol w="636614"/>
                <a:gridCol w="636614"/>
                <a:gridCol w="636614"/>
                <a:gridCol w="636614"/>
                <a:gridCol w="636614"/>
                <a:gridCol w="636614"/>
              </a:tblGrid>
              <a:tr h="348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348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3550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0.70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348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4549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45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59424"/>
              </p:ext>
            </p:extLst>
          </p:nvPr>
        </p:nvGraphicFramePr>
        <p:xfrm>
          <a:off x="1404734" y="1640693"/>
          <a:ext cx="7566994" cy="27954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37468"/>
                <a:gridCol w="1909842"/>
                <a:gridCol w="1909842"/>
                <a:gridCol w="1909842"/>
              </a:tblGrid>
              <a:tr h="353180">
                <a:tc gridSpan="4">
                  <a:txBody>
                    <a:bodyPr/>
                    <a:lstStyle/>
                    <a:p>
                      <a:r>
                        <a:rPr lang="en-US" smtClean="0"/>
                        <a:t>                                       Example </a:t>
                      </a:r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Library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Jaccard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GTS</a:t>
                      </a:r>
                      <a:r>
                        <a:rPr lang="en-US" baseline="-25000" dirty="0" smtClean="0"/>
                        <a:t> max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GTS</a:t>
                      </a:r>
                      <a:r>
                        <a:rPr lang="en-US" baseline="-25000" dirty="0" smtClean="0"/>
                        <a:t>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GTS</a:t>
                      </a:r>
                      <a:r>
                        <a:rPr lang="en-US" baseline="-25000" dirty="0" smtClean="0"/>
                        <a:t> IC</a:t>
                      </a:r>
                    </a:p>
                  </a:txBody>
                  <a:tcPr anchor="ctr"/>
                </a:tc>
              </a:tr>
              <a:tr h="478257"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8257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S1= “ ”</a:t>
                      </a:r>
                    </a:p>
                    <a:p>
                      <a:r>
                        <a:rPr lang="en-US" dirty="0" smtClean="0"/>
                        <a:t>S2=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8257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r>
                        <a:rPr lang="en-US" baseline="0" dirty="0" smtClean="0"/>
                        <a:t> path:</a:t>
                      </a:r>
                    </a:p>
                    <a:p>
                      <a:r>
                        <a:rPr lang="en-US" baseline="0" dirty="0" smtClean="0"/>
                        <a:t>P1=</a:t>
                      </a:r>
                    </a:p>
                    <a:p>
                      <a:r>
                        <a:rPr lang="en-US" baseline="0" dirty="0" smtClean="0"/>
                        <a:t>P2=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15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2581873" y="1331167"/>
            <a:ext cx="5958747" cy="47691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Task</a:t>
            </a:r>
            <a:r>
              <a:rPr lang="fi-FI" dirty="0" smtClean="0"/>
              <a:t> 1. UDBMS </a:t>
            </a:r>
            <a:r>
              <a:rPr lang="fi-FI" dirty="0" err="1" smtClean="0"/>
              <a:t>Benchmark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37927" y="3602901"/>
            <a:ext cx="6487886" cy="57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Task</a:t>
            </a:r>
            <a:r>
              <a:rPr lang="fi-FI" dirty="0" smtClean="0"/>
              <a:t> 5. UDBMS Demo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673013" y="1860241"/>
            <a:ext cx="295469" cy="491412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633987">
            <a:off x="3604670" y="1661266"/>
            <a:ext cx="295469" cy="8602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7656850">
            <a:off x="7488018" y="1737282"/>
            <a:ext cx="295469" cy="69791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Callout 14"/>
          <p:cNvSpPr/>
          <p:nvPr/>
        </p:nvSpPr>
        <p:spPr>
          <a:xfrm>
            <a:off x="2581873" y="2364399"/>
            <a:ext cx="1884783" cy="1186339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Task</a:t>
            </a:r>
            <a:r>
              <a:rPr lang="fi-FI" dirty="0"/>
              <a:t> 2. </a:t>
            </a:r>
          </a:p>
          <a:p>
            <a:pPr algn="ctr"/>
            <a:r>
              <a:rPr lang="fi-FI" dirty="0"/>
              <a:t>UDBMS </a:t>
            </a:r>
            <a:r>
              <a:rPr lang="fi-FI" dirty="0" smtClean="0"/>
              <a:t>Storage</a:t>
            </a:r>
            <a:endParaRPr lang="en-US" dirty="0"/>
          </a:p>
        </p:txBody>
      </p:sp>
      <p:sp>
        <p:nvSpPr>
          <p:cNvPr id="17" name="Down Arrow Callout 16"/>
          <p:cNvSpPr/>
          <p:nvPr/>
        </p:nvSpPr>
        <p:spPr>
          <a:xfrm>
            <a:off x="4827036" y="2364399"/>
            <a:ext cx="1884783" cy="1186339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Task</a:t>
            </a:r>
            <a:r>
              <a:rPr lang="fi-FI" dirty="0"/>
              <a:t> 3. </a:t>
            </a:r>
          </a:p>
          <a:p>
            <a:pPr algn="ctr"/>
            <a:r>
              <a:rPr lang="fi-FI" dirty="0"/>
              <a:t>UDBMS </a:t>
            </a:r>
            <a:r>
              <a:rPr lang="fi-FI" dirty="0" err="1"/>
              <a:t>Query</a:t>
            </a:r>
            <a:endParaRPr lang="en-US" dirty="0"/>
          </a:p>
        </p:txBody>
      </p:sp>
      <p:sp>
        <p:nvSpPr>
          <p:cNvPr id="18" name="Down Arrow Callout 17"/>
          <p:cNvSpPr/>
          <p:nvPr/>
        </p:nvSpPr>
        <p:spPr>
          <a:xfrm>
            <a:off x="7072199" y="2364399"/>
            <a:ext cx="1884783" cy="1186339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Task</a:t>
            </a:r>
            <a:r>
              <a:rPr lang="fi-FI" dirty="0"/>
              <a:t> 4.</a:t>
            </a:r>
          </a:p>
          <a:p>
            <a:pPr algn="ctr"/>
            <a:r>
              <a:rPr lang="fi-FI" dirty="0"/>
              <a:t>UDBMS </a:t>
            </a:r>
            <a:r>
              <a:rPr lang="fi-FI" dirty="0" err="1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5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3540" y="464424"/>
            <a:ext cx="12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S1:  (1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66202" y="1042179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S2:  ( 2, 4.1.1.1, 4.1.1.2)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97946" y="464424"/>
            <a:ext cx="18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t1:  (1.1, 2, 4)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7945" y="1067200"/>
            <a:ext cx="147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t2:  (1.1)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90886" y="0"/>
            <a:ext cx="147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Θ</a:t>
            </a:r>
            <a:r>
              <a:rPr lang="en-US" altLang="zh-CN" dirty="0" smtClean="0"/>
              <a:t> &gt; 0.8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19140"/>
              </p:ext>
            </p:extLst>
          </p:nvPr>
        </p:nvGraphicFramePr>
        <p:xfrm>
          <a:off x="992105" y="3971689"/>
          <a:ext cx="202802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579"/>
                <a:gridCol w="881906"/>
                <a:gridCol w="85254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4.1.1.1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4.1.1.2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下箭头 8"/>
          <p:cNvSpPr/>
          <p:nvPr/>
        </p:nvSpPr>
        <p:spPr>
          <a:xfrm>
            <a:off x="987923" y="4376721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580903" y="437599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479400" y="437599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112618" y="437599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356" y="143653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863478" y="1832077"/>
            <a:ext cx="928048" cy="5045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Root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21793" y="2750891"/>
            <a:ext cx="357116" cy="318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2745" y="2750891"/>
            <a:ext cx="357116" cy="318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7" idx="4"/>
          </p:cNvCxnSpPr>
          <p:nvPr/>
        </p:nvCxnSpPr>
        <p:spPr>
          <a:xfrm>
            <a:off x="500351" y="3068926"/>
            <a:ext cx="0" cy="83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5128" y="3274556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τ =1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491"/>
              </p:ext>
            </p:extLst>
          </p:nvPr>
        </p:nvGraphicFramePr>
        <p:xfrm>
          <a:off x="354329" y="3941708"/>
          <a:ext cx="311277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277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下箭头 40"/>
          <p:cNvSpPr/>
          <p:nvPr/>
        </p:nvSpPr>
        <p:spPr>
          <a:xfrm>
            <a:off x="362103" y="437599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54329" y="4856266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327502" y="3244251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τ =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2382661" y="3055297"/>
            <a:ext cx="1372234" cy="83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799605" y="3078756"/>
            <a:ext cx="1172" cy="7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242239" y="336654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τ =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8" idx="5"/>
          </p:cNvCxnSpPr>
          <p:nvPr/>
        </p:nvCxnSpPr>
        <p:spPr>
          <a:xfrm>
            <a:off x="3907563" y="3022351"/>
            <a:ext cx="1729641" cy="82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105399" y="320018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τ =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20942"/>
              </p:ext>
            </p:extLst>
          </p:nvPr>
        </p:nvGraphicFramePr>
        <p:xfrm>
          <a:off x="3112618" y="3972390"/>
          <a:ext cx="173490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675"/>
                <a:gridCol w="696036"/>
                <a:gridCol w="753192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4.1.1’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39451"/>
              </p:ext>
            </p:extLst>
          </p:nvPr>
        </p:nvGraphicFramePr>
        <p:xfrm>
          <a:off x="5105398" y="3971689"/>
          <a:ext cx="1390935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036"/>
                <a:gridCol w="656218"/>
                <a:gridCol w="50568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1541042" y="489629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67616" y="4909848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399679" y="489629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068778" y="492200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75" name="下箭头 74"/>
          <p:cNvSpPr/>
          <p:nvPr/>
        </p:nvSpPr>
        <p:spPr>
          <a:xfrm>
            <a:off x="3615245" y="436401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>
            <a:off x="4323850" y="437599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592508" y="491031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305777" y="4909848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79" name="下箭头 78"/>
          <p:cNvSpPr/>
          <p:nvPr/>
        </p:nvSpPr>
        <p:spPr>
          <a:xfrm>
            <a:off x="5190409" y="440369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5071832" y="493544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81" name="下箭头 80"/>
          <p:cNvSpPr/>
          <p:nvPr/>
        </p:nvSpPr>
        <p:spPr>
          <a:xfrm>
            <a:off x="5544079" y="440369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>
            <a:off x="6056968" y="4390588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544079" y="4908353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033786" y="489230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cxnSp>
        <p:nvCxnSpPr>
          <p:cNvPr id="85" name="直接箭头连接符 84"/>
          <p:cNvCxnSpPr>
            <a:endCxn id="37" idx="7"/>
          </p:cNvCxnSpPr>
          <p:nvPr/>
        </p:nvCxnSpPr>
        <p:spPr>
          <a:xfrm flipH="1">
            <a:off x="626611" y="2318096"/>
            <a:ext cx="1640409" cy="47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38" idx="0"/>
          </p:cNvCxnSpPr>
          <p:nvPr/>
        </p:nvCxnSpPr>
        <p:spPr>
          <a:xfrm>
            <a:off x="2513340" y="2314975"/>
            <a:ext cx="1267963" cy="43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17700"/>
              </p:ext>
            </p:extLst>
          </p:nvPr>
        </p:nvGraphicFramePr>
        <p:xfrm>
          <a:off x="7448638" y="3939453"/>
          <a:ext cx="109486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711"/>
                <a:gridCol w="300251"/>
                <a:gridCol w="313899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下箭头 89"/>
          <p:cNvSpPr/>
          <p:nvPr/>
        </p:nvSpPr>
        <p:spPr>
          <a:xfrm>
            <a:off x="7537534" y="4343760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下箭头 90"/>
          <p:cNvSpPr/>
          <p:nvPr/>
        </p:nvSpPr>
        <p:spPr>
          <a:xfrm>
            <a:off x="8256432" y="4331778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下箭头 92"/>
          <p:cNvSpPr/>
          <p:nvPr/>
        </p:nvSpPr>
        <p:spPr>
          <a:xfrm>
            <a:off x="9037571" y="4301730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7732345" y="1832077"/>
            <a:ext cx="928048" cy="5045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Root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778326" y="2718655"/>
            <a:ext cx="357116" cy="318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9346753" y="2726944"/>
            <a:ext cx="357116" cy="318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5" idx="4"/>
          </p:cNvCxnSpPr>
          <p:nvPr/>
        </p:nvCxnSpPr>
        <p:spPr>
          <a:xfrm>
            <a:off x="6956884" y="3036690"/>
            <a:ext cx="0" cy="83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6971661" y="324232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τ =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31852"/>
              </p:ext>
            </p:extLst>
          </p:nvPr>
        </p:nvGraphicFramePr>
        <p:xfrm>
          <a:off x="6717760" y="3923948"/>
          <a:ext cx="5452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289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下箭头 99"/>
          <p:cNvSpPr/>
          <p:nvPr/>
        </p:nvSpPr>
        <p:spPr>
          <a:xfrm>
            <a:off x="6846633" y="434366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852759" y="4864670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8225044" y="305130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τ =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3" name="直接箭头连接符 102"/>
          <p:cNvCxnSpPr>
            <a:stCxn id="96" idx="3"/>
          </p:cNvCxnSpPr>
          <p:nvPr/>
        </p:nvCxnSpPr>
        <p:spPr>
          <a:xfrm flipH="1">
            <a:off x="7930859" y="2998404"/>
            <a:ext cx="1468192" cy="8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9547761" y="3055297"/>
            <a:ext cx="1172" cy="7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8976387" y="328426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τ =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06" name="直接箭头连接符 105"/>
          <p:cNvCxnSpPr>
            <a:stCxn id="96" idx="5"/>
          </p:cNvCxnSpPr>
          <p:nvPr/>
        </p:nvCxnSpPr>
        <p:spPr>
          <a:xfrm>
            <a:off x="9651571" y="2998404"/>
            <a:ext cx="1729641" cy="82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0516391" y="315153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τ =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8271562" y="4832190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7479430" y="483439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8993731" y="484773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114" name="下箭头 113"/>
          <p:cNvSpPr/>
          <p:nvPr/>
        </p:nvSpPr>
        <p:spPr>
          <a:xfrm>
            <a:off x="9444720" y="431224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下箭头 114"/>
          <p:cNvSpPr/>
          <p:nvPr/>
        </p:nvSpPr>
        <p:spPr>
          <a:xfrm>
            <a:off x="9824717" y="4301730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9419933" y="4843160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9806644" y="4835582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cxnSp>
        <p:nvCxnSpPr>
          <p:cNvPr id="124" name="直接箭头连接符 123"/>
          <p:cNvCxnSpPr>
            <a:stCxn id="94" idx="4"/>
            <a:endCxn id="95" idx="7"/>
          </p:cNvCxnSpPr>
          <p:nvPr/>
        </p:nvCxnSpPr>
        <p:spPr>
          <a:xfrm flipH="1">
            <a:off x="7083144" y="2336639"/>
            <a:ext cx="1113225" cy="42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4" idx="4"/>
            <a:endCxn id="96" idx="0"/>
          </p:cNvCxnSpPr>
          <p:nvPr/>
        </p:nvCxnSpPr>
        <p:spPr>
          <a:xfrm>
            <a:off x="8196369" y="2336639"/>
            <a:ext cx="1328942" cy="39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10425335" y="1706327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29" name="下箭头 128"/>
          <p:cNvSpPr/>
          <p:nvPr/>
        </p:nvSpPr>
        <p:spPr>
          <a:xfrm>
            <a:off x="7941541" y="4331778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7905632" y="4824030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55232"/>
              </p:ext>
            </p:extLst>
          </p:nvPr>
        </p:nvGraphicFramePr>
        <p:xfrm>
          <a:off x="8967334" y="3903036"/>
          <a:ext cx="109486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711"/>
                <a:gridCol w="300251"/>
                <a:gridCol w="313899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1" name="下箭头 140"/>
          <p:cNvSpPr/>
          <p:nvPr/>
        </p:nvSpPr>
        <p:spPr>
          <a:xfrm>
            <a:off x="10542597" y="4333148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10498757" y="4879153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143" name="下箭头 142"/>
          <p:cNvSpPr/>
          <p:nvPr/>
        </p:nvSpPr>
        <p:spPr>
          <a:xfrm>
            <a:off x="10949746" y="434366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下箭头 143"/>
          <p:cNvSpPr/>
          <p:nvPr/>
        </p:nvSpPr>
        <p:spPr>
          <a:xfrm>
            <a:off x="11329743" y="4333148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0924959" y="4874578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11311670" y="4867000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16320"/>
              </p:ext>
            </p:extLst>
          </p:nvPr>
        </p:nvGraphicFramePr>
        <p:xfrm>
          <a:off x="10472360" y="3934454"/>
          <a:ext cx="109486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3962"/>
                <a:gridCol w="354842"/>
                <a:gridCol w="376057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08435" y="1808384"/>
            <a:ext cx="8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p=1,2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2398"/>
              </p:ext>
            </p:extLst>
          </p:nvPr>
        </p:nvGraphicFramePr>
        <p:xfrm>
          <a:off x="4229879" y="2722521"/>
          <a:ext cx="149863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277"/>
                <a:gridCol w="327546"/>
                <a:gridCol w="300251"/>
                <a:gridCol w="559558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下箭头 26"/>
          <p:cNvSpPr/>
          <p:nvPr/>
        </p:nvSpPr>
        <p:spPr>
          <a:xfrm>
            <a:off x="4243337" y="318420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63615" y="4187084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29" name="下箭头 28"/>
          <p:cNvSpPr/>
          <p:nvPr/>
        </p:nvSpPr>
        <p:spPr>
          <a:xfrm>
            <a:off x="4625324" y="317173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936231" y="318255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5315266" y="3192639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0888"/>
              </p:ext>
            </p:extLst>
          </p:nvPr>
        </p:nvGraphicFramePr>
        <p:xfrm>
          <a:off x="6156093" y="2722521"/>
          <a:ext cx="174127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8705"/>
                <a:gridCol w="545910"/>
                <a:gridCol w="272956"/>
                <a:gridCol w="353702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4163616" y="3817752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4936231" y="3817752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55" name="文本框 54"/>
          <p:cNvSpPr txBox="1"/>
          <p:nvPr/>
        </p:nvSpPr>
        <p:spPr>
          <a:xfrm>
            <a:off x="5350992" y="3817752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56" name="文本框 55"/>
          <p:cNvSpPr txBox="1"/>
          <p:nvPr/>
        </p:nvSpPr>
        <p:spPr>
          <a:xfrm>
            <a:off x="4555750" y="4187084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555751" y="3817752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4612691" y="2121386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9" name="下箭头 58"/>
          <p:cNvSpPr/>
          <p:nvPr/>
        </p:nvSpPr>
        <p:spPr>
          <a:xfrm>
            <a:off x="6308911" y="320582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300834" y="4192284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61" name="下箭头 60"/>
          <p:cNvSpPr/>
          <p:nvPr/>
        </p:nvSpPr>
        <p:spPr>
          <a:xfrm>
            <a:off x="6870814" y="3192639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7304137" y="3203459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7643733" y="3203459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00835" y="3822952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65" name="文本框 64"/>
          <p:cNvSpPr txBox="1"/>
          <p:nvPr/>
        </p:nvSpPr>
        <p:spPr>
          <a:xfrm>
            <a:off x="7197474" y="382007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612235" y="382007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791093" y="4192413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6791094" y="382308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6901004" y="2175397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41047</TotalTime>
  <Words>3434</Words>
  <Application>Microsoft Office PowerPoint</Application>
  <PresentationFormat>Widescreen</PresentationFormat>
  <Paragraphs>1844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Cambria Math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Count-min sketch</vt:lpstr>
      <vt:lpstr>Count-τ-max matrix</vt:lpstr>
      <vt:lpstr>Count-τ-occurance samples</vt:lpstr>
      <vt:lpstr>Count-τ-max matrix example</vt:lpstr>
      <vt:lpstr>1-occurance</vt:lpstr>
      <vt:lpstr>2-occurance</vt:lpstr>
      <vt:lpstr>First 2-occurance, then 1-occurance</vt:lpstr>
      <vt:lpstr>New 1-occurance</vt:lpstr>
      <vt:lpstr>Estimation based on KMV</vt:lpstr>
      <vt:lpstr>Estimation based on KMV(1)</vt:lpstr>
      <vt:lpstr>Estimation based on KMV(2)</vt:lpstr>
      <vt:lpstr>Estimation based on KMV(1+2)</vt:lpstr>
      <vt:lpstr>New estimation based on KMV(1)</vt:lpstr>
      <vt:lpstr>New estimation based on KMV(2)</vt:lpstr>
      <vt:lpstr>New estimation based on KMV(1+2)</vt:lpstr>
      <vt:lpstr>23/03 estimation based on KMV(1)</vt:lpstr>
      <vt:lpstr>23/03 estimation based on KMV(1)</vt:lpstr>
      <vt:lpstr>New estimation based on KMV(1+2)</vt:lpstr>
      <vt:lpstr>Bit-matrix bloom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Lu, Jiaheng</cp:lastModifiedBy>
  <cp:revision>202</cp:revision>
  <cp:lastPrinted>2016-07-28T07:26:02Z</cp:lastPrinted>
  <dcterms:created xsi:type="dcterms:W3CDTF">2015-05-29T02:22:03Z</dcterms:created>
  <dcterms:modified xsi:type="dcterms:W3CDTF">2016-08-23T07:57:00Z</dcterms:modified>
</cp:coreProperties>
</file>