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5" r:id="rId5"/>
    <p:sldMasterId id="2147483697" r:id="rId6"/>
  </p:sldMasterIdLst>
  <p:notesMasterIdLst>
    <p:notesMasterId r:id="rId23"/>
  </p:notesMasterIdLst>
  <p:handoutMasterIdLst>
    <p:handoutMasterId r:id="rId24"/>
  </p:handoutMasterIdLst>
  <p:sldIdLst>
    <p:sldId id="2626" r:id="rId7"/>
    <p:sldId id="2670" r:id="rId8"/>
    <p:sldId id="2671" r:id="rId9"/>
    <p:sldId id="2672" r:id="rId10"/>
    <p:sldId id="2685" r:id="rId11"/>
    <p:sldId id="2684" r:id="rId12"/>
    <p:sldId id="2694" r:id="rId13"/>
    <p:sldId id="2695" r:id="rId14"/>
    <p:sldId id="2696" r:id="rId15"/>
    <p:sldId id="2678" r:id="rId16"/>
    <p:sldId id="2679" r:id="rId17"/>
    <p:sldId id="2688" r:id="rId18"/>
    <p:sldId id="2786" r:id="rId19"/>
    <p:sldId id="2788" r:id="rId20"/>
    <p:sldId id="2802" r:id="rId21"/>
    <p:sldId id="26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A4BC"/>
    <a:srgbClr val="6DA4BB"/>
    <a:srgbClr val="418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6" autoAdjust="0"/>
    <p:restoredTop sz="84826"/>
  </p:normalViewPr>
  <p:slideViewPr>
    <p:cSldViewPr snapToGrid="0">
      <p:cViewPr varScale="1">
        <p:scale>
          <a:sx n="121" d="100"/>
          <a:sy n="121" d="100"/>
        </p:scale>
        <p:origin x="176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14ED0-9C78-4FB9-8EF8-41D4F0DC52E6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945C0-DD78-4A38-B479-ABD580BB8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719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A11BE-5985-4958-B7BF-A4CE01A95E7F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06C8C-44A2-4D7E-9A55-28D9B605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038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06C8C-44A2-4D7E-9A55-28D9B60520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5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multicast in a big topic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06C8C-44A2-4D7E-9A55-28D9B60520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8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11A-0290-8647-B0BA-97FDA85E06B7}" type="datetime1">
              <a:rPr lang="it-IT" smtClean="0"/>
              <a:t>30/05/25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DA4BB"/>
                </a:solidFill>
              </a:defRPr>
            </a:lvl1pPr>
          </a:lstStyle>
          <a:p>
            <a:fld id="{5AFE0081-1ED4-41E0-88AB-D26DBE160EA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60595-9B37-6E72-89A9-FA54E72EC950}"/>
              </a:ext>
            </a:extLst>
          </p:cNvPr>
          <p:cNvSpPr txBox="1"/>
          <p:nvPr userDrawn="1"/>
        </p:nvSpPr>
        <p:spPr>
          <a:xfrm>
            <a:off x="777992" y="1364655"/>
            <a:ext cx="410350" cy="3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T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5E8B610F-BEE2-07E1-192A-D1504575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329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2B6C-D1A4-2B49-B4C5-8D047662C173}" type="datetime1">
              <a:rPr lang="it-IT" smtClean="0"/>
              <a:t>30/05/25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1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FCB0-6CEB-CC45-AD2E-958D9FB6C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38E82-C7F0-9FE6-DB38-F68B23E98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36B5-0949-522D-A305-4D121865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A216-232C-7344-A44E-CF3AAD71EA33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DEFA-41C5-9B9B-947D-E612D6E7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256CE-934D-725D-CB7A-DA82ACDA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5777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DAA4-2920-CF50-163D-453DC197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E570-12DE-382F-D7C8-100BAFD12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E70A-BDEC-0AFF-4A34-A24313CB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07B5-4FCC-4F4D-A24D-8052F08C3A10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7255-1299-BBD3-C645-559C40C9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62AEE-B6C5-3EC4-52AC-242873DF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87319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769F-EFD2-62BC-7853-A4D04823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C775-45DA-BA7E-FA5B-4D9DE11F2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2D68-9964-E80B-4C18-B37099AD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92210-960D-EA4C-8690-D3C8B7B12ED8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37FE3-993A-EC51-26B1-0412A025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4815C-050D-9E37-680A-5FF0214A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1476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776E8-CC63-A55F-E4A6-19E9ED24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91BB-3FB2-DA80-9486-49F4631E8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19AD2-7CB1-1610-4923-350006BCE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9A4D5-E36A-A5DA-AE71-0AB97A2A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74E0C-8F14-6340-B032-40887BA594A9}" type="datetime1">
              <a:rPr lang="it-IT" smtClean="0"/>
              <a:t>30/05/25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63D1-3289-C285-736C-92705AE5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C877E-4BD1-24E9-B439-593CF4AB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8464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B070-3A93-70AD-ACA2-7452FF1C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B395-C3C2-F3B6-5C2A-B16F357B0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2B9E7-657A-79CE-EDCE-2E7CBBDAF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8B49F-214A-C454-A14A-E103FBEC3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EA070D-522D-F9C5-DBA9-EB7A1EBB4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B19BB-D323-BE4E-4DE9-D43A81C9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809F-B2CB-AB4C-93D5-119D562A20E3}" type="datetime1">
              <a:rPr lang="it-IT" smtClean="0"/>
              <a:t>30/05/25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1E773-80A2-77CC-251A-B7C8F56D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9E95C-C07D-4D3C-54F3-971F911F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26608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94DD-94CB-C94E-0305-E27BC1EC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1E59-5767-0037-5A69-65F04F096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1D54-1453-6245-B834-2DA9ED26E6E6}" type="datetime1">
              <a:rPr lang="it-IT" smtClean="0"/>
              <a:t>30/05/25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F07F0-B43C-6ECA-A583-93F493E7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651D6-9C1E-7A66-05FB-93FFD6A4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44184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83F49-59F0-950B-E81A-1E26E663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E78C-8BC0-8F4D-AA52-D9546465D977}" type="datetime1">
              <a:rPr lang="it-IT" smtClean="0"/>
              <a:t>30/05/25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7D4F5-534E-D3E5-7AC4-D61D11E7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ED2FF-E942-D239-E657-F10F2A35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5528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3B30-DCDB-2E67-F209-F28B6434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14294-0841-44F0-FDB3-CC85AEA22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EA5B1-541A-2BBC-5E8C-7A1BAAF74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E3E2A-BB75-C3FA-06FC-982CDAD1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AD68-19FA-8F44-95E5-26EEFD66979D}" type="datetime1">
              <a:rPr lang="it-IT" smtClean="0"/>
              <a:t>30/05/25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47A5D-5142-21B5-BC69-41950A19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6EBE9-6825-4102-0C7F-474A995C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2766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88A84-9B4A-16D9-ACC8-E7615732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E13C50-9238-C699-C5E7-FA26E12F7F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0F348-B8F0-D355-F7BB-BF38A40EB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15114-A83B-3CC1-DEDD-86B05E02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0673-3806-324C-BFBB-1F35F02956EC}" type="datetime1">
              <a:rPr lang="it-IT" smtClean="0"/>
              <a:t>30/05/25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D9681-999A-FDEB-B9A7-95F86C00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A49A-D2F7-1A9E-A1B7-A93C9C29C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38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5D477-5951-AD40-8403-4C5249C2C598}" type="datetime1">
              <a:rPr lang="it-IT" smtClean="0"/>
              <a:t>30/05/25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42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73F5-0C21-E347-F8A5-1EDEF0A7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B7F3-9D37-B7BE-44A7-6497C89FE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7FAB3-D9C1-0ACE-AC01-6421218AA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1C229-593F-B74D-A7E0-F040C118AD88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5090A-62E4-D9BC-0CE3-6D1EFDE1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AF8F-0CE7-7050-F011-D20F5997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5135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F5E4B-31DD-30F3-0BF7-4DB7E342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9F73D-5DC9-D686-59E7-896A3F1C1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E8CA-D0C2-E24B-905C-FC485A6C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46EDC-9789-7647-BE67-3F931D8CD6BF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8E803-BA97-3C70-2070-218BC901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B3044-F5ED-6580-6BFE-7EF011EB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97794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9B06-D75B-37CF-0101-7E20AD04A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213CF-F559-D5A7-4C6D-74AB9C500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EDEC0-7CA5-526C-FDE5-C5F00037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E3F1-CB6A-884F-BE7D-1698D05B94BD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4667-A380-89CF-DBF8-CDA66354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DF29C-BEF8-CA15-672D-427C14D73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9394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F07C8-D6E2-5490-6DBA-8F646214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D7CA-67FC-2B1F-2626-8779BDF0E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C53A4-402B-9D8A-6E17-D747D3A0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A6DC7-5BB4-DC4E-9AC5-55DDB373C91C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E5D8-B041-4B1E-D249-BC0F9AA5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C5E5-EDF7-B72B-0690-D79DD8C3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223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98D0-EED2-E46D-5FB3-702BC081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F4792-E6BE-63A8-A5ED-E9B174BD0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9476-3831-5FC2-839C-AB4D767E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0A722-4DB6-DE46-BD79-695DF6C42D64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3708B-CDF9-868B-D7D5-FB23B9AD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1A438-C61E-47A2-53B6-B0E8AC12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4679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1EC7-5865-2EEB-FC4F-F831C8F4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19918-4D5F-142D-F172-8145FFED3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15458-99AB-DC3A-B358-81F911F1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B8B27-9C27-3440-0F5B-4626FEDB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2B0E-6ED6-D944-8BB3-27D12352ECA0}" type="datetime1">
              <a:rPr lang="it-IT" smtClean="0"/>
              <a:t>30/05/25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5785B-E11E-3009-A332-9FBA85C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DC007-17FC-C337-D1FF-B238FE9D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278171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75682-9047-92F1-EA6D-EA42EC07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09F94-1D3E-093F-B666-227BE32C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146A-95B1-D4FA-E393-42792D7A6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000B3-D274-8308-7465-9AC090AA0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BF522-3428-8E2D-8C72-544309917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C98F29-DFD1-4F8B-9585-6A24060F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C9F9-D066-8A45-A04D-4A85B240801F}" type="datetime1">
              <a:rPr lang="it-IT" smtClean="0"/>
              <a:t>30/05/25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B3BD9-DAC3-5573-E534-8D96F546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4581D-4F89-57C8-B22E-37702911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5142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8F87-33C6-D892-7E0B-5A04F6E2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BD15D-8493-58EA-F5A0-CFC59B66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2B54-D939-F44F-A0D0-B6B180298865}" type="datetime1">
              <a:rPr lang="it-IT" smtClean="0"/>
              <a:t>30/05/25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D4D4A-9664-C230-828E-BE11A952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5BCDC-4B56-475B-3BD6-46D6F0E67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3375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B1ECF-78FE-916F-4473-2D007472A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39435-1D8A-DC49-B420-9F3049948472}" type="datetime1">
              <a:rPr lang="it-IT" smtClean="0"/>
              <a:t>30/05/25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B88B6-3B7A-5448-0A48-41BFDE77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CDE13-08FF-F456-F6A9-9201DCAC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86728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9BB7-8D19-FFDF-E640-6FB9BB1C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8961-561C-AD15-8F3D-C72239F4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C4CD-148C-3167-5A53-179A27CCA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A6927-4BFA-18E1-4F9A-FCF0D2DC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15A56-636A-0745-82BF-58F3160E1A7C}" type="datetime1">
              <a:rPr lang="it-IT" smtClean="0"/>
              <a:t>30/05/25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7F3E5-433C-E1CA-59C6-773628CC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0BF77-6C1D-6DEF-9CC5-89143E8F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7137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45A1-B960-1B40-9F8E-ACABD89A62E8}" type="datetime1">
              <a:rPr lang="it-IT" smtClean="0"/>
              <a:t>30/05/25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272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583E-B94B-4DB6-5DE8-2B967A82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D2FBEC-DE28-3910-0331-EE911130B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CD389-D0A5-B303-DFE5-8CC33B37F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BBB79-6D43-9C2D-D21F-E52FB1AB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E542-268E-4243-BFBA-DBE652879077}" type="datetime1">
              <a:rPr lang="it-IT" smtClean="0"/>
              <a:t>30/05/25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E52ED-37B4-E6E8-DA0E-9FDBD8EA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AC037-A622-BDB5-7CA6-0892F91BD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6650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054E-0D62-0592-78D0-4772E920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8FDAC-20F5-17D2-751F-4F8A8FBC2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FF693-16FB-F5D5-BFC2-5D5CE7AD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06023-E6AF-274A-9472-C4234379060F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62B72-132C-C2A4-4C23-F1B61642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37C56-BD1A-CE46-FC42-1506295A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8418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E7F96-EC48-DAEB-9B6B-88F2DB98B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E8EBA-1B71-34C7-5204-BCA38CA40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71F8F-FA43-32A4-1F23-CCBCEDF7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FD5-1C0F-C840-BBE2-AF3C831BF910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91757-CA7C-78DF-2416-9D788890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DF12B-33A2-DB2B-8043-6B405BCB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76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FCE12-8E83-F347-B7F4-FB7BF68D3F23}" type="datetime1">
              <a:rPr lang="it-IT" smtClean="0"/>
              <a:t>30/05/25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2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61378-6C61-7745-BBA0-2E226D1083E6}" type="datetime1">
              <a:rPr lang="it-IT" smtClean="0"/>
              <a:t>30/05/25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53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1EDE5-E222-804F-BE41-B184688FF598}" type="datetime1">
              <a:rPr lang="it-IT" smtClean="0"/>
              <a:t>30/05/25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9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BBA1E-3BE1-8B4F-8430-52D061A4EE83}" type="datetime1">
              <a:rPr lang="it-IT" smtClean="0"/>
              <a:t>30/05/25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BDBE-8470-E94B-BD3A-4EA02C06EDE5}" type="datetime1">
              <a:rPr lang="it-IT" smtClean="0"/>
              <a:t>30/05/25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9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BCEA-232F-714F-B453-F8F0FD752D6D}" type="datetime1">
              <a:rPr lang="it-IT" smtClean="0"/>
              <a:t>30/05/25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2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1793"/>
            <a:ext cx="10515600" cy="49151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49F50-37F5-5747-AEBC-E2ACF4C5D68F}" type="datetime1">
              <a:rPr lang="it-IT" smtClean="0"/>
              <a:t>30/05/25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Coca: Updates on PoliMi's Activites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DA4BB"/>
                </a:solidFill>
              </a:defRPr>
            </a:lvl1pPr>
          </a:lstStyle>
          <a:p>
            <a:fld id="{5AFE0081-1ED4-41E0-88AB-D26DBE160EA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02B122-BE13-02CF-0AE6-3DED054CF94D}"/>
              </a:ext>
            </a:extLst>
          </p:cNvPr>
          <p:cNvCxnSpPr/>
          <p:nvPr userDrawn="1"/>
        </p:nvCxnSpPr>
        <p:spPr>
          <a:xfrm>
            <a:off x="838200" y="1351793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B25CD1F-2EEC-A5C5-B207-6AE1A75702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4" r="11300"/>
          <a:stretch/>
        </p:blipFill>
        <p:spPr>
          <a:xfrm>
            <a:off x="10634134" y="18255"/>
            <a:ext cx="1557866" cy="111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4C241-5CE8-27FB-7573-267D78E1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AA68-D942-4A75-2B1A-7BCED88A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36293-E7ED-3513-F78C-440468FCB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8E63D-60CA-4C4C-AD4E-5AD719436849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1BCB5-4A15-1807-C2F4-4199ABB9E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3B95F-DF87-0022-BCE5-A1017AA6F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27476-17BF-C344-813E-3FD0A10925D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540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819A1-8F81-C4F4-B2B9-CB5F1C44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A8954-3652-E8E6-9D3D-8FE75FF1D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B5A1-E80A-AB6F-B7FF-B0D3A5693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86E80-EF92-624D-BB65-A80789123D82}" type="datetime1">
              <a:rPr lang="it-IT" smtClean="0"/>
              <a:t>30/05/25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33101-C2EA-141B-EDC3-1741ED9CF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Coca: Updates on PoliMi's Activites</a:t>
            </a:r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6F638-1B1A-A302-E9C0-A0D8DCF04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FE74D-A242-2A42-8CB3-538A816AF91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797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134984"/>
            <a:ext cx="12191999" cy="2676506"/>
          </a:xfrm>
        </p:spPr>
        <p:txBody>
          <a:bodyPr anchor="t">
            <a:normAutofit/>
          </a:bodyPr>
          <a:lstStyle/>
          <a:p>
            <a:pPr algn="ctr">
              <a:spcBef>
                <a:spcPts val="0"/>
              </a:spcBef>
            </a:pPr>
            <a:r>
              <a:rPr lang="en-US" sz="3900" dirty="0"/>
              <a:t>Project: Collective Optimization for Cross Region </a:t>
            </a:r>
            <a:br>
              <a:rPr lang="en-US" sz="3900" dirty="0"/>
            </a:br>
            <a:r>
              <a:rPr lang="en-US" sz="3900" dirty="0"/>
              <a:t>AI Acceleration (COCA)</a:t>
            </a:r>
            <a:br>
              <a:rPr lang="en-US" sz="4800" dirty="0"/>
            </a:br>
            <a:r>
              <a:rPr lang="en-US" sz="2200" dirty="0"/>
              <a:t> </a:t>
            </a:r>
            <a:br>
              <a:rPr lang="en-US" sz="4800" dirty="0"/>
            </a:br>
            <a:r>
              <a:rPr lang="en-US" sz="3200" i="1" dirty="0"/>
              <a:t>Updates on </a:t>
            </a:r>
            <a:r>
              <a:rPr lang="en-US" sz="3200" i="1" dirty="0" err="1"/>
              <a:t>PoliMi’s</a:t>
            </a:r>
            <a:r>
              <a:rPr lang="en-US" sz="3200" i="1" dirty="0"/>
              <a:t> Activities (Dec.18.2024-Feb.4.2025)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07786"/>
            <a:ext cx="12192000" cy="1840497"/>
          </a:xfrm>
        </p:spPr>
        <p:txBody>
          <a:bodyPr>
            <a:noAutofit/>
          </a:bodyPr>
          <a:lstStyle/>
          <a:p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Qiaolun Zhang,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Jiaheng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Xiong,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Xiaomin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Liu,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Hessam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Hashemizadeh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Nicola Di </a:t>
            </a:r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Cicco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</a:t>
            </a:r>
          </a:p>
          <a:p>
            <a:r>
              <a:rPr lang="en-US" sz="2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Mëmëdhe</a:t>
            </a:r>
            <a:r>
              <a:rPr lang="en-US" sz="25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Ibrahimi, Francesco Musumeci , Massimo Tornatore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February 4</a:t>
            </a:r>
            <a:r>
              <a:rPr lang="en-US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 2024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EBCA3-9CB5-9484-12A4-6BEFA9543D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189" y="266780"/>
            <a:ext cx="2711622" cy="15064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D859-3493-73A3-E54A-02C5575B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27476-17BF-C344-813E-3FD0A10925D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4465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BB436B-182B-23E4-37B1-FDF0F1D7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4EFFDB-D190-10AB-7CC6-DE150D076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10</a:t>
            </a:fld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65ED0D-195A-F44F-D350-3F982A8A2FA7}"/>
              </a:ext>
            </a:extLst>
          </p:cNvPr>
          <p:cNvSpPr txBox="1"/>
          <p:nvPr/>
        </p:nvSpPr>
        <p:spPr>
          <a:xfrm>
            <a:off x="3472932" y="4501649"/>
            <a:ext cx="8101277" cy="1843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algn="just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GB" sz="2200" dirty="0"/>
              <a:t>If multiple nodes plan to send the same chunk to one node:</a:t>
            </a:r>
          </a:p>
          <a:p>
            <a:pPr marL="800100" lvl="1" indent="-342900" algn="just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GB" sz="2200" dirty="0"/>
              <a:t>Select the node that can send this chunk fastest</a:t>
            </a:r>
            <a:r>
              <a:rPr lang="zh-CN" altLang="en-US" sz="2200" dirty="0"/>
              <a:t> </a:t>
            </a:r>
            <a:r>
              <a:rPr lang="en-US" altLang="zh-CN" sz="2200" dirty="0"/>
              <a:t>considering </a:t>
            </a:r>
          </a:p>
          <a:p>
            <a:pPr marL="1257300" lvl="2" indent="-342900" algn="just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zh-CN" sz="2200" dirty="0"/>
              <a:t>Sending queue </a:t>
            </a:r>
          </a:p>
          <a:p>
            <a:pPr marL="1257300" lvl="2" indent="-342900" algn="just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zh-CN" sz="2200" dirty="0"/>
              <a:t>Link rate</a:t>
            </a:r>
            <a:endParaRPr lang="en-GB" sz="2200" dirty="0"/>
          </a:p>
          <a:p>
            <a:pPr marL="342900" indent="-342900" algn="just">
              <a:spcAft>
                <a:spcPts val="1000"/>
              </a:spcAft>
              <a:buFont typeface="Courier New" panose="02070309020205020404" pitchFamily="49" charset="0"/>
              <a:buChar char="o"/>
            </a:pPr>
            <a:endParaRPr lang="en-GB" sz="2400" dirty="0"/>
          </a:p>
        </p:txBody>
      </p:sp>
      <p:sp>
        <p:nvSpPr>
          <p:cNvPr id="7" name="Oval 2">
            <a:extLst>
              <a:ext uri="{FF2B5EF4-FFF2-40B4-BE49-F238E27FC236}">
                <a16:creationId xmlns:a16="http://schemas.microsoft.com/office/drawing/2014/main" id="{C642BCE4-4DEC-63D6-3D60-9EA6CF2D9DE5}"/>
              </a:ext>
            </a:extLst>
          </p:cNvPr>
          <p:cNvSpPr/>
          <p:nvPr/>
        </p:nvSpPr>
        <p:spPr>
          <a:xfrm>
            <a:off x="6125932" y="2724732"/>
            <a:ext cx="458027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6F3064E-18C0-1167-DAA5-045271010D1E}"/>
              </a:ext>
            </a:extLst>
          </p:cNvPr>
          <p:cNvSpPr/>
          <p:nvPr/>
        </p:nvSpPr>
        <p:spPr>
          <a:xfrm>
            <a:off x="6136242" y="1852777"/>
            <a:ext cx="441277" cy="4464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1462AB6D-32D2-B324-A899-DE7164B1E601}"/>
              </a:ext>
            </a:extLst>
          </p:cNvPr>
          <p:cNvSpPr/>
          <p:nvPr/>
        </p:nvSpPr>
        <p:spPr>
          <a:xfrm>
            <a:off x="6125932" y="3579209"/>
            <a:ext cx="433657" cy="4695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A4B7512D-069D-1540-1217-217FD8F83A59}"/>
              </a:ext>
            </a:extLst>
          </p:cNvPr>
          <p:cNvSpPr/>
          <p:nvPr/>
        </p:nvSpPr>
        <p:spPr>
          <a:xfrm>
            <a:off x="5249258" y="2679906"/>
            <a:ext cx="485071" cy="468069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FEAB78B0-263F-21B5-B4EF-775F3AE6EE3A}"/>
              </a:ext>
            </a:extLst>
          </p:cNvPr>
          <p:cNvSpPr/>
          <p:nvPr/>
        </p:nvSpPr>
        <p:spPr>
          <a:xfrm>
            <a:off x="7009852" y="2688872"/>
            <a:ext cx="469123" cy="448536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Straight Connector 13">
            <a:extLst>
              <a:ext uri="{FF2B5EF4-FFF2-40B4-BE49-F238E27FC236}">
                <a16:creationId xmlns:a16="http://schemas.microsoft.com/office/drawing/2014/main" id="{9182C859-D8BA-5A97-7511-0738858BD984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6354946" y="2299189"/>
            <a:ext cx="1935" cy="425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6">
            <a:extLst>
              <a:ext uri="{FF2B5EF4-FFF2-40B4-BE49-F238E27FC236}">
                <a16:creationId xmlns:a16="http://schemas.microsoft.com/office/drawing/2014/main" id="{4DB4E82B-39D8-5A05-85B9-7FE481C3A37E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>
            <a:off x="6583959" y="2913140"/>
            <a:ext cx="425893" cy="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27">
            <a:extLst>
              <a:ext uri="{FF2B5EF4-FFF2-40B4-BE49-F238E27FC236}">
                <a16:creationId xmlns:a16="http://schemas.microsoft.com/office/drawing/2014/main" id="{73259072-F630-28B2-2962-61905A36210B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flipH="1">
            <a:off x="5734329" y="2913227"/>
            <a:ext cx="391603" cy="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8">
            <a:extLst>
              <a:ext uri="{FF2B5EF4-FFF2-40B4-BE49-F238E27FC236}">
                <a16:creationId xmlns:a16="http://schemas.microsoft.com/office/drawing/2014/main" id="{A4954590-4302-B92F-D6FA-1C466EADD9CC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 flipH="1">
            <a:off x="6342761" y="3101722"/>
            <a:ext cx="12185" cy="477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9">
            <a:extLst>
              <a:ext uri="{FF2B5EF4-FFF2-40B4-BE49-F238E27FC236}">
                <a16:creationId xmlns:a16="http://schemas.microsoft.com/office/drawing/2014/main" id="{9B649277-A7B5-A84B-A45C-39429CF2A0BA}"/>
              </a:ext>
            </a:extLst>
          </p:cNvPr>
          <p:cNvSpPr txBox="1"/>
          <p:nvPr/>
        </p:nvSpPr>
        <p:spPr>
          <a:xfrm>
            <a:off x="5967517" y="1543797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GPU2</a:t>
            </a:r>
            <a:endParaRPr lang="zh-CN" altLang="en-US" dirty="0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7D94D166-A95B-5BEB-EC69-799D52416716}"/>
              </a:ext>
            </a:extLst>
          </p:cNvPr>
          <p:cNvSpPr txBox="1"/>
          <p:nvPr/>
        </p:nvSpPr>
        <p:spPr>
          <a:xfrm>
            <a:off x="7460154" y="2733456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GPU1</a:t>
            </a:r>
            <a:endParaRPr lang="zh-CN" altLang="en-US" dirty="0"/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4CA507F9-D989-5B37-AB13-772AA0106E72}"/>
              </a:ext>
            </a:extLst>
          </p:cNvPr>
          <p:cNvSpPr txBox="1"/>
          <p:nvPr/>
        </p:nvSpPr>
        <p:spPr>
          <a:xfrm>
            <a:off x="4527395" y="2730093"/>
            <a:ext cx="71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GPU3</a:t>
            </a:r>
            <a:endParaRPr lang="zh-CN" altLang="en-US" dirty="0"/>
          </a:p>
        </p:txBody>
      </p:sp>
      <p:sp>
        <p:nvSpPr>
          <p:cNvPr id="19" name="TextBox 32">
            <a:extLst>
              <a:ext uri="{FF2B5EF4-FFF2-40B4-BE49-F238E27FC236}">
                <a16:creationId xmlns:a16="http://schemas.microsoft.com/office/drawing/2014/main" id="{8BC8445F-A042-3D83-D7D1-DB6294CFF096}"/>
              </a:ext>
            </a:extLst>
          </p:cNvPr>
          <p:cNvSpPr txBox="1"/>
          <p:nvPr/>
        </p:nvSpPr>
        <p:spPr>
          <a:xfrm>
            <a:off x="5994838" y="3960730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GPU4</a:t>
            </a:r>
            <a:endParaRPr lang="zh-CN" altLang="en-US" dirty="0"/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DA5DBDE5-0D29-7E5B-9590-35E7F005EE1D}"/>
              </a:ext>
            </a:extLst>
          </p:cNvPr>
          <p:cNvSpPr txBox="1"/>
          <p:nvPr/>
        </p:nvSpPr>
        <p:spPr>
          <a:xfrm>
            <a:off x="6502833" y="3050596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GPU0</a:t>
            </a:r>
            <a:endParaRPr lang="zh-CN" altLang="en-US" dirty="0"/>
          </a:p>
        </p:txBody>
      </p:sp>
      <p:sp>
        <p:nvSpPr>
          <p:cNvPr id="21" name="TextBox 34">
            <a:extLst>
              <a:ext uri="{FF2B5EF4-FFF2-40B4-BE49-F238E27FC236}">
                <a16:creationId xmlns:a16="http://schemas.microsoft.com/office/drawing/2014/main" id="{3BE42239-00B4-3FB0-97CB-987CD94C17C1}"/>
              </a:ext>
            </a:extLst>
          </p:cNvPr>
          <p:cNvSpPr txBox="1"/>
          <p:nvPr/>
        </p:nvSpPr>
        <p:spPr>
          <a:xfrm>
            <a:off x="6200479" y="1894274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TextBox 39">
            <a:extLst>
              <a:ext uri="{FF2B5EF4-FFF2-40B4-BE49-F238E27FC236}">
                <a16:creationId xmlns:a16="http://schemas.microsoft.com/office/drawing/2014/main" id="{87C45FA9-843D-89C3-6085-C601E012F975}"/>
              </a:ext>
            </a:extLst>
          </p:cNvPr>
          <p:cNvSpPr txBox="1"/>
          <p:nvPr/>
        </p:nvSpPr>
        <p:spPr>
          <a:xfrm>
            <a:off x="5332317" y="2739492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211CCAF5-C4B9-B99C-D3EB-F3DBBF53F5B9}"/>
              </a:ext>
            </a:extLst>
          </p:cNvPr>
          <p:cNvSpPr txBox="1"/>
          <p:nvPr/>
        </p:nvSpPr>
        <p:spPr>
          <a:xfrm>
            <a:off x="6184755" y="3625462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TextBox 45">
            <a:extLst>
              <a:ext uri="{FF2B5EF4-FFF2-40B4-BE49-F238E27FC236}">
                <a16:creationId xmlns:a16="http://schemas.microsoft.com/office/drawing/2014/main" id="{56FDE2A1-459F-3326-2F91-DFB45ADF0BE2}"/>
              </a:ext>
            </a:extLst>
          </p:cNvPr>
          <p:cNvSpPr txBox="1"/>
          <p:nvPr/>
        </p:nvSpPr>
        <p:spPr>
          <a:xfrm>
            <a:off x="7080774" y="2730093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TextBox 46">
            <a:extLst>
              <a:ext uri="{FF2B5EF4-FFF2-40B4-BE49-F238E27FC236}">
                <a16:creationId xmlns:a16="http://schemas.microsoft.com/office/drawing/2014/main" id="{C75FB83C-E187-83F9-92C5-A8A64D230890}"/>
              </a:ext>
            </a:extLst>
          </p:cNvPr>
          <p:cNvSpPr txBox="1"/>
          <p:nvPr/>
        </p:nvSpPr>
        <p:spPr>
          <a:xfrm>
            <a:off x="6204536" y="2319241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TextBox 47">
            <a:extLst>
              <a:ext uri="{FF2B5EF4-FFF2-40B4-BE49-F238E27FC236}">
                <a16:creationId xmlns:a16="http://schemas.microsoft.com/office/drawing/2014/main" id="{4E943DDB-0D3B-03B4-76FB-303971C3E0CD}"/>
              </a:ext>
            </a:extLst>
          </p:cNvPr>
          <p:cNvSpPr txBox="1"/>
          <p:nvPr/>
        </p:nvSpPr>
        <p:spPr>
          <a:xfrm>
            <a:off x="6646633" y="2726412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7" name="TextBox 48">
            <a:extLst>
              <a:ext uri="{FF2B5EF4-FFF2-40B4-BE49-F238E27FC236}">
                <a16:creationId xmlns:a16="http://schemas.microsoft.com/office/drawing/2014/main" id="{200A45F3-87AA-ED9E-BBED-D8AA75A67346}"/>
              </a:ext>
            </a:extLst>
          </p:cNvPr>
          <p:cNvSpPr txBox="1"/>
          <p:nvPr/>
        </p:nvSpPr>
        <p:spPr>
          <a:xfrm>
            <a:off x="6207060" y="3173268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8" name="TextBox 51">
            <a:extLst>
              <a:ext uri="{FF2B5EF4-FFF2-40B4-BE49-F238E27FC236}">
                <a16:creationId xmlns:a16="http://schemas.microsoft.com/office/drawing/2014/main" id="{D2EA85C8-863E-7E76-3C71-CABF19D22371}"/>
              </a:ext>
            </a:extLst>
          </p:cNvPr>
          <p:cNvSpPr txBox="1"/>
          <p:nvPr/>
        </p:nvSpPr>
        <p:spPr>
          <a:xfrm>
            <a:off x="5768995" y="2745552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9" name="Oval 2">
            <a:extLst>
              <a:ext uri="{FF2B5EF4-FFF2-40B4-BE49-F238E27FC236}">
                <a16:creationId xmlns:a16="http://schemas.microsoft.com/office/drawing/2014/main" id="{6E7D8241-0F3A-4B51-1B49-4C44313742E8}"/>
              </a:ext>
            </a:extLst>
          </p:cNvPr>
          <p:cNvSpPr/>
          <p:nvPr/>
        </p:nvSpPr>
        <p:spPr>
          <a:xfrm>
            <a:off x="10433645" y="2699764"/>
            <a:ext cx="458027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Oval 4">
            <a:extLst>
              <a:ext uri="{FF2B5EF4-FFF2-40B4-BE49-F238E27FC236}">
                <a16:creationId xmlns:a16="http://schemas.microsoft.com/office/drawing/2014/main" id="{A84C4368-9472-F2DA-6186-D4E6C350FE54}"/>
              </a:ext>
            </a:extLst>
          </p:cNvPr>
          <p:cNvSpPr/>
          <p:nvPr/>
        </p:nvSpPr>
        <p:spPr>
          <a:xfrm>
            <a:off x="10426025" y="1854703"/>
            <a:ext cx="458027" cy="45170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A8B4FB16-81C4-F4C2-F677-351F115C7230}"/>
              </a:ext>
            </a:extLst>
          </p:cNvPr>
          <p:cNvSpPr/>
          <p:nvPr/>
        </p:nvSpPr>
        <p:spPr>
          <a:xfrm>
            <a:off x="10426025" y="3581135"/>
            <a:ext cx="465647" cy="469153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Oval 10">
            <a:extLst>
              <a:ext uri="{FF2B5EF4-FFF2-40B4-BE49-F238E27FC236}">
                <a16:creationId xmlns:a16="http://schemas.microsoft.com/office/drawing/2014/main" id="{A5E3A383-5B26-4567-A209-47F1639AE6FE}"/>
              </a:ext>
            </a:extLst>
          </p:cNvPr>
          <p:cNvSpPr/>
          <p:nvPr/>
        </p:nvSpPr>
        <p:spPr>
          <a:xfrm>
            <a:off x="9557120" y="2654939"/>
            <a:ext cx="458027" cy="47350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Oval 12">
            <a:extLst>
              <a:ext uri="{FF2B5EF4-FFF2-40B4-BE49-F238E27FC236}">
                <a16:creationId xmlns:a16="http://schemas.microsoft.com/office/drawing/2014/main" id="{2AFEDE80-3F68-4FC1-51EB-8B7D2F09D856}"/>
              </a:ext>
            </a:extLst>
          </p:cNvPr>
          <p:cNvSpPr/>
          <p:nvPr/>
        </p:nvSpPr>
        <p:spPr>
          <a:xfrm>
            <a:off x="11317566" y="2663903"/>
            <a:ext cx="458026" cy="448211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Straight Connector 13">
            <a:extLst>
              <a:ext uri="{FF2B5EF4-FFF2-40B4-BE49-F238E27FC236}">
                <a16:creationId xmlns:a16="http://schemas.microsoft.com/office/drawing/2014/main" id="{0CAE7F69-1ADC-AB4A-5662-236CE891E63A}"/>
              </a:ext>
            </a:extLst>
          </p:cNvPr>
          <p:cNvCxnSpPr>
            <a:cxnSpLocks/>
            <a:stCxn id="30" idx="4"/>
            <a:endCxn id="29" idx="0"/>
          </p:cNvCxnSpPr>
          <p:nvPr/>
        </p:nvCxnSpPr>
        <p:spPr>
          <a:xfrm>
            <a:off x="10655039" y="2306410"/>
            <a:ext cx="7620" cy="39335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26">
            <a:extLst>
              <a:ext uri="{FF2B5EF4-FFF2-40B4-BE49-F238E27FC236}">
                <a16:creationId xmlns:a16="http://schemas.microsoft.com/office/drawing/2014/main" id="{7BA163EB-5D8A-4FAC-8566-2C9EED328923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>
            <a:off x="10891672" y="2888009"/>
            <a:ext cx="425894" cy="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27">
            <a:extLst>
              <a:ext uri="{FF2B5EF4-FFF2-40B4-BE49-F238E27FC236}">
                <a16:creationId xmlns:a16="http://schemas.microsoft.com/office/drawing/2014/main" id="{71430A99-E3A8-B997-6C59-7862BD53F39A}"/>
              </a:ext>
            </a:extLst>
          </p:cNvPr>
          <p:cNvCxnSpPr>
            <a:cxnSpLocks/>
            <a:stCxn id="29" idx="2"/>
            <a:endCxn id="32" idx="6"/>
          </p:cNvCxnSpPr>
          <p:nvPr/>
        </p:nvCxnSpPr>
        <p:spPr>
          <a:xfrm flipH="1">
            <a:off x="10015147" y="2888259"/>
            <a:ext cx="418498" cy="3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8">
            <a:extLst>
              <a:ext uri="{FF2B5EF4-FFF2-40B4-BE49-F238E27FC236}">
                <a16:creationId xmlns:a16="http://schemas.microsoft.com/office/drawing/2014/main" id="{5C65016B-40A7-6159-A80F-79107DAD549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 flipH="1">
            <a:off x="10658849" y="3076754"/>
            <a:ext cx="3810" cy="50438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29">
            <a:extLst>
              <a:ext uri="{FF2B5EF4-FFF2-40B4-BE49-F238E27FC236}">
                <a16:creationId xmlns:a16="http://schemas.microsoft.com/office/drawing/2014/main" id="{7529ABFE-DCA8-C5B7-784A-7F6731CEE3B3}"/>
              </a:ext>
            </a:extLst>
          </p:cNvPr>
          <p:cNvSpPr txBox="1"/>
          <p:nvPr/>
        </p:nvSpPr>
        <p:spPr>
          <a:xfrm>
            <a:off x="10275230" y="1590549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GPU2</a:t>
            </a:r>
            <a:endParaRPr lang="zh-CN" altLang="en-US" dirty="0"/>
          </a:p>
        </p:txBody>
      </p:sp>
      <p:sp>
        <p:nvSpPr>
          <p:cNvPr id="39" name="TextBox 30">
            <a:extLst>
              <a:ext uri="{FF2B5EF4-FFF2-40B4-BE49-F238E27FC236}">
                <a16:creationId xmlns:a16="http://schemas.microsoft.com/office/drawing/2014/main" id="{B5DE94E4-28D4-31EE-84B1-4111BFAF5BCE}"/>
              </a:ext>
            </a:extLst>
          </p:cNvPr>
          <p:cNvSpPr txBox="1"/>
          <p:nvPr/>
        </p:nvSpPr>
        <p:spPr>
          <a:xfrm>
            <a:off x="11661175" y="2732020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GPU1</a:t>
            </a:r>
            <a:endParaRPr lang="zh-CN" altLang="en-US" dirty="0"/>
          </a:p>
        </p:txBody>
      </p:sp>
      <p:sp>
        <p:nvSpPr>
          <p:cNvPr id="40" name="TextBox 31">
            <a:extLst>
              <a:ext uri="{FF2B5EF4-FFF2-40B4-BE49-F238E27FC236}">
                <a16:creationId xmlns:a16="http://schemas.microsoft.com/office/drawing/2014/main" id="{C12EEF71-5B3C-1D4D-843F-B0388B929595}"/>
              </a:ext>
            </a:extLst>
          </p:cNvPr>
          <p:cNvSpPr txBox="1"/>
          <p:nvPr/>
        </p:nvSpPr>
        <p:spPr>
          <a:xfrm>
            <a:off x="8950471" y="2732020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GPU3</a:t>
            </a:r>
            <a:endParaRPr lang="zh-CN" altLang="en-US" dirty="0"/>
          </a:p>
        </p:txBody>
      </p:sp>
      <p:sp>
        <p:nvSpPr>
          <p:cNvPr id="41" name="TextBox 32">
            <a:extLst>
              <a:ext uri="{FF2B5EF4-FFF2-40B4-BE49-F238E27FC236}">
                <a16:creationId xmlns:a16="http://schemas.microsoft.com/office/drawing/2014/main" id="{5F456A77-1DA2-6FA9-210C-56BDC2436585}"/>
              </a:ext>
            </a:extLst>
          </p:cNvPr>
          <p:cNvSpPr txBox="1"/>
          <p:nvPr/>
        </p:nvSpPr>
        <p:spPr>
          <a:xfrm>
            <a:off x="10323692" y="3936558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GPU4</a:t>
            </a:r>
            <a:endParaRPr lang="zh-CN" altLang="en-US" dirty="0"/>
          </a:p>
        </p:txBody>
      </p:sp>
      <p:sp>
        <p:nvSpPr>
          <p:cNvPr id="42" name="TextBox 33">
            <a:extLst>
              <a:ext uri="{FF2B5EF4-FFF2-40B4-BE49-F238E27FC236}">
                <a16:creationId xmlns:a16="http://schemas.microsoft.com/office/drawing/2014/main" id="{C0F14350-7D8D-B23E-7FC3-262CC760A5B6}"/>
              </a:ext>
            </a:extLst>
          </p:cNvPr>
          <p:cNvSpPr txBox="1"/>
          <p:nvPr/>
        </p:nvSpPr>
        <p:spPr>
          <a:xfrm>
            <a:off x="10623745" y="3046300"/>
            <a:ext cx="84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GPU0</a:t>
            </a:r>
            <a:endParaRPr lang="zh-CN" altLang="en-US" dirty="0"/>
          </a:p>
        </p:txBody>
      </p:sp>
      <p:sp>
        <p:nvSpPr>
          <p:cNvPr id="43" name="TextBox 34">
            <a:extLst>
              <a:ext uri="{FF2B5EF4-FFF2-40B4-BE49-F238E27FC236}">
                <a16:creationId xmlns:a16="http://schemas.microsoft.com/office/drawing/2014/main" id="{EB0CECEF-D1BC-9BEC-DFA3-98DD00352702}"/>
              </a:ext>
            </a:extLst>
          </p:cNvPr>
          <p:cNvSpPr txBox="1"/>
          <p:nvPr/>
        </p:nvSpPr>
        <p:spPr>
          <a:xfrm>
            <a:off x="10490262" y="1896201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TextBox 39">
            <a:extLst>
              <a:ext uri="{FF2B5EF4-FFF2-40B4-BE49-F238E27FC236}">
                <a16:creationId xmlns:a16="http://schemas.microsoft.com/office/drawing/2014/main" id="{63D96D68-1157-A50A-6672-FB2C0DF988FB}"/>
              </a:ext>
            </a:extLst>
          </p:cNvPr>
          <p:cNvSpPr txBox="1"/>
          <p:nvPr/>
        </p:nvSpPr>
        <p:spPr>
          <a:xfrm>
            <a:off x="9640030" y="2714524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A8519D-771F-9EB3-EC57-8A3877E2A15E}"/>
              </a:ext>
            </a:extLst>
          </p:cNvPr>
          <p:cNvSpPr txBox="1"/>
          <p:nvPr/>
        </p:nvSpPr>
        <p:spPr>
          <a:xfrm>
            <a:off x="10492468" y="3627389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224AAD-D4DF-17FA-3BC7-1BBFB223EFD3}"/>
              </a:ext>
            </a:extLst>
          </p:cNvPr>
          <p:cNvSpPr txBox="1"/>
          <p:nvPr/>
        </p:nvSpPr>
        <p:spPr>
          <a:xfrm>
            <a:off x="11388487" y="2696160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7" name="TextBox 51">
            <a:extLst>
              <a:ext uri="{FF2B5EF4-FFF2-40B4-BE49-F238E27FC236}">
                <a16:creationId xmlns:a16="http://schemas.microsoft.com/office/drawing/2014/main" id="{10BC4B6B-DC79-69F9-0173-416956E1F1EB}"/>
              </a:ext>
            </a:extLst>
          </p:cNvPr>
          <p:cNvSpPr txBox="1"/>
          <p:nvPr/>
        </p:nvSpPr>
        <p:spPr>
          <a:xfrm>
            <a:off x="10058777" y="2728338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8" name="TextBox 34">
            <a:extLst>
              <a:ext uri="{FF2B5EF4-FFF2-40B4-BE49-F238E27FC236}">
                <a16:creationId xmlns:a16="http://schemas.microsoft.com/office/drawing/2014/main" id="{EC284408-D514-283A-8C5C-7AB6013E8524}"/>
              </a:ext>
            </a:extLst>
          </p:cNvPr>
          <p:cNvSpPr txBox="1"/>
          <p:nvPr/>
        </p:nvSpPr>
        <p:spPr>
          <a:xfrm>
            <a:off x="3694278" y="3333487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TextBox 34">
            <a:extLst>
              <a:ext uri="{FF2B5EF4-FFF2-40B4-BE49-F238E27FC236}">
                <a16:creationId xmlns:a16="http://schemas.microsoft.com/office/drawing/2014/main" id="{AC8B2172-4164-B5C2-3FA5-AE34F53DB442}"/>
              </a:ext>
            </a:extLst>
          </p:cNvPr>
          <p:cNvSpPr txBox="1"/>
          <p:nvPr/>
        </p:nvSpPr>
        <p:spPr>
          <a:xfrm>
            <a:off x="3686993" y="3693748"/>
            <a:ext cx="32191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E56CD17-AA1A-62C7-BF6C-B7A5C1D48663}"/>
              </a:ext>
            </a:extLst>
          </p:cNvPr>
          <p:cNvSpPr txBox="1"/>
          <p:nvPr/>
        </p:nvSpPr>
        <p:spPr>
          <a:xfrm>
            <a:off x="3939393" y="3344237"/>
            <a:ext cx="2348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 packet plan to send</a:t>
            </a:r>
            <a:endParaRPr kumimoji="1"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DE1F4CA-6743-4FBC-9394-33E08A632D66}"/>
              </a:ext>
            </a:extLst>
          </p:cNvPr>
          <p:cNvSpPr txBox="1"/>
          <p:nvPr/>
        </p:nvSpPr>
        <p:spPr>
          <a:xfrm>
            <a:off x="3939391" y="3751712"/>
            <a:ext cx="2348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 packet is sending in the link</a:t>
            </a:r>
            <a:endParaRPr kumimoji="1" lang="zh-CN" altLang="en-US" sz="1200" dirty="0"/>
          </a:p>
        </p:txBody>
      </p:sp>
      <p:cxnSp>
        <p:nvCxnSpPr>
          <p:cNvPr id="52" name="Straight Connector 13">
            <a:extLst>
              <a:ext uri="{FF2B5EF4-FFF2-40B4-BE49-F238E27FC236}">
                <a16:creationId xmlns:a16="http://schemas.microsoft.com/office/drawing/2014/main" id="{E33C7AC7-42F9-4862-C330-EE403AA89351}"/>
              </a:ext>
            </a:extLst>
          </p:cNvPr>
          <p:cNvCxnSpPr>
            <a:cxnSpLocks/>
          </p:cNvCxnSpPr>
          <p:nvPr/>
        </p:nvCxnSpPr>
        <p:spPr>
          <a:xfrm>
            <a:off x="8208126" y="3481853"/>
            <a:ext cx="906666" cy="1154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13">
            <a:extLst>
              <a:ext uri="{FF2B5EF4-FFF2-40B4-BE49-F238E27FC236}">
                <a16:creationId xmlns:a16="http://schemas.microsoft.com/office/drawing/2014/main" id="{0E8B260F-1EDF-0497-5E1B-FEBE41949C12}"/>
              </a:ext>
            </a:extLst>
          </p:cNvPr>
          <p:cNvCxnSpPr>
            <a:cxnSpLocks/>
          </p:cNvCxnSpPr>
          <p:nvPr/>
        </p:nvCxnSpPr>
        <p:spPr>
          <a:xfrm>
            <a:off x="8216851" y="3807682"/>
            <a:ext cx="906666" cy="1154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D0E7688-F2DB-FEDB-9F02-CB5DBD3CE84E}"/>
              </a:ext>
            </a:extLst>
          </p:cNvPr>
          <p:cNvSpPr txBox="1"/>
          <p:nvPr/>
        </p:nvSpPr>
        <p:spPr>
          <a:xfrm>
            <a:off x="9072371" y="3354903"/>
            <a:ext cx="2348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Low speed link</a:t>
            </a:r>
            <a:endParaRPr kumimoji="1" lang="zh-CN" altLang="en-US" sz="12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DA35977-C22E-FEBC-9E3C-000B2C08EEFA}"/>
              </a:ext>
            </a:extLst>
          </p:cNvPr>
          <p:cNvSpPr txBox="1"/>
          <p:nvPr/>
        </p:nvSpPr>
        <p:spPr>
          <a:xfrm>
            <a:off x="9090478" y="3669183"/>
            <a:ext cx="1184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Hight speed link</a:t>
            </a:r>
            <a:endParaRPr kumimoji="1" lang="zh-CN" altLang="en-US" sz="1200" dirty="0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8FF3F456-FC7E-8350-EDA4-213859593D8B}"/>
              </a:ext>
            </a:extLst>
          </p:cNvPr>
          <p:cNvSpPr/>
          <p:nvPr/>
        </p:nvSpPr>
        <p:spPr>
          <a:xfrm>
            <a:off x="617791" y="5234215"/>
            <a:ext cx="2465408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Collective finished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58FEED-7883-81A8-2AED-B1F51135989E}"/>
              </a:ext>
            </a:extLst>
          </p:cNvPr>
          <p:cNvSpPr/>
          <p:nvPr/>
        </p:nvSpPr>
        <p:spPr>
          <a:xfrm>
            <a:off x="808774" y="2430173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Decide nodes that not need broadcast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9990F46-6573-ECB4-CCFB-F81AE301CDBF}"/>
              </a:ext>
            </a:extLst>
          </p:cNvPr>
          <p:cNvSpPr/>
          <p:nvPr/>
        </p:nvSpPr>
        <p:spPr>
          <a:xfrm>
            <a:off x="815050" y="1477357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Divide chunks into sub-chunks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18B9C1-0BA8-7E5C-11B1-3C724E13035E}"/>
              </a:ext>
            </a:extLst>
          </p:cNvPr>
          <p:cNvSpPr/>
          <p:nvPr/>
        </p:nvSpPr>
        <p:spPr>
          <a:xfrm>
            <a:off x="812759" y="3436591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accent4"/>
                </a:solidFill>
              </a:rPr>
              <a:t>Packet sorting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D594D61-015D-CA79-939B-F88E8BA8310D}"/>
              </a:ext>
            </a:extLst>
          </p:cNvPr>
          <p:cNvSpPr/>
          <p:nvPr/>
        </p:nvSpPr>
        <p:spPr>
          <a:xfrm>
            <a:off x="812758" y="4330062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/>
              <a:t>Next </a:t>
            </a:r>
            <a:r>
              <a:rPr lang="en-US" dirty="0"/>
              <a:t>Event</a:t>
            </a:r>
            <a:endParaRPr lang="en-IT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C72303-6AF1-7480-F717-67951D5AAC7A}"/>
              </a:ext>
            </a:extLst>
          </p:cNvPr>
          <p:cNvCxnSpPr>
            <a:stCxn id="57" idx="2"/>
            <a:endCxn id="56" idx="0"/>
          </p:cNvCxnSpPr>
          <p:nvPr/>
        </p:nvCxnSpPr>
        <p:spPr>
          <a:xfrm flipH="1">
            <a:off x="1850496" y="2031094"/>
            <a:ext cx="6276" cy="39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4FBA08-681C-B224-5853-7729AC5BFFA0}"/>
              </a:ext>
            </a:extLst>
          </p:cNvPr>
          <p:cNvCxnSpPr>
            <a:stCxn id="56" idx="2"/>
            <a:endCxn id="58" idx="0"/>
          </p:cNvCxnSpPr>
          <p:nvPr/>
        </p:nvCxnSpPr>
        <p:spPr>
          <a:xfrm>
            <a:off x="1850496" y="2983910"/>
            <a:ext cx="3985" cy="45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622DEC-7196-FC4F-07C6-9AB1B7BAB5B7}"/>
              </a:ext>
            </a:extLst>
          </p:cNvPr>
          <p:cNvCxnSpPr>
            <a:stCxn id="58" idx="2"/>
            <a:endCxn id="59" idx="0"/>
          </p:cNvCxnSpPr>
          <p:nvPr/>
        </p:nvCxnSpPr>
        <p:spPr>
          <a:xfrm flipH="1">
            <a:off x="1854480" y="3990328"/>
            <a:ext cx="1" cy="3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FDC5591-8E09-42F2-05CC-F44A659E9F67}"/>
              </a:ext>
            </a:extLst>
          </p:cNvPr>
          <p:cNvCxnSpPr>
            <a:stCxn id="59" idx="2"/>
            <a:endCxn id="3" idx="0"/>
          </p:cNvCxnSpPr>
          <p:nvPr/>
        </p:nvCxnSpPr>
        <p:spPr>
          <a:xfrm flipH="1">
            <a:off x="1850495" y="4883799"/>
            <a:ext cx="3985" cy="3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816FCFF4-490D-3989-E380-3D78DB9C7457}"/>
              </a:ext>
            </a:extLst>
          </p:cNvPr>
          <p:cNvCxnSpPr>
            <a:cxnSpLocks/>
            <a:endCxn id="56" idx="1"/>
          </p:cNvCxnSpPr>
          <p:nvPr/>
        </p:nvCxnSpPr>
        <p:spPr>
          <a:xfrm rot="5400000" flipH="1" flipV="1">
            <a:off x="-778905" y="4103737"/>
            <a:ext cx="2984374" cy="190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DD096A-EF1C-8F46-B80D-6AA33CD53766}"/>
              </a:ext>
            </a:extLst>
          </p:cNvPr>
          <p:cNvCxnSpPr>
            <a:stCxn id="3" idx="2"/>
          </p:cNvCxnSpPr>
          <p:nvPr/>
        </p:nvCxnSpPr>
        <p:spPr>
          <a:xfrm>
            <a:off x="1850495" y="6148615"/>
            <a:ext cx="4538" cy="47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302">
            <a:extLst>
              <a:ext uri="{FF2B5EF4-FFF2-40B4-BE49-F238E27FC236}">
                <a16:creationId xmlns:a16="http://schemas.microsoft.com/office/drawing/2014/main" id="{9D86501C-C1FB-1465-7650-BEF0DB532BAD}"/>
              </a:ext>
            </a:extLst>
          </p:cNvPr>
          <p:cNvSpPr txBox="1"/>
          <p:nvPr/>
        </p:nvSpPr>
        <p:spPr>
          <a:xfrm>
            <a:off x="438594" y="5693046"/>
            <a:ext cx="210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69" name="标题 1">
            <a:extLst>
              <a:ext uri="{FF2B5EF4-FFF2-40B4-BE49-F238E27FC236}">
                <a16:creationId xmlns:a16="http://schemas.microsoft.com/office/drawing/2014/main" id="{58284655-DB97-2E29-22B9-67B63414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4000" noProof="0" dirty="0">
                <a:latin typeface="Abel" panose="02000506030000020004" pitchFamily="2" charset="0"/>
              </a:rPr>
              <a:t>Flow Chart: Packet Sorting</a:t>
            </a:r>
            <a:endParaRPr kumimoji="1" lang="en-US" noProof="0" dirty="0"/>
          </a:p>
        </p:txBody>
      </p:sp>
    </p:spTree>
    <p:extLst>
      <p:ext uri="{BB962C8B-B14F-4D97-AF65-F5344CB8AC3E}">
        <p14:creationId xmlns:p14="http://schemas.microsoft.com/office/powerpoint/2010/main" val="86330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8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FCBBF-AE86-B6B4-F1DB-E19F0D5B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F2C53"/>
                </a:solidFill>
                <a:latin typeface="Abel"/>
                <a:ea typeface="Abel"/>
                <a:cs typeface="Abel"/>
                <a:sym typeface="Abel"/>
              </a:rPr>
              <a:t>Detailed 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C8BA78-4681-6D75-75C4-6091FD9EB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94"/>
            <a:ext cx="10515600" cy="719053"/>
          </a:xfrm>
        </p:spPr>
        <p:txBody>
          <a:bodyPr/>
          <a:lstStyle/>
          <a:p>
            <a:pPr marL="342900" indent="-342900" algn="just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GB" altLang="zh-CN" sz="2400" dirty="0"/>
              <a:t>For the links between different chassis, we prefer to select different chunks transmit in these links at the same time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93BE1-9C02-DFD8-EF22-15B7A90CC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D05D4D-5998-779A-13A4-52CF8BCE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: Rounded Corners 52">
            <a:extLst>
              <a:ext uri="{FF2B5EF4-FFF2-40B4-BE49-F238E27FC236}">
                <a16:creationId xmlns:a16="http://schemas.microsoft.com/office/drawing/2014/main" id="{EE39DFEB-4013-3A75-01CC-7AB8F61ED981}"/>
              </a:ext>
            </a:extLst>
          </p:cNvPr>
          <p:cNvSpPr/>
          <p:nvPr/>
        </p:nvSpPr>
        <p:spPr>
          <a:xfrm>
            <a:off x="1371601" y="2488964"/>
            <a:ext cx="1737360" cy="10923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: Rounded Corners 53">
            <a:extLst>
              <a:ext uri="{FF2B5EF4-FFF2-40B4-BE49-F238E27FC236}">
                <a16:creationId xmlns:a16="http://schemas.microsoft.com/office/drawing/2014/main" id="{0FD58B04-0720-35FD-6A66-5B513BCD9A46}"/>
              </a:ext>
            </a:extLst>
          </p:cNvPr>
          <p:cNvSpPr/>
          <p:nvPr/>
        </p:nvSpPr>
        <p:spPr>
          <a:xfrm>
            <a:off x="1371601" y="4224141"/>
            <a:ext cx="1737360" cy="9941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54">
            <a:extLst>
              <a:ext uri="{FF2B5EF4-FFF2-40B4-BE49-F238E27FC236}">
                <a16:creationId xmlns:a16="http://schemas.microsoft.com/office/drawing/2014/main" id="{4966315F-877E-BD11-1A44-58AE6D31B2C4}"/>
              </a:ext>
            </a:extLst>
          </p:cNvPr>
          <p:cNvSpPr txBox="1"/>
          <p:nvPr/>
        </p:nvSpPr>
        <p:spPr>
          <a:xfrm>
            <a:off x="3176629" y="2873855"/>
            <a:ext cx="1044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Chassis 1 </a:t>
            </a:r>
            <a:endParaRPr lang="zh-CN" altLang="en-US" dirty="0"/>
          </a:p>
        </p:txBody>
      </p:sp>
      <p:sp>
        <p:nvSpPr>
          <p:cNvPr id="9" name="TextBox 55">
            <a:extLst>
              <a:ext uri="{FF2B5EF4-FFF2-40B4-BE49-F238E27FC236}">
                <a16:creationId xmlns:a16="http://schemas.microsoft.com/office/drawing/2014/main" id="{92C0FF93-81CA-D4CF-79E4-3DB88345DC22}"/>
              </a:ext>
            </a:extLst>
          </p:cNvPr>
          <p:cNvSpPr txBox="1"/>
          <p:nvPr/>
        </p:nvSpPr>
        <p:spPr>
          <a:xfrm>
            <a:off x="3226262" y="4471063"/>
            <a:ext cx="1044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Chassis 0 </a:t>
            </a:r>
            <a:endParaRPr lang="zh-CN" altLang="en-US" dirty="0"/>
          </a:p>
        </p:txBody>
      </p:sp>
      <p:cxnSp>
        <p:nvCxnSpPr>
          <p:cNvPr id="10" name="Straight Arrow Connector 57">
            <a:extLst>
              <a:ext uri="{FF2B5EF4-FFF2-40B4-BE49-F238E27FC236}">
                <a16:creationId xmlns:a16="http://schemas.microsoft.com/office/drawing/2014/main" id="{5B7A2411-2F5C-F074-4D92-93007E6F4A0C}"/>
              </a:ext>
            </a:extLst>
          </p:cNvPr>
          <p:cNvCxnSpPr>
            <a:cxnSpLocks/>
          </p:cNvCxnSpPr>
          <p:nvPr/>
        </p:nvCxnSpPr>
        <p:spPr>
          <a:xfrm>
            <a:off x="1737361" y="3581315"/>
            <a:ext cx="0" cy="64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59">
            <a:extLst>
              <a:ext uri="{FF2B5EF4-FFF2-40B4-BE49-F238E27FC236}">
                <a16:creationId xmlns:a16="http://schemas.microsoft.com/office/drawing/2014/main" id="{5F91E0BE-554E-DBDF-FEA0-7FC08A37C0B9}"/>
              </a:ext>
            </a:extLst>
          </p:cNvPr>
          <p:cNvCxnSpPr>
            <a:cxnSpLocks/>
          </p:cNvCxnSpPr>
          <p:nvPr/>
        </p:nvCxnSpPr>
        <p:spPr>
          <a:xfrm>
            <a:off x="2164081" y="3581315"/>
            <a:ext cx="0" cy="64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60">
            <a:extLst>
              <a:ext uri="{FF2B5EF4-FFF2-40B4-BE49-F238E27FC236}">
                <a16:creationId xmlns:a16="http://schemas.microsoft.com/office/drawing/2014/main" id="{8811ABD6-516B-7BE0-DD1A-6DAB5BC49770}"/>
              </a:ext>
            </a:extLst>
          </p:cNvPr>
          <p:cNvCxnSpPr>
            <a:cxnSpLocks/>
          </p:cNvCxnSpPr>
          <p:nvPr/>
        </p:nvCxnSpPr>
        <p:spPr>
          <a:xfrm>
            <a:off x="2621281" y="3581315"/>
            <a:ext cx="0" cy="64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1">
            <a:extLst>
              <a:ext uri="{FF2B5EF4-FFF2-40B4-BE49-F238E27FC236}">
                <a16:creationId xmlns:a16="http://schemas.microsoft.com/office/drawing/2014/main" id="{4E8C2E4C-70D9-1149-F12C-56ED342878A5}"/>
              </a:ext>
            </a:extLst>
          </p:cNvPr>
          <p:cNvSpPr txBox="1"/>
          <p:nvPr/>
        </p:nvSpPr>
        <p:spPr>
          <a:xfrm>
            <a:off x="1604880" y="3200468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TextBox 62">
            <a:extLst>
              <a:ext uri="{FF2B5EF4-FFF2-40B4-BE49-F238E27FC236}">
                <a16:creationId xmlns:a16="http://schemas.microsoft.com/office/drawing/2014/main" id="{BED7549B-6E79-D8A1-A24F-C88DB5479C20}"/>
              </a:ext>
            </a:extLst>
          </p:cNvPr>
          <p:cNvSpPr txBox="1"/>
          <p:nvPr/>
        </p:nvSpPr>
        <p:spPr>
          <a:xfrm>
            <a:off x="1604880" y="2889170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TextBox 127">
            <a:extLst>
              <a:ext uri="{FF2B5EF4-FFF2-40B4-BE49-F238E27FC236}">
                <a16:creationId xmlns:a16="http://schemas.microsoft.com/office/drawing/2014/main" id="{EE5862A9-C0E6-295A-93DB-E0D4AE5EF724}"/>
              </a:ext>
            </a:extLst>
          </p:cNvPr>
          <p:cNvSpPr txBox="1"/>
          <p:nvPr/>
        </p:nvSpPr>
        <p:spPr>
          <a:xfrm>
            <a:off x="1604880" y="2579632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TextBox 128">
            <a:extLst>
              <a:ext uri="{FF2B5EF4-FFF2-40B4-BE49-F238E27FC236}">
                <a16:creationId xmlns:a16="http://schemas.microsoft.com/office/drawing/2014/main" id="{31B68A70-F09B-B789-786A-F5184C530E62}"/>
              </a:ext>
            </a:extLst>
          </p:cNvPr>
          <p:cNvSpPr txBox="1"/>
          <p:nvPr/>
        </p:nvSpPr>
        <p:spPr>
          <a:xfrm>
            <a:off x="2041760" y="3198707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TextBox 129">
            <a:extLst>
              <a:ext uri="{FF2B5EF4-FFF2-40B4-BE49-F238E27FC236}">
                <a16:creationId xmlns:a16="http://schemas.microsoft.com/office/drawing/2014/main" id="{4729B55B-47FC-7E81-AD2D-93D5257CA82E}"/>
              </a:ext>
            </a:extLst>
          </p:cNvPr>
          <p:cNvSpPr txBox="1"/>
          <p:nvPr/>
        </p:nvSpPr>
        <p:spPr>
          <a:xfrm>
            <a:off x="2041760" y="2887409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TextBox 130">
            <a:extLst>
              <a:ext uri="{FF2B5EF4-FFF2-40B4-BE49-F238E27FC236}">
                <a16:creationId xmlns:a16="http://schemas.microsoft.com/office/drawing/2014/main" id="{C59B41E5-9480-18A3-F1CC-0CBF210D474B}"/>
              </a:ext>
            </a:extLst>
          </p:cNvPr>
          <p:cNvSpPr txBox="1"/>
          <p:nvPr/>
        </p:nvSpPr>
        <p:spPr>
          <a:xfrm>
            <a:off x="2041760" y="2577871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" name="TextBox 131">
            <a:extLst>
              <a:ext uri="{FF2B5EF4-FFF2-40B4-BE49-F238E27FC236}">
                <a16:creationId xmlns:a16="http://schemas.microsoft.com/office/drawing/2014/main" id="{54998904-D2A0-025D-5216-072CEE7F093B}"/>
              </a:ext>
            </a:extLst>
          </p:cNvPr>
          <p:cNvSpPr txBox="1"/>
          <p:nvPr/>
        </p:nvSpPr>
        <p:spPr>
          <a:xfrm>
            <a:off x="2510335" y="3193272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TextBox 132">
            <a:extLst>
              <a:ext uri="{FF2B5EF4-FFF2-40B4-BE49-F238E27FC236}">
                <a16:creationId xmlns:a16="http://schemas.microsoft.com/office/drawing/2014/main" id="{B78CF7BB-5900-7913-4DEF-034CD7805DC1}"/>
              </a:ext>
            </a:extLst>
          </p:cNvPr>
          <p:cNvSpPr txBox="1"/>
          <p:nvPr/>
        </p:nvSpPr>
        <p:spPr>
          <a:xfrm>
            <a:off x="2510335" y="2881974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TextBox 133">
            <a:extLst>
              <a:ext uri="{FF2B5EF4-FFF2-40B4-BE49-F238E27FC236}">
                <a16:creationId xmlns:a16="http://schemas.microsoft.com/office/drawing/2014/main" id="{A6D2C675-9AE6-247C-E8DD-74A2997D2B20}"/>
              </a:ext>
            </a:extLst>
          </p:cNvPr>
          <p:cNvSpPr txBox="1"/>
          <p:nvPr/>
        </p:nvSpPr>
        <p:spPr>
          <a:xfrm>
            <a:off x="2510335" y="2572436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TextBox 134">
            <a:extLst>
              <a:ext uri="{FF2B5EF4-FFF2-40B4-BE49-F238E27FC236}">
                <a16:creationId xmlns:a16="http://schemas.microsoft.com/office/drawing/2014/main" id="{9A427A2C-C6FF-F591-A3C5-5C3C25B69058}"/>
              </a:ext>
            </a:extLst>
          </p:cNvPr>
          <p:cNvSpPr txBox="1"/>
          <p:nvPr/>
        </p:nvSpPr>
        <p:spPr>
          <a:xfrm>
            <a:off x="1600329" y="3696435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TextBox 135">
            <a:extLst>
              <a:ext uri="{FF2B5EF4-FFF2-40B4-BE49-F238E27FC236}">
                <a16:creationId xmlns:a16="http://schemas.microsoft.com/office/drawing/2014/main" id="{392D4FB6-5B55-C266-B899-CE00880FF1B3}"/>
              </a:ext>
            </a:extLst>
          </p:cNvPr>
          <p:cNvSpPr txBox="1"/>
          <p:nvPr/>
        </p:nvSpPr>
        <p:spPr>
          <a:xfrm>
            <a:off x="2031600" y="3693789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TextBox 136">
            <a:extLst>
              <a:ext uri="{FF2B5EF4-FFF2-40B4-BE49-F238E27FC236}">
                <a16:creationId xmlns:a16="http://schemas.microsoft.com/office/drawing/2014/main" id="{4565F538-5567-B6B6-B589-8AE96D357A3C}"/>
              </a:ext>
            </a:extLst>
          </p:cNvPr>
          <p:cNvSpPr txBox="1"/>
          <p:nvPr/>
        </p:nvSpPr>
        <p:spPr>
          <a:xfrm>
            <a:off x="2475631" y="3692705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55A0C18-5074-84C7-9FE3-A42CE08C3BA2}"/>
              </a:ext>
            </a:extLst>
          </p:cNvPr>
          <p:cNvSpPr txBox="1"/>
          <p:nvPr/>
        </p:nvSpPr>
        <p:spPr>
          <a:xfrm>
            <a:off x="5226424" y="2357718"/>
            <a:ext cx="6127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400" dirty="0"/>
              <a:t>The transmission within the chassis is fast, and the performance bottleneck lies in the link between chassis connections.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sz="2400" dirty="0"/>
              <a:t>This design will usage the transmission time in links between chassis to finish broadcast inner chassis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9357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11C0E-F79F-8B25-ED9D-5B1AF1BB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F2C53"/>
                </a:solidFill>
                <a:latin typeface="Abel"/>
                <a:ea typeface="Abel"/>
                <a:cs typeface="Abel"/>
                <a:sym typeface="Abel"/>
              </a:rPr>
              <a:t>Initial Result: Topology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245C50-CB82-B23F-4115-36AF39D7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C40029-D629-BF99-73F5-4A1D5811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98823-BB28-DBBB-C0F4-E11BC309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34203" y="164961"/>
            <a:ext cx="3173497" cy="5964435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A5ECC34B-A40D-F5B3-E346-366F62C53D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358"/>
          <a:stretch/>
        </p:blipFill>
        <p:spPr>
          <a:xfrm>
            <a:off x="7534128" y="1504489"/>
            <a:ext cx="2978760" cy="3960556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D16D2B4E-22BE-529D-F7C0-7FD53AE35C16}"/>
              </a:ext>
            </a:extLst>
          </p:cNvPr>
          <p:cNvSpPr txBox="1"/>
          <p:nvPr/>
        </p:nvSpPr>
        <p:spPr>
          <a:xfrm>
            <a:off x="1661087" y="4999673"/>
            <a:ext cx="2978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DGX topology with 1 chassis</a:t>
            </a:r>
            <a:endParaRPr lang="zh-CN" altLang="en-US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D5FD1229-D610-1809-46F9-D71B1BEE0C7B}"/>
              </a:ext>
            </a:extLst>
          </p:cNvPr>
          <p:cNvSpPr txBox="1"/>
          <p:nvPr/>
        </p:nvSpPr>
        <p:spPr>
          <a:xfrm>
            <a:off x="7775841" y="6267724"/>
            <a:ext cx="3085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NDv</a:t>
            </a:r>
            <a:r>
              <a:rPr lang="en-US" altLang="zh-CN" dirty="0"/>
              <a:t> topology with 4 chassis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C73101-7329-EC8D-5E28-BA3165B3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083" t="13338" r="135" b="48859"/>
          <a:stretch/>
        </p:blipFill>
        <p:spPr>
          <a:xfrm rot="5400000">
            <a:off x="4389415" y="2765604"/>
            <a:ext cx="629766" cy="3797741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5D366068-AFB0-40FB-417A-D09D912929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31" t="91745" r="15751" b="-291"/>
          <a:stretch/>
        </p:blipFill>
        <p:spPr>
          <a:xfrm>
            <a:off x="7534127" y="5475005"/>
            <a:ext cx="3327117" cy="8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4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E5907-2897-DE50-9070-F1D532B9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F2C53"/>
                </a:solidFill>
                <a:latin typeface="Abel"/>
                <a:ea typeface="Abel"/>
                <a:cs typeface="Abel"/>
                <a:sym typeface="Abel"/>
              </a:rPr>
              <a:t>Collective time</a:t>
            </a:r>
            <a:r>
              <a:rPr lang="en-US" altLang="zh-CN" sz="4000" b="1" dirty="0">
                <a:solidFill>
                  <a:srgbClr val="0F2C53"/>
                </a:solidFill>
                <a:latin typeface="Abel"/>
                <a:ea typeface="Abel"/>
                <a:cs typeface="Abel"/>
                <a:sym typeface="Abel"/>
              </a:rPr>
              <a:t>(</a:t>
            </a:r>
            <a:r>
              <a:rPr lang="en-US" altLang="zh-CN" sz="4000" b="1" dirty="0" err="1">
                <a:solidFill>
                  <a:srgbClr val="0F2C53"/>
                </a:solidFill>
                <a:latin typeface="Abel"/>
                <a:ea typeface="Abel"/>
                <a:cs typeface="Abel"/>
                <a:sym typeface="Abel"/>
              </a:rPr>
              <a:t>Allgather</a:t>
            </a:r>
            <a:r>
              <a:rPr lang="en-US" altLang="zh-CN" sz="4000" b="1" dirty="0">
                <a:solidFill>
                  <a:srgbClr val="0F2C53"/>
                </a:solidFill>
                <a:latin typeface="Abel"/>
                <a:ea typeface="Abel"/>
                <a:cs typeface="Abel"/>
                <a:sym typeface="Abel"/>
              </a:rPr>
              <a:t>, one datacenter)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7F52FD-9F30-8FE1-FDC4-664096E2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C59686-F088-1CBC-0FBA-94452C1BA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36688C38-8B6A-36C1-56A3-3A34CB21CA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2461" y="1523507"/>
              <a:ext cx="9887078" cy="42285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770821">
                      <a:extLst>
                        <a:ext uri="{9D8B030D-6E8A-4147-A177-3AD203B41FA5}">
                          <a16:colId xmlns:a16="http://schemas.microsoft.com/office/drawing/2014/main" val="1931207044"/>
                        </a:ext>
                      </a:extLst>
                    </a:gridCol>
                    <a:gridCol w="1180546">
                      <a:extLst>
                        <a:ext uri="{9D8B030D-6E8A-4147-A177-3AD203B41FA5}">
                          <a16:colId xmlns:a16="http://schemas.microsoft.com/office/drawing/2014/main" val="3364338255"/>
                        </a:ext>
                      </a:extLst>
                    </a:gridCol>
                    <a:gridCol w="1328115">
                      <a:extLst>
                        <a:ext uri="{9D8B030D-6E8A-4147-A177-3AD203B41FA5}">
                          <a16:colId xmlns:a16="http://schemas.microsoft.com/office/drawing/2014/main" val="2907603987"/>
                        </a:ext>
                      </a:extLst>
                    </a:gridCol>
                    <a:gridCol w="1328115">
                      <a:extLst>
                        <a:ext uri="{9D8B030D-6E8A-4147-A177-3AD203B41FA5}">
                          <a16:colId xmlns:a16="http://schemas.microsoft.com/office/drawing/2014/main" val="1044505106"/>
                        </a:ext>
                      </a:extLst>
                    </a:gridCol>
                    <a:gridCol w="1475683">
                      <a:extLst>
                        <a:ext uri="{9D8B030D-6E8A-4147-A177-3AD203B41FA5}">
                          <a16:colId xmlns:a16="http://schemas.microsoft.com/office/drawing/2014/main" val="1274052322"/>
                        </a:ext>
                      </a:extLst>
                    </a:gridCol>
                    <a:gridCol w="1328115">
                      <a:extLst>
                        <a:ext uri="{9D8B030D-6E8A-4147-A177-3AD203B41FA5}">
                          <a16:colId xmlns:a16="http://schemas.microsoft.com/office/drawing/2014/main" val="3921153488"/>
                        </a:ext>
                      </a:extLst>
                    </a:gridCol>
                    <a:gridCol w="1475683">
                      <a:extLst>
                        <a:ext uri="{9D8B030D-6E8A-4147-A177-3AD203B41FA5}">
                          <a16:colId xmlns:a16="http://schemas.microsoft.com/office/drawing/2014/main" val="3474237154"/>
                        </a:ext>
                      </a:extLst>
                    </a:gridCol>
                  </a:tblGrid>
                  <a:tr h="604080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CN" sz="2000" dirty="0"/>
                        </a:p>
                        <a:p>
                          <a:pPr algn="ctr"/>
                          <a:r>
                            <a:rPr lang="en-US" altLang="zh-CN" sz="2000" dirty="0"/>
                            <a:t>Unit: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NDv2, 1 chassis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NDv2,2  chassis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NDv2, 3 chassis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5360350"/>
                      </a:ext>
                    </a:extLst>
                  </a:tr>
                  <a:tr h="60408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TECCL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LTCCL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TECCL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LTCCL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TECCL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LTCCL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1475771638"/>
                      </a:ext>
                    </a:extLst>
                  </a:tr>
                  <a:tr h="604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1MB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97.65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78.825</a:t>
                          </a:r>
                          <a:endParaRPr lang="zh-CN" altLang="en-US" sz="20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742.18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686.29375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1386.72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1390.71875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2211331046"/>
                      </a:ext>
                    </a:extLst>
                  </a:tr>
                  <a:tr h="604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4MB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390.62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313.2</a:t>
                          </a:r>
                          <a:endParaRPr lang="zh-CN" altLang="en-US" sz="20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2968.75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2737.075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5546.86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5550.875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1890424561"/>
                      </a:ext>
                    </a:extLst>
                  </a:tr>
                  <a:tr h="604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16MB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1562.5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1250.7</a:t>
                          </a:r>
                          <a:endParaRPr lang="zh-CN" altLang="en-US" sz="20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11875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10940.2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22187.5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22191.5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991343275"/>
                      </a:ext>
                    </a:extLst>
                  </a:tr>
                  <a:tr h="604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64MB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6250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5000.7</a:t>
                          </a:r>
                          <a:endParaRPr lang="zh-CN" altLang="en-US" sz="20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47500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43752.7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88750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88754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4247713104"/>
                      </a:ext>
                    </a:extLst>
                  </a:tr>
                  <a:tr h="604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256MB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25000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20000.7</a:t>
                          </a:r>
                          <a:endParaRPr lang="zh-CN" altLang="en-US" sz="20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190000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175002.7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355000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355004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3466503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36688C38-8B6A-36C1-56A3-3A34CB21CA9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2461" y="1523507"/>
              <a:ext cx="9887078" cy="42285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770821">
                      <a:extLst>
                        <a:ext uri="{9D8B030D-6E8A-4147-A177-3AD203B41FA5}">
                          <a16:colId xmlns:a16="http://schemas.microsoft.com/office/drawing/2014/main" val="1931207044"/>
                        </a:ext>
                      </a:extLst>
                    </a:gridCol>
                    <a:gridCol w="1180546">
                      <a:extLst>
                        <a:ext uri="{9D8B030D-6E8A-4147-A177-3AD203B41FA5}">
                          <a16:colId xmlns:a16="http://schemas.microsoft.com/office/drawing/2014/main" val="3364338255"/>
                        </a:ext>
                      </a:extLst>
                    </a:gridCol>
                    <a:gridCol w="1328115">
                      <a:extLst>
                        <a:ext uri="{9D8B030D-6E8A-4147-A177-3AD203B41FA5}">
                          <a16:colId xmlns:a16="http://schemas.microsoft.com/office/drawing/2014/main" val="2907603987"/>
                        </a:ext>
                      </a:extLst>
                    </a:gridCol>
                    <a:gridCol w="1328115">
                      <a:extLst>
                        <a:ext uri="{9D8B030D-6E8A-4147-A177-3AD203B41FA5}">
                          <a16:colId xmlns:a16="http://schemas.microsoft.com/office/drawing/2014/main" val="1044505106"/>
                        </a:ext>
                      </a:extLst>
                    </a:gridCol>
                    <a:gridCol w="1475683">
                      <a:extLst>
                        <a:ext uri="{9D8B030D-6E8A-4147-A177-3AD203B41FA5}">
                          <a16:colId xmlns:a16="http://schemas.microsoft.com/office/drawing/2014/main" val="1274052322"/>
                        </a:ext>
                      </a:extLst>
                    </a:gridCol>
                    <a:gridCol w="1328115">
                      <a:extLst>
                        <a:ext uri="{9D8B030D-6E8A-4147-A177-3AD203B41FA5}">
                          <a16:colId xmlns:a16="http://schemas.microsoft.com/office/drawing/2014/main" val="3921153488"/>
                        </a:ext>
                      </a:extLst>
                    </a:gridCol>
                    <a:gridCol w="1475683">
                      <a:extLst>
                        <a:ext uri="{9D8B030D-6E8A-4147-A177-3AD203B41FA5}">
                          <a16:colId xmlns:a16="http://schemas.microsoft.com/office/drawing/2014/main" val="3474237154"/>
                        </a:ext>
                      </a:extLst>
                    </a:gridCol>
                  </a:tblGrid>
                  <a:tr h="60408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01600" marR="101600" marT="101600" marB="101600">
                        <a:blipFill>
                          <a:blip r:embed="rId2"/>
                          <a:stretch>
                            <a:fillRect r="-458571" b="-25368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NDv2, 1 chassis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NDv2,2  chassis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NDv2, 3 chassis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5360350"/>
                      </a:ext>
                    </a:extLst>
                  </a:tr>
                  <a:tr h="60408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TECCL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LTCCL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TECCL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LTCCL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TECCL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LTCCL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1475771638"/>
                      </a:ext>
                    </a:extLst>
                  </a:tr>
                  <a:tr h="604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1MB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97.65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78.825</a:t>
                          </a:r>
                          <a:endParaRPr lang="zh-CN" altLang="en-US" sz="20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742.18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686.29375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1386.72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2000" dirty="0"/>
                            <a:t>1390.71875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2211331046"/>
                      </a:ext>
                    </a:extLst>
                  </a:tr>
                  <a:tr h="604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4MB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390.62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313.2</a:t>
                          </a:r>
                          <a:endParaRPr lang="zh-CN" altLang="en-US" sz="20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2968.75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2737.075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5546.86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5550.875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1890424561"/>
                      </a:ext>
                    </a:extLst>
                  </a:tr>
                  <a:tr h="604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16MB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1562.5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1250.7</a:t>
                          </a:r>
                          <a:endParaRPr lang="zh-CN" altLang="en-US" sz="20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11875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10940.2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22187.5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22191.5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991343275"/>
                      </a:ext>
                    </a:extLst>
                  </a:tr>
                  <a:tr h="604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64MB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6250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5000.7</a:t>
                          </a:r>
                          <a:endParaRPr lang="zh-CN" altLang="en-US" sz="20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47500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43752.7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88750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88754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4247713104"/>
                      </a:ext>
                    </a:extLst>
                  </a:tr>
                  <a:tr h="604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256MB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25000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20000.7</a:t>
                          </a:r>
                          <a:endParaRPr lang="zh-CN" altLang="en-US" sz="20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190000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175002.7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355000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/>
                            <a:t>355004</a:t>
                          </a: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extLst>
                      <a:ext uri="{0D108BD9-81ED-4DB2-BD59-A6C34878D82A}">
                        <a16:rowId xmlns:a16="http://schemas.microsoft.com/office/drawing/2014/main" val="34665033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1C7CF947-A313-CCB2-497D-8F1378CD02A0}"/>
              </a:ext>
            </a:extLst>
          </p:cNvPr>
          <p:cNvSpPr txBox="1"/>
          <p:nvPr/>
        </p:nvSpPr>
        <p:spPr>
          <a:xfrm>
            <a:off x="2413590" y="5987018"/>
            <a:ext cx="772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LTCCL is better than TECCL when topology is small (</a:t>
            </a:r>
            <a:r>
              <a:rPr kumimoji="1" lang="en-US" altLang="zh-CN" dirty="0" err="1"/>
              <a:t>num_chunk</a:t>
            </a:r>
            <a:r>
              <a:rPr kumimoji="1" lang="en-US" altLang="zh-CN" dirty="0"/>
              <a:t> is 1)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090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CBB36-3190-E4A3-AB31-C0EC25D44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C58EE3-1066-D2BA-DAE6-AF11C811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20202"/>
            <a:ext cx="9298125" cy="48837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zh-CN" sz="4000" b="1" kern="1200" dirty="0">
                <a:latin typeface="+mj-lt"/>
                <a:ea typeface="+mj-ea"/>
                <a:cs typeface="+mj-cs"/>
              </a:rPr>
              <a:t>Execution time(</a:t>
            </a:r>
            <a:r>
              <a:rPr lang="en-US" altLang="zh-CN" sz="4000" b="1" kern="1200" dirty="0" err="1">
                <a:latin typeface="+mj-lt"/>
                <a:ea typeface="+mj-ea"/>
                <a:cs typeface="+mj-cs"/>
              </a:rPr>
              <a:t>Allgather</a:t>
            </a:r>
            <a:r>
              <a:rPr lang="en-US" altLang="zh-CN" sz="4000" b="1" kern="1200" dirty="0">
                <a:latin typeface="+mj-lt"/>
                <a:ea typeface="+mj-ea"/>
                <a:cs typeface="+mj-cs"/>
              </a:rPr>
              <a:t>, one datacenter)</a:t>
            </a:r>
            <a:endParaRPr kumimoji="1" lang="en-US" altLang="zh-CN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3970A7-638F-E74B-4716-4B28AF5FD48E}"/>
              </a:ext>
            </a:extLst>
          </p:cNvPr>
          <p:cNvSpPr txBox="1"/>
          <p:nvPr/>
        </p:nvSpPr>
        <p:spPr>
          <a:xfrm>
            <a:off x="2600739" y="5512517"/>
            <a:ext cx="5552661" cy="698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kern="1200" dirty="0">
                <a:latin typeface="+mn-lt"/>
                <a:ea typeface="+mn-ea"/>
                <a:cs typeface="+mn-cs"/>
              </a:rPr>
              <a:t>Polling will bring long execution time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Event driven method significantly reduce the execution time</a:t>
            </a:r>
            <a:endParaRPr kumimoji="1" lang="zh-CN" altLang="en-US" sz="1600" dirty="0"/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kumimoji="1" lang="en-US" altLang="zh-CN" sz="16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5E0886-C79E-B3D8-365A-47A75BB2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latin typeface="+mn-lt"/>
                <a:ea typeface="+mn-ea"/>
                <a:cs typeface="+mn-cs"/>
              </a:rPr>
              <a:t>Coca: Updates on PoliMi's Activites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5662E3-198A-D6A5-6F9F-37F3EC8E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FE0081-1ED4-41E0-88AB-D26DBE160EA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BE0354B3-FBDE-980D-5AE1-DE5F80D714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08753" y="1514434"/>
              <a:ext cx="10345044" cy="3733075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35442">
                      <a:extLst>
                        <a:ext uri="{9D8B030D-6E8A-4147-A177-3AD203B41FA5}">
                          <a16:colId xmlns:a16="http://schemas.microsoft.com/office/drawing/2014/main" val="1931207044"/>
                        </a:ext>
                      </a:extLst>
                    </a:gridCol>
                    <a:gridCol w="1063674">
                      <a:extLst>
                        <a:ext uri="{9D8B030D-6E8A-4147-A177-3AD203B41FA5}">
                          <a16:colId xmlns:a16="http://schemas.microsoft.com/office/drawing/2014/main" val="3364338255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907603987"/>
                        </a:ext>
                      </a:extLst>
                    </a:gridCol>
                    <a:gridCol w="998354">
                      <a:extLst>
                        <a:ext uri="{9D8B030D-6E8A-4147-A177-3AD203B41FA5}">
                          <a16:colId xmlns:a16="http://schemas.microsoft.com/office/drawing/2014/main" val="3280239170"/>
                        </a:ext>
                      </a:extLst>
                    </a:gridCol>
                    <a:gridCol w="1063674">
                      <a:extLst>
                        <a:ext uri="{9D8B030D-6E8A-4147-A177-3AD203B41FA5}">
                          <a16:colId xmlns:a16="http://schemas.microsoft.com/office/drawing/2014/main" val="1044505106"/>
                        </a:ext>
                      </a:extLst>
                    </a:gridCol>
                    <a:gridCol w="1009778">
                      <a:extLst>
                        <a:ext uri="{9D8B030D-6E8A-4147-A177-3AD203B41FA5}">
                          <a16:colId xmlns:a16="http://schemas.microsoft.com/office/drawing/2014/main" val="1274052322"/>
                        </a:ext>
                      </a:extLst>
                    </a:gridCol>
                    <a:gridCol w="998354">
                      <a:extLst>
                        <a:ext uri="{9D8B030D-6E8A-4147-A177-3AD203B41FA5}">
                          <a16:colId xmlns:a16="http://schemas.microsoft.com/office/drawing/2014/main" val="1786967003"/>
                        </a:ext>
                      </a:extLst>
                    </a:gridCol>
                    <a:gridCol w="1063674">
                      <a:extLst>
                        <a:ext uri="{9D8B030D-6E8A-4147-A177-3AD203B41FA5}">
                          <a16:colId xmlns:a16="http://schemas.microsoft.com/office/drawing/2014/main" val="3921153488"/>
                        </a:ext>
                      </a:extLst>
                    </a:gridCol>
                    <a:gridCol w="1135537">
                      <a:extLst>
                        <a:ext uri="{9D8B030D-6E8A-4147-A177-3AD203B41FA5}">
                          <a16:colId xmlns:a16="http://schemas.microsoft.com/office/drawing/2014/main" val="3474237154"/>
                        </a:ext>
                      </a:extLst>
                    </a:gridCol>
                    <a:gridCol w="1092541">
                      <a:extLst>
                        <a:ext uri="{9D8B030D-6E8A-4147-A177-3AD203B41FA5}">
                          <a16:colId xmlns:a16="http://schemas.microsoft.com/office/drawing/2014/main" val="249384538"/>
                        </a:ext>
                      </a:extLst>
                    </a:gridCol>
                  </a:tblGrid>
                  <a:tr h="481587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zh-CN" sz="1800"/>
                        </a:p>
                        <a:p>
                          <a:pPr algn="ctr"/>
                          <a:r>
                            <a:rPr lang="en-US" altLang="zh-CN" sz="1800"/>
                            <a:t>Unit: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NDv2, 1 chassis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NDv2,2  chassis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NDv2, 3 chassis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5360350"/>
                      </a:ext>
                    </a:extLst>
                  </a:tr>
                  <a:tr h="48158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TECCL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LTCCL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TECCL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LTCCL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TECCL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LTCCL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5771638"/>
                      </a:ext>
                    </a:extLst>
                  </a:tr>
                  <a:tr h="32920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old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new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old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new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old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new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extLst>
                      <a:ext uri="{0D108BD9-81ED-4DB2-BD59-A6C34878D82A}">
                        <a16:rowId xmlns:a16="http://schemas.microsoft.com/office/drawing/2014/main" val="4086983916"/>
                      </a:ext>
                    </a:extLst>
                  </a:tr>
                  <a:tr h="481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1MB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0.15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4.41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0.002290</a:t>
                          </a:r>
                          <a:endParaRPr lang="zh-CN" altLang="en-US" sz="1800" dirty="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15.77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208.81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0.027781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281.17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637.14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0.085879</a:t>
                          </a:r>
                          <a:endParaRPr lang="zh-CN" altLang="en-US" sz="1800" dirty="0"/>
                        </a:p>
                      </a:txBody>
                      <a:tcPr marL="47841" marR="47841" marT="47841" marB="47841"/>
                    </a:tc>
                    <a:extLst>
                      <a:ext uri="{0D108BD9-81ED-4DB2-BD59-A6C34878D82A}">
                        <a16:rowId xmlns:a16="http://schemas.microsoft.com/office/drawing/2014/main" val="2211331046"/>
                      </a:ext>
                    </a:extLst>
                  </a:tr>
                  <a:tr h="481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4MB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0.15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4.20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0.002129</a:t>
                          </a:r>
                          <a:endParaRPr lang="zh-CN" altLang="en-US" sz="1800" dirty="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15.85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221.5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0.027658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279.27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635.8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0.091433</a:t>
                          </a:r>
                          <a:endParaRPr lang="zh-CN" altLang="en-US" sz="1800" dirty="0"/>
                        </a:p>
                      </a:txBody>
                      <a:tcPr marL="47841" marR="47841" marT="47841" marB="47841"/>
                    </a:tc>
                    <a:extLst>
                      <a:ext uri="{0D108BD9-81ED-4DB2-BD59-A6C34878D82A}">
                        <a16:rowId xmlns:a16="http://schemas.microsoft.com/office/drawing/2014/main" val="1890424561"/>
                      </a:ext>
                    </a:extLst>
                  </a:tr>
                  <a:tr h="481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16MB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0.15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4.27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0.002116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16.19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176.18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0.027027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294.68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644.48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0.086973</a:t>
                          </a:r>
                          <a:endParaRPr lang="zh-CN" altLang="en-US" sz="1800" dirty="0"/>
                        </a:p>
                      </a:txBody>
                      <a:tcPr marL="47841" marR="47841" marT="47841" marB="47841"/>
                    </a:tc>
                    <a:extLst>
                      <a:ext uri="{0D108BD9-81ED-4DB2-BD59-A6C34878D82A}">
                        <a16:rowId xmlns:a16="http://schemas.microsoft.com/office/drawing/2014/main" val="991343275"/>
                      </a:ext>
                    </a:extLst>
                  </a:tr>
                  <a:tr h="481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64MB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0.15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4.36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0.002137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17.83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238.83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0.027488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281.28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642.91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0.086046</a:t>
                          </a:r>
                          <a:endParaRPr lang="zh-CN" altLang="en-US" sz="1800" dirty="0"/>
                        </a:p>
                      </a:txBody>
                      <a:tcPr marL="47841" marR="47841" marT="47841" marB="47841"/>
                    </a:tc>
                    <a:extLst>
                      <a:ext uri="{0D108BD9-81ED-4DB2-BD59-A6C34878D82A}">
                        <a16:rowId xmlns:a16="http://schemas.microsoft.com/office/drawing/2014/main" val="4247713104"/>
                      </a:ext>
                    </a:extLst>
                  </a:tr>
                  <a:tr h="481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256MB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0.15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19.07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0.002112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18.82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912.81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0.027972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292.88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2448.83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0.086941</a:t>
                          </a:r>
                          <a:endParaRPr lang="zh-CN" altLang="en-US" sz="1800" dirty="0"/>
                        </a:p>
                      </a:txBody>
                      <a:tcPr marL="47841" marR="47841" marT="47841" marB="47841"/>
                    </a:tc>
                    <a:extLst>
                      <a:ext uri="{0D108BD9-81ED-4DB2-BD59-A6C34878D82A}">
                        <a16:rowId xmlns:a16="http://schemas.microsoft.com/office/drawing/2014/main" val="3466503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BE0354B3-FBDE-980D-5AE1-DE5F80D714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9261247"/>
                  </p:ext>
                </p:extLst>
              </p:nvPr>
            </p:nvGraphicFramePr>
            <p:xfrm>
              <a:off x="1008753" y="1514434"/>
              <a:ext cx="10345044" cy="3733075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1035442">
                      <a:extLst>
                        <a:ext uri="{9D8B030D-6E8A-4147-A177-3AD203B41FA5}">
                          <a16:colId xmlns:a16="http://schemas.microsoft.com/office/drawing/2014/main" val="1931207044"/>
                        </a:ext>
                      </a:extLst>
                    </a:gridCol>
                    <a:gridCol w="1063674">
                      <a:extLst>
                        <a:ext uri="{9D8B030D-6E8A-4147-A177-3AD203B41FA5}">
                          <a16:colId xmlns:a16="http://schemas.microsoft.com/office/drawing/2014/main" val="3364338255"/>
                        </a:ext>
                      </a:extLst>
                    </a:gridCol>
                    <a:gridCol w="884016">
                      <a:extLst>
                        <a:ext uri="{9D8B030D-6E8A-4147-A177-3AD203B41FA5}">
                          <a16:colId xmlns:a16="http://schemas.microsoft.com/office/drawing/2014/main" val="2907603987"/>
                        </a:ext>
                      </a:extLst>
                    </a:gridCol>
                    <a:gridCol w="998354">
                      <a:extLst>
                        <a:ext uri="{9D8B030D-6E8A-4147-A177-3AD203B41FA5}">
                          <a16:colId xmlns:a16="http://schemas.microsoft.com/office/drawing/2014/main" val="3280239170"/>
                        </a:ext>
                      </a:extLst>
                    </a:gridCol>
                    <a:gridCol w="1063674">
                      <a:extLst>
                        <a:ext uri="{9D8B030D-6E8A-4147-A177-3AD203B41FA5}">
                          <a16:colId xmlns:a16="http://schemas.microsoft.com/office/drawing/2014/main" val="1044505106"/>
                        </a:ext>
                      </a:extLst>
                    </a:gridCol>
                    <a:gridCol w="1009778">
                      <a:extLst>
                        <a:ext uri="{9D8B030D-6E8A-4147-A177-3AD203B41FA5}">
                          <a16:colId xmlns:a16="http://schemas.microsoft.com/office/drawing/2014/main" val="1274052322"/>
                        </a:ext>
                      </a:extLst>
                    </a:gridCol>
                    <a:gridCol w="998354">
                      <a:extLst>
                        <a:ext uri="{9D8B030D-6E8A-4147-A177-3AD203B41FA5}">
                          <a16:colId xmlns:a16="http://schemas.microsoft.com/office/drawing/2014/main" val="1786967003"/>
                        </a:ext>
                      </a:extLst>
                    </a:gridCol>
                    <a:gridCol w="1063674">
                      <a:extLst>
                        <a:ext uri="{9D8B030D-6E8A-4147-A177-3AD203B41FA5}">
                          <a16:colId xmlns:a16="http://schemas.microsoft.com/office/drawing/2014/main" val="3921153488"/>
                        </a:ext>
                      </a:extLst>
                    </a:gridCol>
                    <a:gridCol w="1135537">
                      <a:extLst>
                        <a:ext uri="{9D8B030D-6E8A-4147-A177-3AD203B41FA5}">
                          <a16:colId xmlns:a16="http://schemas.microsoft.com/office/drawing/2014/main" val="3474237154"/>
                        </a:ext>
                      </a:extLst>
                    </a:gridCol>
                    <a:gridCol w="1092541">
                      <a:extLst>
                        <a:ext uri="{9D8B030D-6E8A-4147-A177-3AD203B41FA5}">
                          <a16:colId xmlns:a16="http://schemas.microsoft.com/office/drawing/2014/main" val="249384538"/>
                        </a:ext>
                      </a:extLst>
                    </a:gridCol>
                  </a:tblGrid>
                  <a:tr h="481587">
                    <a:tc row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3823" marR="43823" marT="43823" marB="43823">
                        <a:blipFill>
                          <a:blip r:embed="rId2"/>
                          <a:stretch>
                            <a:fillRect l="-1220" t="-1905" r="-896341" b="-181905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NDv2, 1 chassis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NDv2,2  chassis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NDv2, 3 chassis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5360350"/>
                      </a:ext>
                    </a:extLst>
                  </a:tr>
                  <a:tr h="48158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TECCL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LTCCL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TECCL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LTCCL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TECCL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LTCCL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5771638"/>
                      </a:ext>
                    </a:extLst>
                  </a:tr>
                  <a:tr h="36196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old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new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old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new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old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new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extLst>
                      <a:ext uri="{0D108BD9-81ED-4DB2-BD59-A6C34878D82A}">
                        <a16:rowId xmlns:a16="http://schemas.microsoft.com/office/drawing/2014/main" val="4086983916"/>
                      </a:ext>
                    </a:extLst>
                  </a:tr>
                  <a:tr h="481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1MB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0.15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4.41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0.002290</a:t>
                          </a:r>
                          <a:endParaRPr lang="zh-CN" altLang="en-US" sz="1800" dirty="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15.77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208.81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0.027781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281.17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/>
                            <a:t>637.14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0.085879</a:t>
                          </a:r>
                          <a:endParaRPr lang="zh-CN" altLang="en-US" sz="1800" dirty="0"/>
                        </a:p>
                      </a:txBody>
                      <a:tcPr marL="47841" marR="47841" marT="47841" marB="47841"/>
                    </a:tc>
                    <a:extLst>
                      <a:ext uri="{0D108BD9-81ED-4DB2-BD59-A6C34878D82A}">
                        <a16:rowId xmlns:a16="http://schemas.microsoft.com/office/drawing/2014/main" val="2211331046"/>
                      </a:ext>
                    </a:extLst>
                  </a:tr>
                  <a:tr h="481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4MB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0.15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4.20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0.002129</a:t>
                          </a:r>
                          <a:endParaRPr lang="zh-CN" altLang="en-US" sz="1800" dirty="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15.85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221.5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0.027658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279.27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635.8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0.091433</a:t>
                          </a:r>
                          <a:endParaRPr lang="zh-CN" altLang="en-US" sz="1800" dirty="0"/>
                        </a:p>
                      </a:txBody>
                      <a:tcPr marL="47841" marR="47841" marT="47841" marB="47841"/>
                    </a:tc>
                    <a:extLst>
                      <a:ext uri="{0D108BD9-81ED-4DB2-BD59-A6C34878D82A}">
                        <a16:rowId xmlns:a16="http://schemas.microsoft.com/office/drawing/2014/main" val="1890424561"/>
                      </a:ext>
                    </a:extLst>
                  </a:tr>
                  <a:tr h="481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16MB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0.15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4.27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0.002116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16.19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176.18</a:t>
                          </a:r>
                          <a:endParaRPr lang="zh-CN" altLang="en-US" sz="1800" dirty="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0.027027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294.68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644.48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0.086973</a:t>
                          </a:r>
                          <a:endParaRPr lang="zh-CN" altLang="en-US" sz="1800" dirty="0"/>
                        </a:p>
                      </a:txBody>
                      <a:tcPr marL="47841" marR="47841" marT="47841" marB="47841"/>
                    </a:tc>
                    <a:extLst>
                      <a:ext uri="{0D108BD9-81ED-4DB2-BD59-A6C34878D82A}">
                        <a16:rowId xmlns:a16="http://schemas.microsoft.com/office/drawing/2014/main" val="991343275"/>
                      </a:ext>
                    </a:extLst>
                  </a:tr>
                  <a:tr h="481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64MB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0.15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4.36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0.002137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17.83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238.83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0.027488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281.28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642.91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0.086046</a:t>
                          </a:r>
                          <a:endParaRPr lang="zh-CN" altLang="en-US" sz="1800" dirty="0"/>
                        </a:p>
                      </a:txBody>
                      <a:tcPr marL="47841" marR="47841" marT="47841" marB="47841"/>
                    </a:tc>
                    <a:extLst>
                      <a:ext uri="{0D108BD9-81ED-4DB2-BD59-A6C34878D82A}">
                        <a16:rowId xmlns:a16="http://schemas.microsoft.com/office/drawing/2014/main" val="4247713104"/>
                      </a:ext>
                    </a:extLst>
                  </a:tr>
                  <a:tr h="4815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256MB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0.15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19.07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0.002112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18.82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912.81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0.027972</a:t>
                          </a:r>
                          <a:endParaRPr lang="zh-CN" altLang="en-US" sz="1800"/>
                        </a:p>
                      </a:txBody>
                      <a:tcPr marL="44244" marR="44244" marT="44244" marB="4424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292.88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/>
                            <a:t>2448.83</a:t>
                          </a:r>
                          <a:endParaRPr lang="zh-CN" altLang="en-US" sz="1800"/>
                        </a:p>
                      </a:txBody>
                      <a:tcPr marL="43823" marR="43823" marT="43823" marB="4382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/>
                            <a:t>0.086941</a:t>
                          </a:r>
                          <a:endParaRPr lang="zh-CN" altLang="en-US" sz="1800" dirty="0"/>
                        </a:p>
                      </a:txBody>
                      <a:tcPr marL="47841" marR="47841" marT="47841" marB="47841"/>
                    </a:tc>
                    <a:extLst>
                      <a:ext uri="{0D108BD9-81ED-4DB2-BD59-A6C34878D82A}">
                        <a16:rowId xmlns:a16="http://schemas.microsoft.com/office/drawing/2014/main" val="34665033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769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1E1B8-A637-C296-5193-EA3E14BB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2EB34-2FA6-1CCC-1819-BFCFEB5F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altLang="zh-CN" b="1" dirty="0" err="1"/>
              <a:t>Allgather</a:t>
            </a:r>
            <a:r>
              <a:rPr lang="en-US" altLang="zh-CN" b="1" dirty="0"/>
              <a:t>, one datacenter, different sub chunk number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15F088-74DE-D217-5705-DDC2B595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Coca: Updates on </a:t>
            </a:r>
            <a:r>
              <a:rPr lang="en-US" dirty="0" err="1"/>
              <a:t>PoliMi's</a:t>
            </a:r>
            <a:r>
              <a:rPr lang="en-US" dirty="0"/>
              <a:t> </a:t>
            </a:r>
            <a:r>
              <a:rPr lang="en-US" dirty="0" err="1"/>
              <a:t>Activites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151992-69F2-E6AC-5250-BF2DBB48D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AFE0081-1ED4-41E0-88AB-D26DBE160EA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B6E9B99D-0A84-7623-3B28-E830B37F20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493982"/>
              <a:ext cx="10515606" cy="194247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74308">
                      <a:extLst>
                        <a:ext uri="{9D8B030D-6E8A-4147-A177-3AD203B41FA5}">
                          <a16:colId xmlns:a16="http://schemas.microsoft.com/office/drawing/2014/main" val="1931207044"/>
                        </a:ext>
                      </a:extLst>
                    </a:gridCol>
                    <a:gridCol w="625235">
                      <a:extLst>
                        <a:ext uri="{9D8B030D-6E8A-4147-A177-3AD203B41FA5}">
                          <a16:colId xmlns:a16="http://schemas.microsoft.com/office/drawing/2014/main" val="3364338255"/>
                        </a:ext>
                      </a:extLst>
                    </a:gridCol>
                    <a:gridCol w="691140">
                      <a:extLst>
                        <a:ext uri="{9D8B030D-6E8A-4147-A177-3AD203B41FA5}">
                          <a16:colId xmlns:a16="http://schemas.microsoft.com/office/drawing/2014/main" val="2907603987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3093539313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1585166289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1044505106"/>
                        </a:ext>
                      </a:extLst>
                    </a:gridCol>
                    <a:gridCol w="822949">
                      <a:extLst>
                        <a:ext uri="{9D8B030D-6E8A-4147-A177-3AD203B41FA5}">
                          <a16:colId xmlns:a16="http://schemas.microsoft.com/office/drawing/2014/main" val="1274052322"/>
                        </a:ext>
                      </a:extLst>
                    </a:gridCol>
                    <a:gridCol w="888854">
                      <a:extLst>
                        <a:ext uri="{9D8B030D-6E8A-4147-A177-3AD203B41FA5}">
                          <a16:colId xmlns:a16="http://schemas.microsoft.com/office/drawing/2014/main" val="1066889382"/>
                        </a:ext>
                      </a:extLst>
                    </a:gridCol>
                    <a:gridCol w="954759">
                      <a:extLst>
                        <a:ext uri="{9D8B030D-6E8A-4147-A177-3AD203B41FA5}">
                          <a16:colId xmlns:a16="http://schemas.microsoft.com/office/drawing/2014/main" val="1965416113"/>
                        </a:ext>
                      </a:extLst>
                    </a:gridCol>
                    <a:gridCol w="822949">
                      <a:extLst>
                        <a:ext uri="{9D8B030D-6E8A-4147-A177-3AD203B41FA5}">
                          <a16:colId xmlns:a16="http://schemas.microsoft.com/office/drawing/2014/main" val="3921153488"/>
                        </a:ext>
                      </a:extLst>
                    </a:gridCol>
                    <a:gridCol w="888854">
                      <a:extLst>
                        <a:ext uri="{9D8B030D-6E8A-4147-A177-3AD203B41FA5}">
                          <a16:colId xmlns:a16="http://schemas.microsoft.com/office/drawing/2014/main" val="1639375320"/>
                        </a:ext>
                      </a:extLst>
                    </a:gridCol>
                    <a:gridCol w="954759">
                      <a:extLst>
                        <a:ext uri="{9D8B030D-6E8A-4147-A177-3AD203B41FA5}">
                          <a16:colId xmlns:a16="http://schemas.microsoft.com/office/drawing/2014/main" val="4173636961"/>
                        </a:ext>
                      </a:extLst>
                    </a:gridCol>
                    <a:gridCol w="1020664">
                      <a:extLst>
                        <a:ext uri="{9D8B030D-6E8A-4147-A177-3AD203B41FA5}">
                          <a16:colId xmlns:a16="http://schemas.microsoft.com/office/drawing/2014/main" val="3474237154"/>
                        </a:ext>
                      </a:extLst>
                    </a:gridCol>
                  </a:tblGrid>
                  <a:tr h="277497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CN" sz="900"/>
                        </a:p>
                        <a:p>
                          <a:pPr algn="ctr"/>
                          <a:r>
                            <a:rPr lang="en-US" altLang="zh-CN" sz="900"/>
                            <a:t>Unit: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NDv2, 1 chassis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NDv2, 2 chassis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NDv2, 3 chassis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5360350"/>
                      </a:ext>
                    </a:extLst>
                  </a:tr>
                  <a:tr h="27749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1475771638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78.825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59.29375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49.528125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49.528125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686.29375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656.996875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642.3484375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635.02421875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1390.71875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1322.359375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1288.1796875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1271.08984375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2211331046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313.2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235.075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196.0125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196.0125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2737.075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2619.8875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2561.29375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2531.996875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5550.875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5277.4375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5140.71875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5072.359375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1890424561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16MB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1250.7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938.2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781.95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781.95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10940.2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10471.45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10237.075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10119.8875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22191.5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21097.75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20550.875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20277.4375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991343275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64MB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5000.7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3750.7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3125.7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3125.7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43752.7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41877.7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40940.2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40471.45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88754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84379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82191.5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81097.75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4247713104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256MB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20000.7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15000.7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12500.7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12500.7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175002.7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167502.7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163752.7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161877.7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355004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337504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328754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324379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3466503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3">
                <a:extLst>
                  <a:ext uri="{FF2B5EF4-FFF2-40B4-BE49-F238E27FC236}">
                    <a16:creationId xmlns:a16="http://schemas.microsoft.com/office/drawing/2014/main" id="{B6E9B99D-0A84-7623-3B28-E830B37F20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493982"/>
              <a:ext cx="10515606" cy="194247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74308">
                      <a:extLst>
                        <a:ext uri="{9D8B030D-6E8A-4147-A177-3AD203B41FA5}">
                          <a16:colId xmlns:a16="http://schemas.microsoft.com/office/drawing/2014/main" val="1931207044"/>
                        </a:ext>
                      </a:extLst>
                    </a:gridCol>
                    <a:gridCol w="625235">
                      <a:extLst>
                        <a:ext uri="{9D8B030D-6E8A-4147-A177-3AD203B41FA5}">
                          <a16:colId xmlns:a16="http://schemas.microsoft.com/office/drawing/2014/main" val="3364338255"/>
                        </a:ext>
                      </a:extLst>
                    </a:gridCol>
                    <a:gridCol w="691140">
                      <a:extLst>
                        <a:ext uri="{9D8B030D-6E8A-4147-A177-3AD203B41FA5}">
                          <a16:colId xmlns:a16="http://schemas.microsoft.com/office/drawing/2014/main" val="2907603987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3093539313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1585166289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1044505106"/>
                        </a:ext>
                      </a:extLst>
                    </a:gridCol>
                    <a:gridCol w="822949">
                      <a:extLst>
                        <a:ext uri="{9D8B030D-6E8A-4147-A177-3AD203B41FA5}">
                          <a16:colId xmlns:a16="http://schemas.microsoft.com/office/drawing/2014/main" val="1274052322"/>
                        </a:ext>
                      </a:extLst>
                    </a:gridCol>
                    <a:gridCol w="888854">
                      <a:extLst>
                        <a:ext uri="{9D8B030D-6E8A-4147-A177-3AD203B41FA5}">
                          <a16:colId xmlns:a16="http://schemas.microsoft.com/office/drawing/2014/main" val="1066889382"/>
                        </a:ext>
                      </a:extLst>
                    </a:gridCol>
                    <a:gridCol w="954759">
                      <a:extLst>
                        <a:ext uri="{9D8B030D-6E8A-4147-A177-3AD203B41FA5}">
                          <a16:colId xmlns:a16="http://schemas.microsoft.com/office/drawing/2014/main" val="1965416113"/>
                        </a:ext>
                      </a:extLst>
                    </a:gridCol>
                    <a:gridCol w="822949">
                      <a:extLst>
                        <a:ext uri="{9D8B030D-6E8A-4147-A177-3AD203B41FA5}">
                          <a16:colId xmlns:a16="http://schemas.microsoft.com/office/drawing/2014/main" val="3921153488"/>
                        </a:ext>
                      </a:extLst>
                    </a:gridCol>
                    <a:gridCol w="888854">
                      <a:extLst>
                        <a:ext uri="{9D8B030D-6E8A-4147-A177-3AD203B41FA5}">
                          <a16:colId xmlns:a16="http://schemas.microsoft.com/office/drawing/2014/main" val="1639375320"/>
                        </a:ext>
                      </a:extLst>
                    </a:gridCol>
                    <a:gridCol w="954759">
                      <a:extLst>
                        <a:ext uri="{9D8B030D-6E8A-4147-A177-3AD203B41FA5}">
                          <a16:colId xmlns:a16="http://schemas.microsoft.com/office/drawing/2014/main" val="4173636961"/>
                        </a:ext>
                      </a:extLst>
                    </a:gridCol>
                    <a:gridCol w="1020664">
                      <a:extLst>
                        <a:ext uri="{9D8B030D-6E8A-4147-A177-3AD203B41FA5}">
                          <a16:colId xmlns:a16="http://schemas.microsoft.com/office/drawing/2014/main" val="3474237154"/>
                        </a:ext>
                      </a:extLst>
                    </a:gridCol>
                  </a:tblGrid>
                  <a:tr h="277497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9597" marR="49597" marT="49597" marB="49597">
                        <a:blipFill>
                          <a:blip r:embed="rId2"/>
                          <a:stretch>
                            <a:fillRect l="-2222" r="-1744444" b="-25227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NDv2, 1 chassis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NDv2, 2 chassis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NDv2, 3 chassis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5360350"/>
                      </a:ext>
                    </a:extLst>
                  </a:tr>
                  <a:tr h="27749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1475771638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78.825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59.29375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49.528125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49.528125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686.29375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656.996875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642.3484375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635.02421875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1390.71875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1322.359375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1288.1796875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1271.08984375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2211331046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313.2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235.075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196.0125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196.0125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2737.075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2619.8875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2561.29375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2531.996875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5550.875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5277.4375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5140.71875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5072.359375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1890424561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16MB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1250.7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938.2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781.95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781.95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10940.2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10471.45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10237.075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10119.8875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22191.5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21097.75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20550.875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20277.4375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991343275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64MB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5000.7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3750.7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3125.7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3125.7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43752.7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41877.7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40940.2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40471.45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88754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84379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82191.5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81097.75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4247713104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256MB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20000.7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15000.7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12500.7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12500.7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175002.7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167502.7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163752.7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161877.7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355004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337504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328754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324379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34665033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E88CB176-8A5F-59B9-3784-B1EA3F51BF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3826265"/>
              <a:ext cx="10515606" cy="194247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74308">
                      <a:extLst>
                        <a:ext uri="{9D8B030D-6E8A-4147-A177-3AD203B41FA5}">
                          <a16:colId xmlns:a16="http://schemas.microsoft.com/office/drawing/2014/main" val="1931207044"/>
                        </a:ext>
                      </a:extLst>
                    </a:gridCol>
                    <a:gridCol w="625235">
                      <a:extLst>
                        <a:ext uri="{9D8B030D-6E8A-4147-A177-3AD203B41FA5}">
                          <a16:colId xmlns:a16="http://schemas.microsoft.com/office/drawing/2014/main" val="3364338255"/>
                        </a:ext>
                      </a:extLst>
                    </a:gridCol>
                    <a:gridCol w="691140">
                      <a:extLst>
                        <a:ext uri="{9D8B030D-6E8A-4147-A177-3AD203B41FA5}">
                          <a16:colId xmlns:a16="http://schemas.microsoft.com/office/drawing/2014/main" val="2907603987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3093539313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1585166289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1044505106"/>
                        </a:ext>
                      </a:extLst>
                    </a:gridCol>
                    <a:gridCol w="822949">
                      <a:extLst>
                        <a:ext uri="{9D8B030D-6E8A-4147-A177-3AD203B41FA5}">
                          <a16:colId xmlns:a16="http://schemas.microsoft.com/office/drawing/2014/main" val="1274052322"/>
                        </a:ext>
                      </a:extLst>
                    </a:gridCol>
                    <a:gridCol w="888854">
                      <a:extLst>
                        <a:ext uri="{9D8B030D-6E8A-4147-A177-3AD203B41FA5}">
                          <a16:colId xmlns:a16="http://schemas.microsoft.com/office/drawing/2014/main" val="1066889382"/>
                        </a:ext>
                      </a:extLst>
                    </a:gridCol>
                    <a:gridCol w="954759">
                      <a:extLst>
                        <a:ext uri="{9D8B030D-6E8A-4147-A177-3AD203B41FA5}">
                          <a16:colId xmlns:a16="http://schemas.microsoft.com/office/drawing/2014/main" val="1965416113"/>
                        </a:ext>
                      </a:extLst>
                    </a:gridCol>
                    <a:gridCol w="822949">
                      <a:extLst>
                        <a:ext uri="{9D8B030D-6E8A-4147-A177-3AD203B41FA5}">
                          <a16:colId xmlns:a16="http://schemas.microsoft.com/office/drawing/2014/main" val="3921153488"/>
                        </a:ext>
                      </a:extLst>
                    </a:gridCol>
                    <a:gridCol w="888854">
                      <a:extLst>
                        <a:ext uri="{9D8B030D-6E8A-4147-A177-3AD203B41FA5}">
                          <a16:colId xmlns:a16="http://schemas.microsoft.com/office/drawing/2014/main" val="1639375320"/>
                        </a:ext>
                      </a:extLst>
                    </a:gridCol>
                    <a:gridCol w="954759">
                      <a:extLst>
                        <a:ext uri="{9D8B030D-6E8A-4147-A177-3AD203B41FA5}">
                          <a16:colId xmlns:a16="http://schemas.microsoft.com/office/drawing/2014/main" val="4173636961"/>
                        </a:ext>
                      </a:extLst>
                    </a:gridCol>
                    <a:gridCol w="1020664">
                      <a:extLst>
                        <a:ext uri="{9D8B030D-6E8A-4147-A177-3AD203B41FA5}">
                          <a16:colId xmlns:a16="http://schemas.microsoft.com/office/drawing/2014/main" val="3474237154"/>
                        </a:ext>
                      </a:extLst>
                    </a:gridCol>
                  </a:tblGrid>
                  <a:tr h="277497">
                    <a:tc rowSpan="2">
                      <a:txBody>
                        <a:bodyPr/>
                        <a:lstStyle/>
                        <a:p>
                          <a:pPr algn="ctr"/>
                          <a:endParaRPr lang="en-US" altLang="zh-CN" sz="900" dirty="0"/>
                        </a:p>
                        <a:p>
                          <a:pPr algn="ctr"/>
                          <a:r>
                            <a:rPr lang="en-US" altLang="zh-CN" sz="900" dirty="0"/>
                            <a:t>Unit: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NDv2, 1 chassis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NDv2, 2 chassis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NDv2, 3 chassis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5360350"/>
                      </a:ext>
                    </a:extLst>
                  </a:tr>
                  <a:tr h="27749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1475771638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0.002290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0.003761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0.007915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0.025631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0.027781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0.065134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0.161837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0.458582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0.085879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0.201244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0.533732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1.606632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2211331046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0.002129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0.003775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0.008128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0.025354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0.027658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0.065649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0.157466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0.457438 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0.091433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0.207036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0.535467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1.593777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1890424561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16MB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0.002116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0.003892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0.008062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0.026154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0.027027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0.064883 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0.157747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0.459048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0.086973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0.205340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0.536004 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1.598344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991343275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64MB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0.002137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0.003866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0.00829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0.025639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0.027488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0.065633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0.158043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0.458925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0.086046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0.206630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0.534120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1.590079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4247713104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256MB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0.002112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0.003942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0.007693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0.026302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0.027972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0.064795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0.159193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0.454419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0.086941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0.205294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0.533926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1.580135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34665033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E88CB176-8A5F-59B9-3784-B1EA3F51BF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174344"/>
                  </p:ext>
                </p:extLst>
              </p:nvPr>
            </p:nvGraphicFramePr>
            <p:xfrm>
              <a:off x="838200" y="3826265"/>
              <a:ext cx="10515606" cy="194247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74308">
                      <a:extLst>
                        <a:ext uri="{9D8B030D-6E8A-4147-A177-3AD203B41FA5}">
                          <a16:colId xmlns:a16="http://schemas.microsoft.com/office/drawing/2014/main" val="1931207044"/>
                        </a:ext>
                      </a:extLst>
                    </a:gridCol>
                    <a:gridCol w="625235">
                      <a:extLst>
                        <a:ext uri="{9D8B030D-6E8A-4147-A177-3AD203B41FA5}">
                          <a16:colId xmlns:a16="http://schemas.microsoft.com/office/drawing/2014/main" val="3364338255"/>
                        </a:ext>
                      </a:extLst>
                    </a:gridCol>
                    <a:gridCol w="691140">
                      <a:extLst>
                        <a:ext uri="{9D8B030D-6E8A-4147-A177-3AD203B41FA5}">
                          <a16:colId xmlns:a16="http://schemas.microsoft.com/office/drawing/2014/main" val="2907603987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3093539313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1585166289"/>
                        </a:ext>
                      </a:extLst>
                    </a:gridCol>
                    <a:gridCol w="757045">
                      <a:extLst>
                        <a:ext uri="{9D8B030D-6E8A-4147-A177-3AD203B41FA5}">
                          <a16:colId xmlns:a16="http://schemas.microsoft.com/office/drawing/2014/main" val="1044505106"/>
                        </a:ext>
                      </a:extLst>
                    </a:gridCol>
                    <a:gridCol w="822949">
                      <a:extLst>
                        <a:ext uri="{9D8B030D-6E8A-4147-A177-3AD203B41FA5}">
                          <a16:colId xmlns:a16="http://schemas.microsoft.com/office/drawing/2014/main" val="1274052322"/>
                        </a:ext>
                      </a:extLst>
                    </a:gridCol>
                    <a:gridCol w="888854">
                      <a:extLst>
                        <a:ext uri="{9D8B030D-6E8A-4147-A177-3AD203B41FA5}">
                          <a16:colId xmlns:a16="http://schemas.microsoft.com/office/drawing/2014/main" val="1066889382"/>
                        </a:ext>
                      </a:extLst>
                    </a:gridCol>
                    <a:gridCol w="954759">
                      <a:extLst>
                        <a:ext uri="{9D8B030D-6E8A-4147-A177-3AD203B41FA5}">
                          <a16:colId xmlns:a16="http://schemas.microsoft.com/office/drawing/2014/main" val="1965416113"/>
                        </a:ext>
                      </a:extLst>
                    </a:gridCol>
                    <a:gridCol w="822949">
                      <a:extLst>
                        <a:ext uri="{9D8B030D-6E8A-4147-A177-3AD203B41FA5}">
                          <a16:colId xmlns:a16="http://schemas.microsoft.com/office/drawing/2014/main" val="3921153488"/>
                        </a:ext>
                      </a:extLst>
                    </a:gridCol>
                    <a:gridCol w="888854">
                      <a:extLst>
                        <a:ext uri="{9D8B030D-6E8A-4147-A177-3AD203B41FA5}">
                          <a16:colId xmlns:a16="http://schemas.microsoft.com/office/drawing/2014/main" val="1639375320"/>
                        </a:ext>
                      </a:extLst>
                    </a:gridCol>
                    <a:gridCol w="954759">
                      <a:extLst>
                        <a:ext uri="{9D8B030D-6E8A-4147-A177-3AD203B41FA5}">
                          <a16:colId xmlns:a16="http://schemas.microsoft.com/office/drawing/2014/main" val="4173636961"/>
                        </a:ext>
                      </a:extLst>
                    </a:gridCol>
                    <a:gridCol w="1020664">
                      <a:extLst>
                        <a:ext uri="{9D8B030D-6E8A-4147-A177-3AD203B41FA5}">
                          <a16:colId xmlns:a16="http://schemas.microsoft.com/office/drawing/2014/main" val="3474237154"/>
                        </a:ext>
                      </a:extLst>
                    </a:gridCol>
                  </a:tblGrid>
                  <a:tr h="277497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49597" marR="49597" marT="49597" marB="49597">
                        <a:blipFill>
                          <a:blip r:embed="rId3"/>
                          <a:stretch>
                            <a:fillRect l="-2222" t="-2273" r="-1744444" b="-25227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NDv2, 1 chassis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NDv2, 2 chassis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zh-CN" altLang="en-US" sz="2000" dirty="0"/>
                        </a:p>
                      </a:txBody>
                      <a:tcPr marL="101600" marR="101600" marT="101600" marB="101600"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NDv2, 3 chassis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5360350"/>
                      </a:ext>
                    </a:extLst>
                  </a:tr>
                  <a:tr h="27749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8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1475771638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0.002290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0.003761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0.007915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0.025631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0.027781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0.065134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0.161837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0.458582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0.085879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0.201244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0.533732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altLang="zh-CN" sz="900" dirty="0"/>
                            <a:t>1.606632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2211331046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4MB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0.002129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0.003775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0.008128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0.025354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0.027658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0.065649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0.157466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0.457438 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0.091433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0.207036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0.535467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1.593777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1890424561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16MB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0.002116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0.003892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0.008062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0.026154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0.027027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0.064883 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0.157747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0.459048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0.086973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0.205340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0.536004 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1.598344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991343275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64MB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0.002137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0.003866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0.00829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0.025639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0.027488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0.065633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0.158043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0.458925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0.086046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0.206630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0.534120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1.590079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4247713104"/>
                      </a:ext>
                    </a:extLst>
                  </a:tr>
                  <a:tr h="2774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/>
                            <a:t>256MB</a:t>
                          </a:r>
                          <a:endParaRPr lang="zh-CN" altLang="en-US" sz="90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0.002112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0.003942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0.007693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0.026302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0.027972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0.064795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0.159193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0.454419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0.086941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0.205294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0.533926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900" dirty="0"/>
                            <a:t>1.580135</a:t>
                          </a:r>
                          <a:endParaRPr lang="zh-CN" altLang="en-US" sz="900" dirty="0"/>
                        </a:p>
                      </a:txBody>
                      <a:tcPr marL="49597" marR="49597" marT="49597" marB="49597"/>
                    </a:tc>
                    <a:extLst>
                      <a:ext uri="{0D108BD9-81ED-4DB2-BD59-A6C34878D82A}">
                        <a16:rowId xmlns:a16="http://schemas.microsoft.com/office/drawing/2014/main" val="34665033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595D8AC-B5B3-F968-0CD2-7B82E843FAE5}"/>
              </a:ext>
            </a:extLst>
          </p:cNvPr>
          <p:cNvSpPr txBox="1"/>
          <p:nvPr/>
        </p:nvSpPr>
        <p:spPr>
          <a:xfrm>
            <a:off x="5148072" y="3436461"/>
            <a:ext cx="1578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Collective time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C5EE35-EE50-5D7A-41DD-68B8717ADAA7}"/>
              </a:ext>
            </a:extLst>
          </p:cNvPr>
          <p:cNvSpPr txBox="1"/>
          <p:nvPr/>
        </p:nvSpPr>
        <p:spPr>
          <a:xfrm>
            <a:off x="5148071" y="5826499"/>
            <a:ext cx="158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Execution time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1CDC7C-7C00-4D05-9982-A8BABAA9A7C9}"/>
              </a:ext>
            </a:extLst>
          </p:cNvPr>
          <p:cNvSpPr txBox="1"/>
          <p:nvPr/>
        </p:nvSpPr>
        <p:spPr>
          <a:xfrm>
            <a:off x="1062914" y="6091425"/>
            <a:ext cx="9748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dirty="0"/>
              <a:t>As the number of chunks increases, the collective</a:t>
            </a:r>
            <a:r>
              <a:rPr lang="zh-CN" altLang="en-US" dirty="0"/>
              <a:t> </a:t>
            </a:r>
            <a:r>
              <a:rPr lang="en-GB" altLang="zh-CN" dirty="0"/>
              <a:t>time decreases, while the execution time increases.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17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49C98-3C7D-8642-81B9-7B6B9AFA7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F325B8-5FAC-D6A3-5C4A-AE2F886E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42B922-4D25-912D-F402-32A308E1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F57411-CBBB-39C9-6C14-AB824B7D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833" y="2766218"/>
            <a:ext cx="4114800" cy="1325563"/>
          </a:xfrm>
        </p:spPr>
        <p:txBody>
          <a:bodyPr/>
          <a:lstStyle/>
          <a:p>
            <a:r>
              <a:rPr lang="en-IT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286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FDA3-5000-6CE4-F76B-26DF2F7A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0FC7-4A67-90FA-9147-AD20FC38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9528-ED04-073A-8A30-1720F3009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843"/>
            <a:ext cx="10515600" cy="4218051"/>
          </a:xfrm>
        </p:spPr>
        <p:txBody>
          <a:bodyPr/>
          <a:lstStyle/>
          <a:p>
            <a:pPr marL="457200" lvl="1" indent="0">
              <a:buNone/>
            </a:pPr>
            <a:endParaRPr lang="en-IT" sz="2400" dirty="0"/>
          </a:p>
          <a:p>
            <a:pPr>
              <a:buFont typeface="Wingdings" pitchFamily="2" charset="2"/>
              <a:buChar char="§"/>
            </a:pPr>
            <a:r>
              <a:rPr lang="en-IT" sz="2800" dirty="0"/>
              <a:t>Local-Topology-Aware CCL (LTCCL)</a:t>
            </a:r>
          </a:p>
          <a:p>
            <a:pPr lvl="1">
              <a:buFont typeface="Wingdings" pitchFamily="2" charset="2"/>
              <a:buChar char="§"/>
            </a:pPr>
            <a:r>
              <a:rPr lang="en-IT" sz="2400" dirty="0"/>
              <a:t>Motivation</a:t>
            </a:r>
          </a:p>
          <a:p>
            <a:pPr lvl="1">
              <a:buFont typeface="Wingdings" pitchFamily="2" charset="2"/>
              <a:buChar char="§"/>
            </a:pPr>
            <a:r>
              <a:rPr lang="en-IT" sz="2400" dirty="0"/>
              <a:t>Problem Statement</a:t>
            </a:r>
          </a:p>
          <a:p>
            <a:pPr lvl="1">
              <a:buFont typeface="Wingdings" pitchFamily="2" charset="2"/>
              <a:buChar char="§"/>
            </a:pPr>
            <a:r>
              <a:rPr lang="en-IT" sz="2400" dirty="0"/>
              <a:t>Heuristic Algorithm</a:t>
            </a:r>
          </a:p>
          <a:p>
            <a:pPr lvl="1">
              <a:buFont typeface="Wingdings" pitchFamily="2" charset="2"/>
              <a:buChar char="§"/>
            </a:pPr>
            <a:r>
              <a:rPr lang="en-IT" sz="2400" dirty="0"/>
              <a:t>Results (Comparison with TECCL)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74BB6-3A43-E012-59CB-D212E280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A3BD3-872F-8DAD-6D24-4F59BA09B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63402B5-EAD2-F59E-F265-54A94FC39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A144-B075-722E-E39D-3B1CC9DC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Motivation: Limitation of Previous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A42D8-D448-EC71-D86C-535BFEEC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51793"/>
            <a:ext cx="10723075" cy="4915191"/>
          </a:xfrm>
        </p:spPr>
        <p:txBody>
          <a:bodyPr/>
          <a:lstStyle/>
          <a:p>
            <a:r>
              <a:rPr lang="en-IT" dirty="0"/>
              <a:t>Previous approach: transmit multiple chunks together to reduce propagation delay</a:t>
            </a:r>
          </a:p>
          <a:p>
            <a:r>
              <a:rPr lang="en-GB" dirty="0"/>
              <a:t>“𝛼 − 𝛽” cost model</a:t>
            </a:r>
          </a:p>
          <a:p>
            <a:pPr lvl="1"/>
            <a:r>
              <a:rPr lang="en-GB" dirty="0"/>
              <a:t>𝛼: fixed delay over a link (</a:t>
            </a:r>
            <a:r>
              <a:rPr lang="en-GB" dirty="0">
                <a:solidFill>
                  <a:srgbClr val="FF0000"/>
                </a:solidFill>
              </a:rPr>
              <a:t>propagation</a:t>
            </a:r>
            <a:r>
              <a:rPr lang="en-GB" dirty="0"/>
              <a:t>, processing)</a:t>
            </a:r>
          </a:p>
          <a:p>
            <a:pPr lvl="1"/>
            <a:r>
              <a:rPr lang="en-GB" dirty="0"/>
              <a:t>𝛽: </a:t>
            </a:r>
            <a:r>
              <a:rPr lang="en-GB" dirty="0">
                <a:solidFill>
                  <a:srgbClr val="FF0000"/>
                </a:solidFill>
              </a:rPr>
              <a:t>transmission delay </a:t>
            </a:r>
            <a:r>
              <a:rPr lang="en-GB" dirty="0"/>
              <a:t>associated with sending 1 bit of data over a link (1/capacity)</a:t>
            </a:r>
          </a:p>
          <a:p>
            <a:pPr lvl="1"/>
            <a:endParaRPr lang="en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229C4-1E4B-8167-BDC3-2A54383F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B595-8614-03FE-9EE8-2E547608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3</a:t>
            </a:fld>
            <a:endParaRPr lang="en-US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015AE278-44A4-65BE-93EC-CA50CD13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098" y="2937978"/>
            <a:ext cx="3912318" cy="2872955"/>
          </a:xfrm>
          <a:prstGeom prst="rect">
            <a:avLst/>
          </a:prstGeom>
        </p:spPr>
      </p:pic>
      <p:pic>
        <p:nvPicPr>
          <p:cNvPr id="7" name="图片 3">
            <a:extLst>
              <a:ext uri="{FF2B5EF4-FFF2-40B4-BE49-F238E27FC236}">
                <a16:creationId xmlns:a16="http://schemas.microsoft.com/office/drawing/2014/main" id="{CBD60C2B-D6C8-9A9E-B9F8-E94AECC9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130" y="2919869"/>
            <a:ext cx="3941732" cy="2872955"/>
          </a:xfrm>
          <a:prstGeom prst="rect">
            <a:avLst/>
          </a:prstGeom>
        </p:spPr>
      </p:pic>
      <p:sp>
        <p:nvSpPr>
          <p:cNvPr id="8" name="右箭头 4">
            <a:extLst>
              <a:ext uri="{FF2B5EF4-FFF2-40B4-BE49-F238E27FC236}">
                <a16:creationId xmlns:a16="http://schemas.microsoft.com/office/drawing/2014/main" id="{959C7081-3396-E173-AC79-B4F977D04204}"/>
              </a:ext>
            </a:extLst>
          </p:cNvPr>
          <p:cNvSpPr/>
          <p:nvPr/>
        </p:nvSpPr>
        <p:spPr>
          <a:xfrm>
            <a:off x="5810528" y="4007267"/>
            <a:ext cx="778415" cy="444651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5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3606E4-CC44-8303-FC98-CA4DD1A13550}"/>
              </a:ext>
            </a:extLst>
          </p:cNvPr>
          <p:cNvGrpSpPr/>
          <p:nvPr/>
        </p:nvGrpSpPr>
        <p:grpSpPr>
          <a:xfrm>
            <a:off x="0" y="5810937"/>
            <a:ext cx="12162940" cy="493803"/>
            <a:chOff x="-1777217" y="2099333"/>
            <a:chExt cx="9165899" cy="615801"/>
          </a:xfrm>
        </p:grpSpPr>
        <p:sp>
          <p:nvSpPr>
            <p:cNvPr id="11" name="矩形 141">
              <a:extLst>
                <a:ext uri="{FF2B5EF4-FFF2-40B4-BE49-F238E27FC236}">
                  <a16:creationId xmlns:a16="http://schemas.microsoft.com/office/drawing/2014/main" id="{2667CCD4-70BF-125B-92CE-E46BCFBE5D24}"/>
                </a:ext>
              </a:extLst>
            </p:cNvPr>
            <p:cNvSpPr/>
            <p:nvPr/>
          </p:nvSpPr>
          <p:spPr>
            <a:xfrm>
              <a:off x="-1755318" y="2099333"/>
              <a:ext cx="9144000" cy="615801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p:sp>
          <p:nvSpPr>
            <p:cNvPr id="12" name="文本框 142">
              <a:extLst>
                <a:ext uri="{FF2B5EF4-FFF2-40B4-BE49-F238E27FC236}">
                  <a16:creationId xmlns:a16="http://schemas.microsoft.com/office/drawing/2014/main" id="{0FB6BB92-B915-A7EC-5E88-6467B52946F5}"/>
                </a:ext>
              </a:extLst>
            </p:cNvPr>
            <p:cNvSpPr txBox="1"/>
            <p:nvPr/>
          </p:nvSpPr>
          <p:spPr>
            <a:xfrm>
              <a:off x="-1777217" y="2171387"/>
              <a:ext cx="9121184" cy="498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lnSpc>
                  <a:spcPct val="80000"/>
                </a:lnSpc>
                <a:spcBef>
                  <a:spcPts val="300"/>
                </a:spcBef>
                <a:spcAft>
                  <a:spcPts val="300"/>
                </a:spcAft>
                <a:buClr>
                  <a:srgbClr val="0000FF"/>
                </a:buClr>
                <a:buSzPct val="110000"/>
                <a:buFont typeface="Wingdings" pitchFamily="2" charset="2"/>
                <a:buNone/>
                <a:defRPr/>
              </a:pPr>
              <a:r>
                <a:rPr lang="en-US" altLang="zh-CN" sz="2500" b="1" kern="0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Existing works do not investigate choice of chunk size</a:t>
              </a:r>
              <a:endParaRPr lang="zh-CN" altLang="en-US" sz="2500" b="1" kern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63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16C45-20B0-0CE8-5EF1-0869B6D3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4618C-2259-EEF8-A171-B04AB4831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Motivation: Dividing Chunks to Sub-Chunks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ED2EE-69E9-2008-8AE7-D076F64E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758" y="5132118"/>
            <a:ext cx="10723075" cy="96532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TECCL is too slow to solve multi </a:t>
            </a:r>
            <a:r>
              <a:rPr lang="en-US" dirty="0" err="1">
                <a:solidFill>
                  <a:srgbClr val="FF0000"/>
                </a:solidFill>
              </a:rPr>
              <a:t>sub_chunks</a:t>
            </a:r>
            <a:r>
              <a:rPr lang="en-US" dirty="0">
                <a:solidFill>
                  <a:srgbClr val="FF0000"/>
                </a:solidFill>
              </a:rPr>
              <a:t> problem</a:t>
            </a:r>
          </a:p>
          <a:p>
            <a:r>
              <a:rPr lang="en-US" dirty="0">
                <a:solidFill>
                  <a:srgbClr val="FF0000"/>
                </a:solidFill>
              </a:rPr>
              <a:t>TECCL cannot accurately model propagation delay</a:t>
            </a:r>
            <a:endParaRPr lang="en-IT" dirty="0">
              <a:solidFill>
                <a:srgbClr val="FF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DAC18-379B-D13E-C418-7B899D83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1B2C3-BE92-8F5A-42F6-0B7ACAB7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4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DF2AEF-D15D-D9FD-1D54-018B16045F35}"/>
              </a:ext>
            </a:extLst>
          </p:cNvPr>
          <p:cNvCxnSpPr>
            <a:cxnSpLocks/>
          </p:cNvCxnSpPr>
          <p:nvPr/>
        </p:nvCxnSpPr>
        <p:spPr>
          <a:xfrm>
            <a:off x="1143579" y="1843051"/>
            <a:ext cx="0" cy="17704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BE838C-0D50-4BEC-8911-33500946C04C}"/>
              </a:ext>
            </a:extLst>
          </p:cNvPr>
          <p:cNvCxnSpPr>
            <a:cxnSpLocks/>
          </p:cNvCxnSpPr>
          <p:nvPr/>
        </p:nvCxnSpPr>
        <p:spPr>
          <a:xfrm>
            <a:off x="1821945" y="1811121"/>
            <a:ext cx="0" cy="18024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308093-040B-9D3E-CA40-79A8536717F7}"/>
              </a:ext>
            </a:extLst>
          </p:cNvPr>
          <p:cNvCxnSpPr>
            <a:cxnSpLocks/>
          </p:cNvCxnSpPr>
          <p:nvPr/>
        </p:nvCxnSpPr>
        <p:spPr>
          <a:xfrm>
            <a:off x="2533895" y="1811121"/>
            <a:ext cx="0" cy="18616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15F118-9445-3B10-693B-B21C2F1B6486}"/>
              </a:ext>
            </a:extLst>
          </p:cNvPr>
          <p:cNvCxnSpPr>
            <a:cxnSpLocks/>
          </p:cNvCxnSpPr>
          <p:nvPr/>
        </p:nvCxnSpPr>
        <p:spPr>
          <a:xfrm>
            <a:off x="1142081" y="2113214"/>
            <a:ext cx="680568" cy="2317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78F5BD-10C3-DDCB-CBCE-8ED3CD2287EE}"/>
              </a:ext>
            </a:extLst>
          </p:cNvPr>
          <p:cNvCxnSpPr>
            <a:cxnSpLocks/>
          </p:cNvCxnSpPr>
          <p:nvPr/>
        </p:nvCxnSpPr>
        <p:spPr>
          <a:xfrm>
            <a:off x="1149700" y="2578910"/>
            <a:ext cx="682772" cy="2181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848978-13CD-8CA3-BC05-1B4B1BA022A4}"/>
              </a:ext>
            </a:extLst>
          </p:cNvPr>
          <p:cNvSpPr txBox="1"/>
          <p:nvPr/>
        </p:nvSpPr>
        <p:spPr>
          <a:xfrm>
            <a:off x="927314" y="3799151"/>
            <a:ext cx="1949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Transmit entire chunk</a:t>
            </a:r>
            <a:endParaRPr lang="zh-CN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35864-06D3-B594-5AE4-6AD890493849}"/>
              </a:ext>
            </a:extLst>
          </p:cNvPr>
          <p:cNvSpPr txBox="1"/>
          <p:nvPr/>
        </p:nvSpPr>
        <p:spPr>
          <a:xfrm>
            <a:off x="2861097" y="2004680"/>
            <a:ext cx="5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𝛼</a:t>
            </a:r>
            <a:endParaRPr lang="zh-CN" alt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53CE59-985E-5B40-E4A4-D3424AC52A7F}"/>
              </a:ext>
            </a:extLst>
          </p:cNvPr>
          <p:cNvCxnSpPr>
            <a:cxnSpLocks/>
          </p:cNvCxnSpPr>
          <p:nvPr/>
        </p:nvCxnSpPr>
        <p:spPr>
          <a:xfrm>
            <a:off x="1019708" y="2113214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F6454B-D5E6-20AC-1659-A01F2F91B248}"/>
              </a:ext>
            </a:extLst>
          </p:cNvPr>
          <p:cNvCxnSpPr>
            <a:cxnSpLocks/>
          </p:cNvCxnSpPr>
          <p:nvPr/>
        </p:nvCxnSpPr>
        <p:spPr>
          <a:xfrm>
            <a:off x="1019708" y="2803844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e 49">
            <a:extLst>
              <a:ext uri="{FF2B5EF4-FFF2-40B4-BE49-F238E27FC236}">
                <a16:creationId xmlns:a16="http://schemas.microsoft.com/office/drawing/2014/main" id="{FFF06197-4389-61A5-E530-0222C50588AC}"/>
              </a:ext>
            </a:extLst>
          </p:cNvPr>
          <p:cNvSpPr/>
          <p:nvPr/>
        </p:nvSpPr>
        <p:spPr>
          <a:xfrm>
            <a:off x="2616882" y="2096193"/>
            <a:ext cx="201928" cy="24679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AC76A7-5BFC-8747-EFAA-04A9AE1AFD30}"/>
              </a:ext>
            </a:extLst>
          </p:cNvPr>
          <p:cNvCxnSpPr>
            <a:cxnSpLocks/>
          </p:cNvCxnSpPr>
          <p:nvPr/>
        </p:nvCxnSpPr>
        <p:spPr>
          <a:xfrm>
            <a:off x="1842194" y="2810883"/>
            <a:ext cx="680568" cy="2317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83DC04-ACC2-FFB3-5C8C-1416C161B939}"/>
              </a:ext>
            </a:extLst>
          </p:cNvPr>
          <p:cNvCxnSpPr>
            <a:cxnSpLocks/>
          </p:cNvCxnSpPr>
          <p:nvPr/>
        </p:nvCxnSpPr>
        <p:spPr>
          <a:xfrm>
            <a:off x="1849813" y="3276579"/>
            <a:ext cx="682772" cy="2181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98619A-81FD-66E3-AA93-19B04E4F0653}"/>
              </a:ext>
            </a:extLst>
          </p:cNvPr>
          <p:cNvCxnSpPr>
            <a:cxnSpLocks/>
          </p:cNvCxnSpPr>
          <p:nvPr/>
        </p:nvCxnSpPr>
        <p:spPr>
          <a:xfrm>
            <a:off x="1019708" y="2344985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AC7F12-898C-FF3A-D29D-3DB95B2D9344}"/>
              </a:ext>
            </a:extLst>
          </p:cNvPr>
          <p:cNvCxnSpPr>
            <a:cxnSpLocks/>
          </p:cNvCxnSpPr>
          <p:nvPr/>
        </p:nvCxnSpPr>
        <p:spPr>
          <a:xfrm>
            <a:off x="1019708" y="3037307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58913E-D039-FF66-BC57-35BA91685F3E}"/>
              </a:ext>
            </a:extLst>
          </p:cNvPr>
          <p:cNvCxnSpPr>
            <a:cxnSpLocks/>
          </p:cNvCxnSpPr>
          <p:nvPr/>
        </p:nvCxnSpPr>
        <p:spPr>
          <a:xfrm>
            <a:off x="1019708" y="3492559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Brace 56">
            <a:extLst>
              <a:ext uri="{FF2B5EF4-FFF2-40B4-BE49-F238E27FC236}">
                <a16:creationId xmlns:a16="http://schemas.microsoft.com/office/drawing/2014/main" id="{613F7AF3-53F3-C371-9019-FAEDD35144E1}"/>
              </a:ext>
            </a:extLst>
          </p:cNvPr>
          <p:cNvSpPr/>
          <p:nvPr/>
        </p:nvSpPr>
        <p:spPr>
          <a:xfrm>
            <a:off x="2616882" y="2382707"/>
            <a:ext cx="201928" cy="372648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7AAF5FC5-0680-AE8C-3D35-C6BF4805B128}"/>
              </a:ext>
            </a:extLst>
          </p:cNvPr>
          <p:cNvSpPr/>
          <p:nvPr/>
        </p:nvSpPr>
        <p:spPr>
          <a:xfrm>
            <a:off x="2616882" y="2791990"/>
            <a:ext cx="201928" cy="24679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7B8AC637-1A59-2FF5-C2BC-43A05EA19B33}"/>
              </a:ext>
            </a:extLst>
          </p:cNvPr>
          <p:cNvSpPr/>
          <p:nvPr/>
        </p:nvSpPr>
        <p:spPr>
          <a:xfrm>
            <a:off x="2615571" y="3084659"/>
            <a:ext cx="201928" cy="396579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3F134B-5B5D-F533-E85F-6B4282A07BBE}"/>
              </a:ext>
            </a:extLst>
          </p:cNvPr>
          <p:cNvSpPr txBox="1"/>
          <p:nvPr/>
        </p:nvSpPr>
        <p:spPr>
          <a:xfrm>
            <a:off x="2868594" y="2384365"/>
            <a:ext cx="5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𝛽</a:t>
            </a:r>
            <a:endParaRPr lang="zh-CN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A1CBD58-E76F-C7CC-4E0B-2DC5FEB817EF}"/>
              </a:ext>
            </a:extLst>
          </p:cNvPr>
          <p:cNvSpPr txBox="1"/>
          <p:nvPr/>
        </p:nvSpPr>
        <p:spPr>
          <a:xfrm>
            <a:off x="2858763" y="3058091"/>
            <a:ext cx="5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𝛽</a:t>
            </a:r>
            <a:endParaRPr lang="zh-CN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45A953-7FBC-3432-A698-869199100B82}"/>
              </a:ext>
            </a:extLst>
          </p:cNvPr>
          <p:cNvSpPr txBox="1"/>
          <p:nvPr/>
        </p:nvSpPr>
        <p:spPr>
          <a:xfrm>
            <a:off x="2847828" y="2715327"/>
            <a:ext cx="5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𝛼</a:t>
            </a:r>
            <a:endParaRPr lang="zh-CN" alt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F28EB4-DEDE-253B-9FC1-00165A0793D7}"/>
              </a:ext>
            </a:extLst>
          </p:cNvPr>
          <p:cNvCxnSpPr>
            <a:cxnSpLocks/>
          </p:cNvCxnSpPr>
          <p:nvPr/>
        </p:nvCxnSpPr>
        <p:spPr>
          <a:xfrm>
            <a:off x="4352219" y="1843051"/>
            <a:ext cx="0" cy="17704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2F35A78-FD4B-CDB0-DAEA-D137DEA97573}"/>
              </a:ext>
            </a:extLst>
          </p:cNvPr>
          <p:cNvCxnSpPr>
            <a:cxnSpLocks/>
          </p:cNvCxnSpPr>
          <p:nvPr/>
        </p:nvCxnSpPr>
        <p:spPr>
          <a:xfrm>
            <a:off x="5030585" y="1811121"/>
            <a:ext cx="0" cy="18024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0F8A35F-6D81-8886-ED9E-DCF4043C7E5B}"/>
              </a:ext>
            </a:extLst>
          </p:cNvPr>
          <p:cNvCxnSpPr>
            <a:cxnSpLocks/>
          </p:cNvCxnSpPr>
          <p:nvPr/>
        </p:nvCxnSpPr>
        <p:spPr>
          <a:xfrm>
            <a:off x="5742535" y="1811121"/>
            <a:ext cx="0" cy="18616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7F9E3E-74A2-D0FB-E04D-BF4F2F81EFCF}"/>
              </a:ext>
            </a:extLst>
          </p:cNvPr>
          <p:cNvCxnSpPr>
            <a:cxnSpLocks/>
          </p:cNvCxnSpPr>
          <p:nvPr/>
        </p:nvCxnSpPr>
        <p:spPr>
          <a:xfrm>
            <a:off x="4350721" y="2113214"/>
            <a:ext cx="680568" cy="2317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22A57B-9158-5F1B-891A-2CB38EA809A8}"/>
              </a:ext>
            </a:extLst>
          </p:cNvPr>
          <p:cNvCxnSpPr>
            <a:cxnSpLocks/>
          </p:cNvCxnSpPr>
          <p:nvPr/>
        </p:nvCxnSpPr>
        <p:spPr>
          <a:xfrm>
            <a:off x="4358340" y="2578910"/>
            <a:ext cx="682772" cy="2181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50F874E-C9E6-8FFA-35D7-C477DE4CA627}"/>
              </a:ext>
            </a:extLst>
          </p:cNvPr>
          <p:cNvSpPr txBox="1"/>
          <p:nvPr/>
        </p:nvSpPr>
        <p:spPr>
          <a:xfrm>
            <a:off x="3911679" y="3799151"/>
            <a:ext cx="245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Transmit chunk divided to 2 sub-chunks</a:t>
            </a:r>
            <a:endParaRPr lang="zh-CN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31796B3-5530-A86C-3F9A-3675F950D61C}"/>
              </a:ext>
            </a:extLst>
          </p:cNvPr>
          <p:cNvSpPr txBox="1"/>
          <p:nvPr/>
        </p:nvSpPr>
        <p:spPr>
          <a:xfrm>
            <a:off x="6069737" y="2004680"/>
            <a:ext cx="5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𝛼</a:t>
            </a:r>
            <a:endParaRPr lang="zh-CN" alt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2FCAC89-1E51-17AB-1002-363960BC5830}"/>
              </a:ext>
            </a:extLst>
          </p:cNvPr>
          <p:cNvCxnSpPr>
            <a:cxnSpLocks/>
          </p:cNvCxnSpPr>
          <p:nvPr/>
        </p:nvCxnSpPr>
        <p:spPr>
          <a:xfrm>
            <a:off x="4228348" y="2113214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606D46-076D-73D3-6640-B829BF28F888}"/>
              </a:ext>
            </a:extLst>
          </p:cNvPr>
          <p:cNvCxnSpPr>
            <a:cxnSpLocks/>
          </p:cNvCxnSpPr>
          <p:nvPr/>
        </p:nvCxnSpPr>
        <p:spPr>
          <a:xfrm>
            <a:off x="4228348" y="2355788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Brace 71">
            <a:extLst>
              <a:ext uri="{FF2B5EF4-FFF2-40B4-BE49-F238E27FC236}">
                <a16:creationId xmlns:a16="http://schemas.microsoft.com/office/drawing/2014/main" id="{DC8952BF-8A76-00BF-A8C3-BDE9BE8BE791}"/>
              </a:ext>
            </a:extLst>
          </p:cNvPr>
          <p:cNvSpPr/>
          <p:nvPr/>
        </p:nvSpPr>
        <p:spPr>
          <a:xfrm>
            <a:off x="5825522" y="2096193"/>
            <a:ext cx="201928" cy="24679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AC58DE4-0CBD-18CD-E50C-DB74D879BF8F}"/>
              </a:ext>
            </a:extLst>
          </p:cNvPr>
          <p:cNvCxnSpPr>
            <a:cxnSpLocks/>
          </p:cNvCxnSpPr>
          <p:nvPr/>
        </p:nvCxnSpPr>
        <p:spPr>
          <a:xfrm>
            <a:off x="5050834" y="2810883"/>
            <a:ext cx="680568" cy="2317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0D15524-27E1-D72B-AC71-E79B720933C7}"/>
              </a:ext>
            </a:extLst>
          </p:cNvPr>
          <p:cNvCxnSpPr>
            <a:cxnSpLocks/>
          </p:cNvCxnSpPr>
          <p:nvPr/>
        </p:nvCxnSpPr>
        <p:spPr>
          <a:xfrm>
            <a:off x="5020505" y="3037089"/>
            <a:ext cx="719827" cy="2268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D32A26E-163C-5ED1-4CEB-7739CA2E9570}"/>
              </a:ext>
            </a:extLst>
          </p:cNvPr>
          <p:cNvCxnSpPr>
            <a:cxnSpLocks/>
          </p:cNvCxnSpPr>
          <p:nvPr/>
        </p:nvCxnSpPr>
        <p:spPr>
          <a:xfrm>
            <a:off x="4228348" y="2561819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A6B0DDA-452E-739B-E56E-65B639C8741A}"/>
              </a:ext>
            </a:extLst>
          </p:cNvPr>
          <p:cNvCxnSpPr>
            <a:cxnSpLocks/>
          </p:cNvCxnSpPr>
          <p:nvPr/>
        </p:nvCxnSpPr>
        <p:spPr>
          <a:xfrm>
            <a:off x="4228348" y="3492559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AA41C7DC-AEC1-801E-E639-2D7401F5911E}"/>
              </a:ext>
            </a:extLst>
          </p:cNvPr>
          <p:cNvSpPr/>
          <p:nvPr/>
        </p:nvSpPr>
        <p:spPr>
          <a:xfrm>
            <a:off x="5825522" y="2382707"/>
            <a:ext cx="201928" cy="180456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79" name="Right Brace 78">
            <a:extLst>
              <a:ext uri="{FF2B5EF4-FFF2-40B4-BE49-F238E27FC236}">
                <a16:creationId xmlns:a16="http://schemas.microsoft.com/office/drawing/2014/main" id="{D7851485-8A3A-0A0C-69FF-62B2DDC888EB}"/>
              </a:ext>
            </a:extLst>
          </p:cNvPr>
          <p:cNvSpPr/>
          <p:nvPr/>
        </p:nvSpPr>
        <p:spPr>
          <a:xfrm>
            <a:off x="5805172" y="2590427"/>
            <a:ext cx="201928" cy="20666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9D03C406-4263-A0D1-D8C2-9C6EC6EB01E1}"/>
              </a:ext>
            </a:extLst>
          </p:cNvPr>
          <p:cNvSpPr/>
          <p:nvPr/>
        </p:nvSpPr>
        <p:spPr>
          <a:xfrm>
            <a:off x="5800488" y="2824353"/>
            <a:ext cx="201928" cy="447320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B41CBC-410E-763D-4A6E-0EF82B8DD17E}"/>
              </a:ext>
            </a:extLst>
          </p:cNvPr>
          <p:cNvSpPr txBox="1"/>
          <p:nvPr/>
        </p:nvSpPr>
        <p:spPr>
          <a:xfrm>
            <a:off x="6070897" y="2292427"/>
            <a:ext cx="5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𝛽/2</a:t>
            </a:r>
            <a:endParaRPr lang="zh-CN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92F393C-E4BF-2D36-AACE-941B97FD1447}"/>
              </a:ext>
            </a:extLst>
          </p:cNvPr>
          <p:cNvSpPr txBox="1"/>
          <p:nvPr/>
        </p:nvSpPr>
        <p:spPr>
          <a:xfrm>
            <a:off x="6060368" y="2847386"/>
            <a:ext cx="5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𝛽</a:t>
            </a:r>
            <a:endParaRPr lang="zh-CN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AF4EB8C-11DA-ECE1-2CE9-D51ABB16E12A}"/>
              </a:ext>
            </a:extLst>
          </p:cNvPr>
          <p:cNvSpPr txBox="1"/>
          <p:nvPr/>
        </p:nvSpPr>
        <p:spPr>
          <a:xfrm>
            <a:off x="6062574" y="2509092"/>
            <a:ext cx="59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𝛼</a:t>
            </a:r>
            <a:endParaRPr lang="zh-CN" alt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49EFDF2-44AD-1044-9017-53D923A68D4D}"/>
              </a:ext>
            </a:extLst>
          </p:cNvPr>
          <p:cNvCxnSpPr>
            <a:cxnSpLocks/>
          </p:cNvCxnSpPr>
          <p:nvPr/>
        </p:nvCxnSpPr>
        <p:spPr>
          <a:xfrm>
            <a:off x="4345918" y="2344985"/>
            <a:ext cx="682772" cy="2181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DA1A7B7-1E46-875C-C94D-5267D97FB974}"/>
              </a:ext>
            </a:extLst>
          </p:cNvPr>
          <p:cNvCxnSpPr>
            <a:cxnSpLocks/>
          </p:cNvCxnSpPr>
          <p:nvPr/>
        </p:nvCxnSpPr>
        <p:spPr>
          <a:xfrm>
            <a:off x="5038412" y="2558670"/>
            <a:ext cx="680568" cy="2317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E94D809-8369-67DC-9F78-EF04266BB623}"/>
              </a:ext>
            </a:extLst>
          </p:cNvPr>
          <p:cNvGrpSpPr/>
          <p:nvPr/>
        </p:nvGrpSpPr>
        <p:grpSpPr>
          <a:xfrm>
            <a:off x="-118543" y="4467669"/>
            <a:ext cx="12281483" cy="627077"/>
            <a:chOff x="-1866550" y="2099333"/>
            <a:chExt cx="9255232" cy="782001"/>
          </a:xfrm>
        </p:grpSpPr>
        <p:sp>
          <p:nvSpPr>
            <p:cNvPr id="88" name="矩形 141">
              <a:extLst>
                <a:ext uri="{FF2B5EF4-FFF2-40B4-BE49-F238E27FC236}">
                  <a16:creationId xmlns:a16="http://schemas.microsoft.com/office/drawing/2014/main" id="{FEE3D32B-E2BD-4D99-570C-E974D0DED4C7}"/>
                </a:ext>
              </a:extLst>
            </p:cNvPr>
            <p:cNvSpPr/>
            <p:nvPr/>
          </p:nvSpPr>
          <p:spPr>
            <a:xfrm>
              <a:off x="-1755318" y="2099333"/>
              <a:ext cx="9144000" cy="72789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400"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 sz="2000" b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142">
                  <a:extLst>
                    <a:ext uri="{FF2B5EF4-FFF2-40B4-BE49-F238E27FC236}">
                      <a16:creationId xmlns:a16="http://schemas.microsoft.com/office/drawing/2014/main" id="{2123E114-8723-0F2F-BD70-E02BFF2829B7}"/>
                    </a:ext>
                  </a:extLst>
                </p:cNvPr>
                <p:cNvSpPr txBox="1"/>
                <p:nvPr/>
              </p:nvSpPr>
              <p:spPr>
                <a:xfrm>
                  <a:off x="-1866550" y="2153444"/>
                  <a:ext cx="9121184" cy="727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fontAlgn="base">
                    <a:lnSpc>
                      <a:spcPct val="80000"/>
                    </a:lnSpc>
                    <a:spcBef>
                      <a:spcPts val="300"/>
                    </a:spcBef>
                    <a:spcAft>
                      <a:spcPts val="300"/>
                    </a:spcAft>
                    <a:buClr>
                      <a:srgbClr val="0000FF"/>
                    </a:buClr>
                    <a:buSzPct val="110000"/>
                    <a:defRPr/>
                  </a:pPr>
                  <a:r>
                    <a:rPr lang="en-US" altLang="zh-CN" sz="2500" b="1" kern="0" dirty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 hops: Dividing a chunk into k sub-chunks </a:t>
                  </a:r>
                  <a:r>
                    <a:rPr lang="en-US" altLang="zh-CN" sz="2500" b="1" kern="0" dirty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itchFamily="2" charset="2"/>
                    </a:rPr>
                    <a:t> reduces delay by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2500" b="1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altLang="zh-CN" sz="2500" b="1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Wingdings" pitchFamily="2" charset="2"/>
                            </a:rPr>
                            <m:t>𝒌</m:t>
                          </m:r>
                          <m:r>
                            <a:rPr lang="en-US" altLang="zh-CN" sz="2500" b="1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Wingdings" pitchFamily="2" charset="2"/>
                            </a:rPr>
                            <m:t>−</m:t>
                          </m:r>
                          <m:r>
                            <a:rPr lang="en-US" altLang="zh-CN" sz="2500" b="1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Wingdings" pitchFamily="2" charset="2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500" b="1" i="1" kern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sym typeface="Wingdings" pitchFamily="2" charset="2"/>
                            </a:rPr>
                            <m:t>𝒌</m:t>
                          </m:r>
                        </m:den>
                      </m:f>
                    </m:oMath>
                  </a14:m>
                  <a:r>
                    <a:rPr lang="en-US" altLang="zh-CN" sz="2500" b="1" kern="0" dirty="0">
                      <a:solidFill>
                        <a:srgbClr val="FFFF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Wingdings" pitchFamily="2" charset="2"/>
                    </a:rPr>
                    <a:t> 𝛽</a:t>
                  </a:r>
                </a:p>
              </p:txBody>
            </p:sp>
          </mc:Choice>
          <mc:Fallback xmlns="">
            <p:sp>
              <p:nvSpPr>
                <p:cNvPr id="89" name="文本框 142">
                  <a:extLst>
                    <a:ext uri="{FF2B5EF4-FFF2-40B4-BE49-F238E27FC236}">
                      <a16:creationId xmlns:a16="http://schemas.microsoft.com/office/drawing/2014/main" id="{2123E114-8723-0F2F-BD70-E02BFF2829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866550" y="2153444"/>
                  <a:ext cx="9121184" cy="727890"/>
                </a:xfrm>
                <a:prstGeom prst="rect">
                  <a:avLst/>
                </a:prstGeom>
                <a:blipFill>
                  <a:blip r:embed="rId2"/>
                  <a:stretch>
                    <a:fillRect t="-8511" b="-10638"/>
                  </a:stretch>
                </a:blipFill>
              </p:spPr>
              <p:txBody>
                <a:bodyPr/>
                <a:lstStyle/>
                <a:p>
                  <a:r>
                    <a:rPr lang="en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F0B574CA-A06B-C0DE-C00D-76027B07B1A2}"/>
              </a:ext>
            </a:extLst>
          </p:cNvPr>
          <p:cNvSpPr txBox="1"/>
          <p:nvPr/>
        </p:nvSpPr>
        <p:spPr>
          <a:xfrm>
            <a:off x="6771506" y="2287577"/>
            <a:ext cx="1852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2𝛼 + 2𝛽 </a:t>
            </a:r>
            <a:r>
              <a:rPr lang="en-GB" sz="2400" dirty="0"/>
              <a:t>vs. </a:t>
            </a:r>
            <a:r>
              <a:rPr lang="en-GB" sz="2400" dirty="0">
                <a:solidFill>
                  <a:srgbClr val="FF0000"/>
                </a:solidFill>
              </a:rPr>
              <a:t>2𝛼 + 2/3𝛽</a:t>
            </a:r>
            <a:r>
              <a:rPr lang="en-GB" sz="2400" dirty="0"/>
              <a:t> </a:t>
            </a:r>
            <a:endParaRPr lang="zh-CN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EF1D2-5A24-9E15-8CA0-888A468B43E8}"/>
              </a:ext>
            </a:extLst>
          </p:cNvPr>
          <p:cNvSpPr txBox="1"/>
          <p:nvPr/>
        </p:nvSpPr>
        <p:spPr>
          <a:xfrm>
            <a:off x="694038" y="1509958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1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AE2DE-9AA9-3F88-A671-55FD9B2379B1}"/>
              </a:ext>
            </a:extLst>
          </p:cNvPr>
          <p:cNvSpPr txBox="1"/>
          <p:nvPr/>
        </p:nvSpPr>
        <p:spPr>
          <a:xfrm>
            <a:off x="1422511" y="1504612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2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FD8C7-7664-6C1B-4D9A-D03A4C247AD2}"/>
              </a:ext>
            </a:extLst>
          </p:cNvPr>
          <p:cNvSpPr txBox="1"/>
          <p:nvPr/>
        </p:nvSpPr>
        <p:spPr>
          <a:xfrm>
            <a:off x="2189535" y="1504611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3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A39F4F-6BB5-390C-B086-86C4A79D79C4}"/>
              </a:ext>
            </a:extLst>
          </p:cNvPr>
          <p:cNvSpPr txBox="1"/>
          <p:nvPr/>
        </p:nvSpPr>
        <p:spPr>
          <a:xfrm>
            <a:off x="4008235" y="1502578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1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3BC891-0397-AE09-08BC-67523C6BC02E}"/>
              </a:ext>
            </a:extLst>
          </p:cNvPr>
          <p:cNvSpPr txBox="1"/>
          <p:nvPr/>
        </p:nvSpPr>
        <p:spPr>
          <a:xfrm>
            <a:off x="4680543" y="1496463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2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98CED-D41F-4A95-98BF-4BBA46E366C3}"/>
              </a:ext>
            </a:extLst>
          </p:cNvPr>
          <p:cNvSpPr txBox="1"/>
          <p:nvPr/>
        </p:nvSpPr>
        <p:spPr>
          <a:xfrm>
            <a:off x="5381966" y="1502578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3</a:t>
            </a:r>
            <a:endParaRPr lang="zh-CN" alt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8B4E9E-B610-1AD1-FA7B-7A453ADD304E}"/>
              </a:ext>
            </a:extLst>
          </p:cNvPr>
          <p:cNvCxnSpPr>
            <a:cxnSpLocks/>
          </p:cNvCxnSpPr>
          <p:nvPr/>
        </p:nvCxnSpPr>
        <p:spPr>
          <a:xfrm>
            <a:off x="9389511" y="1838965"/>
            <a:ext cx="0" cy="177047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C87EFB-FE50-49AC-0860-90ADE64EC092}"/>
              </a:ext>
            </a:extLst>
          </p:cNvPr>
          <p:cNvCxnSpPr>
            <a:cxnSpLocks/>
          </p:cNvCxnSpPr>
          <p:nvPr/>
        </p:nvCxnSpPr>
        <p:spPr>
          <a:xfrm>
            <a:off x="10067877" y="1807035"/>
            <a:ext cx="0" cy="1802403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990FA5-DC69-94E8-9DEE-F806E20745CE}"/>
              </a:ext>
            </a:extLst>
          </p:cNvPr>
          <p:cNvCxnSpPr>
            <a:cxnSpLocks/>
          </p:cNvCxnSpPr>
          <p:nvPr/>
        </p:nvCxnSpPr>
        <p:spPr>
          <a:xfrm>
            <a:off x="10779827" y="1807035"/>
            <a:ext cx="0" cy="186167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9628A95-F963-7179-6094-90DE9D1B3035}"/>
              </a:ext>
            </a:extLst>
          </p:cNvPr>
          <p:cNvCxnSpPr>
            <a:cxnSpLocks/>
          </p:cNvCxnSpPr>
          <p:nvPr/>
        </p:nvCxnSpPr>
        <p:spPr>
          <a:xfrm>
            <a:off x="9388013" y="2109128"/>
            <a:ext cx="680568" cy="2317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50284B-06BF-0328-57B5-3976058C918A}"/>
              </a:ext>
            </a:extLst>
          </p:cNvPr>
          <p:cNvCxnSpPr>
            <a:cxnSpLocks/>
          </p:cNvCxnSpPr>
          <p:nvPr/>
        </p:nvCxnSpPr>
        <p:spPr>
          <a:xfrm>
            <a:off x="9395632" y="2574824"/>
            <a:ext cx="682772" cy="2181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55C013-9885-D920-A6AD-BDF0BFB3267B}"/>
              </a:ext>
            </a:extLst>
          </p:cNvPr>
          <p:cNvSpPr txBox="1"/>
          <p:nvPr/>
        </p:nvSpPr>
        <p:spPr>
          <a:xfrm>
            <a:off x="8861948" y="3587591"/>
            <a:ext cx="2452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Transmit chunk divided to 2 sub-chunks</a:t>
            </a:r>
            <a:endParaRPr lang="zh-CN" alt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D7FAB9-A5FA-7126-9EB2-7593D9F23F1C}"/>
              </a:ext>
            </a:extLst>
          </p:cNvPr>
          <p:cNvCxnSpPr>
            <a:cxnSpLocks/>
          </p:cNvCxnSpPr>
          <p:nvPr/>
        </p:nvCxnSpPr>
        <p:spPr>
          <a:xfrm>
            <a:off x="10077966" y="2566957"/>
            <a:ext cx="680568" cy="2317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EEA74B-FEAA-1FD5-5043-BE3B4B7ABD7C}"/>
              </a:ext>
            </a:extLst>
          </p:cNvPr>
          <p:cNvCxnSpPr>
            <a:cxnSpLocks/>
          </p:cNvCxnSpPr>
          <p:nvPr/>
        </p:nvCxnSpPr>
        <p:spPr>
          <a:xfrm>
            <a:off x="10057797" y="2673743"/>
            <a:ext cx="719827" cy="2268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DAB74F-53C8-54A9-795F-776AA187A515}"/>
              </a:ext>
            </a:extLst>
          </p:cNvPr>
          <p:cNvCxnSpPr>
            <a:cxnSpLocks/>
          </p:cNvCxnSpPr>
          <p:nvPr/>
        </p:nvCxnSpPr>
        <p:spPr>
          <a:xfrm>
            <a:off x="9383210" y="2340899"/>
            <a:ext cx="682772" cy="2181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B21E4D-E25E-99C2-F2A0-0EE386D46011}"/>
              </a:ext>
            </a:extLst>
          </p:cNvPr>
          <p:cNvCxnSpPr>
            <a:cxnSpLocks/>
          </p:cNvCxnSpPr>
          <p:nvPr/>
        </p:nvCxnSpPr>
        <p:spPr>
          <a:xfrm>
            <a:off x="10075704" y="2464644"/>
            <a:ext cx="680568" cy="2317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B5C9C1C-6385-22FC-464F-8E1D6EE2AD31}"/>
              </a:ext>
            </a:extLst>
          </p:cNvPr>
          <p:cNvSpPr txBox="1"/>
          <p:nvPr/>
        </p:nvSpPr>
        <p:spPr>
          <a:xfrm>
            <a:off x="8812698" y="1497123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1</a:t>
            </a:r>
            <a:endParaRPr lang="zh-CN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3F6B0C-024F-9824-E0AB-2807C2964D0C}"/>
              </a:ext>
            </a:extLst>
          </p:cNvPr>
          <p:cNvSpPr txBox="1"/>
          <p:nvPr/>
        </p:nvSpPr>
        <p:spPr>
          <a:xfrm>
            <a:off x="9704505" y="1476796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2</a:t>
            </a:r>
            <a:endParaRPr lang="zh-CN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E93917-748A-914D-5DFA-EFE192C148FA}"/>
              </a:ext>
            </a:extLst>
          </p:cNvPr>
          <p:cNvSpPr txBox="1"/>
          <p:nvPr/>
        </p:nvSpPr>
        <p:spPr>
          <a:xfrm>
            <a:off x="10525509" y="1476127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3</a:t>
            </a:r>
            <a:endParaRPr lang="zh-CN" alt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2432A1-92DE-827A-91E8-092761E774E9}"/>
              </a:ext>
            </a:extLst>
          </p:cNvPr>
          <p:cNvCxnSpPr>
            <a:cxnSpLocks/>
          </p:cNvCxnSpPr>
          <p:nvPr/>
        </p:nvCxnSpPr>
        <p:spPr>
          <a:xfrm>
            <a:off x="9394343" y="2224268"/>
            <a:ext cx="682772" cy="2181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3E46E3-228E-1AA6-CAE4-E2DD07E48666}"/>
              </a:ext>
            </a:extLst>
          </p:cNvPr>
          <p:cNvCxnSpPr>
            <a:cxnSpLocks/>
          </p:cNvCxnSpPr>
          <p:nvPr/>
        </p:nvCxnSpPr>
        <p:spPr>
          <a:xfrm>
            <a:off x="9396818" y="2464966"/>
            <a:ext cx="682772" cy="2181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13327FF-51C1-2D98-0B72-BB6A68F12188}"/>
              </a:ext>
            </a:extLst>
          </p:cNvPr>
          <p:cNvCxnSpPr>
            <a:cxnSpLocks/>
          </p:cNvCxnSpPr>
          <p:nvPr/>
        </p:nvCxnSpPr>
        <p:spPr>
          <a:xfrm>
            <a:off x="10067792" y="2791083"/>
            <a:ext cx="719827" cy="2268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1AF24E-AA6D-4FCE-FF3D-37A96467A34A}"/>
              </a:ext>
            </a:extLst>
          </p:cNvPr>
          <p:cNvCxnSpPr>
            <a:cxnSpLocks/>
          </p:cNvCxnSpPr>
          <p:nvPr/>
        </p:nvCxnSpPr>
        <p:spPr>
          <a:xfrm>
            <a:off x="10047472" y="2862203"/>
            <a:ext cx="719827" cy="22684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5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  <p:bldP spid="42" grpId="0"/>
      <p:bldP spid="43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69EF1-B89A-D383-D01F-8611BDD7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rgbClr val="0F2C53"/>
                </a:solidFill>
                <a:latin typeface="Abel"/>
                <a:ea typeface="Abel"/>
                <a:cs typeface="Abel"/>
                <a:sym typeface="Abel"/>
              </a:rPr>
              <a:t>Problem Statement</a:t>
            </a:r>
            <a:endParaRPr kumimoji="1"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A68AFD-506F-5FAA-C599-91321213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D2A3A1-4DF7-EB06-019F-106A2472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62195B3-F744-7FA1-5CCC-227972CA6596}"/>
              </a:ext>
            </a:extLst>
          </p:cNvPr>
          <p:cNvGrpSpPr/>
          <p:nvPr/>
        </p:nvGrpSpPr>
        <p:grpSpPr>
          <a:xfrm>
            <a:off x="630016" y="3262723"/>
            <a:ext cx="932503" cy="850583"/>
            <a:chOff x="457719" y="4110708"/>
            <a:chExt cx="1198563" cy="1198563"/>
          </a:xfrm>
          <a:solidFill>
            <a:srgbClr val="004D82"/>
          </a:solidFill>
        </p:grpSpPr>
        <p:grpSp>
          <p:nvGrpSpPr>
            <p:cNvPr id="44" name="Gruppieren 6">
              <a:extLst>
                <a:ext uri="{FF2B5EF4-FFF2-40B4-BE49-F238E27FC236}">
                  <a16:creationId xmlns:a16="http://schemas.microsoft.com/office/drawing/2014/main" id="{70870CD6-1164-9E4E-13A5-8192FAA04CA2}"/>
                </a:ext>
              </a:extLst>
            </p:cNvPr>
            <p:cNvGrpSpPr/>
            <p:nvPr/>
          </p:nvGrpSpPr>
          <p:grpSpPr>
            <a:xfrm>
              <a:off x="457719" y="4110708"/>
              <a:ext cx="1198563" cy="1198563"/>
              <a:chOff x="779463" y="3076385"/>
              <a:chExt cx="1198563" cy="1198563"/>
            </a:xfrm>
            <a:grpFill/>
            <a:effectLst/>
          </p:grpSpPr>
          <p:sp>
            <p:nvSpPr>
              <p:cNvPr id="46" name="AutoShape 16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267A2686-2BC0-5C98-0365-FB19779D3575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3"/>
                </p:custDataLst>
              </p:nvPr>
            </p:nvSpPr>
            <p:spPr bwMode="gray">
              <a:xfrm>
                <a:off x="779463" y="3076385"/>
                <a:ext cx="1198563" cy="1198563"/>
              </a:xfrm>
              <a:prstGeom prst="rect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5" kern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7" name="AutoShape 162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A3ECC5BD-6383-362F-100D-5D1A82C2769A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4"/>
                </p:custDataLst>
              </p:nvPr>
            </p:nvSpPr>
            <p:spPr bwMode="gray">
              <a:xfrm>
                <a:off x="843242" y="3140164"/>
                <a:ext cx="1071005" cy="1071005"/>
              </a:xfrm>
              <a:prstGeom prst="rect">
                <a:avLst/>
              </a:prstGeom>
              <a:grp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5" kern="0">
                  <a:solidFill>
                    <a:srgbClr val="000000"/>
                  </a:solidFill>
                  <a:latin typeface="Arial" panose="020B0604020202020204"/>
                  <a:cs typeface="+mn-cs"/>
                </a:endParaRPr>
              </a:p>
            </p:txBody>
          </p:sp>
          <p:sp>
            <p:nvSpPr>
              <p:cNvPr id="48" name="AutoShape 164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8A73C5C7-1079-38CC-E6BA-0ECEED62C19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5"/>
                </p:custDataLst>
              </p:nvPr>
            </p:nvSpPr>
            <p:spPr bwMode="gray">
              <a:xfrm>
                <a:off x="891956" y="3178418"/>
                <a:ext cx="986769" cy="989176"/>
              </a:xfrm>
              <a:prstGeom prst="rect">
                <a:avLst/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5" kern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45" name="Freeform 88">
              <a:extLst>
                <a:ext uri="{FF2B5EF4-FFF2-40B4-BE49-F238E27FC236}">
                  <a16:creationId xmlns:a16="http://schemas.microsoft.com/office/drawing/2014/main" id="{91F33585-3803-542D-29EE-76B47A773328}"/>
                </a:ext>
              </a:extLst>
            </p:cNvPr>
            <p:cNvSpPr>
              <a:spLocks noChangeAspect="1"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669896" y="4305532"/>
              <a:ext cx="787400" cy="695325"/>
            </a:xfrm>
            <a:custGeom>
              <a:avLst/>
              <a:gdLst>
                <a:gd name="T0" fmla="*/ 2147483647 w 5398"/>
                <a:gd name="T1" fmla="*/ 2147483647 h 4763"/>
                <a:gd name="T2" fmla="*/ 2147483647 w 5398"/>
                <a:gd name="T3" fmla="*/ 2147483647 h 4763"/>
                <a:gd name="T4" fmla="*/ 2147483647 w 5398"/>
                <a:gd name="T5" fmla="*/ 2147483647 h 4763"/>
                <a:gd name="T6" fmla="*/ 2147483647 w 5398"/>
                <a:gd name="T7" fmla="*/ 2147483647 h 4763"/>
                <a:gd name="T8" fmla="*/ 2147483647 w 5398"/>
                <a:gd name="T9" fmla="*/ 2147483647 h 4763"/>
                <a:gd name="T10" fmla="*/ 2147483647 w 5398"/>
                <a:gd name="T11" fmla="*/ 2147483647 h 4763"/>
                <a:gd name="T12" fmla="*/ 2147483647 w 5398"/>
                <a:gd name="T13" fmla="*/ 2147483647 h 4763"/>
                <a:gd name="T14" fmla="*/ 2147483647 w 5398"/>
                <a:gd name="T15" fmla="*/ 2147483647 h 4763"/>
                <a:gd name="T16" fmla="*/ 2147483647 w 5398"/>
                <a:gd name="T17" fmla="*/ 2147483647 h 4763"/>
                <a:gd name="T18" fmla="*/ 2147483647 w 5398"/>
                <a:gd name="T19" fmla="*/ 2147483647 h 4763"/>
                <a:gd name="T20" fmla="*/ 2147483647 w 5398"/>
                <a:gd name="T21" fmla="*/ 2147483647 h 4763"/>
                <a:gd name="T22" fmla="*/ 2147483647 w 5398"/>
                <a:gd name="T23" fmla="*/ 2147483647 h 4763"/>
                <a:gd name="T24" fmla="*/ 2147483647 w 5398"/>
                <a:gd name="T25" fmla="*/ 2147483647 h 4763"/>
                <a:gd name="T26" fmla="*/ 2147483647 w 5398"/>
                <a:gd name="T27" fmla="*/ 2147483647 h 4763"/>
                <a:gd name="T28" fmla="*/ 2147483647 w 5398"/>
                <a:gd name="T29" fmla="*/ 2147483647 h 4763"/>
                <a:gd name="T30" fmla="*/ 2147483647 w 5398"/>
                <a:gd name="T31" fmla="*/ 2147483647 h 4763"/>
                <a:gd name="T32" fmla="*/ 2147483647 w 5398"/>
                <a:gd name="T33" fmla="*/ 2147483647 h 4763"/>
                <a:gd name="T34" fmla="*/ 2147483647 w 5398"/>
                <a:gd name="T35" fmla="*/ 2147483647 h 4763"/>
                <a:gd name="T36" fmla="*/ 2147483647 w 5398"/>
                <a:gd name="T37" fmla="*/ 2147483647 h 4763"/>
                <a:gd name="T38" fmla="*/ 2147483647 w 5398"/>
                <a:gd name="T39" fmla="*/ 2147483647 h 4763"/>
                <a:gd name="T40" fmla="*/ 2147483647 w 5398"/>
                <a:gd name="T41" fmla="*/ 2147483647 h 4763"/>
                <a:gd name="T42" fmla="*/ 2147483647 w 5398"/>
                <a:gd name="T43" fmla="*/ 2147483647 h 4763"/>
                <a:gd name="T44" fmla="*/ 2147483647 w 5398"/>
                <a:gd name="T45" fmla="*/ 2147483647 h 4763"/>
                <a:gd name="T46" fmla="*/ 2147483647 w 5398"/>
                <a:gd name="T47" fmla="*/ 2147483647 h 4763"/>
                <a:gd name="T48" fmla="*/ 2147483647 w 5398"/>
                <a:gd name="T49" fmla="*/ 2147483647 h 4763"/>
                <a:gd name="T50" fmla="*/ 2147483647 w 5398"/>
                <a:gd name="T51" fmla="*/ 2147483647 h 4763"/>
                <a:gd name="T52" fmla="*/ 2147483647 w 5398"/>
                <a:gd name="T53" fmla="*/ 2147483647 h 4763"/>
                <a:gd name="T54" fmla="*/ 2147483647 w 5398"/>
                <a:gd name="T55" fmla="*/ 2147483647 h 4763"/>
                <a:gd name="T56" fmla="*/ 2147483647 w 5398"/>
                <a:gd name="T57" fmla="*/ 2147483647 h 4763"/>
                <a:gd name="T58" fmla="*/ 2147483647 w 5398"/>
                <a:gd name="T59" fmla="*/ 2147483647 h 4763"/>
                <a:gd name="T60" fmla="*/ 2147483647 w 5398"/>
                <a:gd name="T61" fmla="*/ 2147483647 h 4763"/>
                <a:gd name="T62" fmla="*/ 2147483647 w 5398"/>
                <a:gd name="T63" fmla="*/ 2147483647 h 4763"/>
                <a:gd name="T64" fmla="*/ 2147483647 w 5398"/>
                <a:gd name="T65" fmla="*/ 2147483647 h 4763"/>
                <a:gd name="T66" fmla="*/ 2147483647 w 5398"/>
                <a:gd name="T67" fmla="*/ 2147483647 h 4763"/>
                <a:gd name="T68" fmla="*/ 2147483647 w 5398"/>
                <a:gd name="T69" fmla="*/ 2147483647 h 4763"/>
                <a:gd name="T70" fmla="*/ 2147483647 w 5398"/>
                <a:gd name="T71" fmla="*/ 2147483647 h 4763"/>
                <a:gd name="T72" fmla="*/ 2147483647 w 5398"/>
                <a:gd name="T73" fmla="*/ 2147483647 h 4763"/>
                <a:gd name="T74" fmla="*/ 2147483647 w 5398"/>
                <a:gd name="T75" fmla="*/ 2147483647 h 4763"/>
                <a:gd name="T76" fmla="*/ 2147483647 w 5398"/>
                <a:gd name="T77" fmla="*/ 2147483647 h 4763"/>
                <a:gd name="T78" fmla="*/ 2147483647 w 5398"/>
                <a:gd name="T79" fmla="*/ 2147483647 h 4763"/>
                <a:gd name="T80" fmla="*/ 2147483647 w 5398"/>
                <a:gd name="T81" fmla="*/ 2147483647 h 4763"/>
                <a:gd name="T82" fmla="*/ 2147483647 w 5398"/>
                <a:gd name="T83" fmla="*/ 2147483647 h 4763"/>
                <a:gd name="T84" fmla="*/ 2147483647 w 5398"/>
                <a:gd name="T85" fmla="*/ 2147483647 h 4763"/>
                <a:gd name="T86" fmla="*/ 2147483647 w 5398"/>
                <a:gd name="T87" fmla="*/ 2147483647 h 4763"/>
                <a:gd name="T88" fmla="*/ 2147483647 w 5398"/>
                <a:gd name="T89" fmla="*/ 2147483647 h 4763"/>
                <a:gd name="T90" fmla="*/ 2147483647 w 5398"/>
                <a:gd name="T91" fmla="*/ 2147483647 h 4763"/>
                <a:gd name="T92" fmla="*/ 2147483647 w 5398"/>
                <a:gd name="T93" fmla="*/ 2147483647 h 4763"/>
                <a:gd name="T94" fmla="*/ 2147483647 w 5398"/>
                <a:gd name="T95" fmla="*/ 2147483647 h 4763"/>
                <a:gd name="T96" fmla="*/ 2147483647 w 5398"/>
                <a:gd name="T97" fmla="*/ 2147483647 h 4763"/>
                <a:gd name="T98" fmla="*/ 2147483647 w 5398"/>
                <a:gd name="T99" fmla="*/ 2147483647 h 4763"/>
                <a:gd name="T100" fmla="*/ 2147483647 w 5398"/>
                <a:gd name="T101" fmla="*/ 2147483647 h 4763"/>
                <a:gd name="T102" fmla="*/ 2147483647 w 5398"/>
                <a:gd name="T103" fmla="*/ 2147483647 h 4763"/>
                <a:gd name="T104" fmla="*/ 2147483647 w 5398"/>
                <a:gd name="T105" fmla="*/ 2147483647 h 4763"/>
                <a:gd name="T106" fmla="*/ 2147483647 w 5398"/>
                <a:gd name="T107" fmla="*/ 2147483647 h 4763"/>
                <a:gd name="T108" fmla="*/ 2147483647 w 5398"/>
                <a:gd name="T109" fmla="*/ 2147483647 h 4763"/>
                <a:gd name="T110" fmla="*/ 2147483647 w 5398"/>
                <a:gd name="T111" fmla="*/ 2147483647 h 4763"/>
                <a:gd name="T112" fmla="*/ 2147483647 w 5398"/>
                <a:gd name="T113" fmla="*/ 2147483647 h 4763"/>
                <a:gd name="T114" fmla="*/ 2147483647 w 5398"/>
                <a:gd name="T115" fmla="*/ 2147483647 h 4763"/>
                <a:gd name="T116" fmla="*/ 2147483647 w 5398"/>
                <a:gd name="T117" fmla="*/ 2147483647 h 4763"/>
                <a:gd name="T118" fmla="*/ 2147483647 w 5398"/>
                <a:gd name="T119" fmla="*/ 2147483647 h 4763"/>
                <a:gd name="T120" fmla="*/ 2147483647 w 5398"/>
                <a:gd name="T121" fmla="*/ 2147483647 h 4763"/>
                <a:gd name="T122" fmla="*/ 2147483647 w 5398"/>
                <a:gd name="T123" fmla="*/ 2147483647 h 476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5398"/>
                <a:gd name="T187" fmla="*/ 0 h 4763"/>
                <a:gd name="T188" fmla="*/ 5398 w 5398"/>
                <a:gd name="T189" fmla="*/ 4763 h 4763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5398" h="4763">
                  <a:moveTo>
                    <a:pt x="5307" y="3912"/>
                  </a:moveTo>
                  <a:lnTo>
                    <a:pt x="5307" y="3912"/>
                  </a:lnTo>
                  <a:lnTo>
                    <a:pt x="5328" y="3950"/>
                  </a:lnTo>
                  <a:lnTo>
                    <a:pt x="5345" y="3987"/>
                  </a:lnTo>
                  <a:lnTo>
                    <a:pt x="5360" y="4025"/>
                  </a:lnTo>
                  <a:lnTo>
                    <a:pt x="5374" y="4065"/>
                  </a:lnTo>
                  <a:lnTo>
                    <a:pt x="5383" y="4102"/>
                  </a:lnTo>
                  <a:lnTo>
                    <a:pt x="5391" y="4140"/>
                  </a:lnTo>
                  <a:lnTo>
                    <a:pt x="5395" y="4178"/>
                  </a:lnTo>
                  <a:lnTo>
                    <a:pt x="5398" y="4215"/>
                  </a:lnTo>
                  <a:lnTo>
                    <a:pt x="5398" y="4251"/>
                  </a:lnTo>
                  <a:lnTo>
                    <a:pt x="5397" y="4288"/>
                  </a:lnTo>
                  <a:lnTo>
                    <a:pt x="5391" y="4324"/>
                  </a:lnTo>
                  <a:lnTo>
                    <a:pt x="5384" y="4358"/>
                  </a:lnTo>
                  <a:lnTo>
                    <a:pt x="5376" y="4393"/>
                  </a:lnTo>
                  <a:lnTo>
                    <a:pt x="5366" y="4426"/>
                  </a:lnTo>
                  <a:lnTo>
                    <a:pt x="5352" y="4458"/>
                  </a:lnTo>
                  <a:lnTo>
                    <a:pt x="5337" y="4490"/>
                  </a:lnTo>
                  <a:lnTo>
                    <a:pt x="5319" y="4519"/>
                  </a:lnTo>
                  <a:lnTo>
                    <a:pt x="5301" y="4548"/>
                  </a:lnTo>
                  <a:lnTo>
                    <a:pt x="5279" y="4575"/>
                  </a:lnTo>
                  <a:lnTo>
                    <a:pt x="5256" y="4601"/>
                  </a:lnTo>
                  <a:lnTo>
                    <a:pt x="5230" y="4625"/>
                  </a:lnTo>
                  <a:lnTo>
                    <a:pt x="5204" y="4648"/>
                  </a:lnTo>
                  <a:lnTo>
                    <a:pt x="5176" y="4668"/>
                  </a:lnTo>
                  <a:lnTo>
                    <a:pt x="5145" y="4687"/>
                  </a:lnTo>
                  <a:lnTo>
                    <a:pt x="5114" y="4705"/>
                  </a:lnTo>
                  <a:lnTo>
                    <a:pt x="5080" y="4720"/>
                  </a:lnTo>
                  <a:lnTo>
                    <a:pt x="5045" y="4733"/>
                  </a:lnTo>
                  <a:lnTo>
                    <a:pt x="5008" y="4744"/>
                  </a:lnTo>
                  <a:lnTo>
                    <a:pt x="4970" y="4752"/>
                  </a:lnTo>
                  <a:lnTo>
                    <a:pt x="4931" y="4759"/>
                  </a:lnTo>
                  <a:lnTo>
                    <a:pt x="4889" y="4762"/>
                  </a:lnTo>
                  <a:lnTo>
                    <a:pt x="4847" y="4763"/>
                  </a:lnTo>
                  <a:lnTo>
                    <a:pt x="662" y="4762"/>
                  </a:lnTo>
                  <a:lnTo>
                    <a:pt x="605" y="4760"/>
                  </a:lnTo>
                  <a:lnTo>
                    <a:pt x="550" y="4755"/>
                  </a:lnTo>
                  <a:lnTo>
                    <a:pt x="498" y="4748"/>
                  </a:lnTo>
                  <a:lnTo>
                    <a:pt x="449" y="4737"/>
                  </a:lnTo>
                  <a:lnTo>
                    <a:pt x="402" y="4725"/>
                  </a:lnTo>
                  <a:lnTo>
                    <a:pt x="357" y="4710"/>
                  </a:lnTo>
                  <a:lnTo>
                    <a:pt x="317" y="4693"/>
                  </a:lnTo>
                  <a:lnTo>
                    <a:pt x="277" y="4672"/>
                  </a:lnTo>
                  <a:lnTo>
                    <a:pt x="241" y="4649"/>
                  </a:lnTo>
                  <a:lnTo>
                    <a:pt x="207" y="4626"/>
                  </a:lnTo>
                  <a:lnTo>
                    <a:pt x="176" y="4599"/>
                  </a:lnTo>
                  <a:lnTo>
                    <a:pt x="146" y="4571"/>
                  </a:lnTo>
                  <a:lnTo>
                    <a:pt x="120" y="4541"/>
                  </a:lnTo>
                  <a:lnTo>
                    <a:pt x="96" y="4510"/>
                  </a:lnTo>
                  <a:lnTo>
                    <a:pt x="76" y="4477"/>
                  </a:lnTo>
                  <a:lnTo>
                    <a:pt x="57" y="4444"/>
                  </a:lnTo>
                  <a:lnTo>
                    <a:pt x="41" y="4407"/>
                  </a:lnTo>
                  <a:lnTo>
                    <a:pt x="28" y="4370"/>
                  </a:lnTo>
                  <a:lnTo>
                    <a:pt x="18" y="4333"/>
                  </a:lnTo>
                  <a:lnTo>
                    <a:pt x="9" y="4295"/>
                  </a:lnTo>
                  <a:lnTo>
                    <a:pt x="3" y="4254"/>
                  </a:lnTo>
                  <a:lnTo>
                    <a:pt x="0" y="4215"/>
                  </a:lnTo>
                  <a:lnTo>
                    <a:pt x="0" y="4173"/>
                  </a:lnTo>
                  <a:lnTo>
                    <a:pt x="1" y="4132"/>
                  </a:lnTo>
                  <a:lnTo>
                    <a:pt x="7" y="4090"/>
                  </a:lnTo>
                  <a:lnTo>
                    <a:pt x="14" y="4048"/>
                  </a:lnTo>
                  <a:lnTo>
                    <a:pt x="23" y="4006"/>
                  </a:lnTo>
                  <a:lnTo>
                    <a:pt x="37" y="3964"/>
                  </a:lnTo>
                  <a:lnTo>
                    <a:pt x="51" y="3922"/>
                  </a:lnTo>
                  <a:lnTo>
                    <a:pt x="69" y="3881"/>
                  </a:lnTo>
                  <a:lnTo>
                    <a:pt x="88" y="3839"/>
                  </a:lnTo>
                  <a:lnTo>
                    <a:pt x="111" y="3797"/>
                  </a:lnTo>
                  <a:lnTo>
                    <a:pt x="2166" y="291"/>
                  </a:lnTo>
                  <a:lnTo>
                    <a:pt x="2189" y="254"/>
                  </a:lnTo>
                  <a:lnTo>
                    <a:pt x="2214" y="221"/>
                  </a:lnTo>
                  <a:lnTo>
                    <a:pt x="2241" y="189"/>
                  </a:lnTo>
                  <a:lnTo>
                    <a:pt x="2270" y="160"/>
                  </a:lnTo>
                  <a:lnTo>
                    <a:pt x="2301" y="134"/>
                  </a:lnTo>
                  <a:lnTo>
                    <a:pt x="2332" y="110"/>
                  </a:lnTo>
                  <a:lnTo>
                    <a:pt x="2366" y="88"/>
                  </a:lnTo>
                  <a:lnTo>
                    <a:pt x="2400" y="69"/>
                  </a:lnTo>
                  <a:lnTo>
                    <a:pt x="2435" y="53"/>
                  </a:lnTo>
                  <a:lnTo>
                    <a:pt x="2472" y="38"/>
                  </a:lnTo>
                  <a:lnTo>
                    <a:pt x="2508" y="26"/>
                  </a:lnTo>
                  <a:lnTo>
                    <a:pt x="2546" y="16"/>
                  </a:lnTo>
                  <a:lnTo>
                    <a:pt x="2584" y="8"/>
                  </a:lnTo>
                  <a:lnTo>
                    <a:pt x="2622" y="4"/>
                  </a:lnTo>
                  <a:lnTo>
                    <a:pt x="2661" y="1"/>
                  </a:lnTo>
                  <a:lnTo>
                    <a:pt x="2700" y="0"/>
                  </a:lnTo>
                  <a:lnTo>
                    <a:pt x="2738" y="3"/>
                  </a:lnTo>
                  <a:lnTo>
                    <a:pt x="2776" y="7"/>
                  </a:lnTo>
                  <a:lnTo>
                    <a:pt x="2815" y="14"/>
                  </a:lnTo>
                  <a:lnTo>
                    <a:pt x="2852" y="22"/>
                  </a:lnTo>
                  <a:lnTo>
                    <a:pt x="2890" y="32"/>
                  </a:lnTo>
                  <a:lnTo>
                    <a:pt x="2926" y="46"/>
                  </a:lnTo>
                  <a:lnTo>
                    <a:pt x="2962" y="61"/>
                  </a:lnTo>
                  <a:lnTo>
                    <a:pt x="2995" y="79"/>
                  </a:lnTo>
                  <a:lnTo>
                    <a:pt x="3029" y="97"/>
                  </a:lnTo>
                  <a:lnTo>
                    <a:pt x="3060" y="119"/>
                  </a:lnTo>
                  <a:lnTo>
                    <a:pt x="3092" y="142"/>
                  </a:lnTo>
                  <a:lnTo>
                    <a:pt x="3120" y="168"/>
                  </a:lnTo>
                  <a:lnTo>
                    <a:pt x="3147" y="196"/>
                  </a:lnTo>
                  <a:lnTo>
                    <a:pt x="3173" y="226"/>
                  </a:lnTo>
                  <a:lnTo>
                    <a:pt x="3196" y="259"/>
                  </a:lnTo>
                  <a:lnTo>
                    <a:pt x="3217" y="292"/>
                  </a:lnTo>
                  <a:lnTo>
                    <a:pt x="5307" y="3912"/>
                  </a:lnTo>
                  <a:close/>
                  <a:moveTo>
                    <a:pt x="5119" y="4020"/>
                  </a:moveTo>
                  <a:lnTo>
                    <a:pt x="3031" y="401"/>
                  </a:lnTo>
                  <a:lnTo>
                    <a:pt x="3017" y="379"/>
                  </a:lnTo>
                  <a:lnTo>
                    <a:pt x="3001" y="359"/>
                  </a:lnTo>
                  <a:lnTo>
                    <a:pt x="2985" y="340"/>
                  </a:lnTo>
                  <a:lnTo>
                    <a:pt x="2968" y="322"/>
                  </a:lnTo>
                  <a:lnTo>
                    <a:pt x="2949" y="306"/>
                  </a:lnTo>
                  <a:lnTo>
                    <a:pt x="2929" y="291"/>
                  </a:lnTo>
                  <a:lnTo>
                    <a:pt x="2909" y="277"/>
                  </a:lnTo>
                  <a:lnTo>
                    <a:pt x="2887" y="265"/>
                  </a:lnTo>
                  <a:lnTo>
                    <a:pt x="2865" y="254"/>
                  </a:lnTo>
                  <a:lnTo>
                    <a:pt x="2842" y="245"/>
                  </a:lnTo>
                  <a:lnTo>
                    <a:pt x="2819" y="237"/>
                  </a:lnTo>
                  <a:lnTo>
                    <a:pt x="2795" y="230"/>
                  </a:lnTo>
                  <a:lnTo>
                    <a:pt x="2771" y="225"/>
                  </a:lnTo>
                  <a:lnTo>
                    <a:pt x="2746" y="221"/>
                  </a:lnTo>
                  <a:lnTo>
                    <a:pt x="2721" y="218"/>
                  </a:lnTo>
                  <a:lnTo>
                    <a:pt x="2696" y="217"/>
                  </a:lnTo>
                  <a:lnTo>
                    <a:pt x="2671" y="218"/>
                  </a:lnTo>
                  <a:lnTo>
                    <a:pt x="2646" y="219"/>
                  </a:lnTo>
                  <a:lnTo>
                    <a:pt x="2620" y="222"/>
                  </a:lnTo>
                  <a:lnTo>
                    <a:pt x="2596" y="227"/>
                  </a:lnTo>
                  <a:lnTo>
                    <a:pt x="2572" y="233"/>
                  </a:lnTo>
                  <a:lnTo>
                    <a:pt x="2549" y="241"/>
                  </a:lnTo>
                  <a:lnTo>
                    <a:pt x="2524" y="250"/>
                  </a:lnTo>
                  <a:lnTo>
                    <a:pt x="2503" y="261"/>
                  </a:lnTo>
                  <a:lnTo>
                    <a:pt x="2480" y="273"/>
                  </a:lnTo>
                  <a:lnTo>
                    <a:pt x="2459" y="287"/>
                  </a:lnTo>
                  <a:lnTo>
                    <a:pt x="2439" y="302"/>
                  </a:lnTo>
                  <a:lnTo>
                    <a:pt x="2419" y="318"/>
                  </a:lnTo>
                  <a:lnTo>
                    <a:pt x="2401" y="337"/>
                  </a:lnTo>
                  <a:lnTo>
                    <a:pt x="2384" y="356"/>
                  </a:lnTo>
                  <a:lnTo>
                    <a:pt x="2367" y="378"/>
                  </a:lnTo>
                  <a:lnTo>
                    <a:pt x="2352" y="401"/>
                  </a:lnTo>
                  <a:lnTo>
                    <a:pt x="298" y="3906"/>
                  </a:lnTo>
                  <a:lnTo>
                    <a:pt x="282" y="3937"/>
                  </a:lnTo>
                  <a:lnTo>
                    <a:pt x="267" y="3967"/>
                  </a:lnTo>
                  <a:lnTo>
                    <a:pt x="253" y="3997"/>
                  </a:lnTo>
                  <a:lnTo>
                    <a:pt x="242" y="4027"/>
                  </a:lnTo>
                  <a:lnTo>
                    <a:pt x="233" y="4055"/>
                  </a:lnTo>
                  <a:lnTo>
                    <a:pt x="226" y="4085"/>
                  </a:lnTo>
                  <a:lnTo>
                    <a:pt x="221" y="4113"/>
                  </a:lnTo>
                  <a:lnTo>
                    <a:pt x="217" y="4142"/>
                  </a:lnTo>
                  <a:lnTo>
                    <a:pt x="214" y="4170"/>
                  </a:lnTo>
                  <a:lnTo>
                    <a:pt x="214" y="4197"/>
                  </a:lnTo>
                  <a:lnTo>
                    <a:pt x="215" y="4223"/>
                  </a:lnTo>
                  <a:lnTo>
                    <a:pt x="219" y="4250"/>
                  </a:lnTo>
                  <a:lnTo>
                    <a:pt x="225" y="4274"/>
                  </a:lnTo>
                  <a:lnTo>
                    <a:pt x="231" y="4300"/>
                  </a:lnTo>
                  <a:lnTo>
                    <a:pt x="240" y="4323"/>
                  </a:lnTo>
                  <a:lnTo>
                    <a:pt x="250" y="4346"/>
                  </a:lnTo>
                  <a:lnTo>
                    <a:pt x="263" y="4368"/>
                  </a:lnTo>
                  <a:lnTo>
                    <a:pt x="277" y="4389"/>
                  </a:lnTo>
                  <a:lnTo>
                    <a:pt x="294" y="4408"/>
                  </a:lnTo>
                  <a:lnTo>
                    <a:pt x="311" y="4427"/>
                  </a:lnTo>
                  <a:lnTo>
                    <a:pt x="330" y="4445"/>
                  </a:lnTo>
                  <a:lnTo>
                    <a:pt x="352" y="4461"/>
                  </a:lnTo>
                  <a:lnTo>
                    <a:pt x="375" y="4476"/>
                  </a:lnTo>
                  <a:lnTo>
                    <a:pt x="399" y="4491"/>
                  </a:lnTo>
                  <a:lnTo>
                    <a:pt x="426" y="4503"/>
                  </a:lnTo>
                  <a:lnTo>
                    <a:pt x="455" y="4514"/>
                  </a:lnTo>
                  <a:lnTo>
                    <a:pt x="485" y="4523"/>
                  </a:lnTo>
                  <a:lnTo>
                    <a:pt x="517" y="4530"/>
                  </a:lnTo>
                  <a:lnTo>
                    <a:pt x="551" y="4537"/>
                  </a:lnTo>
                  <a:lnTo>
                    <a:pt x="586" y="4541"/>
                  </a:lnTo>
                  <a:lnTo>
                    <a:pt x="623" y="4544"/>
                  </a:lnTo>
                  <a:lnTo>
                    <a:pt x="662" y="4545"/>
                  </a:lnTo>
                  <a:lnTo>
                    <a:pt x="4847" y="4546"/>
                  </a:lnTo>
                  <a:lnTo>
                    <a:pt x="4873" y="4546"/>
                  </a:lnTo>
                  <a:lnTo>
                    <a:pt x="4897" y="4544"/>
                  </a:lnTo>
                  <a:lnTo>
                    <a:pt x="4922" y="4541"/>
                  </a:lnTo>
                  <a:lnTo>
                    <a:pt x="4945" y="4536"/>
                  </a:lnTo>
                  <a:lnTo>
                    <a:pt x="4966" y="4529"/>
                  </a:lnTo>
                  <a:lnTo>
                    <a:pt x="4988" y="4522"/>
                  </a:lnTo>
                  <a:lnTo>
                    <a:pt x="5008" y="4513"/>
                  </a:lnTo>
                  <a:lnTo>
                    <a:pt x="5028" y="4503"/>
                  </a:lnTo>
                  <a:lnTo>
                    <a:pt x="5046" y="4492"/>
                  </a:lnTo>
                  <a:lnTo>
                    <a:pt x="5064" y="4480"/>
                  </a:lnTo>
                  <a:lnTo>
                    <a:pt x="5081" y="4467"/>
                  </a:lnTo>
                  <a:lnTo>
                    <a:pt x="5096" y="4453"/>
                  </a:lnTo>
                  <a:lnTo>
                    <a:pt x="5110" y="4437"/>
                  </a:lnTo>
                  <a:lnTo>
                    <a:pt x="5123" y="4421"/>
                  </a:lnTo>
                  <a:lnTo>
                    <a:pt x="5135" y="4404"/>
                  </a:lnTo>
                  <a:lnTo>
                    <a:pt x="5146" y="4387"/>
                  </a:lnTo>
                  <a:lnTo>
                    <a:pt x="5156" y="4368"/>
                  </a:lnTo>
                  <a:lnTo>
                    <a:pt x="5164" y="4349"/>
                  </a:lnTo>
                  <a:lnTo>
                    <a:pt x="5171" y="4329"/>
                  </a:lnTo>
                  <a:lnTo>
                    <a:pt x="5176" y="4307"/>
                  </a:lnTo>
                  <a:lnTo>
                    <a:pt x="5180" y="4285"/>
                  </a:lnTo>
                  <a:lnTo>
                    <a:pt x="5181" y="4264"/>
                  </a:lnTo>
                  <a:lnTo>
                    <a:pt x="5183" y="4241"/>
                  </a:lnTo>
                  <a:lnTo>
                    <a:pt x="5183" y="4218"/>
                  </a:lnTo>
                  <a:lnTo>
                    <a:pt x="5180" y="4195"/>
                  </a:lnTo>
                  <a:lnTo>
                    <a:pt x="5177" y="4170"/>
                  </a:lnTo>
                  <a:lnTo>
                    <a:pt x="5172" y="4146"/>
                  </a:lnTo>
                  <a:lnTo>
                    <a:pt x="5165" y="4121"/>
                  </a:lnTo>
                  <a:lnTo>
                    <a:pt x="5156" y="4096"/>
                  </a:lnTo>
                  <a:lnTo>
                    <a:pt x="5146" y="4071"/>
                  </a:lnTo>
                  <a:lnTo>
                    <a:pt x="5134" y="4046"/>
                  </a:lnTo>
                  <a:lnTo>
                    <a:pt x="5119" y="4020"/>
                  </a:lnTo>
                  <a:close/>
                  <a:moveTo>
                    <a:pt x="673" y="4253"/>
                  </a:moveTo>
                  <a:lnTo>
                    <a:pt x="673" y="4253"/>
                  </a:lnTo>
                  <a:lnTo>
                    <a:pt x="651" y="4251"/>
                  </a:lnTo>
                  <a:lnTo>
                    <a:pt x="631" y="4247"/>
                  </a:lnTo>
                  <a:lnTo>
                    <a:pt x="613" y="4242"/>
                  </a:lnTo>
                  <a:lnTo>
                    <a:pt x="597" y="4235"/>
                  </a:lnTo>
                  <a:lnTo>
                    <a:pt x="583" y="4226"/>
                  </a:lnTo>
                  <a:lnTo>
                    <a:pt x="573" y="4216"/>
                  </a:lnTo>
                  <a:lnTo>
                    <a:pt x="562" y="4204"/>
                  </a:lnTo>
                  <a:lnTo>
                    <a:pt x="555" y="4190"/>
                  </a:lnTo>
                  <a:lnTo>
                    <a:pt x="548" y="4177"/>
                  </a:lnTo>
                  <a:lnTo>
                    <a:pt x="545" y="4162"/>
                  </a:lnTo>
                  <a:lnTo>
                    <a:pt x="544" y="4146"/>
                  </a:lnTo>
                  <a:lnTo>
                    <a:pt x="544" y="4130"/>
                  </a:lnTo>
                  <a:lnTo>
                    <a:pt x="547" y="4113"/>
                  </a:lnTo>
                  <a:lnTo>
                    <a:pt x="551" y="4096"/>
                  </a:lnTo>
                  <a:lnTo>
                    <a:pt x="558" y="4079"/>
                  </a:lnTo>
                  <a:lnTo>
                    <a:pt x="567" y="4062"/>
                  </a:lnTo>
                  <a:lnTo>
                    <a:pt x="2615" y="555"/>
                  </a:lnTo>
                  <a:lnTo>
                    <a:pt x="2622" y="544"/>
                  </a:lnTo>
                  <a:lnTo>
                    <a:pt x="2630" y="536"/>
                  </a:lnTo>
                  <a:lnTo>
                    <a:pt x="2639" y="528"/>
                  </a:lnTo>
                  <a:lnTo>
                    <a:pt x="2650" y="522"/>
                  </a:lnTo>
                  <a:lnTo>
                    <a:pt x="2662" y="518"/>
                  </a:lnTo>
                  <a:lnTo>
                    <a:pt x="2675" y="514"/>
                  </a:lnTo>
                  <a:lnTo>
                    <a:pt x="2687" y="513"/>
                  </a:lnTo>
                  <a:lnTo>
                    <a:pt x="2699" y="512"/>
                  </a:lnTo>
                  <a:lnTo>
                    <a:pt x="2711" y="513"/>
                  </a:lnTo>
                  <a:lnTo>
                    <a:pt x="2725" y="514"/>
                  </a:lnTo>
                  <a:lnTo>
                    <a:pt x="2736" y="518"/>
                  </a:lnTo>
                  <a:lnTo>
                    <a:pt x="2748" y="522"/>
                  </a:lnTo>
                  <a:lnTo>
                    <a:pt x="2759" y="528"/>
                  </a:lnTo>
                  <a:lnTo>
                    <a:pt x="2768" y="536"/>
                  </a:lnTo>
                  <a:lnTo>
                    <a:pt x="2776" y="544"/>
                  </a:lnTo>
                  <a:lnTo>
                    <a:pt x="2783" y="555"/>
                  </a:lnTo>
                  <a:lnTo>
                    <a:pt x="4832" y="4062"/>
                  </a:lnTo>
                  <a:lnTo>
                    <a:pt x="4840" y="4079"/>
                  </a:lnTo>
                  <a:lnTo>
                    <a:pt x="4847" y="4096"/>
                  </a:lnTo>
                  <a:lnTo>
                    <a:pt x="4851" y="4113"/>
                  </a:lnTo>
                  <a:lnTo>
                    <a:pt x="4854" y="4130"/>
                  </a:lnTo>
                  <a:lnTo>
                    <a:pt x="4855" y="4146"/>
                  </a:lnTo>
                  <a:lnTo>
                    <a:pt x="4853" y="4162"/>
                  </a:lnTo>
                  <a:lnTo>
                    <a:pt x="4850" y="4177"/>
                  </a:lnTo>
                  <a:lnTo>
                    <a:pt x="4844" y="4190"/>
                  </a:lnTo>
                  <a:lnTo>
                    <a:pt x="4836" y="4204"/>
                  </a:lnTo>
                  <a:lnTo>
                    <a:pt x="4827" y="4216"/>
                  </a:lnTo>
                  <a:lnTo>
                    <a:pt x="4815" y="4226"/>
                  </a:lnTo>
                  <a:lnTo>
                    <a:pt x="4801" y="4235"/>
                  </a:lnTo>
                  <a:lnTo>
                    <a:pt x="4785" y="4242"/>
                  </a:lnTo>
                  <a:lnTo>
                    <a:pt x="4767" y="4247"/>
                  </a:lnTo>
                  <a:lnTo>
                    <a:pt x="4747" y="4251"/>
                  </a:lnTo>
                  <a:lnTo>
                    <a:pt x="4725" y="4253"/>
                  </a:lnTo>
                  <a:lnTo>
                    <a:pt x="673" y="4253"/>
                  </a:lnTo>
                  <a:close/>
                  <a:moveTo>
                    <a:pt x="2699" y="639"/>
                  </a:moveTo>
                  <a:lnTo>
                    <a:pt x="661" y="4117"/>
                  </a:lnTo>
                  <a:lnTo>
                    <a:pt x="658" y="4121"/>
                  </a:lnTo>
                  <a:lnTo>
                    <a:pt x="658" y="4125"/>
                  </a:lnTo>
                  <a:lnTo>
                    <a:pt x="658" y="4130"/>
                  </a:lnTo>
                  <a:lnTo>
                    <a:pt x="659" y="4135"/>
                  </a:lnTo>
                  <a:lnTo>
                    <a:pt x="662" y="4138"/>
                  </a:lnTo>
                  <a:lnTo>
                    <a:pt x="665" y="4142"/>
                  </a:lnTo>
                  <a:lnTo>
                    <a:pt x="669" y="4143"/>
                  </a:lnTo>
                  <a:lnTo>
                    <a:pt x="673" y="4144"/>
                  </a:lnTo>
                  <a:lnTo>
                    <a:pt x="4725" y="4144"/>
                  </a:lnTo>
                  <a:lnTo>
                    <a:pt x="4729" y="4143"/>
                  </a:lnTo>
                  <a:lnTo>
                    <a:pt x="4733" y="4142"/>
                  </a:lnTo>
                  <a:lnTo>
                    <a:pt x="4736" y="4138"/>
                  </a:lnTo>
                  <a:lnTo>
                    <a:pt x="4739" y="4135"/>
                  </a:lnTo>
                  <a:lnTo>
                    <a:pt x="4740" y="4130"/>
                  </a:lnTo>
                  <a:lnTo>
                    <a:pt x="4740" y="4125"/>
                  </a:lnTo>
                  <a:lnTo>
                    <a:pt x="4740" y="4121"/>
                  </a:lnTo>
                  <a:lnTo>
                    <a:pt x="4737" y="4117"/>
                  </a:lnTo>
                  <a:lnTo>
                    <a:pt x="2699" y="639"/>
                  </a:lnTo>
                  <a:close/>
                  <a:moveTo>
                    <a:pt x="2851" y="3051"/>
                  </a:moveTo>
                  <a:lnTo>
                    <a:pt x="2547" y="3051"/>
                  </a:lnTo>
                  <a:lnTo>
                    <a:pt x="2473" y="2428"/>
                  </a:lnTo>
                  <a:lnTo>
                    <a:pt x="2473" y="1494"/>
                  </a:lnTo>
                  <a:lnTo>
                    <a:pt x="2928" y="1494"/>
                  </a:lnTo>
                  <a:lnTo>
                    <a:pt x="2928" y="2428"/>
                  </a:lnTo>
                  <a:lnTo>
                    <a:pt x="2851" y="3051"/>
                  </a:lnTo>
                  <a:close/>
                  <a:moveTo>
                    <a:pt x="2975" y="3525"/>
                  </a:moveTo>
                  <a:lnTo>
                    <a:pt x="2975" y="3525"/>
                  </a:lnTo>
                  <a:lnTo>
                    <a:pt x="2974" y="3552"/>
                  </a:lnTo>
                  <a:lnTo>
                    <a:pt x="2970" y="3579"/>
                  </a:lnTo>
                  <a:lnTo>
                    <a:pt x="2962" y="3606"/>
                  </a:lnTo>
                  <a:lnTo>
                    <a:pt x="2952" y="3631"/>
                  </a:lnTo>
                  <a:lnTo>
                    <a:pt x="2940" y="3656"/>
                  </a:lnTo>
                  <a:lnTo>
                    <a:pt x="2926" y="3677"/>
                  </a:lnTo>
                  <a:lnTo>
                    <a:pt x="2910" y="3699"/>
                  </a:lnTo>
                  <a:lnTo>
                    <a:pt x="2893" y="3718"/>
                  </a:lnTo>
                  <a:lnTo>
                    <a:pt x="2872" y="3737"/>
                  </a:lnTo>
                  <a:lnTo>
                    <a:pt x="2851" y="3753"/>
                  </a:lnTo>
                  <a:lnTo>
                    <a:pt x="2828" y="3767"/>
                  </a:lnTo>
                  <a:lnTo>
                    <a:pt x="2803" y="3779"/>
                  </a:lnTo>
                  <a:lnTo>
                    <a:pt x="2779" y="3788"/>
                  </a:lnTo>
                  <a:lnTo>
                    <a:pt x="2753" y="3795"/>
                  </a:lnTo>
                  <a:lnTo>
                    <a:pt x="2726" y="3799"/>
                  </a:lnTo>
                  <a:lnTo>
                    <a:pt x="2699" y="3801"/>
                  </a:lnTo>
                  <a:lnTo>
                    <a:pt x="2672" y="3799"/>
                  </a:lnTo>
                  <a:lnTo>
                    <a:pt x="2645" y="3795"/>
                  </a:lnTo>
                  <a:lnTo>
                    <a:pt x="2619" y="3788"/>
                  </a:lnTo>
                  <a:lnTo>
                    <a:pt x="2593" y="3779"/>
                  </a:lnTo>
                  <a:lnTo>
                    <a:pt x="2569" y="3767"/>
                  </a:lnTo>
                  <a:lnTo>
                    <a:pt x="2546" y="3753"/>
                  </a:lnTo>
                  <a:lnTo>
                    <a:pt x="2526" y="3737"/>
                  </a:lnTo>
                  <a:lnTo>
                    <a:pt x="2505" y="3718"/>
                  </a:lnTo>
                  <a:lnTo>
                    <a:pt x="2488" y="3699"/>
                  </a:lnTo>
                  <a:lnTo>
                    <a:pt x="2472" y="3677"/>
                  </a:lnTo>
                  <a:lnTo>
                    <a:pt x="2458" y="3656"/>
                  </a:lnTo>
                  <a:lnTo>
                    <a:pt x="2446" y="3631"/>
                  </a:lnTo>
                  <a:lnTo>
                    <a:pt x="2436" y="3606"/>
                  </a:lnTo>
                  <a:lnTo>
                    <a:pt x="2430" y="3579"/>
                  </a:lnTo>
                  <a:lnTo>
                    <a:pt x="2426" y="3552"/>
                  </a:lnTo>
                  <a:lnTo>
                    <a:pt x="2424" y="3525"/>
                  </a:lnTo>
                  <a:lnTo>
                    <a:pt x="2426" y="3496"/>
                  </a:lnTo>
                  <a:lnTo>
                    <a:pt x="2430" y="3470"/>
                  </a:lnTo>
                  <a:lnTo>
                    <a:pt x="2436" y="3445"/>
                  </a:lnTo>
                  <a:lnTo>
                    <a:pt x="2446" y="3419"/>
                  </a:lnTo>
                  <a:lnTo>
                    <a:pt x="2458" y="3395"/>
                  </a:lnTo>
                  <a:lnTo>
                    <a:pt x="2472" y="3372"/>
                  </a:lnTo>
                  <a:lnTo>
                    <a:pt x="2488" y="3350"/>
                  </a:lnTo>
                  <a:lnTo>
                    <a:pt x="2505" y="3331"/>
                  </a:lnTo>
                  <a:lnTo>
                    <a:pt x="2526" y="3312"/>
                  </a:lnTo>
                  <a:lnTo>
                    <a:pt x="2546" y="3297"/>
                  </a:lnTo>
                  <a:lnTo>
                    <a:pt x="2569" y="3282"/>
                  </a:lnTo>
                  <a:lnTo>
                    <a:pt x="2593" y="3270"/>
                  </a:lnTo>
                  <a:lnTo>
                    <a:pt x="2619" y="3261"/>
                  </a:lnTo>
                  <a:lnTo>
                    <a:pt x="2645" y="3254"/>
                  </a:lnTo>
                  <a:lnTo>
                    <a:pt x="2672" y="3250"/>
                  </a:lnTo>
                  <a:lnTo>
                    <a:pt x="2699" y="3248"/>
                  </a:lnTo>
                  <a:lnTo>
                    <a:pt x="2726" y="3250"/>
                  </a:lnTo>
                  <a:lnTo>
                    <a:pt x="2753" y="3254"/>
                  </a:lnTo>
                  <a:lnTo>
                    <a:pt x="2779" y="3261"/>
                  </a:lnTo>
                  <a:lnTo>
                    <a:pt x="2803" y="3270"/>
                  </a:lnTo>
                  <a:lnTo>
                    <a:pt x="2828" y="3282"/>
                  </a:lnTo>
                  <a:lnTo>
                    <a:pt x="2851" y="3297"/>
                  </a:lnTo>
                  <a:lnTo>
                    <a:pt x="2872" y="3312"/>
                  </a:lnTo>
                  <a:lnTo>
                    <a:pt x="2893" y="3331"/>
                  </a:lnTo>
                  <a:lnTo>
                    <a:pt x="2910" y="3350"/>
                  </a:lnTo>
                  <a:lnTo>
                    <a:pt x="2926" y="3372"/>
                  </a:lnTo>
                  <a:lnTo>
                    <a:pt x="2940" y="3395"/>
                  </a:lnTo>
                  <a:lnTo>
                    <a:pt x="2952" y="3419"/>
                  </a:lnTo>
                  <a:lnTo>
                    <a:pt x="2962" y="3445"/>
                  </a:lnTo>
                  <a:lnTo>
                    <a:pt x="2970" y="3470"/>
                  </a:lnTo>
                  <a:lnTo>
                    <a:pt x="2974" y="3496"/>
                  </a:lnTo>
                  <a:lnTo>
                    <a:pt x="2975" y="3525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spcBef>
                  <a:spcPct val="20000"/>
                </a:spcBef>
              </a:pPr>
              <a:endParaRPr lang="de-DE" sz="2185">
                <a:solidFill>
                  <a:srgbClr val="000000"/>
                </a:solidFill>
              </a:endParaRPr>
            </a:p>
          </p:txBody>
        </p:sp>
      </p:grpSp>
      <p:cxnSp>
        <p:nvCxnSpPr>
          <p:cNvPr id="8" name="Gerade Verbindung 125">
            <a:extLst>
              <a:ext uri="{FF2B5EF4-FFF2-40B4-BE49-F238E27FC236}">
                <a16:creationId xmlns:a16="http://schemas.microsoft.com/office/drawing/2014/main" id="{B427E3C7-D3C8-5D63-4459-2158B1D2ED8B}"/>
              </a:ext>
            </a:extLst>
          </p:cNvPr>
          <p:cNvCxnSpPr>
            <a:stCxn id="46" idx="3"/>
          </p:cNvCxnSpPr>
          <p:nvPr>
            <p:custDataLst>
              <p:tags r:id="rId1"/>
            </p:custDataLst>
          </p:nvPr>
        </p:nvCxnSpPr>
        <p:spPr bwMode="gray">
          <a:xfrm>
            <a:off x="1562519" y="3688015"/>
            <a:ext cx="445754" cy="0"/>
          </a:xfrm>
          <a:prstGeom prst="line">
            <a:avLst/>
          </a:prstGeom>
          <a:ln w="12700">
            <a:solidFill>
              <a:srgbClr val="004D8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Gerade Verbindung 126">
            <a:extLst>
              <a:ext uri="{FF2B5EF4-FFF2-40B4-BE49-F238E27FC236}">
                <a16:creationId xmlns:a16="http://schemas.microsoft.com/office/drawing/2014/main" id="{58D5AE0A-BBE2-2CB6-86CE-1FDBEC76BAFE}"/>
              </a:ext>
            </a:extLst>
          </p:cNvPr>
          <p:cNvCxnSpPr>
            <a:cxnSpLocks/>
            <a:endCxn id="36" idx="1"/>
          </p:cNvCxnSpPr>
          <p:nvPr>
            <p:custDataLst>
              <p:tags r:id="rId2"/>
            </p:custDataLst>
          </p:nvPr>
        </p:nvCxnSpPr>
        <p:spPr bwMode="gray">
          <a:xfrm>
            <a:off x="2028431" y="3364516"/>
            <a:ext cx="1575732" cy="0"/>
          </a:xfrm>
          <a:prstGeom prst="line">
            <a:avLst/>
          </a:prstGeom>
          <a:ln w="12700">
            <a:solidFill>
              <a:srgbClr val="004D8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Gerade Verbindung 127">
            <a:extLst>
              <a:ext uri="{FF2B5EF4-FFF2-40B4-BE49-F238E27FC236}">
                <a16:creationId xmlns:a16="http://schemas.microsoft.com/office/drawing/2014/main" id="{3423F265-3AEC-67D9-0265-471E53AAADED}"/>
              </a:ext>
            </a:extLst>
          </p:cNvPr>
          <p:cNvCxnSpPr>
            <a:cxnSpLocks/>
            <a:endCxn id="42" idx="1"/>
          </p:cNvCxnSpPr>
          <p:nvPr>
            <p:custDataLst>
              <p:tags r:id="rId3"/>
            </p:custDataLst>
          </p:nvPr>
        </p:nvCxnSpPr>
        <p:spPr bwMode="gray">
          <a:xfrm>
            <a:off x="2028431" y="2032640"/>
            <a:ext cx="1636440" cy="1681"/>
          </a:xfrm>
          <a:prstGeom prst="line">
            <a:avLst/>
          </a:prstGeom>
          <a:ln w="12700">
            <a:solidFill>
              <a:srgbClr val="004D8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Gerade Verbindung 128">
            <a:extLst>
              <a:ext uri="{FF2B5EF4-FFF2-40B4-BE49-F238E27FC236}">
                <a16:creationId xmlns:a16="http://schemas.microsoft.com/office/drawing/2014/main" id="{155204A8-E4C2-C53F-DC85-B3D6B0E86E0F}"/>
              </a:ext>
            </a:extLst>
          </p:cNvPr>
          <p:cNvCxnSpPr>
            <a:cxnSpLocks/>
            <a:endCxn id="31" idx="1"/>
          </p:cNvCxnSpPr>
          <p:nvPr>
            <p:custDataLst>
              <p:tags r:id="rId4"/>
            </p:custDataLst>
          </p:nvPr>
        </p:nvCxnSpPr>
        <p:spPr bwMode="gray">
          <a:xfrm flipV="1">
            <a:off x="2004927" y="5581358"/>
            <a:ext cx="1639175" cy="15426"/>
          </a:xfrm>
          <a:prstGeom prst="line">
            <a:avLst/>
          </a:prstGeom>
          <a:ln w="12700">
            <a:solidFill>
              <a:srgbClr val="004D8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4">
            <a:extLst>
              <a:ext uri="{FF2B5EF4-FFF2-40B4-BE49-F238E27FC236}">
                <a16:creationId xmlns:a16="http://schemas.microsoft.com/office/drawing/2014/main" id="{B5AC7831-7AA3-FF4F-4031-E0C8B56B544A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2008274" y="2036867"/>
            <a:ext cx="3640" cy="3581089"/>
          </a:xfrm>
          <a:prstGeom prst="line">
            <a:avLst/>
          </a:prstGeom>
          <a:ln w="12700">
            <a:solidFill>
              <a:srgbClr val="004D8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Gerade Verbindung 126">
            <a:extLst>
              <a:ext uri="{FF2B5EF4-FFF2-40B4-BE49-F238E27FC236}">
                <a16:creationId xmlns:a16="http://schemas.microsoft.com/office/drawing/2014/main" id="{85BE7107-17B8-9BA3-DDED-5374E658F488}"/>
              </a:ext>
            </a:extLst>
          </p:cNvPr>
          <p:cNvCxnSpPr>
            <a:cxnSpLocks/>
            <a:endCxn id="33" idx="1"/>
          </p:cNvCxnSpPr>
          <p:nvPr>
            <p:custDataLst>
              <p:tags r:id="rId6"/>
            </p:custDataLst>
          </p:nvPr>
        </p:nvCxnSpPr>
        <p:spPr bwMode="gray">
          <a:xfrm>
            <a:off x="2011914" y="4440904"/>
            <a:ext cx="1575719" cy="3714"/>
          </a:xfrm>
          <a:prstGeom prst="line">
            <a:avLst/>
          </a:prstGeom>
          <a:ln w="12700">
            <a:solidFill>
              <a:srgbClr val="004D8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4" name="Group 16">
            <a:extLst>
              <a:ext uri="{FF2B5EF4-FFF2-40B4-BE49-F238E27FC236}">
                <a16:creationId xmlns:a16="http://schemas.microsoft.com/office/drawing/2014/main" id="{C15B7B07-3ED5-4EA8-2CAD-3B051482AE4E}"/>
              </a:ext>
            </a:extLst>
          </p:cNvPr>
          <p:cNvGrpSpPr/>
          <p:nvPr/>
        </p:nvGrpSpPr>
        <p:grpSpPr>
          <a:xfrm>
            <a:off x="3620153" y="1656047"/>
            <a:ext cx="840352" cy="756547"/>
            <a:chOff x="4981926" y="1148181"/>
            <a:chExt cx="1080120" cy="1066056"/>
          </a:xfrm>
          <a:solidFill>
            <a:srgbClr val="004D82"/>
          </a:solidFill>
        </p:grpSpPr>
        <p:grpSp>
          <p:nvGrpSpPr>
            <p:cNvPr id="39" name="Gruppieren 6">
              <a:extLst>
                <a:ext uri="{FF2B5EF4-FFF2-40B4-BE49-F238E27FC236}">
                  <a16:creationId xmlns:a16="http://schemas.microsoft.com/office/drawing/2014/main" id="{D077A1C7-7B63-675E-94AE-F75C8190B06A}"/>
                </a:ext>
              </a:extLst>
            </p:cNvPr>
            <p:cNvGrpSpPr/>
            <p:nvPr/>
          </p:nvGrpSpPr>
          <p:grpSpPr>
            <a:xfrm>
              <a:off x="4981926" y="1148181"/>
              <a:ext cx="1080120" cy="1066056"/>
              <a:chOff x="779463" y="3076385"/>
              <a:chExt cx="1198563" cy="1198563"/>
            </a:xfrm>
            <a:grpFill/>
            <a:effectLst/>
          </p:grpSpPr>
          <p:sp>
            <p:nvSpPr>
              <p:cNvPr id="41" name="AutoShape 161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39523B25-AE33-C150-4D78-327F19BA5E19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gray">
              <a:xfrm>
                <a:off x="779463" y="3076385"/>
                <a:ext cx="1198563" cy="1198563"/>
              </a:xfrm>
              <a:prstGeom prst="rect">
                <a:avLst/>
              </a:prstGeom>
              <a:grp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5" kern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42" name="AutoShape 162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116F4A60-F866-DBBE-4B61-ECDDF8DDA295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0"/>
                </p:custDataLst>
              </p:nvPr>
            </p:nvSpPr>
            <p:spPr bwMode="gray">
              <a:xfrm>
                <a:off x="843242" y="3140164"/>
                <a:ext cx="1071005" cy="1071005"/>
              </a:xfrm>
              <a:prstGeom prst="rect">
                <a:avLst/>
              </a:prstGeom>
              <a:grpFill/>
              <a:ln w="25400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5" kern="0">
                  <a:solidFill>
                    <a:srgbClr val="000000"/>
                  </a:solidFill>
                  <a:latin typeface="Arial" panose="020B0604020202020204"/>
                  <a:cs typeface="+mn-cs"/>
                </a:endParaRPr>
              </a:p>
            </p:txBody>
          </p:sp>
          <p:sp>
            <p:nvSpPr>
              <p:cNvPr id="43" name="AutoShape 164" descr="© INSCALE GmbH, 26.05.2010&#10;http://www.presentationload.com/">
                <a:extLst>
                  <a:ext uri="{FF2B5EF4-FFF2-40B4-BE49-F238E27FC236}">
                    <a16:creationId xmlns:a16="http://schemas.microsoft.com/office/drawing/2014/main" id="{9FC591F7-EC3F-A01E-9697-40AFA1628259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gray">
              <a:xfrm>
                <a:off x="891956" y="3178418"/>
                <a:ext cx="986769" cy="989176"/>
              </a:xfrm>
              <a:prstGeom prst="rect">
                <a:avLst/>
              </a:prstGeom>
              <a:grpFill/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5" kern="0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DB6C0DB3-ED94-3329-0CF5-EDE8075E1E17}"/>
                </a:ext>
              </a:extLst>
            </p:cNvPr>
            <p:cNvSpPr>
              <a:spLocks noChangeAspect="1"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5230948" y="1516288"/>
              <a:ext cx="582077" cy="329842"/>
            </a:xfrm>
            <a:custGeom>
              <a:avLst/>
              <a:gdLst>
                <a:gd name="T0" fmla="*/ 2147483647 w 6734"/>
                <a:gd name="T1" fmla="*/ 2147483647 h 3835"/>
                <a:gd name="T2" fmla="*/ 2147483647 w 6734"/>
                <a:gd name="T3" fmla="*/ 2147483647 h 3835"/>
                <a:gd name="T4" fmla="*/ 2147483647 w 6734"/>
                <a:gd name="T5" fmla="*/ 2147483647 h 3835"/>
                <a:gd name="T6" fmla="*/ 2147483647 w 6734"/>
                <a:gd name="T7" fmla="*/ 2147483647 h 3835"/>
                <a:gd name="T8" fmla="*/ 2147483647 w 6734"/>
                <a:gd name="T9" fmla="*/ 2147483647 h 3835"/>
                <a:gd name="T10" fmla="*/ 2147483647 w 6734"/>
                <a:gd name="T11" fmla="*/ 2147483647 h 3835"/>
                <a:gd name="T12" fmla="*/ 2147483647 w 6734"/>
                <a:gd name="T13" fmla="*/ 2147483647 h 3835"/>
                <a:gd name="T14" fmla="*/ 2147483647 w 6734"/>
                <a:gd name="T15" fmla="*/ 2147483647 h 3835"/>
                <a:gd name="T16" fmla="*/ 2147483647 w 6734"/>
                <a:gd name="T17" fmla="*/ 2147483647 h 3835"/>
                <a:gd name="T18" fmla="*/ 2147483647 w 6734"/>
                <a:gd name="T19" fmla="*/ 2147483647 h 3835"/>
                <a:gd name="T20" fmla="*/ 2147483647 w 6734"/>
                <a:gd name="T21" fmla="*/ 2147483647 h 3835"/>
                <a:gd name="T22" fmla="*/ 2147483647 w 6734"/>
                <a:gd name="T23" fmla="*/ 2147483647 h 3835"/>
                <a:gd name="T24" fmla="*/ 2147483647 w 6734"/>
                <a:gd name="T25" fmla="*/ 2147483647 h 3835"/>
                <a:gd name="T26" fmla="*/ 2147483647 w 6734"/>
                <a:gd name="T27" fmla="*/ 2147483647 h 3835"/>
                <a:gd name="T28" fmla="*/ 2147483647 w 6734"/>
                <a:gd name="T29" fmla="*/ 2147483647 h 3835"/>
                <a:gd name="T30" fmla="*/ 2147483647 w 6734"/>
                <a:gd name="T31" fmla="*/ 2147483647 h 3835"/>
                <a:gd name="T32" fmla="*/ 2147483647 w 6734"/>
                <a:gd name="T33" fmla="*/ 2147483647 h 3835"/>
                <a:gd name="T34" fmla="*/ 2147483647 w 6734"/>
                <a:gd name="T35" fmla="*/ 2147483647 h 3835"/>
                <a:gd name="T36" fmla="*/ 2147483647 w 6734"/>
                <a:gd name="T37" fmla="*/ 2147483647 h 3835"/>
                <a:gd name="T38" fmla="*/ 2147483647 w 6734"/>
                <a:gd name="T39" fmla="*/ 2147483647 h 3835"/>
                <a:gd name="T40" fmla="*/ 2147483647 w 6734"/>
                <a:gd name="T41" fmla="*/ 2147483647 h 3835"/>
                <a:gd name="T42" fmla="*/ 2147483647 w 6734"/>
                <a:gd name="T43" fmla="*/ 2147483647 h 3835"/>
                <a:gd name="T44" fmla="*/ 2147483647 w 6734"/>
                <a:gd name="T45" fmla="*/ 2147483647 h 3835"/>
                <a:gd name="T46" fmla="*/ 2147483647 w 6734"/>
                <a:gd name="T47" fmla="*/ 2147483647 h 3835"/>
                <a:gd name="T48" fmla="*/ 2147483647 w 6734"/>
                <a:gd name="T49" fmla="*/ 2147483647 h 3835"/>
                <a:gd name="T50" fmla="*/ 2147483647 w 6734"/>
                <a:gd name="T51" fmla="*/ 2147483647 h 3835"/>
                <a:gd name="T52" fmla="*/ 2147483647 w 6734"/>
                <a:gd name="T53" fmla="*/ 2147483647 h 3835"/>
                <a:gd name="T54" fmla="*/ 2147483647 w 6734"/>
                <a:gd name="T55" fmla="*/ 2147483647 h 3835"/>
                <a:gd name="T56" fmla="*/ 2147483647 w 6734"/>
                <a:gd name="T57" fmla="*/ 2147483647 h 3835"/>
                <a:gd name="T58" fmla="*/ 2147483647 w 6734"/>
                <a:gd name="T59" fmla="*/ 2147483647 h 3835"/>
                <a:gd name="T60" fmla="*/ 2147483647 w 6734"/>
                <a:gd name="T61" fmla="*/ 2147483647 h 3835"/>
                <a:gd name="T62" fmla="*/ 2147483647 w 6734"/>
                <a:gd name="T63" fmla="*/ 2147483647 h 3835"/>
                <a:gd name="T64" fmla="*/ 2147483647 w 6734"/>
                <a:gd name="T65" fmla="*/ 2147483647 h 3835"/>
                <a:gd name="T66" fmla="*/ 2147483647 w 6734"/>
                <a:gd name="T67" fmla="*/ 2147483647 h 3835"/>
                <a:gd name="T68" fmla="*/ 2147483647 w 6734"/>
                <a:gd name="T69" fmla="*/ 2147483647 h 3835"/>
                <a:gd name="T70" fmla="*/ 2147483647 w 6734"/>
                <a:gd name="T71" fmla="*/ 2147483647 h 3835"/>
                <a:gd name="T72" fmla="*/ 2147483647 w 6734"/>
                <a:gd name="T73" fmla="*/ 2147483647 h 3835"/>
                <a:gd name="T74" fmla="*/ 2147483647 w 6734"/>
                <a:gd name="T75" fmla="*/ 2147483647 h 3835"/>
                <a:gd name="T76" fmla="*/ 2147483647 w 6734"/>
                <a:gd name="T77" fmla="*/ 2147483647 h 3835"/>
                <a:gd name="T78" fmla="*/ 2147483647 w 6734"/>
                <a:gd name="T79" fmla="*/ 2147483647 h 3835"/>
                <a:gd name="T80" fmla="*/ 2147483647 w 6734"/>
                <a:gd name="T81" fmla="*/ 2147483647 h 3835"/>
                <a:gd name="T82" fmla="*/ 2147483647 w 6734"/>
                <a:gd name="T83" fmla="*/ 2147483647 h 3835"/>
                <a:gd name="T84" fmla="*/ 2147483647 w 6734"/>
                <a:gd name="T85" fmla="*/ 2147483647 h 3835"/>
                <a:gd name="T86" fmla="*/ 2147483647 w 6734"/>
                <a:gd name="T87" fmla="*/ 2147483647 h 3835"/>
                <a:gd name="T88" fmla="*/ 2147483647 w 6734"/>
                <a:gd name="T89" fmla="*/ 2147483647 h 3835"/>
                <a:gd name="T90" fmla="*/ 2147483647 w 6734"/>
                <a:gd name="T91" fmla="*/ 2147483647 h 3835"/>
                <a:gd name="T92" fmla="*/ 2147483647 w 6734"/>
                <a:gd name="T93" fmla="*/ 2147483647 h 3835"/>
                <a:gd name="T94" fmla="*/ 2147483647 w 6734"/>
                <a:gd name="T95" fmla="*/ 2147483647 h 3835"/>
                <a:gd name="T96" fmla="*/ 2147483647 w 6734"/>
                <a:gd name="T97" fmla="*/ 2147483647 h 3835"/>
                <a:gd name="T98" fmla="*/ 2147483647 w 6734"/>
                <a:gd name="T99" fmla="*/ 2147483647 h 3835"/>
                <a:gd name="T100" fmla="*/ 2147483647 w 6734"/>
                <a:gd name="T101" fmla="*/ 2147483647 h 3835"/>
                <a:gd name="T102" fmla="*/ 2147483647 w 6734"/>
                <a:gd name="T103" fmla="*/ 2147483647 h 3835"/>
                <a:gd name="T104" fmla="*/ 2147483647 w 6734"/>
                <a:gd name="T105" fmla="*/ 2147483647 h 3835"/>
                <a:gd name="T106" fmla="*/ 2147483647 w 6734"/>
                <a:gd name="T107" fmla="*/ 2147483647 h 3835"/>
                <a:gd name="T108" fmla="*/ 2147483647 w 6734"/>
                <a:gd name="T109" fmla="*/ 2147483647 h 3835"/>
                <a:gd name="T110" fmla="*/ 2147483647 w 6734"/>
                <a:gd name="T111" fmla="*/ 2147483647 h 3835"/>
                <a:gd name="T112" fmla="*/ 2147483647 w 6734"/>
                <a:gd name="T113" fmla="*/ 2147483647 h 383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734"/>
                <a:gd name="T172" fmla="*/ 0 h 3835"/>
                <a:gd name="T173" fmla="*/ 6734 w 6734"/>
                <a:gd name="T174" fmla="*/ 3835 h 383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734" h="3835">
                  <a:moveTo>
                    <a:pt x="6640" y="1028"/>
                  </a:moveTo>
                  <a:lnTo>
                    <a:pt x="6640" y="1028"/>
                  </a:lnTo>
                  <a:lnTo>
                    <a:pt x="6614" y="1007"/>
                  </a:lnTo>
                  <a:lnTo>
                    <a:pt x="6587" y="988"/>
                  </a:lnTo>
                  <a:lnTo>
                    <a:pt x="6558" y="970"/>
                  </a:lnTo>
                  <a:lnTo>
                    <a:pt x="6525" y="956"/>
                  </a:lnTo>
                  <a:lnTo>
                    <a:pt x="6491" y="944"/>
                  </a:lnTo>
                  <a:lnTo>
                    <a:pt x="6456" y="933"/>
                  </a:lnTo>
                  <a:lnTo>
                    <a:pt x="6420" y="926"/>
                  </a:lnTo>
                  <a:lnTo>
                    <a:pt x="6379" y="921"/>
                  </a:lnTo>
                  <a:lnTo>
                    <a:pt x="6339" y="918"/>
                  </a:lnTo>
                  <a:lnTo>
                    <a:pt x="6297" y="918"/>
                  </a:lnTo>
                  <a:lnTo>
                    <a:pt x="6255" y="921"/>
                  </a:lnTo>
                  <a:lnTo>
                    <a:pt x="6210" y="926"/>
                  </a:lnTo>
                  <a:lnTo>
                    <a:pt x="6164" y="935"/>
                  </a:lnTo>
                  <a:lnTo>
                    <a:pt x="6117" y="946"/>
                  </a:lnTo>
                  <a:lnTo>
                    <a:pt x="6070" y="960"/>
                  </a:lnTo>
                  <a:lnTo>
                    <a:pt x="6021" y="975"/>
                  </a:lnTo>
                  <a:lnTo>
                    <a:pt x="4738" y="1449"/>
                  </a:lnTo>
                  <a:lnTo>
                    <a:pt x="3475" y="1449"/>
                  </a:lnTo>
                  <a:lnTo>
                    <a:pt x="3419" y="1293"/>
                  </a:lnTo>
                  <a:lnTo>
                    <a:pt x="3457" y="1273"/>
                  </a:lnTo>
                  <a:lnTo>
                    <a:pt x="3494" y="1252"/>
                  </a:lnTo>
                  <a:lnTo>
                    <a:pt x="3531" y="1229"/>
                  </a:lnTo>
                  <a:lnTo>
                    <a:pt x="3567" y="1204"/>
                  </a:lnTo>
                  <a:lnTo>
                    <a:pt x="3602" y="1178"/>
                  </a:lnTo>
                  <a:lnTo>
                    <a:pt x="3637" y="1154"/>
                  </a:lnTo>
                  <a:lnTo>
                    <a:pt x="3670" y="1126"/>
                  </a:lnTo>
                  <a:lnTo>
                    <a:pt x="3702" y="1099"/>
                  </a:lnTo>
                  <a:lnTo>
                    <a:pt x="3763" y="1044"/>
                  </a:lnTo>
                  <a:lnTo>
                    <a:pt x="3817" y="989"/>
                  </a:lnTo>
                  <a:lnTo>
                    <a:pt x="3866" y="937"/>
                  </a:lnTo>
                  <a:lnTo>
                    <a:pt x="3908" y="888"/>
                  </a:lnTo>
                  <a:lnTo>
                    <a:pt x="3929" y="860"/>
                  </a:lnTo>
                  <a:lnTo>
                    <a:pt x="3950" y="832"/>
                  </a:lnTo>
                  <a:lnTo>
                    <a:pt x="3967" y="804"/>
                  </a:lnTo>
                  <a:lnTo>
                    <a:pt x="3983" y="776"/>
                  </a:lnTo>
                  <a:lnTo>
                    <a:pt x="3999" y="748"/>
                  </a:lnTo>
                  <a:lnTo>
                    <a:pt x="4011" y="720"/>
                  </a:lnTo>
                  <a:lnTo>
                    <a:pt x="4022" y="690"/>
                  </a:lnTo>
                  <a:lnTo>
                    <a:pt x="4032" y="662"/>
                  </a:lnTo>
                  <a:lnTo>
                    <a:pt x="4039" y="635"/>
                  </a:lnTo>
                  <a:lnTo>
                    <a:pt x="4046" y="607"/>
                  </a:lnTo>
                  <a:lnTo>
                    <a:pt x="4051" y="579"/>
                  </a:lnTo>
                  <a:lnTo>
                    <a:pt x="4053" y="551"/>
                  </a:lnTo>
                  <a:lnTo>
                    <a:pt x="4057" y="521"/>
                  </a:lnTo>
                  <a:lnTo>
                    <a:pt x="4057" y="493"/>
                  </a:lnTo>
                  <a:lnTo>
                    <a:pt x="4055" y="465"/>
                  </a:lnTo>
                  <a:lnTo>
                    <a:pt x="4053" y="437"/>
                  </a:lnTo>
                  <a:lnTo>
                    <a:pt x="4050" y="409"/>
                  </a:lnTo>
                  <a:lnTo>
                    <a:pt x="4044" y="381"/>
                  </a:lnTo>
                  <a:lnTo>
                    <a:pt x="4039" y="353"/>
                  </a:lnTo>
                  <a:lnTo>
                    <a:pt x="4032" y="325"/>
                  </a:lnTo>
                  <a:lnTo>
                    <a:pt x="4016" y="271"/>
                  </a:lnTo>
                  <a:lnTo>
                    <a:pt x="3995" y="215"/>
                  </a:lnTo>
                  <a:lnTo>
                    <a:pt x="3971" y="161"/>
                  </a:lnTo>
                  <a:lnTo>
                    <a:pt x="3943" y="107"/>
                  </a:lnTo>
                  <a:lnTo>
                    <a:pt x="3912" y="52"/>
                  </a:lnTo>
                  <a:lnTo>
                    <a:pt x="3878" y="0"/>
                  </a:lnTo>
                  <a:lnTo>
                    <a:pt x="3106" y="327"/>
                  </a:lnTo>
                  <a:lnTo>
                    <a:pt x="3043" y="315"/>
                  </a:lnTo>
                  <a:lnTo>
                    <a:pt x="2982" y="302"/>
                  </a:lnTo>
                  <a:lnTo>
                    <a:pt x="2922" y="294"/>
                  </a:lnTo>
                  <a:lnTo>
                    <a:pt x="2863" y="287"/>
                  </a:lnTo>
                  <a:lnTo>
                    <a:pt x="2803" y="280"/>
                  </a:lnTo>
                  <a:lnTo>
                    <a:pt x="2746" y="274"/>
                  </a:lnTo>
                  <a:lnTo>
                    <a:pt x="2690" y="271"/>
                  </a:lnTo>
                  <a:lnTo>
                    <a:pt x="2634" y="269"/>
                  </a:lnTo>
                  <a:lnTo>
                    <a:pt x="2580" y="269"/>
                  </a:lnTo>
                  <a:lnTo>
                    <a:pt x="2526" y="271"/>
                  </a:lnTo>
                  <a:lnTo>
                    <a:pt x="2471" y="274"/>
                  </a:lnTo>
                  <a:lnTo>
                    <a:pt x="2421" y="278"/>
                  </a:lnTo>
                  <a:lnTo>
                    <a:pt x="2368" y="285"/>
                  </a:lnTo>
                  <a:lnTo>
                    <a:pt x="2318" y="292"/>
                  </a:lnTo>
                  <a:lnTo>
                    <a:pt x="2269" y="301"/>
                  </a:lnTo>
                  <a:lnTo>
                    <a:pt x="2220" y="311"/>
                  </a:lnTo>
                  <a:lnTo>
                    <a:pt x="2171" y="323"/>
                  </a:lnTo>
                  <a:lnTo>
                    <a:pt x="2124" y="337"/>
                  </a:lnTo>
                  <a:lnTo>
                    <a:pt x="2078" y="353"/>
                  </a:lnTo>
                  <a:lnTo>
                    <a:pt x="2033" y="371"/>
                  </a:lnTo>
                  <a:lnTo>
                    <a:pt x="1987" y="388"/>
                  </a:lnTo>
                  <a:lnTo>
                    <a:pt x="1944" y="409"/>
                  </a:lnTo>
                  <a:lnTo>
                    <a:pt x="1900" y="430"/>
                  </a:lnTo>
                  <a:lnTo>
                    <a:pt x="1858" y="453"/>
                  </a:lnTo>
                  <a:lnTo>
                    <a:pt x="1816" y="479"/>
                  </a:lnTo>
                  <a:lnTo>
                    <a:pt x="1774" y="505"/>
                  </a:lnTo>
                  <a:lnTo>
                    <a:pt x="1734" y="533"/>
                  </a:lnTo>
                  <a:lnTo>
                    <a:pt x="1695" y="563"/>
                  </a:lnTo>
                  <a:lnTo>
                    <a:pt x="1657" y="593"/>
                  </a:lnTo>
                  <a:lnTo>
                    <a:pt x="1618" y="626"/>
                  </a:lnTo>
                  <a:lnTo>
                    <a:pt x="1582" y="661"/>
                  </a:lnTo>
                  <a:lnTo>
                    <a:pt x="1545" y="696"/>
                  </a:lnTo>
                  <a:lnTo>
                    <a:pt x="1542" y="1129"/>
                  </a:lnTo>
                  <a:lnTo>
                    <a:pt x="1550" y="1134"/>
                  </a:lnTo>
                  <a:lnTo>
                    <a:pt x="1587" y="1080"/>
                  </a:lnTo>
                  <a:lnTo>
                    <a:pt x="1625" y="1028"/>
                  </a:lnTo>
                  <a:lnTo>
                    <a:pt x="1664" y="981"/>
                  </a:lnTo>
                  <a:lnTo>
                    <a:pt x="1704" y="933"/>
                  </a:lnTo>
                  <a:lnTo>
                    <a:pt x="1744" y="891"/>
                  </a:lnTo>
                  <a:lnTo>
                    <a:pt x="1786" y="851"/>
                  </a:lnTo>
                  <a:lnTo>
                    <a:pt x="1828" y="815"/>
                  </a:lnTo>
                  <a:lnTo>
                    <a:pt x="1870" y="780"/>
                  </a:lnTo>
                  <a:lnTo>
                    <a:pt x="1914" y="748"/>
                  </a:lnTo>
                  <a:lnTo>
                    <a:pt x="1958" y="718"/>
                  </a:lnTo>
                  <a:lnTo>
                    <a:pt x="2003" y="692"/>
                  </a:lnTo>
                  <a:lnTo>
                    <a:pt x="2048" y="668"/>
                  </a:lnTo>
                  <a:lnTo>
                    <a:pt x="2096" y="647"/>
                  </a:lnTo>
                  <a:lnTo>
                    <a:pt x="2143" y="628"/>
                  </a:lnTo>
                  <a:lnTo>
                    <a:pt x="2190" y="610"/>
                  </a:lnTo>
                  <a:lnTo>
                    <a:pt x="2239" y="594"/>
                  </a:lnTo>
                  <a:lnTo>
                    <a:pt x="2288" y="582"/>
                  </a:lnTo>
                  <a:lnTo>
                    <a:pt x="2339" y="572"/>
                  </a:lnTo>
                  <a:lnTo>
                    <a:pt x="2391" y="565"/>
                  </a:lnTo>
                  <a:lnTo>
                    <a:pt x="2442" y="558"/>
                  </a:lnTo>
                  <a:lnTo>
                    <a:pt x="2496" y="552"/>
                  </a:lnTo>
                  <a:lnTo>
                    <a:pt x="2548" y="551"/>
                  </a:lnTo>
                  <a:lnTo>
                    <a:pt x="2602" y="551"/>
                  </a:lnTo>
                  <a:lnTo>
                    <a:pt x="2658" y="551"/>
                  </a:lnTo>
                  <a:lnTo>
                    <a:pt x="2714" y="554"/>
                  </a:lnTo>
                  <a:lnTo>
                    <a:pt x="2772" y="559"/>
                  </a:lnTo>
                  <a:lnTo>
                    <a:pt x="2830" y="565"/>
                  </a:lnTo>
                  <a:lnTo>
                    <a:pt x="2889" y="573"/>
                  </a:lnTo>
                  <a:lnTo>
                    <a:pt x="2949" y="582"/>
                  </a:lnTo>
                  <a:lnTo>
                    <a:pt x="3008" y="593"/>
                  </a:lnTo>
                  <a:lnTo>
                    <a:pt x="3069" y="607"/>
                  </a:lnTo>
                  <a:lnTo>
                    <a:pt x="3132" y="619"/>
                  </a:lnTo>
                  <a:lnTo>
                    <a:pt x="3758" y="355"/>
                  </a:lnTo>
                  <a:lnTo>
                    <a:pt x="3763" y="376"/>
                  </a:lnTo>
                  <a:lnTo>
                    <a:pt x="3768" y="399"/>
                  </a:lnTo>
                  <a:lnTo>
                    <a:pt x="3772" y="421"/>
                  </a:lnTo>
                  <a:lnTo>
                    <a:pt x="3773" y="442"/>
                  </a:lnTo>
                  <a:lnTo>
                    <a:pt x="3775" y="465"/>
                  </a:lnTo>
                  <a:lnTo>
                    <a:pt x="3775" y="488"/>
                  </a:lnTo>
                  <a:lnTo>
                    <a:pt x="3773" y="510"/>
                  </a:lnTo>
                  <a:lnTo>
                    <a:pt x="3772" y="535"/>
                  </a:lnTo>
                  <a:lnTo>
                    <a:pt x="3766" y="558"/>
                  </a:lnTo>
                  <a:lnTo>
                    <a:pt x="3761" y="580"/>
                  </a:lnTo>
                  <a:lnTo>
                    <a:pt x="3753" y="603"/>
                  </a:lnTo>
                  <a:lnTo>
                    <a:pt x="3744" y="626"/>
                  </a:lnTo>
                  <a:lnTo>
                    <a:pt x="3733" y="647"/>
                  </a:lnTo>
                  <a:lnTo>
                    <a:pt x="3721" y="669"/>
                  </a:lnTo>
                  <a:lnTo>
                    <a:pt x="3707" y="690"/>
                  </a:lnTo>
                  <a:lnTo>
                    <a:pt x="3691" y="711"/>
                  </a:lnTo>
                  <a:lnTo>
                    <a:pt x="3651" y="759"/>
                  </a:lnTo>
                  <a:lnTo>
                    <a:pt x="3613" y="801"/>
                  </a:lnTo>
                  <a:lnTo>
                    <a:pt x="3576" y="839"/>
                  </a:lnTo>
                  <a:lnTo>
                    <a:pt x="3538" y="874"/>
                  </a:lnTo>
                  <a:lnTo>
                    <a:pt x="3501" y="907"/>
                  </a:lnTo>
                  <a:lnTo>
                    <a:pt x="3462" y="935"/>
                  </a:lnTo>
                  <a:lnTo>
                    <a:pt x="3426" y="963"/>
                  </a:lnTo>
                  <a:lnTo>
                    <a:pt x="3385" y="988"/>
                  </a:lnTo>
                  <a:lnTo>
                    <a:pt x="3347" y="1010"/>
                  </a:lnTo>
                  <a:lnTo>
                    <a:pt x="3305" y="1033"/>
                  </a:lnTo>
                  <a:lnTo>
                    <a:pt x="3263" y="1054"/>
                  </a:lnTo>
                  <a:lnTo>
                    <a:pt x="3218" y="1075"/>
                  </a:lnTo>
                  <a:lnTo>
                    <a:pt x="3123" y="1117"/>
                  </a:lnTo>
                  <a:lnTo>
                    <a:pt x="3018" y="1162"/>
                  </a:lnTo>
                  <a:lnTo>
                    <a:pt x="3284" y="1729"/>
                  </a:lnTo>
                  <a:lnTo>
                    <a:pt x="4789" y="1729"/>
                  </a:lnTo>
                  <a:lnTo>
                    <a:pt x="6103" y="1238"/>
                  </a:lnTo>
                  <a:lnTo>
                    <a:pt x="6143" y="1224"/>
                  </a:lnTo>
                  <a:lnTo>
                    <a:pt x="6187" y="1211"/>
                  </a:lnTo>
                  <a:lnTo>
                    <a:pt x="6229" y="1203"/>
                  </a:lnTo>
                  <a:lnTo>
                    <a:pt x="6271" y="1196"/>
                  </a:lnTo>
                  <a:lnTo>
                    <a:pt x="6311" y="1192"/>
                  </a:lnTo>
                  <a:lnTo>
                    <a:pt x="6348" y="1192"/>
                  </a:lnTo>
                  <a:lnTo>
                    <a:pt x="6383" y="1196"/>
                  </a:lnTo>
                  <a:lnTo>
                    <a:pt x="6397" y="1199"/>
                  </a:lnTo>
                  <a:lnTo>
                    <a:pt x="6411" y="1203"/>
                  </a:lnTo>
                  <a:lnTo>
                    <a:pt x="6423" y="1208"/>
                  </a:lnTo>
                  <a:lnTo>
                    <a:pt x="6434" y="1213"/>
                  </a:lnTo>
                  <a:lnTo>
                    <a:pt x="6442" y="1220"/>
                  </a:lnTo>
                  <a:lnTo>
                    <a:pt x="6449" y="1229"/>
                  </a:lnTo>
                  <a:lnTo>
                    <a:pt x="6455" y="1238"/>
                  </a:lnTo>
                  <a:lnTo>
                    <a:pt x="6456" y="1248"/>
                  </a:lnTo>
                  <a:lnTo>
                    <a:pt x="6458" y="1259"/>
                  </a:lnTo>
                  <a:lnTo>
                    <a:pt x="6456" y="1271"/>
                  </a:lnTo>
                  <a:lnTo>
                    <a:pt x="6451" y="1285"/>
                  </a:lnTo>
                  <a:lnTo>
                    <a:pt x="6444" y="1299"/>
                  </a:lnTo>
                  <a:lnTo>
                    <a:pt x="6435" y="1314"/>
                  </a:lnTo>
                  <a:lnTo>
                    <a:pt x="6421" y="1332"/>
                  </a:lnTo>
                  <a:lnTo>
                    <a:pt x="6406" y="1349"/>
                  </a:lnTo>
                  <a:lnTo>
                    <a:pt x="6388" y="1370"/>
                  </a:lnTo>
                  <a:lnTo>
                    <a:pt x="6365" y="1391"/>
                  </a:lnTo>
                  <a:lnTo>
                    <a:pt x="6341" y="1412"/>
                  </a:lnTo>
                  <a:lnTo>
                    <a:pt x="6021" y="1682"/>
                  </a:lnTo>
                  <a:lnTo>
                    <a:pt x="5624" y="2015"/>
                  </a:lnTo>
                  <a:lnTo>
                    <a:pt x="5142" y="2421"/>
                  </a:lnTo>
                  <a:lnTo>
                    <a:pt x="5098" y="2456"/>
                  </a:lnTo>
                  <a:lnTo>
                    <a:pt x="5053" y="2487"/>
                  </a:lnTo>
                  <a:lnTo>
                    <a:pt x="5006" y="2517"/>
                  </a:lnTo>
                  <a:lnTo>
                    <a:pt x="4958" y="2543"/>
                  </a:lnTo>
                  <a:lnTo>
                    <a:pt x="4910" y="2568"/>
                  </a:lnTo>
                  <a:lnTo>
                    <a:pt x="4859" y="2590"/>
                  </a:lnTo>
                  <a:lnTo>
                    <a:pt x="4808" y="2610"/>
                  </a:lnTo>
                  <a:lnTo>
                    <a:pt x="4757" y="2625"/>
                  </a:lnTo>
                  <a:lnTo>
                    <a:pt x="4705" y="2641"/>
                  </a:lnTo>
                  <a:lnTo>
                    <a:pt x="4653" y="2653"/>
                  </a:lnTo>
                  <a:lnTo>
                    <a:pt x="4600" y="2664"/>
                  </a:lnTo>
                  <a:lnTo>
                    <a:pt x="4548" y="2671"/>
                  </a:lnTo>
                  <a:lnTo>
                    <a:pt x="4495" y="2678"/>
                  </a:lnTo>
                  <a:lnTo>
                    <a:pt x="4443" y="2681"/>
                  </a:lnTo>
                  <a:lnTo>
                    <a:pt x="4390" y="2683"/>
                  </a:lnTo>
                  <a:lnTo>
                    <a:pt x="4338" y="2685"/>
                  </a:lnTo>
                  <a:lnTo>
                    <a:pt x="1535" y="2664"/>
                  </a:lnTo>
                  <a:lnTo>
                    <a:pt x="1533" y="2944"/>
                  </a:lnTo>
                  <a:lnTo>
                    <a:pt x="4336" y="2965"/>
                  </a:lnTo>
                  <a:lnTo>
                    <a:pt x="4399" y="2963"/>
                  </a:lnTo>
                  <a:lnTo>
                    <a:pt x="4462" y="2959"/>
                  </a:lnTo>
                  <a:lnTo>
                    <a:pt x="4529" y="2954"/>
                  </a:lnTo>
                  <a:lnTo>
                    <a:pt x="4595" y="2945"/>
                  </a:lnTo>
                  <a:lnTo>
                    <a:pt x="4663" y="2933"/>
                  </a:lnTo>
                  <a:lnTo>
                    <a:pt x="4733" y="2919"/>
                  </a:lnTo>
                  <a:lnTo>
                    <a:pt x="4801" y="2902"/>
                  </a:lnTo>
                  <a:lnTo>
                    <a:pt x="4871" y="2881"/>
                  </a:lnTo>
                  <a:lnTo>
                    <a:pt x="4941" y="2856"/>
                  </a:lnTo>
                  <a:lnTo>
                    <a:pt x="5009" y="2828"/>
                  </a:lnTo>
                  <a:lnTo>
                    <a:pt x="5079" y="2795"/>
                  </a:lnTo>
                  <a:lnTo>
                    <a:pt x="5146" y="2760"/>
                  </a:lnTo>
                  <a:lnTo>
                    <a:pt x="5212" y="2720"/>
                  </a:lnTo>
                  <a:lnTo>
                    <a:pt x="5245" y="2699"/>
                  </a:lnTo>
                  <a:lnTo>
                    <a:pt x="5278" y="2676"/>
                  </a:lnTo>
                  <a:lnTo>
                    <a:pt x="5310" y="2653"/>
                  </a:lnTo>
                  <a:lnTo>
                    <a:pt x="5341" y="2629"/>
                  </a:lnTo>
                  <a:lnTo>
                    <a:pt x="5373" y="2603"/>
                  </a:lnTo>
                  <a:lnTo>
                    <a:pt x="5402" y="2576"/>
                  </a:lnTo>
                  <a:lnTo>
                    <a:pt x="6542" y="1543"/>
                  </a:lnTo>
                  <a:lnTo>
                    <a:pt x="6577" y="1510"/>
                  </a:lnTo>
                  <a:lnTo>
                    <a:pt x="6610" y="1475"/>
                  </a:lnTo>
                  <a:lnTo>
                    <a:pt x="6638" y="1442"/>
                  </a:lnTo>
                  <a:lnTo>
                    <a:pt x="6664" y="1409"/>
                  </a:lnTo>
                  <a:lnTo>
                    <a:pt x="6685" y="1376"/>
                  </a:lnTo>
                  <a:lnTo>
                    <a:pt x="6705" y="1342"/>
                  </a:lnTo>
                  <a:lnTo>
                    <a:pt x="6719" y="1309"/>
                  </a:lnTo>
                  <a:lnTo>
                    <a:pt x="6729" y="1276"/>
                  </a:lnTo>
                  <a:lnTo>
                    <a:pt x="6733" y="1259"/>
                  </a:lnTo>
                  <a:lnTo>
                    <a:pt x="6734" y="1243"/>
                  </a:lnTo>
                  <a:lnTo>
                    <a:pt x="6734" y="1227"/>
                  </a:lnTo>
                  <a:lnTo>
                    <a:pt x="6734" y="1211"/>
                  </a:lnTo>
                  <a:lnTo>
                    <a:pt x="6734" y="1194"/>
                  </a:lnTo>
                  <a:lnTo>
                    <a:pt x="6733" y="1178"/>
                  </a:lnTo>
                  <a:lnTo>
                    <a:pt x="6729" y="1162"/>
                  </a:lnTo>
                  <a:lnTo>
                    <a:pt x="6724" y="1147"/>
                  </a:lnTo>
                  <a:lnTo>
                    <a:pt x="6717" y="1133"/>
                  </a:lnTo>
                  <a:lnTo>
                    <a:pt x="6710" y="1117"/>
                  </a:lnTo>
                  <a:lnTo>
                    <a:pt x="6703" y="1101"/>
                  </a:lnTo>
                  <a:lnTo>
                    <a:pt x="6692" y="1085"/>
                  </a:lnTo>
                  <a:lnTo>
                    <a:pt x="6682" y="1071"/>
                  </a:lnTo>
                  <a:lnTo>
                    <a:pt x="6670" y="1056"/>
                  </a:lnTo>
                  <a:lnTo>
                    <a:pt x="6656" y="1042"/>
                  </a:lnTo>
                  <a:lnTo>
                    <a:pt x="6640" y="1028"/>
                  </a:lnTo>
                  <a:close/>
                  <a:moveTo>
                    <a:pt x="178" y="701"/>
                  </a:moveTo>
                  <a:lnTo>
                    <a:pt x="178" y="701"/>
                  </a:lnTo>
                  <a:lnTo>
                    <a:pt x="161" y="703"/>
                  </a:lnTo>
                  <a:lnTo>
                    <a:pt x="142" y="706"/>
                  </a:lnTo>
                  <a:lnTo>
                    <a:pt x="124" y="710"/>
                  </a:lnTo>
                  <a:lnTo>
                    <a:pt x="107" y="717"/>
                  </a:lnTo>
                  <a:lnTo>
                    <a:pt x="91" y="724"/>
                  </a:lnTo>
                  <a:lnTo>
                    <a:pt x="75" y="732"/>
                  </a:lnTo>
                  <a:lnTo>
                    <a:pt x="61" y="743"/>
                  </a:lnTo>
                  <a:lnTo>
                    <a:pt x="47" y="753"/>
                  </a:lnTo>
                  <a:lnTo>
                    <a:pt x="35" y="767"/>
                  </a:lnTo>
                  <a:lnTo>
                    <a:pt x="24" y="780"/>
                  </a:lnTo>
                  <a:lnTo>
                    <a:pt x="16" y="795"/>
                  </a:lnTo>
                  <a:lnTo>
                    <a:pt x="9" y="809"/>
                  </a:lnTo>
                  <a:lnTo>
                    <a:pt x="3" y="827"/>
                  </a:lnTo>
                  <a:lnTo>
                    <a:pt x="2" y="843"/>
                  </a:lnTo>
                  <a:lnTo>
                    <a:pt x="0" y="860"/>
                  </a:lnTo>
                  <a:lnTo>
                    <a:pt x="2" y="877"/>
                  </a:lnTo>
                  <a:lnTo>
                    <a:pt x="556" y="3835"/>
                  </a:lnTo>
                  <a:lnTo>
                    <a:pt x="1251" y="3835"/>
                  </a:lnTo>
                  <a:lnTo>
                    <a:pt x="1251" y="703"/>
                  </a:lnTo>
                  <a:lnTo>
                    <a:pt x="178" y="701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/>
            <a:lstStyle/>
            <a:p>
              <a:endParaRPr lang="de-DE" sz="2185"/>
            </a:p>
          </p:txBody>
        </p:sp>
      </p:grpSp>
      <p:grpSp>
        <p:nvGrpSpPr>
          <p:cNvPr id="15" name="Gruppieren 6">
            <a:extLst>
              <a:ext uri="{FF2B5EF4-FFF2-40B4-BE49-F238E27FC236}">
                <a16:creationId xmlns:a16="http://schemas.microsoft.com/office/drawing/2014/main" id="{0F9596C6-437E-9A22-4144-31DBA0735D9E}"/>
              </a:ext>
            </a:extLst>
          </p:cNvPr>
          <p:cNvGrpSpPr/>
          <p:nvPr/>
        </p:nvGrpSpPr>
        <p:grpSpPr>
          <a:xfrm>
            <a:off x="3604163" y="2986242"/>
            <a:ext cx="840352" cy="756547"/>
            <a:chOff x="779463" y="3076385"/>
            <a:chExt cx="1198563" cy="1198563"/>
          </a:xfrm>
          <a:solidFill>
            <a:srgbClr val="004D82"/>
          </a:solidFill>
          <a:effectLst/>
        </p:grpSpPr>
        <p:sp>
          <p:nvSpPr>
            <p:cNvPr id="36" name="AutoShape 161" descr="© INSCALE GmbH, 26.05.2010&#10;http://www.presentationload.com/">
              <a:extLst>
                <a:ext uri="{FF2B5EF4-FFF2-40B4-BE49-F238E27FC236}">
                  <a16:creationId xmlns:a16="http://schemas.microsoft.com/office/drawing/2014/main" id="{E4CC6E95-54FA-7F4D-1FED-E16E478DBE98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5"/>
              </p:custDataLst>
            </p:nvPr>
          </p:nvSpPr>
          <p:spPr bwMode="gray">
            <a:xfrm>
              <a:off x="779463" y="3076385"/>
              <a:ext cx="1198563" cy="119856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5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7" name="AutoShape 162" descr="© INSCALE GmbH, 26.05.2010&#10;http://www.presentationload.com/">
              <a:extLst>
                <a:ext uri="{FF2B5EF4-FFF2-40B4-BE49-F238E27FC236}">
                  <a16:creationId xmlns:a16="http://schemas.microsoft.com/office/drawing/2014/main" id="{7E91A457-B4EF-8F14-F5E0-C7B3E46443D5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6"/>
              </p:custDataLst>
            </p:nvPr>
          </p:nvSpPr>
          <p:spPr bwMode="gray">
            <a:xfrm>
              <a:off x="843242" y="3140164"/>
              <a:ext cx="1071005" cy="1071005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5" kern="0">
                <a:solidFill>
                  <a:srgbClr val="000000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38" name="AutoShape 164" descr="© INSCALE GmbH, 26.05.2010&#10;http://www.presentationload.com/">
              <a:extLst>
                <a:ext uri="{FF2B5EF4-FFF2-40B4-BE49-F238E27FC236}">
                  <a16:creationId xmlns:a16="http://schemas.microsoft.com/office/drawing/2014/main" id="{BFDD7A4B-D556-DF13-F11F-0A0A08310F8E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7"/>
              </p:custDataLst>
            </p:nvPr>
          </p:nvSpPr>
          <p:spPr bwMode="gray">
            <a:xfrm>
              <a:off x="891956" y="3178418"/>
              <a:ext cx="986769" cy="989176"/>
            </a:xfrm>
            <a:prstGeom prst="rect">
              <a:avLst/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5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16" name="Freeform 301">
            <a:extLst>
              <a:ext uri="{FF2B5EF4-FFF2-40B4-BE49-F238E27FC236}">
                <a16:creationId xmlns:a16="http://schemas.microsoft.com/office/drawing/2014/main" id="{6ACD5C8E-82DC-843E-506C-EC9F0A692FDA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29344" y="3160672"/>
            <a:ext cx="301207" cy="407687"/>
          </a:xfrm>
          <a:custGeom>
            <a:avLst/>
            <a:gdLst>
              <a:gd name="T0" fmla="*/ 0 w 694"/>
              <a:gd name="T1" fmla="*/ 2147483647 h 1021"/>
              <a:gd name="T2" fmla="*/ 0 w 694"/>
              <a:gd name="T3" fmla="*/ 2147483647 h 1021"/>
              <a:gd name="T4" fmla="*/ 2147483647 w 694"/>
              <a:gd name="T5" fmla="*/ 0 h 1021"/>
              <a:gd name="T6" fmla="*/ 2147483647 w 694"/>
              <a:gd name="T7" fmla="*/ 2147483647 h 1021"/>
              <a:gd name="T8" fmla="*/ 2147483647 w 694"/>
              <a:gd name="T9" fmla="*/ 2147483647 h 1021"/>
              <a:gd name="T10" fmla="*/ 2147483647 w 694"/>
              <a:gd name="T11" fmla="*/ 2147483647 h 1021"/>
              <a:gd name="T12" fmla="*/ 2147483647 w 694"/>
              <a:gd name="T13" fmla="*/ 2147483647 h 1021"/>
              <a:gd name="T14" fmla="*/ 2147483647 w 694"/>
              <a:gd name="T15" fmla="*/ 2147483647 h 1021"/>
              <a:gd name="T16" fmla="*/ 2147483647 w 694"/>
              <a:gd name="T17" fmla="*/ 2147483647 h 1021"/>
              <a:gd name="T18" fmla="*/ 2147483647 w 694"/>
              <a:gd name="T19" fmla="*/ 2147483647 h 1021"/>
              <a:gd name="T20" fmla="*/ 2147483647 w 694"/>
              <a:gd name="T21" fmla="*/ 2147483647 h 1021"/>
              <a:gd name="T22" fmla="*/ 0 w 694"/>
              <a:gd name="T23" fmla="*/ 2147483647 h 1021"/>
              <a:gd name="T24" fmla="*/ 2147483647 w 694"/>
              <a:gd name="T25" fmla="*/ 2147483647 h 1021"/>
              <a:gd name="T26" fmla="*/ 2147483647 w 694"/>
              <a:gd name="T27" fmla="*/ 2147483647 h 1021"/>
              <a:gd name="T28" fmla="*/ 2147483647 w 694"/>
              <a:gd name="T29" fmla="*/ 2147483647 h 1021"/>
              <a:gd name="T30" fmla="*/ 2147483647 w 694"/>
              <a:gd name="T31" fmla="*/ 2147483647 h 1021"/>
              <a:gd name="T32" fmla="*/ 2147483647 w 694"/>
              <a:gd name="T33" fmla="*/ 2147483647 h 1021"/>
              <a:gd name="T34" fmla="*/ 2147483647 w 694"/>
              <a:gd name="T35" fmla="*/ 2147483647 h 102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94" h="1021">
                <a:moveTo>
                  <a:pt x="0" y="346"/>
                </a:moveTo>
                <a:lnTo>
                  <a:pt x="0" y="346"/>
                </a:lnTo>
                <a:cubicBezTo>
                  <a:pt x="7" y="150"/>
                  <a:pt x="138" y="0"/>
                  <a:pt x="340" y="0"/>
                </a:cubicBezTo>
                <a:cubicBezTo>
                  <a:pt x="608" y="0"/>
                  <a:pt x="693" y="163"/>
                  <a:pt x="693" y="274"/>
                </a:cubicBezTo>
                <a:cubicBezTo>
                  <a:pt x="693" y="535"/>
                  <a:pt x="457" y="503"/>
                  <a:pt x="439" y="673"/>
                </a:cubicBezTo>
                <a:cubicBezTo>
                  <a:pt x="439" y="725"/>
                  <a:pt x="439" y="725"/>
                  <a:pt x="439" y="725"/>
                </a:cubicBezTo>
                <a:cubicBezTo>
                  <a:pt x="249" y="725"/>
                  <a:pt x="249" y="725"/>
                  <a:pt x="249" y="725"/>
                </a:cubicBezTo>
                <a:cubicBezTo>
                  <a:pt x="249" y="660"/>
                  <a:pt x="249" y="660"/>
                  <a:pt x="249" y="660"/>
                </a:cubicBezTo>
                <a:cubicBezTo>
                  <a:pt x="269" y="418"/>
                  <a:pt x="478" y="444"/>
                  <a:pt x="471" y="294"/>
                </a:cubicBezTo>
                <a:cubicBezTo>
                  <a:pt x="471" y="209"/>
                  <a:pt x="425" y="163"/>
                  <a:pt x="354" y="163"/>
                </a:cubicBezTo>
                <a:cubicBezTo>
                  <a:pt x="255" y="163"/>
                  <a:pt x="209" y="248"/>
                  <a:pt x="209" y="346"/>
                </a:cubicBezTo>
                <a:lnTo>
                  <a:pt x="0" y="346"/>
                </a:lnTo>
                <a:close/>
                <a:moveTo>
                  <a:pt x="229" y="809"/>
                </a:moveTo>
                <a:lnTo>
                  <a:pt x="229" y="809"/>
                </a:lnTo>
                <a:cubicBezTo>
                  <a:pt x="445" y="809"/>
                  <a:pt x="445" y="809"/>
                  <a:pt x="445" y="809"/>
                </a:cubicBezTo>
                <a:cubicBezTo>
                  <a:pt x="445" y="1020"/>
                  <a:pt x="445" y="1020"/>
                  <a:pt x="445" y="1020"/>
                </a:cubicBezTo>
                <a:cubicBezTo>
                  <a:pt x="229" y="1020"/>
                  <a:pt x="229" y="1020"/>
                  <a:pt x="229" y="1020"/>
                </a:cubicBezTo>
                <a:lnTo>
                  <a:pt x="229" y="809"/>
                </a:lnTo>
                <a:close/>
              </a:path>
            </a:pathLst>
          </a:custGeom>
          <a:solidFill>
            <a:srgbClr val="004D82"/>
          </a:solidFill>
          <a:ln>
            <a:solidFill>
              <a:schemeClr val="bg1"/>
            </a:solidFill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55">
              <a:solidFill>
                <a:srgbClr val="646464"/>
              </a:solidFill>
            </a:endParaRPr>
          </a:p>
        </p:txBody>
      </p:sp>
      <p:grpSp>
        <p:nvGrpSpPr>
          <p:cNvPr id="17" name="Gruppieren 6">
            <a:extLst>
              <a:ext uri="{FF2B5EF4-FFF2-40B4-BE49-F238E27FC236}">
                <a16:creationId xmlns:a16="http://schemas.microsoft.com/office/drawing/2014/main" id="{0662DA72-36F5-04B4-0AE9-515F7B37EC90}"/>
              </a:ext>
            </a:extLst>
          </p:cNvPr>
          <p:cNvGrpSpPr/>
          <p:nvPr/>
        </p:nvGrpSpPr>
        <p:grpSpPr>
          <a:xfrm>
            <a:off x="3587633" y="4066344"/>
            <a:ext cx="840352" cy="756547"/>
            <a:chOff x="779463" y="3076385"/>
            <a:chExt cx="1198563" cy="1198563"/>
          </a:xfrm>
          <a:solidFill>
            <a:srgbClr val="004D82"/>
          </a:solidFill>
          <a:effectLst/>
        </p:grpSpPr>
        <p:sp>
          <p:nvSpPr>
            <p:cNvPr id="33" name="AutoShape 161" descr="© INSCALE GmbH, 26.05.2010&#10;http://www.presentationload.com/">
              <a:extLst>
                <a:ext uri="{FF2B5EF4-FFF2-40B4-BE49-F238E27FC236}">
                  <a16:creationId xmlns:a16="http://schemas.microsoft.com/office/drawing/2014/main" id="{2A96A38D-4A52-BC2B-DD34-1FE2834BB902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2"/>
              </p:custDataLst>
            </p:nvPr>
          </p:nvSpPr>
          <p:spPr bwMode="gray">
            <a:xfrm>
              <a:off x="779463" y="3076385"/>
              <a:ext cx="1198563" cy="119856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5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4" name="AutoShape 162" descr="© INSCALE GmbH, 26.05.2010&#10;http://www.presentationload.com/">
              <a:extLst>
                <a:ext uri="{FF2B5EF4-FFF2-40B4-BE49-F238E27FC236}">
                  <a16:creationId xmlns:a16="http://schemas.microsoft.com/office/drawing/2014/main" id="{3C69925C-5403-D88F-63E6-0DAF2258E2DF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3"/>
              </p:custDataLst>
            </p:nvPr>
          </p:nvSpPr>
          <p:spPr bwMode="gray">
            <a:xfrm>
              <a:off x="843242" y="3140164"/>
              <a:ext cx="1071005" cy="1071005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5" kern="0">
                <a:solidFill>
                  <a:srgbClr val="000000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35" name="AutoShape 164" descr="© INSCALE GmbH, 26.05.2010&#10;http://www.presentationload.com/">
              <a:extLst>
                <a:ext uri="{FF2B5EF4-FFF2-40B4-BE49-F238E27FC236}">
                  <a16:creationId xmlns:a16="http://schemas.microsoft.com/office/drawing/2014/main" id="{5B6EF242-E30A-FC5A-F288-6B08ADDC7FF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4"/>
              </p:custDataLst>
            </p:nvPr>
          </p:nvSpPr>
          <p:spPr bwMode="gray">
            <a:xfrm>
              <a:off x="891956" y="3178418"/>
              <a:ext cx="986769" cy="989176"/>
            </a:xfrm>
            <a:prstGeom prst="rect">
              <a:avLst/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5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18" name="Freeform 46">
            <a:extLst>
              <a:ext uri="{FF2B5EF4-FFF2-40B4-BE49-F238E27FC236}">
                <a16:creationId xmlns:a16="http://schemas.microsoft.com/office/drawing/2014/main" id="{FF35FD9D-77E6-8776-9624-D6A2E03D3C0B}"/>
              </a:ext>
            </a:extLst>
          </p:cNvPr>
          <p:cNvSpPr>
            <a:spLocks noChangeAspect="1" noEditPoints="1"/>
          </p:cNvSpPr>
          <p:nvPr>
            <p:custDataLst>
              <p:tags r:id="rId8"/>
            </p:custDataLst>
          </p:nvPr>
        </p:nvSpPr>
        <p:spPr bwMode="auto">
          <a:xfrm>
            <a:off x="3769863" y="4209250"/>
            <a:ext cx="492952" cy="449646"/>
          </a:xfrm>
          <a:custGeom>
            <a:avLst/>
            <a:gdLst>
              <a:gd name="T0" fmla="*/ 2147483647 w 4760"/>
              <a:gd name="T1" fmla="*/ 2147483647 h 4763"/>
              <a:gd name="T2" fmla="*/ 2147483647 w 4760"/>
              <a:gd name="T3" fmla="*/ 2147483647 h 4763"/>
              <a:gd name="T4" fmla="*/ 2147483647 w 4760"/>
              <a:gd name="T5" fmla="*/ 2147483647 h 4763"/>
              <a:gd name="T6" fmla="*/ 2147483647 w 4760"/>
              <a:gd name="T7" fmla="*/ 2147483647 h 4763"/>
              <a:gd name="T8" fmla="*/ 2147483647 w 4760"/>
              <a:gd name="T9" fmla="*/ 2147483647 h 4763"/>
              <a:gd name="T10" fmla="*/ 2147483647 w 4760"/>
              <a:gd name="T11" fmla="*/ 2147483647 h 4763"/>
              <a:gd name="T12" fmla="*/ 2147483647 w 4760"/>
              <a:gd name="T13" fmla="*/ 2147483647 h 4763"/>
              <a:gd name="T14" fmla="*/ 2147483647 w 4760"/>
              <a:gd name="T15" fmla="*/ 2147483647 h 4763"/>
              <a:gd name="T16" fmla="*/ 2147483647 w 4760"/>
              <a:gd name="T17" fmla="*/ 2147483647 h 4763"/>
              <a:gd name="T18" fmla="*/ 2147483647 w 4760"/>
              <a:gd name="T19" fmla="*/ 2147483647 h 4763"/>
              <a:gd name="T20" fmla="*/ 2147483647 w 4760"/>
              <a:gd name="T21" fmla="*/ 2147483647 h 4763"/>
              <a:gd name="T22" fmla="*/ 2147483647 w 4760"/>
              <a:gd name="T23" fmla="*/ 2147483647 h 4763"/>
              <a:gd name="T24" fmla="*/ 2147483647 w 4760"/>
              <a:gd name="T25" fmla="*/ 2147483647 h 4763"/>
              <a:gd name="T26" fmla="*/ 2147483647 w 4760"/>
              <a:gd name="T27" fmla="*/ 2147483647 h 4763"/>
              <a:gd name="T28" fmla="*/ 2147483647 w 4760"/>
              <a:gd name="T29" fmla="*/ 2147483647 h 4763"/>
              <a:gd name="T30" fmla="*/ 2147483647 w 4760"/>
              <a:gd name="T31" fmla="*/ 2147483647 h 4763"/>
              <a:gd name="T32" fmla="*/ 2147483647 w 4760"/>
              <a:gd name="T33" fmla="*/ 2147483647 h 4763"/>
              <a:gd name="T34" fmla="*/ 2147483647 w 4760"/>
              <a:gd name="T35" fmla="*/ 2147483647 h 4763"/>
              <a:gd name="T36" fmla="*/ 2147483647 w 4760"/>
              <a:gd name="T37" fmla="*/ 2147483647 h 4763"/>
              <a:gd name="T38" fmla="*/ 2147483647 w 4760"/>
              <a:gd name="T39" fmla="*/ 2147483647 h 4763"/>
              <a:gd name="T40" fmla="*/ 2147483647 w 4760"/>
              <a:gd name="T41" fmla="*/ 2147483647 h 4763"/>
              <a:gd name="T42" fmla="*/ 2147483647 w 4760"/>
              <a:gd name="T43" fmla="*/ 2147483647 h 4763"/>
              <a:gd name="T44" fmla="*/ 2147483647 w 4760"/>
              <a:gd name="T45" fmla="*/ 2147483647 h 4763"/>
              <a:gd name="T46" fmla="*/ 2147483647 w 4760"/>
              <a:gd name="T47" fmla="*/ 2147483647 h 4763"/>
              <a:gd name="T48" fmla="*/ 2147483647 w 4760"/>
              <a:gd name="T49" fmla="*/ 2147483647 h 4763"/>
              <a:gd name="T50" fmla="*/ 2147483647 w 4760"/>
              <a:gd name="T51" fmla="*/ 2147483647 h 4763"/>
              <a:gd name="T52" fmla="*/ 2147483647 w 4760"/>
              <a:gd name="T53" fmla="*/ 2147483647 h 4763"/>
              <a:gd name="T54" fmla="*/ 2147483647 w 4760"/>
              <a:gd name="T55" fmla="*/ 2147483647 h 4763"/>
              <a:gd name="T56" fmla="*/ 2147483647 w 4760"/>
              <a:gd name="T57" fmla="*/ 2147483647 h 4763"/>
              <a:gd name="T58" fmla="*/ 2147483647 w 4760"/>
              <a:gd name="T59" fmla="*/ 2147483647 h 4763"/>
              <a:gd name="T60" fmla="*/ 2147483647 w 4760"/>
              <a:gd name="T61" fmla="*/ 2147483647 h 4763"/>
              <a:gd name="T62" fmla="*/ 2147483647 w 4760"/>
              <a:gd name="T63" fmla="*/ 2147483647 h 4763"/>
              <a:gd name="T64" fmla="*/ 2147483647 w 4760"/>
              <a:gd name="T65" fmla="*/ 2147483647 h 4763"/>
              <a:gd name="T66" fmla="*/ 2147483647 w 4760"/>
              <a:gd name="T67" fmla="*/ 2147483647 h 4763"/>
              <a:gd name="T68" fmla="*/ 2147483647 w 4760"/>
              <a:gd name="T69" fmla="*/ 2147483647 h 4763"/>
              <a:gd name="T70" fmla="*/ 2147483647 w 4760"/>
              <a:gd name="T71" fmla="*/ 2147483647 h 4763"/>
              <a:gd name="T72" fmla="*/ 2147483647 w 4760"/>
              <a:gd name="T73" fmla="*/ 2147483647 h 4763"/>
              <a:gd name="T74" fmla="*/ 2147483647 w 4760"/>
              <a:gd name="T75" fmla="*/ 2147483647 h 4763"/>
              <a:gd name="T76" fmla="*/ 2147483647 w 4760"/>
              <a:gd name="T77" fmla="*/ 2147483647 h 4763"/>
              <a:gd name="T78" fmla="*/ 2147483647 w 4760"/>
              <a:gd name="T79" fmla="*/ 2147483647 h 4763"/>
              <a:gd name="T80" fmla="*/ 2147483647 w 4760"/>
              <a:gd name="T81" fmla="*/ 2147483647 h 4763"/>
              <a:gd name="T82" fmla="*/ 2147483647 w 4760"/>
              <a:gd name="T83" fmla="*/ 2147483647 h 4763"/>
              <a:gd name="T84" fmla="*/ 2147483647 w 4760"/>
              <a:gd name="T85" fmla="*/ 2147483647 h 4763"/>
              <a:gd name="T86" fmla="*/ 2147483647 w 4760"/>
              <a:gd name="T87" fmla="*/ 2147483647 h 4763"/>
              <a:gd name="T88" fmla="*/ 2147483647 w 4760"/>
              <a:gd name="T89" fmla="*/ 2147483647 h 4763"/>
              <a:gd name="T90" fmla="*/ 2147483647 w 4760"/>
              <a:gd name="T91" fmla="*/ 2147483647 h 4763"/>
              <a:gd name="T92" fmla="*/ 2147483647 w 4760"/>
              <a:gd name="T93" fmla="*/ 2147483647 h 4763"/>
              <a:gd name="T94" fmla="*/ 2147483647 w 4760"/>
              <a:gd name="T95" fmla="*/ 2147483647 h 4763"/>
              <a:gd name="T96" fmla="*/ 2147483647 w 4760"/>
              <a:gd name="T97" fmla="*/ 2147483647 h 4763"/>
              <a:gd name="T98" fmla="*/ 2147483647 w 4760"/>
              <a:gd name="T99" fmla="*/ 2147483647 h 4763"/>
              <a:gd name="T100" fmla="*/ 2147483647 w 4760"/>
              <a:gd name="T101" fmla="*/ 2147483647 h 4763"/>
              <a:gd name="T102" fmla="*/ 2147483647 w 4760"/>
              <a:gd name="T103" fmla="*/ 2147483647 h 4763"/>
              <a:gd name="T104" fmla="*/ 2147483647 w 4760"/>
              <a:gd name="T105" fmla="*/ 2147483647 h 4763"/>
              <a:gd name="T106" fmla="*/ 2147483647 w 4760"/>
              <a:gd name="T107" fmla="*/ 2147483647 h 4763"/>
              <a:gd name="T108" fmla="*/ 2147483647 w 4760"/>
              <a:gd name="T109" fmla="*/ 2147483647 h 4763"/>
              <a:gd name="T110" fmla="*/ 2147483647 w 4760"/>
              <a:gd name="T111" fmla="*/ 2147483647 h 4763"/>
              <a:gd name="T112" fmla="*/ 2147483647 w 4760"/>
              <a:gd name="T113" fmla="*/ 2147483647 h 4763"/>
              <a:gd name="T114" fmla="*/ 2147483647 w 4760"/>
              <a:gd name="T115" fmla="*/ 2147483647 h 4763"/>
              <a:gd name="T116" fmla="*/ 2147483647 w 4760"/>
              <a:gd name="T117" fmla="*/ 2147483647 h 4763"/>
              <a:gd name="T118" fmla="*/ 2147483647 w 4760"/>
              <a:gd name="T119" fmla="*/ 2147483647 h 4763"/>
              <a:gd name="T120" fmla="*/ 2147483647 w 4760"/>
              <a:gd name="T121" fmla="*/ 2147483647 h 4763"/>
              <a:gd name="T122" fmla="*/ 2147483647 w 4760"/>
              <a:gd name="T123" fmla="*/ 2147483647 h 476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4760"/>
              <a:gd name="T187" fmla="*/ 0 h 4763"/>
              <a:gd name="T188" fmla="*/ 4760 w 4760"/>
              <a:gd name="T189" fmla="*/ 4763 h 4763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4760" h="4763">
                <a:moveTo>
                  <a:pt x="4475" y="765"/>
                </a:moveTo>
                <a:lnTo>
                  <a:pt x="4475" y="765"/>
                </a:lnTo>
                <a:lnTo>
                  <a:pt x="4460" y="767"/>
                </a:lnTo>
                <a:lnTo>
                  <a:pt x="4444" y="769"/>
                </a:lnTo>
                <a:lnTo>
                  <a:pt x="4429" y="771"/>
                </a:lnTo>
                <a:lnTo>
                  <a:pt x="4413" y="772"/>
                </a:lnTo>
                <a:lnTo>
                  <a:pt x="4382" y="771"/>
                </a:lnTo>
                <a:lnTo>
                  <a:pt x="4353" y="768"/>
                </a:lnTo>
                <a:lnTo>
                  <a:pt x="4323" y="762"/>
                </a:lnTo>
                <a:lnTo>
                  <a:pt x="4295" y="754"/>
                </a:lnTo>
                <a:lnTo>
                  <a:pt x="4266" y="743"/>
                </a:lnTo>
                <a:lnTo>
                  <a:pt x="4239" y="730"/>
                </a:lnTo>
                <a:lnTo>
                  <a:pt x="4211" y="716"/>
                </a:lnTo>
                <a:lnTo>
                  <a:pt x="4187" y="699"/>
                </a:lnTo>
                <a:lnTo>
                  <a:pt x="4162" y="682"/>
                </a:lnTo>
                <a:lnTo>
                  <a:pt x="4139" y="663"/>
                </a:lnTo>
                <a:lnTo>
                  <a:pt x="4116" y="641"/>
                </a:lnTo>
                <a:lnTo>
                  <a:pt x="4096" y="619"/>
                </a:lnTo>
                <a:lnTo>
                  <a:pt x="4077" y="595"/>
                </a:lnTo>
                <a:lnTo>
                  <a:pt x="4059" y="570"/>
                </a:lnTo>
                <a:lnTo>
                  <a:pt x="4044" y="545"/>
                </a:lnTo>
                <a:lnTo>
                  <a:pt x="4030" y="519"/>
                </a:lnTo>
                <a:lnTo>
                  <a:pt x="4018" y="492"/>
                </a:lnTo>
                <a:lnTo>
                  <a:pt x="4007" y="464"/>
                </a:lnTo>
                <a:lnTo>
                  <a:pt x="3999" y="437"/>
                </a:lnTo>
                <a:lnTo>
                  <a:pt x="3993" y="408"/>
                </a:lnTo>
                <a:lnTo>
                  <a:pt x="3989" y="381"/>
                </a:lnTo>
                <a:lnTo>
                  <a:pt x="3987" y="353"/>
                </a:lnTo>
                <a:lnTo>
                  <a:pt x="3988" y="325"/>
                </a:lnTo>
                <a:lnTo>
                  <a:pt x="3992" y="298"/>
                </a:lnTo>
                <a:lnTo>
                  <a:pt x="3998" y="271"/>
                </a:lnTo>
                <a:lnTo>
                  <a:pt x="4006" y="245"/>
                </a:lnTo>
                <a:lnTo>
                  <a:pt x="4012" y="232"/>
                </a:lnTo>
                <a:lnTo>
                  <a:pt x="4018" y="218"/>
                </a:lnTo>
                <a:lnTo>
                  <a:pt x="4024" y="207"/>
                </a:lnTo>
                <a:lnTo>
                  <a:pt x="4032" y="194"/>
                </a:lnTo>
                <a:lnTo>
                  <a:pt x="4040" y="182"/>
                </a:lnTo>
                <a:lnTo>
                  <a:pt x="4049" y="171"/>
                </a:lnTo>
                <a:lnTo>
                  <a:pt x="4059" y="159"/>
                </a:lnTo>
                <a:lnTo>
                  <a:pt x="4070" y="148"/>
                </a:lnTo>
                <a:lnTo>
                  <a:pt x="4089" y="129"/>
                </a:lnTo>
                <a:lnTo>
                  <a:pt x="4112" y="114"/>
                </a:lnTo>
                <a:lnTo>
                  <a:pt x="4134" y="101"/>
                </a:lnTo>
                <a:lnTo>
                  <a:pt x="4159" y="89"/>
                </a:lnTo>
                <a:lnTo>
                  <a:pt x="4184" y="81"/>
                </a:lnTo>
                <a:lnTo>
                  <a:pt x="4210" y="74"/>
                </a:lnTo>
                <a:lnTo>
                  <a:pt x="4238" y="70"/>
                </a:lnTo>
                <a:lnTo>
                  <a:pt x="4265" y="68"/>
                </a:lnTo>
                <a:lnTo>
                  <a:pt x="4293" y="68"/>
                </a:lnTo>
                <a:lnTo>
                  <a:pt x="4322" y="71"/>
                </a:lnTo>
                <a:lnTo>
                  <a:pt x="4350" y="76"/>
                </a:lnTo>
                <a:lnTo>
                  <a:pt x="4380" y="83"/>
                </a:lnTo>
                <a:lnTo>
                  <a:pt x="4409" y="93"/>
                </a:lnTo>
                <a:lnTo>
                  <a:pt x="4436" y="104"/>
                </a:lnTo>
                <a:lnTo>
                  <a:pt x="4464" y="119"/>
                </a:lnTo>
                <a:lnTo>
                  <a:pt x="4492" y="135"/>
                </a:lnTo>
                <a:lnTo>
                  <a:pt x="4439" y="214"/>
                </a:lnTo>
                <a:lnTo>
                  <a:pt x="4413" y="198"/>
                </a:lnTo>
                <a:lnTo>
                  <a:pt x="4388" y="185"/>
                </a:lnTo>
                <a:lnTo>
                  <a:pt x="4363" y="176"/>
                </a:lnTo>
                <a:lnTo>
                  <a:pt x="4338" y="167"/>
                </a:lnTo>
                <a:lnTo>
                  <a:pt x="4315" y="163"/>
                </a:lnTo>
                <a:lnTo>
                  <a:pt x="4292" y="160"/>
                </a:lnTo>
                <a:lnTo>
                  <a:pt x="4271" y="159"/>
                </a:lnTo>
                <a:lnTo>
                  <a:pt x="4249" y="161"/>
                </a:lnTo>
                <a:lnTo>
                  <a:pt x="4229" y="165"/>
                </a:lnTo>
                <a:lnTo>
                  <a:pt x="4210" y="171"/>
                </a:lnTo>
                <a:lnTo>
                  <a:pt x="4191" y="178"/>
                </a:lnTo>
                <a:lnTo>
                  <a:pt x="4175" y="188"/>
                </a:lnTo>
                <a:lnTo>
                  <a:pt x="4159" y="198"/>
                </a:lnTo>
                <a:lnTo>
                  <a:pt x="4145" y="210"/>
                </a:lnTo>
                <a:lnTo>
                  <a:pt x="4132" y="224"/>
                </a:lnTo>
                <a:lnTo>
                  <a:pt x="4120" y="240"/>
                </a:lnTo>
                <a:lnTo>
                  <a:pt x="4109" y="255"/>
                </a:lnTo>
                <a:lnTo>
                  <a:pt x="4101" y="273"/>
                </a:lnTo>
                <a:lnTo>
                  <a:pt x="4094" y="292"/>
                </a:lnTo>
                <a:lnTo>
                  <a:pt x="4089" y="311"/>
                </a:lnTo>
                <a:lnTo>
                  <a:pt x="4086" y="331"/>
                </a:lnTo>
                <a:lnTo>
                  <a:pt x="4084" y="353"/>
                </a:lnTo>
                <a:lnTo>
                  <a:pt x="4084" y="374"/>
                </a:lnTo>
                <a:lnTo>
                  <a:pt x="4087" y="395"/>
                </a:lnTo>
                <a:lnTo>
                  <a:pt x="4090" y="418"/>
                </a:lnTo>
                <a:lnTo>
                  <a:pt x="4097" y="441"/>
                </a:lnTo>
                <a:lnTo>
                  <a:pt x="4106" y="463"/>
                </a:lnTo>
                <a:lnTo>
                  <a:pt x="4116" y="486"/>
                </a:lnTo>
                <a:lnTo>
                  <a:pt x="4130" y="509"/>
                </a:lnTo>
                <a:lnTo>
                  <a:pt x="4146" y="532"/>
                </a:lnTo>
                <a:lnTo>
                  <a:pt x="4164" y="555"/>
                </a:lnTo>
                <a:lnTo>
                  <a:pt x="4184" y="576"/>
                </a:lnTo>
                <a:lnTo>
                  <a:pt x="4201" y="591"/>
                </a:lnTo>
                <a:lnTo>
                  <a:pt x="4217" y="606"/>
                </a:lnTo>
                <a:lnTo>
                  <a:pt x="4234" y="619"/>
                </a:lnTo>
                <a:lnTo>
                  <a:pt x="4252" y="629"/>
                </a:lnTo>
                <a:lnTo>
                  <a:pt x="4270" y="640"/>
                </a:lnTo>
                <a:lnTo>
                  <a:pt x="4286" y="648"/>
                </a:lnTo>
                <a:lnTo>
                  <a:pt x="4304" y="657"/>
                </a:lnTo>
                <a:lnTo>
                  <a:pt x="4322" y="663"/>
                </a:lnTo>
                <a:lnTo>
                  <a:pt x="4340" y="667"/>
                </a:lnTo>
                <a:lnTo>
                  <a:pt x="4357" y="671"/>
                </a:lnTo>
                <a:lnTo>
                  <a:pt x="4374" y="674"/>
                </a:lnTo>
                <a:lnTo>
                  <a:pt x="4391" y="676"/>
                </a:lnTo>
                <a:lnTo>
                  <a:pt x="4407" y="676"/>
                </a:lnTo>
                <a:lnTo>
                  <a:pt x="4424" y="676"/>
                </a:lnTo>
                <a:lnTo>
                  <a:pt x="4439" y="674"/>
                </a:lnTo>
                <a:lnTo>
                  <a:pt x="4455" y="671"/>
                </a:lnTo>
                <a:lnTo>
                  <a:pt x="4475" y="765"/>
                </a:lnTo>
                <a:close/>
                <a:moveTo>
                  <a:pt x="2669" y="2745"/>
                </a:moveTo>
                <a:lnTo>
                  <a:pt x="2669" y="2745"/>
                </a:lnTo>
                <a:lnTo>
                  <a:pt x="2676" y="2780"/>
                </a:lnTo>
                <a:lnTo>
                  <a:pt x="2681" y="2814"/>
                </a:lnTo>
                <a:lnTo>
                  <a:pt x="2686" y="2849"/>
                </a:lnTo>
                <a:lnTo>
                  <a:pt x="2688" y="2884"/>
                </a:lnTo>
                <a:lnTo>
                  <a:pt x="2498" y="2884"/>
                </a:lnTo>
                <a:lnTo>
                  <a:pt x="2496" y="2857"/>
                </a:lnTo>
                <a:lnTo>
                  <a:pt x="2492" y="2831"/>
                </a:lnTo>
                <a:lnTo>
                  <a:pt x="2669" y="2745"/>
                </a:lnTo>
                <a:close/>
                <a:moveTo>
                  <a:pt x="2688" y="2979"/>
                </a:moveTo>
                <a:lnTo>
                  <a:pt x="2688" y="2979"/>
                </a:lnTo>
                <a:lnTo>
                  <a:pt x="2685" y="3020"/>
                </a:lnTo>
                <a:lnTo>
                  <a:pt x="2680" y="3060"/>
                </a:lnTo>
                <a:lnTo>
                  <a:pt x="2673" y="3101"/>
                </a:lnTo>
                <a:lnTo>
                  <a:pt x="2664" y="3139"/>
                </a:lnTo>
                <a:lnTo>
                  <a:pt x="2654" y="3178"/>
                </a:lnTo>
                <a:lnTo>
                  <a:pt x="2642" y="3215"/>
                </a:lnTo>
                <a:lnTo>
                  <a:pt x="2628" y="3251"/>
                </a:lnTo>
                <a:lnTo>
                  <a:pt x="2613" y="3287"/>
                </a:lnTo>
                <a:lnTo>
                  <a:pt x="2596" y="3323"/>
                </a:lnTo>
                <a:lnTo>
                  <a:pt x="2578" y="3357"/>
                </a:lnTo>
                <a:lnTo>
                  <a:pt x="2558" y="3390"/>
                </a:lnTo>
                <a:lnTo>
                  <a:pt x="2536" y="3422"/>
                </a:lnTo>
                <a:lnTo>
                  <a:pt x="2514" y="3453"/>
                </a:lnTo>
                <a:lnTo>
                  <a:pt x="2490" y="3483"/>
                </a:lnTo>
                <a:lnTo>
                  <a:pt x="2464" y="3511"/>
                </a:lnTo>
                <a:lnTo>
                  <a:pt x="2438" y="3540"/>
                </a:lnTo>
                <a:lnTo>
                  <a:pt x="2409" y="3566"/>
                </a:lnTo>
                <a:lnTo>
                  <a:pt x="2381" y="3591"/>
                </a:lnTo>
                <a:lnTo>
                  <a:pt x="2351" y="3616"/>
                </a:lnTo>
                <a:lnTo>
                  <a:pt x="2320" y="3638"/>
                </a:lnTo>
                <a:lnTo>
                  <a:pt x="2287" y="3660"/>
                </a:lnTo>
                <a:lnTo>
                  <a:pt x="2255" y="3679"/>
                </a:lnTo>
                <a:lnTo>
                  <a:pt x="2220" y="3698"/>
                </a:lnTo>
                <a:lnTo>
                  <a:pt x="2185" y="3714"/>
                </a:lnTo>
                <a:lnTo>
                  <a:pt x="2149" y="3730"/>
                </a:lnTo>
                <a:lnTo>
                  <a:pt x="2112" y="3743"/>
                </a:lnTo>
                <a:lnTo>
                  <a:pt x="2075" y="3755"/>
                </a:lnTo>
                <a:lnTo>
                  <a:pt x="2037" y="3766"/>
                </a:lnTo>
                <a:lnTo>
                  <a:pt x="1998" y="3774"/>
                </a:lnTo>
                <a:lnTo>
                  <a:pt x="1959" y="3781"/>
                </a:lnTo>
                <a:lnTo>
                  <a:pt x="1919" y="3786"/>
                </a:lnTo>
                <a:lnTo>
                  <a:pt x="1878" y="3789"/>
                </a:lnTo>
                <a:lnTo>
                  <a:pt x="1878" y="3599"/>
                </a:lnTo>
                <a:lnTo>
                  <a:pt x="1909" y="3596"/>
                </a:lnTo>
                <a:lnTo>
                  <a:pt x="1940" y="3592"/>
                </a:lnTo>
                <a:lnTo>
                  <a:pt x="1970" y="3586"/>
                </a:lnTo>
                <a:lnTo>
                  <a:pt x="1999" y="3579"/>
                </a:lnTo>
                <a:lnTo>
                  <a:pt x="2028" y="3571"/>
                </a:lnTo>
                <a:lnTo>
                  <a:pt x="2056" y="3561"/>
                </a:lnTo>
                <a:lnTo>
                  <a:pt x="2084" y="3551"/>
                </a:lnTo>
                <a:lnTo>
                  <a:pt x="2111" y="3539"/>
                </a:lnTo>
                <a:lnTo>
                  <a:pt x="2138" y="3526"/>
                </a:lnTo>
                <a:lnTo>
                  <a:pt x="2163" y="3511"/>
                </a:lnTo>
                <a:lnTo>
                  <a:pt x="2189" y="3497"/>
                </a:lnTo>
                <a:lnTo>
                  <a:pt x="2213" y="3481"/>
                </a:lnTo>
                <a:lnTo>
                  <a:pt x="2237" y="3463"/>
                </a:lnTo>
                <a:lnTo>
                  <a:pt x="2259" y="3445"/>
                </a:lnTo>
                <a:lnTo>
                  <a:pt x="2282" y="3426"/>
                </a:lnTo>
                <a:lnTo>
                  <a:pt x="2303" y="3406"/>
                </a:lnTo>
                <a:lnTo>
                  <a:pt x="2324" y="3384"/>
                </a:lnTo>
                <a:lnTo>
                  <a:pt x="2343" y="3362"/>
                </a:lnTo>
                <a:lnTo>
                  <a:pt x="2362" y="3339"/>
                </a:lnTo>
                <a:lnTo>
                  <a:pt x="2378" y="3315"/>
                </a:lnTo>
                <a:lnTo>
                  <a:pt x="2395" y="3291"/>
                </a:lnTo>
                <a:lnTo>
                  <a:pt x="2410" y="3266"/>
                </a:lnTo>
                <a:lnTo>
                  <a:pt x="2425" y="3239"/>
                </a:lnTo>
                <a:lnTo>
                  <a:pt x="2438" y="3213"/>
                </a:lnTo>
                <a:lnTo>
                  <a:pt x="2449" y="3186"/>
                </a:lnTo>
                <a:lnTo>
                  <a:pt x="2460" y="3159"/>
                </a:lnTo>
                <a:lnTo>
                  <a:pt x="2470" y="3130"/>
                </a:lnTo>
                <a:lnTo>
                  <a:pt x="2478" y="3101"/>
                </a:lnTo>
                <a:lnTo>
                  <a:pt x="2485" y="3071"/>
                </a:lnTo>
                <a:lnTo>
                  <a:pt x="2491" y="3041"/>
                </a:lnTo>
                <a:lnTo>
                  <a:pt x="2495" y="3010"/>
                </a:lnTo>
                <a:lnTo>
                  <a:pt x="2498" y="2979"/>
                </a:lnTo>
                <a:lnTo>
                  <a:pt x="2688" y="2979"/>
                </a:lnTo>
                <a:close/>
                <a:moveTo>
                  <a:pt x="1783" y="3789"/>
                </a:moveTo>
                <a:lnTo>
                  <a:pt x="1783" y="3789"/>
                </a:lnTo>
                <a:lnTo>
                  <a:pt x="1743" y="3786"/>
                </a:lnTo>
                <a:lnTo>
                  <a:pt x="1703" y="3781"/>
                </a:lnTo>
                <a:lnTo>
                  <a:pt x="1663" y="3774"/>
                </a:lnTo>
                <a:lnTo>
                  <a:pt x="1624" y="3766"/>
                </a:lnTo>
                <a:lnTo>
                  <a:pt x="1586" y="3755"/>
                </a:lnTo>
                <a:lnTo>
                  <a:pt x="1548" y="3743"/>
                </a:lnTo>
                <a:lnTo>
                  <a:pt x="1511" y="3729"/>
                </a:lnTo>
                <a:lnTo>
                  <a:pt x="1476" y="3713"/>
                </a:lnTo>
                <a:lnTo>
                  <a:pt x="1440" y="3697"/>
                </a:lnTo>
                <a:lnTo>
                  <a:pt x="1407" y="3679"/>
                </a:lnTo>
                <a:lnTo>
                  <a:pt x="1374" y="3659"/>
                </a:lnTo>
                <a:lnTo>
                  <a:pt x="1342" y="3637"/>
                </a:lnTo>
                <a:lnTo>
                  <a:pt x="1310" y="3615"/>
                </a:lnTo>
                <a:lnTo>
                  <a:pt x="1280" y="3590"/>
                </a:lnTo>
                <a:lnTo>
                  <a:pt x="1251" y="3565"/>
                </a:lnTo>
                <a:lnTo>
                  <a:pt x="1223" y="3539"/>
                </a:lnTo>
                <a:lnTo>
                  <a:pt x="1197" y="3510"/>
                </a:lnTo>
                <a:lnTo>
                  <a:pt x="1172" y="3482"/>
                </a:lnTo>
                <a:lnTo>
                  <a:pt x="1148" y="3452"/>
                </a:lnTo>
                <a:lnTo>
                  <a:pt x="1126" y="3420"/>
                </a:lnTo>
                <a:lnTo>
                  <a:pt x="1104" y="3388"/>
                </a:lnTo>
                <a:lnTo>
                  <a:pt x="1084" y="3355"/>
                </a:lnTo>
                <a:lnTo>
                  <a:pt x="1066" y="3321"/>
                </a:lnTo>
                <a:lnTo>
                  <a:pt x="1048" y="3286"/>
                </a:lnTo>
                <a:lnTo>
                  <a:pt x="1034" y="3250"/>
                </a:lnTo>
                <a:lnTo>
                  <a:pt x="1020" y="3213"/>
                </a:lnTo>
                <a:lnTo>
                  <a:pt x="1008" y="3177"/>
                </a:lnTo>
                <a:lnTo>
                  <a:pt x="997" y="3139"/>
                </a:lnTo>
                <a:lnTo>
                  <a:pt x="989" y="3099"/>
                </a:lnTo>
                <a:lnTo>
                  <a:pt x="982" y="3060"/>
                </a:lnTo>
                <a:lnTo>
                  <a:pt x="977" y="3020"/>
                </a:lnTo>
                <a:lnTo>
                  <a:pt x="974" y="2979"/>
                </a:lnTo>
                <a:lnTo>
                  <a:pt x="1165" y="2979"/>
                </a:lnTo>
                <a:lnTo>
                  <a:pt x="1167" y="3010"/>
                </a:lnTo>
                <a:lnTo>
                  <a:pt x="1172" y="3041"/>
                </a:lnTo>
                <a:lnTo>
                  <a:pt x="1177" y="3071"/>
                </a:lnTo>
                <a:lnTo>
                  <a:pt x="1184" y="3099"/>
                </a:lnTo>
                <a:lnTo>
                  <a:pt x="1192" y="3129"/>
                </a:lnTo>
                <a:lnTo>
                  <a:pt x="1202" y="3158"/>
                </a:lnTo>
                <a:lnTo>
                  <a:pt x="1212" y="3185"/>
                </a:lnTo>
                <a:lnTo>
                  <a:pt x="1224" y="3212"/>
                </a:lnTo>
                <a:lnTo>
                  <a:pt x="1237" y="3238"/>
                </a:lnTo>
                <a:lnTo>
                  <a:pt x="1251" y="3264"/>
                </a:lnTo>
                <a:lnTo>
                  <a:pt x="1267" y="3291"/>
                </a:lnTo>
                <a:lnTo>
                  <a:pt x="1282" y="3314"/>
                </a:lnTo>
                <a:lnTo>
                  <a:pt x="1300" y="3338"/>
                </a:lnTo>
                <a:lnTo>
                  <a:pt x="1318" y="3361"/>
                </a:lnTo>
                <a:lnTo>
                  <a:pt x="1338" y="3383"/>
                </a:lnTo>
                <a:lnTo>
                  <a:pt x="1358" y="3405"/>
                </a:lnTo>
                <a:lnTo>
                  <a:pt x="1378" y="3425"/>
                </a:lnTo>
                <a:lnTo>
                  <a:pt x="1401" y="3444"/>
                </a:lnTo>
                <a:lnTo>
                  <a:pt x="1424" y="3463"/>
                </a:lnTo>
                <a:lnTo>
                  <a:pt x="1447" y="3479"/>
                </a:lnTo>
                <a:lnTo>
                  <a:pt x="1472" y="3496"/>
                </a:lnTo>
                <a:lnTo>
                  <a:pt x="1497" y="3511"/>
                </a:lnTo>
                <a:lnTo>
                  <a:pt x="1523" y="3526"/>
                </a:lnTo>
                <a:lnTo>
                  <a:pt x="1549" y="3539"/>
                </a:lnTo>
                <a:lnTo>
                  <a:pt x="1577" y="3551"/>
                </a:lnTo>
                <a:lnTo>
                  <a:pt x="1605" y="3561"/>
                </a:lnTo>
                <a:lnTo>
                  <a:pt x="1634" y="3571"/>
                </a:lnTo>
                <a:lnTo>
                  <a:pt x="1662" y="3579"/>
                </a:lnTo>
                <a:lnTo>
                  <a:pt x="1692" y="3586"/>
                </a:lnTo>
                <a:lnTo>
                  <a:pt x="1722" y="3592"/>
                </a:lnTo>
                <a:lnTo>
                  <a:pt x="1752" y="3596"/>
                </a:lnTo>
                <a:lnTo>
                  <a:pt x="1783" y="3599"/>
                </a:lnTo>
                <a:lnTo>
                  <a:pt x="1783" y="3789"/>
                </a:lnTo>
                <a:close/>
                <a:moveTo>
                  <a:pt x="974" y="2884"/>
                </a:moveTo>
                <a:lnTo>
                  <a:pt x="974" y="2884"/>
                </a:lnTo>
                <a:lnTo>
                  <a:pt x="977" y="2844"/>
                </a:lnTo>
                <a:lnTo>
                  <a:pt x="982" y="2804"/>
                </a:lnTo>
                <a:lnTo>
                  <a:pt x="989" y="2763"/>
                </a:lnTo>
                <a:lnTo>
                  <a:pt x="997" y="2725"/>
                </a:lnTo>
                <a:lnTo>
                  <a:pt x="1008" y="2686"/>
                </a:lnTo>
                <a:lnTo>
                  <a:pt x="1020" y="2649"/>
                </a:lnTo>
                <a:lnTo>
                  <a:pt x="1034" y="2612"/>
                </a:lnTo>
                <a:lnTo>
                  <a:pt x="1050" y="2577"/>
                </a:lnTo>
                <a:lnTo>
                  <a:pt x="1066" y="2541"/>
                </a:lnTo>
                <a:lnTo>
                  <a:pt x="1085" y="2507"/>
                </a:lnTo>
                <a:lnTo>
                  <a:pt x="1104" y="2475"/>
                </a:lnTo>
                <a:lnTo>
                  <a:pt x="1126" y="2441"/>
                </a:lnTo>
                <a:lnTo>
                  <a:pt x="1149" y="2411"/>
                </a:lnTo>
                <a:lnTo>
                  <a:pt x="1173" y="2381"/>
                </a:lnTo>
                <a:lnTo>
                  <a:pt x="1198" y="2352"/>
                </a:lnTo>
                <a:lnTo>
                  <a:pt x="1225" y="2324"/>
                </a:lnTo>
                <a:lnTo>
                  <a:pt x="1253" y="2298"/>
                </a:lnTo>
                <a:lnTo>
                  <a:pt x="1281" y="2273"/>
                </a:lnTo>
                <a:lnTo>
                  <a:pt x="1312" y="2248"/>
                </a:lnTo>
                <a:lnTo>
                  <a:pt x="1343" y="2225"/>
                </a:lnTo>
                <a:lnTo>
                  <a:pt x="1375" y="2205"/>
                </a:lnTo>
                <a:lnTo>
                  <a:pt x="1408" y="2185"/>
                </a:lnTo>
                <a:lnTo>
                  <a:pt x="1443" y="2166"/>
                </a:lnTo>
                <a:lnTo>
                  <a:pt x="1477" y="2149"/>
                </a:lnTo>
                <a:lnTo>
                  <a:pt x="1513" y="2134"/>
                </a:lnTo>
                <a:lnTo>
                  <a:pt x="1549" y="2121"/>
                </a:lnTo>
                <a:lnTo>
                  <a:pt x="1587" y="2109"/>
                </a:lnTo>
                <a:lnTo>
                  <a:pt x="1625" y="2098"/>
                </a:lnTo>
                <a:lnTo>
                  <a:pt x="1663" y="2090"/>
                </a:lnTo>
                <a:lnTo>
                  <a:pt x="1703" y="2083"/>
                </a:lnTo>
                <a:lnTo>
                  <a:pt x="1743" y="2078"/>
                </a:lnTo>
                <a:lnTo>
                  <a:pt x="1783" y="2075"/>
                </a:lnTo>
                <a:lnTo>
                  <a:pt x="1783" y="2265"/>
                </a:lnTo>
                <a:lnTo>
                  <a:pt x="1752" y="2268"/>
                </a:lnTo>
                <a:lnTo>
                  <a:pt x="1723" y="2272"/>
                </a:lnTo>
                <a:lnTo>
                  <a:pt x="1693" y="2278"/>
                </a:lnTo>
                <a:lnTo>
                  <a:pt x="1663" y="2285"/>
                </a:lnTo>
                <a:lnTo>
                  <a:pt x="1634" y="2293"/>
                </a:lnTo>
                <a:lnTo>
                  <a:pt x="1605" y="2303"/>
                </a:lnTo>
                <a:lnTo>
                  <a:pt x="1578" y="2313"/>
                </a:lnTo>
                <a:lnTo>
                  <a:pt x="1551" y="2325"/>
                </a:lnTo>
                <a:lnTo>
                  <a:pt x="1525" y="2338"/>
                </a:lnTo>
                <a:lnTo>
                  <a:pt x="1498" y="2352"/>
                </a:lnTo>
                <a:lnTo>
                  <a:pt x="1473" y="2367"/>
                </a:lnTo>
                <a:lnTo>
                  <a:pt x="1449" y="2383"/>
                </a:lnTo>
                <a:lnTo>
                  <a:pt x="1425" y="2401"/>
                </a:lnTo>
                <a:lnTo>
                  <a:pt x="1402" y="2419"/>
                </a:lnTo>
                <a:lnTo>
                  <a:pt x="1380" y="2438"/>
                </a:lnTo>
                <a:lnTo>
                  <a:pt x="1359" y="2459"/>
                </a:lnTo>
                <a:lnTo>
                  <a:pt x="1338" y="2479"/>
                </a:lnTo>
                <a:lnTo>
                  <a:pt x="1319" y="2502"/>
                </a:lnTo>
                <a:lnTo>
                  <a:pt x="1301" y="2525"/>
                </a:lnTo>
                <a:lnTo>
                  <a:pt x="1284" y="2548"/>
                </a:lnTo>
                <a:lnTo>
                  <a:pt x="1267" y="2573"/>
                </a:lnTo>
                <a:lnTo>
                  <a:pt x="1251" y="2598"/>
                </a:lnTo>
                <a:lnTo>
                  <a:pt x="1237" y="2624"/>
                </a:lnTo>
                <a:lnTo>
                  <a:pt x="1224" y="2650"/>
                </a:lnTo>
                <a:lnTo>
                  <a:pt x="1212" y="2678"/>
                </a:lnTo>
                <a:lnTo>
                  <a:pt x="1202" y="2706"/>
                </a:lnTo>
                <a:lnTo>
                  <a:pt x="1192" y="2735"/>
                </a:lnTo>
                <a:lnTo>
                  <a:pt x="1184" y="2763"/>
                </a:lnTo>
                <a:lnTo>
                  <a:pt x="1177" y="2793"/>
                </a:lnTo>
                <a:lnTo>
                  <a:pt x="1172" y="2823"/>
                </a:lnTo>
                <a:lnTo>
                  <a:pt x="1167" y="2854"/>
                </a:lnTo>
                <a:lnTo>
                  <a:pt x="1165" y="2884"/>
                </a:lnTo>
                <a:lnTo>
                  <a:pt x="974" y="2884"/>
                </a:lnTo>
                <a:close/>
                <a:moveTo>
                  <a:pt x="3081" y="2436"/>
                </a:moveTo>
                <a:lnTo>
                  <a:pt x="3081" y="2436"/>
                </a:lnTo>
                <a:lnTo>
                  <a:pt x="3101" y="2488"/>
                </a:lnTo>
                <a:lnTo>
                  <a:pt x="3118" y="2542"/>
                </a:lnTo>
                <a:lnTo>
                  <a:pt x="3133" y="2597"/>
                </a:lnTo>
                <a:lnTo>
                  <a:pt x="3146" y="2653"/>
                </a:lnTo>
                <a:lnTo>
                  <a:pt x="3157" y="2710"/>
                </a:lnTo>
                <a:lnTo>
                  <a:pt x="3165" y="2767"/>
                </a:lnTo>
                <a:lnTo>
                  <a:pt x="3171" y="2825"/>
                </a:lnTo>
                <a:lnTo>
                  <a:pt x="3175" y="2884"/>
                </a:lnTo>
                <a:lnTo>
                  <a:pt x="2985" y="2884"/>
                </a:lnTo>
                <a:lnTo>
                  <a:pt x="2983" y="2845"/>
                </a:lnTo>
                <a:lnTo>
                  <a:pt x="2979" y="2806"/>
                </a:lnTo>
                <a:lnTo>
                  <a:pt x="2974" y="2768"/>
                </a:lnTo>
                <a:lnTo>
                  <a:pt x="2968" y="2730"/>
                </a:lnTo>
                <a:lnTo>
                  <a:pt x="2961" y="2692"/>
                </a:lnTo>
                <a:lnTo>
                  <a:pt x="2953" y="2654"/>
                </a:lnTo>
                <a:lnTo>
                  <a:pt x="2942" y="2617"/>
                </a:lnTo>
                <a:lnTo>
                  <a:pt x="2932" y="2582"/>
                </a:lnTo>
                <a:lnTo>
                  <a:pt x="3081" y="2436"/>
                </a:lnTo>
                <a:close/>
                <a:moveTo>
                  <a:pt x="3175" y="2979"/>
                </a:moveTo>
                <a:lnTo>
                  <a:pt x="3175" y="2979"/>
                </a:lnTo>
                <a:lnTo>
                  <a:pt x="3174" y="3013"/>
                </a:lnTo>
                <a:lnTo>
                  <a:pt x="3171" y="3045"/>
                </a:lnTo>
                <a:lnTo>
                  <a:pt x="3168" y="3078"/>
                </a:lnTo>
                <a:lnTo>
                  <a:pt x="3164" y="3110"/>
                </a:lnTo>
                <a:lnTo>
                  <a:pt x="3159" y="3142"/>
                </a:lnTo>
                <a:lnTo>
                  <a:pt x="3154" y="3174"/>
                </a:lnTo>
                <a:lnTo>
                  <a:pt x="3148" y="3205"/>
                </a:lnTo>
                <a:lnTo>
                  <a:pt x="3142" y="3237"/>
                </a:lnTo>
                <a:lnTo>
                  <a:pt x="3133" y="3268"/>
                </a:lnTo>
                <a:lnTo>
                  <a:pt x="3125" y="3299"/>
                </a:lnTo>
                <a:lnTo>
                  <a:pt x="3117" y="3329"/>
                </a:lnTo>
                <a:lnTo>
                  <a:pt x="3106" y="3359"/>
                </a:lnTo>
                <a:lnTo>
                  <a:pt x="3097" y="3389"/>
                </a:lnTo>
                <a:lnTo>
                  <a:pt x="3085" y="3419"/>
                </a:lnTo>
                <a:lnTo>
                  <a:pt x="3074" y="3447"/>
                </a:lnTo>
                <a:lnTo>
                  <a:pt x="3061" y="3477"/>
                </a:lnTo>
                <a:lnTo>
                  <a:pt x="3048" y="3504"/>
                </a:lnTo>
                <a:lnTo>
                  <a:pt x="3035" y="3533"/>
                </a:lnTo>
                <a:lnTo>
                  <a:pt x="3021" y="3561"/>
                </a:lnTo>
                <a:lnTo>
                  <a:pt x="3005" y="3589"/>
                </a:lnTo>
                <a:lnTo>
                  <a:pt x="2990" y="3615"/>
                </a:lnTo>
                <a:lnTo>
                  <a:pt x="2974" y="3642"/>
                </a:lnTo>
                <a:lnTo>
                  <a:pt x="2956" y="3668"/>
                </a:lnTo>
                <a:lnTo>
                  <a:pt x="2940" y="3693"/>
                </a:lnTo>
                <a:lnTo>
                  <a:pt x="2903" y="3744"/>
                </a:lnTo>
                <a:lnTo>
                  <a:pt x="2865" y="3792"/>
                </a:lnTo>
                <a:lnTo>
                  <a:pt x="2825" y="3839"/>
                </a:lnTo>
                <a:lnTo>
                  <a:pt x="2782" y="3883"/>
                </a:lnTo>
                <a:lnTo>
                  <a:pt x="2737" y="3926"/>
                </a:lnTo>
                <a:lnTo>
                  <a:pt x="2690" y="3966"/>
                </a:lnTo>
                <a:lnTo>
                  <a:pt x="2642" y="4005"/>
                </a:lnTo>
                <a:lnTo>
                  <a:pt x="2592" y="4041"/>
                </a:lnTo>
                <a:lnTo>
                  <a:pt x="2566" y="4059"/>
                </a:lnTo>
                <a:lnTo>
                  <a:pt x="2540" y="4075"/>
                </a:lnTo>
                <a:lnTo>
                  <a:pt x="2514" y="4091"/>
                </a:lnTo>
                <a:lnTo>
                  <a:pt x="2486" y="4106"/>
                </a:lnTo>
                <a:lnTo>
                  <a:pt x="2459" y="4122"/>
                </a:lnTo>
                <a:lnTo>
                  <a:pt x="2432" y="4136"/>
                </a:lnTo>
                <a:lnTo>
                  <a:pt x="2403" y="4149"/>
                </a:lnTo>
                <a:lnTo>
                  <a:pt x="2375" y="4162"/>
                </a:lnTo>
                <a:lnTo>
                  <a:pt x="2346" y="4175"/>
                </a:lnTo>
                <a:lnTo>
                  <a:pt x="2316" y="4186"/>
                </a:lnTo>
                <a:lnTo>
                  <a:pt x="2288" y="4198"/>
                </a:lnTo>
                <a:lnTo>
                  <a:pt x="2257" y="4207"/>
                </a:lnTo>
                <a:lnTo>
                  <a:pt x="2227" y="4218"/>
                </a:lnTo>
                <a:lnTo>
                  <a:pt x="2197" y="4226"/>
                </a:lnTo>
                <a:lnTo>
                  <a:pt x="2167" y="4235"/>
                </a:lnTo>
                <a:lnTo>
                  <a:pt x="2136" y="4243"/>
                </a:lnTo>
                <a:lnTo>
                  <a:pt x="2104" y="4249"/>
                </a:lnTo>
                <a:lnTo>
                  <a:pt x="2073" y="4255"/>
                </a:lnTo>
                <a:lnTo>
                  <a:pt x="2041" y="4261"/>
                </a:lnTo>
                <a:lnTo>
                  <a:pt x="2009" y="4265"/>
                </a:lnTo>
                <a:lnTo>
                  <a:pt x="1977" y="4269"/>
                </a:lnTo>
                <a:lnTo>
                  <a:pt x="1944" y="4273"/>
                </a:lnTo>
                <a:lnTo>
                  <a:pt x="1912" y="4275"/>
                </a:lnTo>
                <a:lnTo>
                  <a:pt x="1878" y="4276"/>
                </a:lnTo>
                <a:lnTo>
                  <a:pt x="1878" y="4086"/>
                </a:lnTo>
                <a:lnTo>
                  <a:pt x="1934" y="4083"/>
                </a:lnTo>
                <a:lnTo>
                  <a:pt x="1990" y="4077"/>
                </a:lnTo>
                <a:lnTo>
                  <a:pt x="2043" y="4067"/>
                </a:lnTo>
                <a:lnTo>
                  <a:pt x="2097" y="4056"/>
                </a:lnTo>
                <a:lnTo>
                  <a:pt x="2150" y="4042"/>
                </a:lnTo>
                <a:lnTo>
                  <a:pt x="2201" y="4027"/>
                </a:lnTo>
                <a:lnTo>
                  <a:pt x="2251" y="4008"/>
                </a:lnTo>
                <a:lnTo>
                  <a:pt x="2301" y="3988"/>
                </a:lnTo>
                <a:lnTo>
                  <a:pt x="2349" y="3965"/>
                </a:lnTo>
                <a:lnTo>
                  <a:pt x="2396" y="3940"/>
                </a:lnTo>
                <a:lnTo>
                  <a:pt x="2441" y="3913"/>
                </a:lnTo>
                <a:lnTo>
                  <a:pt x="2485" y="3883"/>
                </a:lnTo>
                <a:lnTo>
                  <a:pt x="2528" y="3852"/>
                </a:lnTo>
                <a:lnTo>
                  <a:pt x="2569" y="3820"/>
                </a:lnTo>
                <a:lnTo>
                  <a:pt x="2610" y="3786"/>
                </a:lnTo>
                <a:lnTo>
                  <a:pt x="2648" y="3749"/>
                </a:lnTo>
                <a:lnTo>
                  <a:pt x="2683" y="3711"/>
                </a:lnTo>
                <a:lnTo>
                  <a:pt x="2719" y="3672"/>
                </a:lnTo>
                <a:lnTo>
                  <a:pt x="2751" y="3630"/>
                </a:lnTo>
                <a:lnTo>
                  <a:pt x="2782" y="3587"/>
                </a:lnTo>
                <a:lnTo>
                  <a:pt x="2812" y="3543"/>
                </a:lnTo>
                <a:lnTo>
                  <a:pt x="2838" y="3497"/>
                </a:lnTo>
                <a:lnTo>
                  <a:pt x="2863" y="3451"/>
                </a:lnTo>
                <a:lnTo>
                  <a:pt x="2886" y="3402"/>
                </a:lnTo>
                <a:lnTo>
                  <a:pt x="2907" y="3353"/>
                </a:lnTo>
                <a:lnTo>
                  <a:pt x="2926" y="3302"/>
                </a:lnTo>
                <a:lnTo>
                  <a:pt x="2941" y="3251"/>
                </a:lnTo>
                <a:lnTo>
                  <a:pt x="2955" y="3198"/>
                </a:lnTo>
                <a:lnTo>
                  <a:pt x="2966" y="3144"/>
                </a:lnTo>
                <a:lnTo>
                  <a:pt x="2975" y="3091"/>
                </a:lnTo>
                <a:lnTo>
                  <a:pt x="2981" y="3035"/>
                </a:lnTo>
                <a:lnTo>
                  <a:pt x="2985" y="2979"/>
                </a:lnTo>
                <a:lnTo>
                  <a:pt x="3175" y="2979"/>
                </a:lnTo>
                <a:close/>
                <a:moveTo>
                  <a:pt x="1783" y="4276"/>
                </a:moveTo>
                <a:lnTo>
                  <a:pt x="1783" y="4276"/>
                </a:lnTo>
                <a:lnTo>
                  <a:pt x="1750" y="4275"/>
                </a:lnTo>
                <a:lnTo>
                  <a:pt x="1718" y="4273"/>
                </a:lnTo>
                <a:lnTo>
                  <a:pt x="1685" y="4269"/>
                </a:lnTo>
                <a:lnTo>
                  <a:pt x="1653" y="4265"/>
                </a:lnTo>
                <a:lnTo>
                  <a:pt x="1621" y="4261"/>
                </a:lnTo>
                <a:lnTo>
                  <a:pt x="1589" y="4255"/>
                </a:lnTo>
                <a:lnTo>
                  <a:pt x="1558" y="4249"/>
                </a:lnTo>
                <a:lnTo>
                  <a:pt x="1526" y="4242"/>
                </a:lnTo>
                <a:lnTo>
                  <a:pt x="1495" y="4235"/>
                </a:lnTo>
                <a:lnTo>
                  <a:pt x="1464" y="4226"/>
                </a:lnTo>
                <a:lnTo>
                  <a:pt x="1434" y="4217"/>
                </a:lnTo>
                <a:lnTo>
                  <a:pt x="1403" y="4207"/>
                </a:lnTo>
                <a:lnTo>
                  <a:pt x="1374" y="4198"/>
                </a:lnTo>
                <a:lnTo>
                  <a:pt x="1345" y="4186"/>
                </a:lnTo>
                <a:lnTo>
                  <a:pt x="1316" y="4174"/>
                </a:lnTo>
                <a:lnTo>
                  <a:pt x="1287" y="4162"/>
                </a:lnTo>
                <a:lnTo>
                  <a:pt x="1259" y="4149"/>
                </a:lnTo>
                <a:lnTo>
                  <a:pt x="1230" y="4136"/>
                </a:lnTo>
                <a:lnTo>
                  <a:pt x="1203" y="4122"/>
                </a:lnTo>
                <a:lnTo>
                  <a:pt x="1175" y="4106"/>
                </a:lnTo>
                <a:lnTo>
                  <a:pt x="1148" y="4091"/>
                </a:lnTo>
                <a:lnTo>
                  <a:pt x="1122" y="4074"/>
                </a:lnTo>
                <a:lnTo>
                  <a:pt x="1096" y="4058"/>
                </a:lnTo>
                <a:lnTo>
                  <a:pt x="1070" y="4041"/>
                </a:lnTo>
                <a:lnTo>
                  <a:pt x="1020" y="4004"/>
                </a:lnTo>
                <a:lnTo>
                  <a:pt x="971" y="3966"/>
                </a:lnTo>
                <a:lnTo>
                  <a:pt x="925" y="3926"/>
                </a:lnTo>
                <a:lnTo>
                  <a:pt x="880" y="3883"/>
                </a:lnTo>
                <a:lnTo>
                  <a:pt x="837" y="3838"/>
                </a:lnTo>
                <a:lnTo>
                  <a:pt x="797" y="3792"/>
                </a:lnTo>
                <a:lnTo>
                  <a:pt x="759" y="3743"/>
                </a:lnTo>
                <a:lnTo>
                  <a:pt x="722" y="3693"/>
                </a:lnTo>
                <a:lnTo>
                  <a:pt x="705" y="3667"/>
                </a:lnTo>
                <a:lnTo>
                  <a:pt x="689" y="3641"/>
                </a:lnTo>
                <a:lnTo>
                  <a:pt x="672" y="3615"/>
                </a:lnTo>
                <a:lnTo>
                  <a:pt x="657" y="3587"/>
                </a:lnTo>
                <a:lnTo>
                  <a:pt x="641" y="3560"/>
                </a:lnTo>
                <a:lnTo>
                  <a:pt x="627" y="3533"/>
                </a:lnTo>
                <a:lnTo>
                  <a:pt x="614" y="3504"/>
                </a:lnTo>
                <a:lnTo>
                  <a:pt x="601" y="3476"/>
                </a:lnTo>
                <a:lnTo>
                  <a:pt x="589" y="3447"/>
                </a:lnTo>
                <a:lnTo>
                  <a:pt x="577" y="3418"/>
                </a:lnTo>
                <a:lnTo>
                  <a:pt x="565" y="3388"/>
                </a:lnTo>
                <a:lnTo>
                  <a:pt x="556" y="3358"/>
                </a:lnTo>
                <a:lnTo>
                  <a:pt x="546" y="3329"/>
                </a:lnTo>
                <a:lnTo>
                  <a:pt x="537" y="3298"/>
                </a:lnTo>
                <a:lnTo>
                  <a:pt x="528" y="3267"/>
                </a:lnTo>
                <a:lnTo>
                  <a:pt x="521" y="3236"/>
                </a:lnTo>
                <a:lnTo>
                  <a:pt x="514" y="3205"/>
                </a:lnTo>
                <a:lnTo>
                  <a:pt x="508" y="3174"/>
                </a:lnTo>
                <a:lnTo>
                  <a:pt x="502" y="3142"/>
                </a:lnTo>
                <a:lnTo>
                  <a:pt x="497" y="3110"/>
                </a:lnTo>
                <a:lnTo>
                  <a:pt x="494" y="3078"/>
                </a:lnTo>
                <a:lnTo>
                  <a:pt x="492" y="3045"/>
                </a:lnTo>
                <a:lnTo>
                  <a:pt x="489" y="3013"/>
                </a:lnTo>
                <a:lnTo>
                  <a:pt x="487" y="2979"/>
                </a:lnTo>
                <a:lnTo>
                  <a:pt x="677" y="2979"/>
                </a:lnTo>
                <a:lnTo>
                  <a:pt x="680" y="3035"/>
                </a:lnTo>
                <a:lnTo>
                  <a:pt x="687" y="3090"/>
                </a:lnTo>
                <a:lnTo>
                  <a:pt x="696" y="3144"/>
                </a:lnTo>
                <a:lnTo>
                  <a:pt x="708" y="3198"/>
                </a:lnTo>
                <a:lnTo>
                  <a:pt x="721" y="3250"/>
                </a:lnTo>
                <a:lnTo>
                  <a:pt x="737" y="3302"/>
                </a:lnTo>
                <a:lnTo>
                  <a:pt x="755" y="3352"/>
                </a:lnTo>
                <a:lnTo>
                  <a:pt x="775" y="3402"/>
                </a:lnTo>
                <a:lnTo>
                  <a:pt x="799" y="3450"/>
                </a:lnTo>
                <a:lnTo>
                  <a:pt x="824" y="3497"/>
                </a:lnTo>
                <a:lnTo>
                  <a:pt x="850" y="3542"/>
                </a:lnTo>
                <a:lnTo>
                  <a:pt x="880" y="3586"/>
                </a:lnTo>
                <a:lnTo>
                  <a:pt x="911" y="3629"/>
                </a:lnTo>
                <a:lnTo>
                  <a:pt x="943" y="3671"/>
                </a:lnTo>
                <a:lnTo>
                  <a:pt x="978" y="3710"/>
                </a:lnTo>
                <a:lnTo>
                  <a:pt x="1014" y="3749"/>
                </a:lnTo>
                <a:lnTo>
                  <a:pt x="1052" y="3785"/>
                </a:lnTo>
                <a:lnTo>
                  <a:pt x="1092" y="3819"/>
                </a:lnTo>
                <a:lnTo>
                  <a:pt x="1133" y="3852"/>
                </a:lnTo>
                <a:lnTo>
                  <a:pt x="1175" y="3883"/>
                </a:lnTo>
                <a:lnTo>
                  <a:pt x="1221" y="3913"/>
                </a:lnTo>
                <a:lnTo>
                  <a:pt x="1266" y="3939"/>
                </a:lnTo>
                <a:lnTo>
                  <a:pt x="1313" y="3964"/>
                </a:lnTo>
                <a:lnTo>
                  <a:pt x="1361" y="3988"/>
                </a:lnTo>
                <a:lnTo>
                  <a:pt x="1411" y="4008"/>
                </a:lnTo>
                <a:lnTo>
                  <a:pt x="1460" y="4026"/>
                </a:lnTo>
                <a:lnTo>
                  <a:pt x="1513" y="4042"/>
                </a:lnTo>
                <a:lnTo>
                  <a:pt x="1565" y="4056"/>
                </a:lnTo>
                <a:lnTo>
                  <a:pt x="1618" y="4067"/>
                </a:lnTo>
                <a:lnTo>
                  <a:pt x="1673" y="4077"/>
                </a:lnTo>
                <a:lnTo>
                  <a:pt x="1728" y="4083"/>
                </a:lnTo>
                <a:lnTo>
                  <a:pt x="1783" y="4086"/>
                </a:lnTo>
                <a:lnTo>
                  <a:pt x="1783" y="4276"/>
                </a:lnTo>
                <a:close/>
                <a:moveTo>
                  <a:pt x="487" y="2884"/>
                </a:moveTo>
                <a:lnTo>
                  <a:pt x="487" y="2884"/>
                </a:lnTo>
                <a:lnTo>
                  <a:pt x="489" y="2851"/>
                </a:lnTo>
                <a:lnTo>
                  <a:pt x="492" y="2819"/>
                </a:lnTo>
                <a:lnTo>
                  <a:pt x="494" y="2786"/>
                </a:lnTo>
                <a:lnTo>
                  <a:pt x="497" y="2754"/>
                </a:lnTo>
                <a:lnTo>
                  <a:pt x="502" y="2722"/>
                </a:lnTo>
                <a:lnTo>
                  <a:pt x="508" y="2690"/>
                </a:lnTo>
                <a:lnTo>
                  <a:pt x="514" y="2659"/>
                </a:lnTo>
                <a:lnTo>
                  <a:pt x="521" y="2627"/>
                </a:lnTo>
                <a:lnTo>
                  <a:pt x="528" y="2596"/>
                </a:lnTo>
                <a:lnTo>
                  <a:pt x="537" y="2565"/>
                </a:lnTo>
                <a:lnTo>
                  <a:pt x="546" y="2535"/>
                </a:lnTo>
                <a:lnTo>
                  <a:pt x="556" y="2504"/>
                </a:lnTo>
                <a:lnTo>
                  <a:pt x="566" y="2475"/>
                </a:lnTo>
                <a:lnTo>
                  <a:pt x="577" y="2445"/>
                </a:lnTo>
                <a:lnTo>
                  <a:pt x="589" y="2417"/>
                </a:lnTo>
                <a:lnTo>
                  <a:pt x="601" y="2388"/>
                </a:lnTo>
                <a:lnTo>
                  <a:pt x="614" y="2360"/>
                </a:lnTo>
                <a:lnTo>
                  <a:pt x="628" y="2331"/>
                </a:lnTo>
                <a:lnTo>
                  <a:pt x="642" y="2304"/>
                </a:lnTo>
                <a:lnTo>
                  <a:pt x="657" y="2276"/>
                </a:lnTo>
                <a:lnTo>
                  <a:pt x="672" y="2249"/>
                </a:lnTo>
                <a:lnTo>
                  <a:pt x="689" y="2222"/>
                </a:lnTo>
                <a:lnTo>
                  <a:pt x="705" y="2196"/>
                </a:lnTo>
                <a:lnTo>
                  <a:pt x="723" y="2171"/>
                </a:lnTo>
                <a:lnTo>
                  <a:pt x="759" y="2121"/>
                </a:lnTo>
                <a:lnTo>
                  <a:pt x="797" y="2072"/>
                </a:lnTo>
                <a:lnTo>
                  <a:pt x="838" y="2026"/>
                </a:lnTo>
                <a:lnTo>
                  <a:pt x="881" y="1981"/>
                </a:lnTo>
                <a:lnTo>
                  <a:pt x="925" y="1938"/>
                </a:lnTo>
                <a:lnTo>
                  <a:pt x="971" y="1898"/>
                </a:lnTo>
                <a:lnTo>
                  <a:pt x="1020" y="1858"/>
                </a:lnTo>
                <a:lnTo>
                  <a:pt x="1071" y="1823"/>
                </a:lnTo>
                <a:lnTo>
                  <a:pt x="1096" y="1805"/>
                </a:lnTo>
                <a:lnTo>
                  <a:pt x="1122" y="1788"/>
                </a:lnTo>
                <a:lnTo>
                  <a:pt x="1149" y="1773"/>
                </a:lnTo>
                <a:lnTo>
                  <a:pt x="1175" y="1757"/>
                </a:lnTo>
                <a:lnTo>
                  <a:pt x="1203" y="1742"/>
                </a:lnTo>
                <a:lnTo>
                  <a:pt x="1231" y="1728"/>
                </a:lnTo>
                <a:lnTo>
                  <a:pt x="1259" y="1715"/>
                </a:lnTo>
                <a:lnTo>
                  <a:pt x="1287" y="1702"/>
                </a:lnTo>
                <a:lnTo>
                  <a:pt x="1317" y="1689"/>
                </a:lnTo>
                <a:lnTo>
                  <a:pt x="1345" y="1678"/>
                </a:lnTo>
                <a:lnTo>
                  <a:pt x="1375" y="1666"/>
                </a:lnTo>
                <a:lnTo>
                  <a:pt x="1405" y="1657"/>
                </a:lnTo>
                <a:lnTo>
                  <a:pt x="1434" y="1646"/>
                </a:lnTo>
                <a:lnTo>
                  <a:pt x="1465" y="1638"/>
                </a:lnTo>
                <a:lnTo>
                  <a:pt x="1496" y="1629"/>
                </a:lnTo>
                <a:lnTo>
                  <a:pt x="1527" y="1622"/>
                </a:lnTo>
                <a:lnTo>
                  <a:pt x="1558" y="1615"/>
                </a:lnTo>
                <a:lnTo>
                  <a:pt x="1590" y="1609"/>
                </a:lnTo>
                <a:lnTo>
                  <a:pt x="1621" y="1603"/>
                </a:lnTo>
                <a:lnTo>
                  <a:pt x="1653" y="1598"/>
                </a:lnTo>
                <a:lnTo>
                  <a:pt x="1686" y="1595"/>
                </a:lnTo>
                <a:lnTo>
                  <a:pt x="1718" y="1591"/>
                </a:lnTo>
                <a:lnTo>
                  <a:pt x="1750" y="1589"/>
                </a:lnTo>
                <a:lnTo>
                  <a:pt x="1783" y="1588"/>
                </a:lnTo>
                <a:lnTo>
                  <a:pt x="1783" y="1778"/>
                </a:lnTo>
                <a:lnTo>
                  <a:pt x="1728" y="1781"/>
                </a:lnTo>
                <a:lnTo>
                  <a:pt x="1673" y="1788"/>
                </a:lnTo>
                <a:lnTo>
                  <a:pt x="1618" y="1797"/>
                </a:lnTo>
                <a:lnTo>
                  <a:pt x="1565" y="1807"/>
                </a:lnTo>
                <a:lnTo>
                  <a:pt x="1513" y="1822"/>
                </a:lnTo>
                <a:lnTo>
                  <a:pt x="1462" y="1837"/>
                </a:lnTo>
                <a:lnTo>
                  <a:pt x="1411" y="1856"/>
                </a:lnTo>
                <a:lnTo>
                  <a:pt x="1362" y="1876"/>
                </a:lnTo>
                <a:lnTo>
                  <a:pt x="1313" y="1900"/>
                </a:lnTo>
                <a:lnTo>
                  <a:pt x="1267" y="1925"/>
                </a:lnTo>
                <a:lnTo>
                  <a:pt x="1221" y="1951"/>
                </a:lnTo>
                <a:lnTo>
                  <a:pt x="1177" y="1981"/>
                </a:lnTo>
                <a:lnTo>
                  <a:pt x="1134" y="2012"/>
                </a:lnTo>
                <a:lnTo>
                  <a:pt x="1092" y="2044"/>
                </a:lnTo>
                <a:lnTo>
                  <a:pt x="1053" y="2078"/>
                </a:lnTo>
                <a:lnTo>
                  <a:pt x="1015" y="2115"/>
                </a:lnTo>
                <a:lnTo>
                  <a:pt x="978" y="2153"/>
                </a:lnTo>
                <a:lnTo>
                  <a:pt x="944" y="2193"/>
                </a:lnTo>
                <a:lnTo>
                  <a:pt x="911" y="2234"/>
                </a:lnTo>
                <a:lnTo>
                  <a:pt x="880" y="2276"/>
                </a:lnTo>
                <a:lnTo>
                  <a:pt x="851" y="2320"/>
                </a:lnTo>
                <a:lnTo>
                  <a:pt x="824" y="2367"/>
                </a:lnTo>
                <a:lnTo>
                  <a:pt x="799" y="2413"/>
                </a:lnTo>
                <a:lnTo>
                  <a:pt x="777" y="2462"/>
                </a:lnTo>
                <a:lnTo>
                  <a:pt x="755" y="2510"/>
                </a:lnTo>
                <a:lnTo>
                  <a:pt x="737" y="2561"/>
                </a:lnTo>
                <a:lnTo>
                  <a:pt x="721" y="2612"/>
                </a:lnTo>
                <a:lnTo>
                  <a:pt x="708" y="2666"/>
                </a:lnTo>
                <a:lnTo>
                  <a:pt x="696" y="2719"/>
                </a:lnTo>
                <a:lnTo>
                  <a:pt x="687" y="2773"/>
                </a:lnTo>
                <a:lnTo>
                  <a:pt x="680" y="2829"/>
                </a:lnTo>
                <a:lnTo>
                  <a:pt x="677" y="2884"/>
                </a:lnTo>
                <a:lnTo>
                  <a:pt x="487" y="2884"/>
                </a:lnTo>
                <a:close/>
                <a:moveTo>
                  <a:pt x="1878" y="2075"/>
                </a:moveTo>
                <a:lnTo>
                  <a:pt x="1878" y="2075"/>
                </a:lnTo>
                <a:lnTo>
                  <a:pt x="1908" y="2077"/>
                </a:lnTo>
                <a:lnTo>
                  <a:pt x="1938" y="2080"/>
                </a:lnTo>
                <a:lnTo>
                  <a:pt x="1966" y="2084"/>
                </a:lnTo>
                <a:lnTo>
                  <a:pt x="1995" y="2089"/>
                </a:lnTo>
                <a:lnTo>
                  <a:pt x="2023" y="2095"/>
                </a:lnTo>
                <a:lnTo>
                  <a:pt x="2052" y="2102"/>
                </a:lnTo>
                <a:lnTo>
                  <a:pt x="2079" y="2110"/>
                </a:lnTo>
                <a:lnTo>
                  <a:pt x="2106" y="2118"/>
                </a:lnTo>
                <a:lnTo>
                  <a:pt x="2201" y="1921"/>
                </a:lnTo>
                <a:lnTo>
                  <a:pt x="2262" y="1861"/>
                </a:lnTo>
                <a:lnTo>
                  <a:pt x="2217" y="1843"/>
                </a:lnTo>
                <a:lnTo>
                  <a:pt x="2170" y="1828"/>
                </a:lnTo>
                <a:lnTo>
                  <a:pt x="2124" y="1814"/>
                </a:lnTo>
                <a:lnTo>
                  <a:pt x="2077" y="1803"/>
                </a:lnTo>
                <a:lnTo>
                  <a:pt x="2028" y="1794"/>
                </a:lnTo>
                <a:lnTo>
                  <a:pt x="1979" y="1786"/>
                </a:lnTo>
                <a:lnTo>
                  <a:pt x="1929" y="1781"/>
                </a:lnTo>
                <a:lnTo>
                  <a:pt x="1878" y="1778"/>
                </a:lnTo>
                <a:lnTo>
                  <a:pt x="1878" y="1588"/>
                </a:lnTo>
                <a:lnTo>
                  <a:pt x="1914" y="1590"/>
                </a:lnTo>
                <a:lnTo>
                  <a:pt x="1948" y="1592"/>
                </a:lnTo>
                <a:lnTo>
                  <a:pt x="1984" y="1596"/>
                </a:lnTo>
                <a:lnTo>
                  <a:pt x="2018" y="1600"/>
                </a:lnTo>
                <a:lnTo>
                  <a:pt x="2052" y="1605"/>
                </a:lnTo>
                <a:lnTo>
                  <a:pt x="2086" y="1611"/>
                </a:lnTo>
                <a:lnTo>
                  <a:pt x="2119" y="1619"/>
                </a:lnTo>
                <a:lnTo>
                  <a:pt x="2153" y="1626"/>
                </a:lnTo>
                <a:lnTo>
                  <a:pt x="2186" y="1634"/>
                </a:lnTo>
                <a:lnTo>
                  <a:pt x="2218" y="1643"/>
                </a:lnTo>
                <a:lnTo>
                  <a:pt x="2251" y="1654"/>
                </a:lnTo>
                <a:lnTo>
                  <a:pt x="2282" y="1665"/>
                </a:lnTo>
                <a:lnTo>
                  <a:pt x="2314" y="1677"/>
                </a:lnTo>
                <a:lnTo>
                  <a:pt x="2345" y="1689"/>
                </a:lnTo>
                <a:lnTo>
                  <a:pt x="2376" y="1702"/>
                </a:lnTo>
                <a:lnTo>
                  <a:pt x="2407" y="1716"/>
                </a:lnTo>
                <a:lnTo>
                  <a:pt x="2626" y="1496"/>
                </a:lnTo>
                <a:lnTo>
                  <a:pt x="2582" y="1472"/>
                </a:lnTo>
                <a:lnTo>
                  <a:pt x="2536" y="1450"/>
                </a:lnTo>
                <a:lnTo>
                  <a:pt x="2490" y="1429"/>
                </a:lnTo>
                <a:lnTo>
                  <a:pt x="2444" y="1408"/>
                </a:lnTo>
                <a:lnTo>
                  <a:pt x="2396" y="1391"/>
                </a:lnTo>
                <a:lnTo>
                  <a:pt x="2347" y="1374"/>
                </a:lnTo>
                <a:lnTo>
                  <a:pt x="2299" y="1358"/>
                </a:lnTo>
                <a:lnTo>
                  <a:pt x="2249" y="1344"/>
                </a:lnTo>
                <a:lnTo>
                  <a:pt x="2199" y="1332"/>
                </a:lnTo>
                <a:lnTo>
                  <a:pt x="2148" y="1320"/>
                </a:lnTo>
                <a:lnTo>
                  <a:pt x="2096" y="1312"/>
                </a:lnTo>
                <a:lnTo>
                  <a:pt x="2045" y="1304"/>
                </a:lnTo>
                <a:lnTo>
                  <a:pt x="1991" y="1298"/>
                </a:lnTo>
                <a:lnTo>
                  <a:pt x="1939" y="1294"/>
                </a:lnTo>
                <a:lnTo>
                  <a:pt x="1885" y="1292"/>
                </a:lnTo>
                <a:lnTo>
                  <a:pt x="1831" y="1291"/>
                </a:lnTo>
                <a:lnTo>
                  <a:pt x="1789" y="1291"/>
                </a:lnTo>
                <a:lnTo>
                  <a:pt x="1747" y="1293"/>
                </a:lnTo>
                <a:lnTo>
                  <a:pt x="1705" y="1296"/>
                </a:lnTo>
                <a:lnTo>
                  <a:pt x="1663" y="1299"/>
                </a:lnTo>
                <a:lnTo>
                  <a:pt x="1622" y="1304"/>
                </a:lnTo>
                <a:lnTo>
                  <a:pt x="1582" y="1310"/>
                </a:lnTo>
                <a:lnTo>
                  <a:pt x="1541" y="1316"/>
                </a:lnTo>
                <a:lnTo>
                  <a:pt x="1501" y="1324"/>
                </a:lnTo>
                <a:lnTo>
                  <a:pt x="1460" y="1332"/>
                </a:lnTo>
                <a:lnTo>
                  <a:pt x="1421" y="1342"/>
                </a:lnTo>
                <a:lnTo>
                  <a:pt x="1382" y="1353"/>
                </a:lnTo>
                <a:lnTo>
                  <a:pt x="1343" y="1364"/>
                </a:lnTo>
                <a:lnTo>
                  <a:pt x="1305" y="1376"/>
                </a:lnTo>
                <a:lnTo>
                  <a:pt x="1267" y="1391"/>
                </a:lnTo>
                <a:lnTo>
                  <a:pt x="1229" y="1405"/>
                </a:lnTo>
                <a:lnTo>
                  <a:pt x="1192" y="1419"/>
                </a:lnTo>
                <a:lnTo>
                  <a:pt x="1155" y="1436"/>
                </a:lnTo>
                <a:lnTo>
                  <a:pt x="1120" y="1452"/>
                </a:lnTo>
                <a:lnTo>
                  <a:pt x="1084" y="1470"/>
                </a:lnTo>
                <a:lnTo>
                  <a:pt x="1048" y="1489"/>
                </a:lnTo>
                <a:lnTo>
                  <a:pt x="1014" y="1508"/>
                </a:lnTo>
                <a:lnTo>
                  <a:pt x="980" y="1528"/>
                </a:lnTo>
                <a:lnTo>
                  <a:pt x="946" y="1550"/>
                </a:lnTo>
                <a:lnTo>
                  <a:pt x="913" y="1571"/>
                </a:lnTo>
                <a:lnTo>
                  <a:pt x="881" y="1594"/>
                </a:lnTo>
                <a:lnTo>
                  <a:pt x="849" y="1616"/>
                </a:lnTo>
                <a:lnTo>
                  <a:pt x="818" y="1641"/>
                </a:lnTo>
                <a:lnTo>
                  <a:pt x="787" y="1665"/>
                </a:lnTo>
                <a:lnTo>
                  <a:pt x="758" y="1691"/>
                </a:lnTo>
                <a:lnTo>
                  <a:pt x="728" y="1717"/>
                </a:lnTo>
                <a:lnTo>
                  <a:pt x="699" y="1743"/>
                </a:lnTo>
                <a:lnTo>
                  <a:pt x="671" y="1772"/>
                </a:lnTo>
                <a:lnTo>
                  <a:pt x="644" y="1799"/>
                </a:lnTo>
                <a:lnTo>
                  <a:pt x="616" y="1829"/>
                </a:lnTo>
                <a:lnTo>
                  <a:pt x="590" y="1857"/>
                </a:lnTo>
                <a:lnTo>
                  <a:pt x="565" y="1888"/>
                </a:lnTo>
                <a:lnTo>
                  <a:pt x="540" y="1919"/>
                </a:lnTo>
                <a:lnTo>
                  <a:pt x="516" y="1950"/>
                </a:lnTo>
                <a:lnTo>
                  <a:pt x="493" y="1982"/>
                </a:lnTo>
                <a:lnTo>
                  <a:pt x="470" y="2014"/>
                </a:lnTo>
                <a:lnTo>
                  <a:pt x="449" y="2047"/>
                </a:lnTo>
                <a:lnTo>
                  <a:pt x="427" y="2080"/>
                </a:lnTo>
                <a:lnTo>
                  <a:pt x="407" y="2115"/>
                </a:lnTo>
                <a:lnTo>
                  <a:pt x="388" y="2149"/>
                </a:lnTo>
                <a:lnTo>
                  <a:pt x="369" y="2185"/>
                </a:lnTo>
                <a:lnTo>
                  <a:pt x="351" y="2221"/>
                </a:lnTo>
                <a:lnTo>
                  <a:pt x="335" y="2256"/>
                </a:lnTo>
                <a:lnTo>
                  <a:pt x="319" y="2293"/>
                </a:lnTo>
                <a:lnTo>
                  <a:pt x="304" y="2330"/>
                </a:lnTo>
                <a:lnTo>
                  <a:pt x="290" y="2368"/>
                </a:lnTo>
                <a:lnTo>
                  <a:pt x="277" y="2406"/>
                </a:lnTo>
                <a:lnTo>
                  <a:pt x="264" y="2444"/>
                </a:lnTo>
                <a:lnTo>
                  <a:pt x="252" y="2483"/>
                </a:lnTo>
                <a:lnTo>
                  <a:pt x="241" y="2522"/>
                </a:lnTo>
                <a:lnTo>
                  <a:pt x="232" y="2561"/>
                </a:lnTo>
                <a:lnTo>
                  <a:pt x="223" y="2601"/>
                </a:lnTo>
                <a:lnTo>
                  <a:pt x="216" y="2641"/>
                </a:lnTo>
                <a:lnTo>
                  <a:pt x="209" y="2683"/>
                </a:lnTo>
                <a:lnTo>
                  <a:pt x="203" y="2723"/>
                </a:lnTo>
                <a:lnTo>
                  <a:pt x="198" y="2764"/>
                </a:lnTo>
                <a:lnTo>
                  <a:pt x="195" y="2806"/>
                </a:lnTo>
                <a:lnTo>
                  <a:pt x="192" y="2848"/>
                </a:lnTo>
                <a:lnTo>
                  <a:pt x="190" y="2889"/>
                </a:lnTo>
                <a:lnTo>
                  <a:pt x="190" y="2932"/>
                </a:lnTo>
                <a:lnTo>
                  <a:pt x="190" y="2975"/>
                </a:lnTo>
                <a:lnTo>
                  <a:pt x="192" y="3016"/>
                </a:lnTo>
                <a:lnTo>
                  <a:pt x="195" y="3058"/>
                </a:lnTo>
                <a:lnTo>
                  <a:pt x="198" y="3099"/>
                </a:lnTo>
                <a:lnTo>
                  <a:pt x="203" y="3141"/>
                </a:lnTo>
                <a:lnTo>
                  <a:pt x="209" y="3182"/>
                </a:lnTo>
                <a:lnTo>
                  <a:pt x="216" y="3223"/>
                </a:lnTo>
                <a:lnTo>
                  <a:pt x="223" y="3263"/>
                </a:lnTo>
                <a:lnTo>
                  <a:pt x="232" y="3302"/>
                </a:lnTo>
                <a:lnTo>
                  <a:pt x="241" y="3342"/>
                </a:lnTo>
                <a:lnTo>
                  <a:pt x="252" y="3381"/>
                </a:lnTo>
                <a:lnTo>
                  <a:pt x="264" y="3420"/>
                </a:lnTo>
                <a:lnTo>
                  <a:pt x="277" y="3458"/>
                </a:lnTo>
                <a:lnTo>
                  <a:pt x="290" y="3496"/>
                </a:lnTo>
                <a:lnTo>
                  <a:pt x="304" y="3534"/>
                </a:lnTo>
                <a:lnTo>
                  <a:pt x="319" y="3571"/>
                </a:lnTo>
                <a:lnTo>
                  <a:pt x="335" y="3608"/>
                </a:lnTo>
                <a:lnTo>
                  <a:pt x="351" y="3643"/>
                </a:lnTo>
                <a:lnTo>
                  <a:pt x="369" y="3679"/>
                </a:lnTo>
                <a:lnTo>
                  <a:pt x="388" y="3714"/>
                </a:lnTo>
                <a:lnTo>
                  <a:pt x="407" y="3749"/>
                </a:lnTo>
                <a:lnTo>
                  <a:pt x="427" y="3783"/>
                </a:lnTo>
                <a:lnTo>
                  <a:pt x="449" y="3817"/>
                </a:lnTo>
                <a:lnTo>
                  <a:pt x="470" y="3850"/>
                </a:lnTo>
                <a:lnTo>
                  <a:pt x="493" y="3882"/>
                </a:lnTo>
                <a:lnTo>
                  <a:pt x="516" y="3914"/>
                </a:lnTo>
                <a:lnTo>
                  <a:pt x="540" y="3945"/>
                </a:lnTo>
                <a:lnTo>
                  <a:pt x="565" y="3976"/>
                </a:lnTo>
                <a:lnTo>
                  <a:pt x="590" y="4007"/>
                </a:lnTo>
                <a:lnTo>
                  <a:pt x="616" y="4035"/>
                </a:lnTo>
                <a:lnTo>
                  <a:pt x="644" y="4065"/>
                </a:lnTo>
                <a:lnTo>
                  <a:pt x="671" y="4092"/>
                </a:lnTo>
                <a:lnTo>
                  <a:pt x="699" y="4121"/>
                </a:lnTo>
                <a:lnTo>
                  <a:pt x="728" y="4147"/>
                </a:lnTo>
                <a:lnTo>
                  <a:pt x="758" y="4173"/>
                </a:lnTo>
                <a:lnTo>
                  <a:pt x="787" y="4199"/>
                </a:lnTo>
                <a:lnTo>
                  <a:pt x="818" y="4223"/>
                </a:lnTo>
                <a:lnTo>
                  <a:pt x="849" y="4248"/>
                </a:lnTo>
                <a:lnTo>
                  <a:pt x="881" y="4270"/>
                </a:lnTo>
                <a:lnTo>
                  <a:pt x="913" y="4293"/>
                </a:lnTo>
                <a:lnTo>
                  <a:pt x="946" y="4315"/>
                </a:lnTo>
                <a:lnTo>
                  <a:pt x="980" y="4336"/>
                </a:lnTo>
                <a:lnTo>
                  <a:pt x="1014" y="4356"/>
                </a:lnTo>
                <a:lnTo>
                  <a:pt x="1048" y="4375"/>
                </a:lnTo>
                <a:lnTo>
                  <a:pt x="1084" y="4394"/>
                </a:lnTo>
                <a:lnTo>
                  <a:pt x="1120" y="4412"/>
                </a:lnTo>
                <a:lnTo>
                  <a:pt x="1155" y="4428"/>
                </a:lnTo>
                <a:lnTo>
                  <a:pt x="1192" y="4445"/>
                </a:lnTo>
                <a:lnTo>
                  <a:pt x="1229" y="4459"/>
                </a:lnTo>
                <a:lnTo>
                  <a:pt x="1267" y="4473"/>
                </a:lnTo>
                <a:lnTo>
                  <a:pt x="1305" y="4488"/>
                </a:lnTo>
                <a:lnTo>
                  <a:pt x="1343" y="4499"/>
                </a:lnTo>
                <a:lnTo>
                  <a:pt x="1382" y="4511"/>
                </a:lnTo>
                <a:lnTo>
                  <a:pt x="1421" y="4522"/>
                </a:lnTo>
                <a:lnTo>
                  <a:pt x="1460" y="4531"/>
                </a:lnTo>
                <a:lnTo>
                  <a:pt x="1501" y="4540"/>
                </a:lnTo>
                <a:lnTo>
                  <a:pt x="1541" y="4548"/>
                </a:lnTo>
                <a:lnTo>
                  <a:pt x="1582" y="4554"/>
                </a:lnTo>
                <a:lnTo>
                  <a:pt x="1622" y="4560"/>
                </a:lnTo>
                <a:lnTo>
                  <a:pt x="1663" y="4565"/>
                </a:lnTo>
                <a:lnTo>
                  <a:pt x="1705" y="4568"/>
                </a:lnTo>
                <a:lnTo>
                  <a:pt x="1747" y="4571"/>
                </a:lnTo>
                <a:lnTo>
                  <a:pt x="1789" y="4573"/>
                </a:lnTo>
                <a:lnTo>
                  <a:pt x="1831" y="4573"/>
                </a:lnTo>
                <a:lnTo>
                  <a:pt x="1874" y="4573"/>
                </a:lnTo>
                <a:lnTo>
                  <a:pt x="1915" y="4571"/>
                </a:lnTo>
                <a:lnTo>
                  <a:pt x="1958" y="4568"/>
                </a:lnTo>
                <a:lnTo>
                  <a:pt x="1999" y="4565"/>
                </a:lnTo>
                <a:lnTo>
                  <a:pt x="2040" y="4560"/>
                </a:lnTo>
                <a:lnTo>
                  <a:pt x="2081" y="4554"/>
                </a:lnTo>
                <a:lnTo>
                  <a:pt x="2122" y="4548"/>
                </a:lnTo>
                <a:lnTo>
                  <a:pt x="2162" y="4540"/>
                </a:lnTo>
                <a:lnTo>
                  <a:pt x="2201" y="4531"/>
                </a:lnTo>
                <a:lnTo>
                  <a:pt x="2242" y="4522"/>
                </a:lnTo>
                <a:lnTo>
                  <a:pt x="2281" y="4511"/>
                </a:lnTo>
                <a:lnTo>
                  <a:pt x="2319" y="4499"/>
                </a:lnTo>
                <a:lnTo>
                  <a:pt x="2358" y="4488"/>
                </a:lnTo>
                <a:lnTo>
                  <a:pt x="2395" y="4473"/>
                </a:lnTo>
                <a:lnTo>
                  <a:pt x="2433" y="4459"/>
                </a:lnTo>
                <a:lnTo>
                  <a:pt x="2470" y="4445"/>
                </a:lnTo>
                <a:lnTo>
                  <a:pt x="2506" y="4428"/>
                </a:lnTo>
                <a:lnTo>
                  <a:pt x="2542" y="4412"/>
                </a:lnTo>
                <a:lnTo>
                  <a:pt x="2578" y="4394"/>
                </a:lnTo>
                <a:lnTo>
                  <a:pt x="2613" y="4375"/>
                </a:lnTo>
                <a:lnTo>
                  <a:pt x="2648" y="4356"/>
                </a:lnTo>
                <a:lnTo>
                  <a:pt x="2682" y="4336"/>
                </a:lnTo>
                <a:lnTo>
                  <a:pt x="2715" y="4315"/>
                </a:lnTo>
                <a:lnTo>
                  <a:pt x="2749" y="4293"/>
                </a:lnTo>
                <a:lnTo>
                  <a:pt x="2781" y="4270"/>
                </a:lnTo>
                <a:lnTo>
                  <a:pt x="2813" y="4248"/>
                </a:lnTo>
                <a:lnTo>
                  <a:pt x="2845" y="4223"/>
                </a:lnTo>
                <a:lnTo>
                  <a:pt x="2875" y="4199"/>
                </a:lnTo>
                <a:lnTo>
                  <a:pt x="2905" y="4173"/>
                </a:lnTo>
                <a:lnTo>
                  <a:pt x="2935" y="4147"/>
                </a:lnTo>
                <a:lnTo>
                  <a:pt x="2964" y="4121"/>
                </a:lnTo>
                <a:lnTo>
                  <a:pt x="2992" y="4092"/>
                </a:lnTo>
                <a:lnTo>
                  <a:pt x="3019" y="4065"/>
                </a:lnTo>
                <a:lnTo>
                  <a:pt x="3045" y="4035"/>
                </a:lnTo>
                <a:lnTo>
                  <a:pt x="3072" y="4007"/>
                </a:lnTo>
                <a:lnTo>
                  <a:pt x="3098" y="3976"/>
                </a:lnTo>
                <a:lnTo>
                  <a:pt x="3123" y="3945"/>
                </a:lnTo>
                <a:lnTo>
                  <a:pt x="3146" y="3914"/>
                </a:lnTo>
                <a:lnTo>
                  <a:pt x="3169" y="3882"/>
                </a:lnTo>
                <a:lnTo>
                  <a:pt x="3192" y="3850"/>
                </a:lnTo>
                <a:lnTo>
                  <a:pt x="3214" y="3817"/>
                </a:lnTo>
                <a:lnTo>
                  <a:pt x="3234" y="3783"/>
                </a:lnTo>
                <a:lnTo>
                  <a:pt x="3254" y="3749"/>
                </a:lnTo>
                <a:lnTo>
                  <a:pt x="3275" y="3714"/>
                </a:lnTo>
                <a:lnTo>
                  <a:pt x="3292" y="3679"/>
                </a:lnTo>
                <a:lnTo>
                  <a:pt x="3310" y="3643"/>
                </a:lnTo>
                <a:lnTo>
                  <a:pt x="3327" y="3608"/>
                </a:lnTo>
                <a:lnTo>
                  <a:pt x="3344" y="3571"/>
                </a:lnTo>
                <a:lnTo>
                  <a:pt x="3359" y="3534"/>
                </a:lnTo>
                <a:lnTo>
                  <a:pt x="3373" y="3496"/>
                </a:lnTo>
                <a:lnTo>
                  <a:pt x="3386" y="3458"/>
                </a:lnTo>
                <a:lnTo>
                  <a:pt x="3398" y="3420"/>
                </a:lnTo>
                <a:lnTo>
                  <a:pt x="3410" y="3381"/>
                </a:lnTo>
                <a:lnTo>
                  <a:pt x="3421" y="3342"/>
                </a:lnTo>
                <a:lnTo>
                  <a:pt x="3430" y="3302"/>
                </a:lnTo>
                <a:lnTo>
                  <a:pt x="3439" y="3263"/>
                </a:lnTo>
                <a:lnTo>
                  <a:pt x="3447" y="3223"/>
                </a:lnTo>
                <a:lnTo>
                  <a:pt x="3454" y="3182"/>
                </a:lnTo>
                <a:lnTo>
                  <a:pt x="3459" y="3141"/>
                </a:lnTo>
                <a:lnTo>
                  <a:pt x="3463" y="3099"/>
                </a:lnTo>
                <a:lnTo>
                  <a:pt x="3467" y="3058"/>
                </a:lnTo>
                <a:lnTo>
                  <a:pt x="3471" y="3016"/>
                </a:lnTo>
                <a:lnTo>
                  <a:pt x="3472" y="2975"/>
                </a:lnTo>
                <a:lnTo>
                  <a:pt x="3472" y="2932"/>
                </a:lnTo>
                <a:lnTo>
                  <a:pt x="3472" y="2883"/>
                </a:lnTo>
                <a:lnTo>
                  <a:pt x="3469" y="2836"/>
                </a:lnTo>
                <a:lnTo>
                  <a:pt x="3466" y="2788"/>
                </a:lnTo>
                <a:lnTo>
                  <a:pt x="3461" y="2742"/>
                </a:lnTo>
                <a:lnTo>
                  <a:pt x="3455" y="2694"/>
                </a:lnTo>
                <a:lnTo>
                  <a:pt x="3448" y="2648"/>
                </a:lnTo>
                <a:lnTo>
                  <a:pt x="3440" y="2603"/>
                </a:lnTo>
                <a:lnTo>
                  <a:pt x="3429" y="2558"/>
                </a:lnTo>
                <a:lnTo>
                  <a:pt x="3418" y="2513"/>
                </a:lnTo>
                <a:lnTo>
                  <a:pt x="3405" y="2468"/>
                </a:lnTo>
                <a:lnTo>
                  <a:pt x="3392" y="2425"/>
                </a:lnTo>
                <a:lnTo>
                  <a:pt x="3378" y="2381"/>
                </a:lnTo>
                <a:lnTo>
                  <a:pt x="3361" y="2338"/>
                </a:lnTo>
                <a:lnTo>
                  <a:pt x="3345" y="2297"/>
                </a:lnTo>
                <a:lnTo>
                  <a:pt x="3327" y="2254"/>
                </a:lnTo>
                <a:lnTo>
                  <a:pt x="3307" y="2213"/>
                </a:lnTo>
                <a:lnTo>
                  <a:pt x="3449" y="2073"/>
                </a:lnTo>
                <a:lnTo>
                  <a:pt x="3474" y="2122"/>
                </a:lnTo>
                <a:lnTo>
                  <a:pt x="3498" y="2172"/>
                </a:lnTo>
                <a:lnTo>
                  <a:pt x="3519" y="2222"/>
                </a:lnTo>
                <a:lnTo>
                  <a:pt x="3539" y="2273"/>
                </a:lnTo>
                <a:lnTo>
                  <a:pt x="3558" y="2324"/>
                </a:lnTo>
                <a:lnTo>
                  <a:pt x="3576" y="2376"/>
                </a:lnTo>
                <a:lnTo>
                  <a:pt x="3593" y="2430"/>
                </a:lnTo>
                <a:lnTo>
                  <a:pt x="3607" y="2483"/>
                </a:lnTo>
                <a:lnTo>
                  <a:pt x="3619" y="2536"/>
                </a:lnTo>
                <a:lnTo>
                  <a:pt x="3631" y="2591"/>
                </a:lnTo>
                <a:lnTo>
                  <a:pt x="3640" y="2647"/>
                </a:lnTo>
                <a:lnTo>
                  <a:pt x="3649" y="2703"/>
                </a:lnTo>
                <a:lnTo>
                  <a:pt x="3655" y="2760"/>
                </a:lnTo>
                <a:lnTo>
                  <a:pt x="3658" y="2817"/>
                </a:lnTo>
                <a:lnTo>
                  <a:pt x="3662" y="2874"/>
                </a:lnTo>
                <a:lnTo>
                  <a:pt x="3662" y="2932"/>
                </a:lnTo>
                <a:lnTo>
                  <a:pt x="3662" y="2979"/>
                </a:lnTo>
                <a:lnTo>
                  <a:pt x="3659" y="3026"/>
                </a:lnTo>
                <a:lnTo>
                  <a:pt x="3657" y="3073"/>
                </a:lnTo>
                <a:lnTo>
                  <a:pt x="3652" y="3120"/>
                </a:lnTo>
                <a:lnTo>
                  <a:pt x="3647" y="3165"/>
                </a:lnTo>
                <a:lnTo>
                  <a:pt x="3642" y="3211"/>
                </a:lnTo>
                <a:lnTo>
                  <a:pt x="3633" y="3256"/>
                </a:lnTo>
                <a:lnTo>
                  <a:pt x="3625" y="3301"/>
                </a:lnTo>
                <a:lnTo>
                  <a:pt x="3615" y="3345"/>
                </a:lnTo>
                <a:lnTo>
                  <a:pt x="3605" y="3389"/>
                </a:lnTo>
                <a:lnTo>
                  <a:pt x="3593" y="3433"/>
                </a:lnTo>
                <a:lnTo>
                  <a:pt x="3580" y="3477"/>
                </a:lnTo>
                <a:lnTo>
                  <a:pt x="3566" y="3520"/>
                </a:lnTo>
                <a:lnTo>
                  <a:pt x="3551" y="3561"/>
                </a:lnTo>
                <a:lnTo>
                  <a:pt x="3535" y="3604"/>
                </a:lnTo>
                <a:lnTo>
                  <a:pt x="3518" y="3644"/>
                </a:lnTo>
                <a:lnTo>
                  <a:pt x="3500" y="3686"/>
                </a:lnTo>
                <a:lnTo>
                  <a:pt x="3481" y="3726"/>
                </a:lnTo>
                <a:lnTo>
                  <a:pt x="3462" y="3766"/>
                </a:lnTo>
                <a:lnTo>
                  <a:pt x="3441" y="3805"/>
                </a:lnTo>
                <a:lnTo>
                  <a:pt x="3420" y="3844"/>
                </a:lnTo>
                <a:lnTo>
                  <a:pt x="3397" y="3882"/>
                </a:lnTo>
                <a:lnTo>
                  <a:pt x="3373" y="3919"/>
                </a:lnTo>
                <a:lnTo>
                  <a:pt x="3349" y="3956"/>
                </a:lnTo>
                <a:lnTo>
                  <a:pt x="3325" y="3992"/>
                </a:lnTo>
                <a:lnTo>
                  <a:pt x="3298" y="4028"/>
                </a:lnTo>
                <a:lnTo>
                  <a:pt x="3272" y="4062"/>
                </a:lnTo>
                <a:lnTo>
                  <a:pt x="3244" y="4097"/>
                </a:lnTo>
                <a:lnTo>
                  <a:pt x="3215" y="4130"/>
                </a:lnTo>
                <a:lnTo>
                  <a:pt x="3187" y="4163"/>
                </a:lnTo>
                <a:lnTo>
                  <a:pt x="3157" y="4195"/>
                </a:lnTo>
                <a:lnTo>
                  <a:pt x="3126" y="4227"/>
                </a:lnTo>
                <a:lnTo>
                  <a:pt x="3094" y="4257"/>
                </a:lnTo>
                <a:lnTo>
                  <a:pt x="3062" y="4288"/>
                </a:lnTo>
                <a:lnTo>
                  <a:pt x="3029" y="4317"/>
                </a:lnTo>
                <a:lnTo>
                  <a:pt x="2996" y="4345"/>
                </a:lnTo>
                <a:lnTo>
                  <a:pt x="2961" y="4372"/>
                </a:lnTo>
                <a:lnTo>
                  <a:pt x="2927" y="4400"/>
                </a:lnTo>
                <a:lnTo>
                  <a:pt x="2891" y="4426"/>
                </a:lnTo>
                <a:lnTo>
                  <a:pt x="2854" y="4451"/>
                </a:lnTo>
                <a:lnTo>
                  <a:pt x="2818" y="4474"/>
                </a:lnTo>
                <a:lnTo>
                  <a:pt x="2781" y="4498"/>
                </a:lnTo>
                <a:lnTo>
                  <a:pt x="2743" y="4521"/>
                </a:lnTo>
                <a:lnTo>
                  <a:pt x="2704" y="4542"/>
                </a:lnTo>
                <a:lnTo>
                  <a:pt x="2664" y="4564"/>
                </a:lnTo>
                <a:lnTo>
                  <a:pt x="2625" y="4583"/>
                </a:lnTo>
                <a:lnTo>
                  <a:pt x="2585" y="4602"/>
                </a:lnTo>
                <a:lnTo>
                  <a:pt x="2544" y="4619"/>
                </a:lnTo>
                <a:lnTo>
                  <a:pt x="2503" y="4636"/>
                </a:lnTo>
                <a:lnTo>
                  <a:pt x="2460" y="4653"/>
                </a:lnTo>
                <a:lnTo>
                  <a:pt x="2419" y="4667"/>
                </a:lnTo>
                <a:lnTo>
                  <a:pt x="2376" y="4681"/>
                </a:lnTo>
                <a:lnTo>
                  <a:pt x="2332" y="4694"/>
                </a:lnTo>
                <a:lnTo>
                  <a:pt x="2289" y="4706"/>
                </a:lnTo>
                <a:lnTo>
                  <a:pt x="2245" y="4717"/>
                </a:lnTo>
                <a:lnTo>
                  <a:pt x="2200" y="4726"/>
                </a:lnTo>
                <a:lnTo>
                  <a:pt x="2155" y="4735"/>
                </a:lnTo>
                <a:lnTo>
                  <a:pt x="2110" y="4743"/>
                </a:lnTo>
                <a:lnTo>
                  <a:pt x="2065" y="4749"/>
                </a:lnTo>
                <a:lnTo>
                  <a:pt x="2018" y="4754"/>
                </a:lnTo>
                <a:lnTo>
                  <a:pt x="1972" y="4758"/>
                </a:lnTo>
                <a:lnTo>
                  <a:pt x="1926" y="4761"/>
                </a:lnTo>
                <a:lnTo>
                  <a:pt x="1878" y="4763"/>
                </a:lnTo>
                <a:lnTo>
                  <a:pt x="1831" y="4763"/>
                </a:lnTo>
                <a:lnTo>
                  <a:pt x="1783" y="4763"/>
                </a:lnTo>
                <a:lnTo>
                  <a:pt x="1737" y="4761"/>
                </a:lnTo>
                <a:lnTo>
                  <a:pt x="1691" y="4758"/>
                </a:lnTo>
                <a:lnTo>
                  <a:pt x="1644" y="4754"/>
                </a:lnTo>
                <a:lnTo>
                  <a:pt x="1598" y="4749"/>
                </a:lnTo>
                <a:lnTo>
                  <a:pt x="1552" y="4743"/>
                </a:lnTo>
                <a:lnTo>
                  <a:pt x="1507" y="4735"/>
                </a:lnTo>
                <a:lnTo>
                  <a:pt x="1462" y="4726"/>
                </a:lnTo>
                <a:lnTo>
                  <a:pt x="1418" y="4717"/>
                </a:lnTo>
                <a:lnTo>
                  <a:pt x="1374" y="4706"/>
                </a:lnTo>
                <a:lnTo>
                  <a:pt x="1330" y="4694"/>
                </a:lnTo>
                <a:lnTo>
                  <a:pt x="1287" y="4681"/>
                </a:lnTo>
                <a:lnTo>
                  <a:pt x="1244" y="4667"/>
                </a:lnTo>
                <a:lnTo>
                  <a:pt x="1202" y="4653"/>
                </a:lnTo>
                <a:lnTo>
                  <a:pt x="1160" y="4636"/>
                </a:lnTo>
                <a:lnTo>
                  <a:pt x="1118" y="4619"/>
                </a:lnTo>
                <a:lnTo>
                  <a:pt x="1078" y="4602"/>
                </a:lnTo>
                <a:lnTo>
                  <a:pt x="1038" y="4583"/>
                </a:lnTo>
                <a:lnTo>
                  <a:pt x="997" y="4564"/>
                </a:lnTo>
                <a:lnTo>
                  <a:pt x="958" y="4542"/>
                </a:lnTo>
                <a:lnTo>
                  <a:pt x="920" y="4521"/>
                </a:lnTo>
                <a:lnTo>
                  <a:pt x="882" y="4498"/>
                </a:lnTo>
                <a:lnTo>
                  <a:pt x="844" y="4474"/>
                </a:lnTo>
                <a:lnTo>
                  <a:pt x="807" y="4451"/>
                </a:lnTo>
                <a:lnTo>
                  <a:pt x="771" y="4426"/>
                </a:lnTo>
                <a:lnTo>
                  <a:pt x="735" y="4400"/>
                </a:lnTo>
                <a:lnTo>
                  <a:pt x="701" y="4372"/>
                </a:lnTo>
                <a:lnTo>
                  <a:pt x="666" y="4345"/>
                </a:lnTo>
                <a:lnTo>
                  <a:pt x="633" y="4317"/>
                </a:lnTo>
                <a:lnTo>
                  <a:pt x="600" y="4288"/>
                </a:lnTo>
                <a:lnTo>
                  <a:pt x="568" y="4257"/>
                </a:lnTo>
                <a:lnTo>
                  <a:pt x="537" y="4227"/>
                </a:lnTo>
                <a:lnTo>
                  <a:pt x="506" y="4195"/>
                </a:lnTo>
                <a:lnTo>
                  <a:pt x="476" y="4163"/>
                </a:lnTo>
                <a:lnTo>
                  <a:pt x="446" y="4130"/>
                </a:lnTo>
                <a:lnTo>
                  <a:pt x="418" y="4097"/>
                </a:lnTo>
                <a:lnTo>
                  <a:pt x="391" y="4062"/>
                </a:lnTo>
                <a:lnTo>
                  <a:pt x="363" y="4028"/>
                </a:lnTo>
                <a:lnTo>
                  <a:pt x="338" y="3992"/>
                </a:lnTo>
                <a:lnTo>
                  <a:pt x="312" y="3956"/>
                </a:lnTo>
                <a:lnTo>
                  <a:pt x="289" y="3919"/>
                </a:lnTo>
                <a:lnTo>
                  <a:pt x="265" y="3882"/>
                </a:lnTo>
                <a:lnTo>
                  <a:pt x="242" y="3844"/>
                </a:lnTo>
                <a:lnTo>
                  <a:pt x="221" y="3805"/>
                </a:lnTo>
                <a:lnTo>
                  <a:pt x="201" y="3766"/>
                </a:lnTo>
                <a:lnTo>
                  <a:pt x="180" y="3726"/>
                </a:lnTo>
                <a:lnTo>
                  <a:pt x="161" y="3686"/>
                </a:lnTo>
                <a:lnTo>
                  <a:pt x="144" y="3644"/>
                </a:lnTo>
                <a:lnTo>
                  <a:pt x="127" y="3604"/>
                </a:lnTo>
                <a:lnTo>
                  <a:pt x="112" y="3561"/>
                </a:lnTo>
                <a:lnTo>
                  <a:pt x="96" y="3520"/>
                </a:lnTo>
                <a:lnTo>
                  <a:pt x="82" y="3477"/>
                </a:lnTo>
                <a:lnTo>
                  <a:pt x="69" y="3433"/>
                </a:lnTo>
                <a:lnTo>
                  <a:pt x="58" y="3389"/>
                </a:lnTo>
                <a:lnTo>
                  <a:pt x="46" y="3345"/>
                </a:lnTo>
                <a:lnTo>
                  <a:pt x="37" y="3301"/>
                </a:lnTo>
                <a:lnTo>
                  <a:pt x="28" y="3256"/>
                </a:lnTo>
                <a:lnTo>
                  <a:pt x="21" y="3211"/>
                </a:lnTo>
                <a:lnTo>
                  <a:pt x="14" y="3165"/>
                </a:lnTo>
                <a:lnTo>
                  <a:pt x="9" y="3120"/>
                </a:lnTo>
                <a:lnTo>
                  <a:pt x="5" y="3073"/>
                </a:lnTo>
                <a:lnTo>
                  <a:pt x="2" y="3026"/>
                </a:lnTo>
                <a:lnTo>
                  <a:pt x="0" y="2979"/>
                </a:lnTo>
                <a:lnTo>
                  <a:pt x="0" y="2932"/>
                </a:lnTo>
                <a:lnTo>
                  <a:pt x="0" y="2884"/>
                </a:lnTo>
                <a:lnTo>
                  <a:pt x="2" y="2838"/>
                </a:lnTo>
                <a:lnTo>
                  <a:pt x="5" y="2791"/>
                </a:lnTo>
                <a:lnTo>
                  <a:pt x="9" y="2744"/>
                </a:lnTo>
                <a:lnTo>
                  <a:pt x="14" y="2699"/>
                </a:lnTo>
                <a:lnTo>
                  <a:pt x="21" y="2653"/>
                </a:lnTo>
                <a:lnTo>
                  <a:pt x="28" y="2608"/>
                </a:lnTo>
                <a:lnTo>
                  <a:pt x="37" y="2563"/>
                </a:lnTo>
                <a:lnTo>
                  <a:pt x="46" y="2519"/>
                </a:lnTo>
                <a:lnTo>
                  <a:pt x="58" y="2475"/>
                </a:lnTo>
                <a:lnTo>
                  <a:pt x="69" y="2431"/>
                </a:lnTo>
                <a:lnTo>
                  <a:pt x="82" y="2387"/>
                </a:lnTo>
                <a:lnTo>
                  <a:pt x="96" y="2344"/>
                </a:lnTo>
                <a:lnTo>
                  <a:pt x="112" y="2303"/>
                </a:lnTo>
                <a:lnTo>
                  <a:pt x="127" y="2261"/>
                </a:lnTo>
                <a:lnTo>
                  <a:pt x="144" y="2219"/>
                </a:lnTo>
                <a:lnTo>
                  <a:pt x="161" y="2178"/>
                </a:lnTo>
                <a:lnTo>
                  <a:pt x="180" y="2137"/>
                </a:lnTo>
                <a:lnTo>
                  <a:pt x="201" y="2098"/>
                </a:lnTo>
                <a:lnTo>
                  <a:pt x="221" y="2059"/>
                </a:lnTo>
                <a:lnTo>
                  <a:pt x="242" y="2020"/>
                </a:lnTo>
                <a:lnTo>
                  <a:pt x="265" y="1982"/>
                </a:lnTo>
                <a:lnTo>
                  <a:pt x="289" y="1945"/>
                </a:lnTo>
                <a:lnTo>
                  <a:pt x="312" y="1908"/>
                </a:lnTo>
                <a:lnTo>
                  <a:pt x="338" y="1871"/>
                </a:lnTo>
                <a:lnTo>
                  <a:pt x="363" y="1836"/>
                </a:lnTo>
                <a:lnTo>
                  <a:pt x="391" y="1801"/>
                </a:lnTo>
                <a:lnTo>
                  <a:pt x="418" y="1767"/>
                </a:lnTo>
                <a:lnTo>
                  <a:pt x="446" y="1734"/>
                </a:lnTo>
                <a:lnTo>
                  <a:pt x="476" y="1700"/>
                </a:lnTo>
                <a:lnTo>
                  <a:pt x="506" y="1668"/>
                </a:lnTo>
                <a:lnTo>
                  <a:pt x="537" y="1638"/>
                </a:lnTo>
                <a:lnTo>
                  <a:pt x="568" y="1607"/>
                </a:lnTo>
                <a:lnTo>
                  <a:pt x="600" y="1576"/>
                </a:lnTo>
                <a:lnTo>
                  <a:pt x="633" y="1547"/>
                </a:lnTo>
                <a:lnTo>
                  <a:pt x="666" y="1519"/>
                </a:lnTo>
                <a:lnTo>
                  <a:pt x="701" y="1491"/>
                </a:lnTo>
                <a:lnTo>
                  <a:pt x="735" y="1464"/>
                </a:lnTo>
                <a:lnTo>
                  <a:pt x="771" y="1438"/>
                </a:lnTo>
                <a:lnTo>
                  <a:pt x="807" y="1413"/>
                </a:lnTo>
                <a:lnTo>
                  <a:pt x="844" y="1389"/>
                </a:lnTo>
                <a:lnTo>
                  <a:pt x="882" y="1366"/>
                </a:lnTo>
                <a:lnTo>
                  <a:pt x="920" y="1343"/>
                </a:lnTo>
                <a:lnTo>
                  <a:pt x="958" y="1322"/>
                </a:lnTo>
                <a:lnTo>
                  <a:pt x="997" y="1301"/>
                </a:lnTo>
                <a:lnTo>
                  <a:pt x="1038" y="1281"/>
                </a:lnTo>
                <a:lnTo>
                  <a:pt x="1078" y="1262"/>
                </a:lnTo>
                <a:lnTo>
                  <a:pt x="1118" y="1244"/>
                </a:lnTo>
                <a:lnTo>
                  <a:pt x="1160" y="1228"/>
                </a:lnTo>
                <a:lnTo>
                  <a:pt x="1202" y="1211"/>
                </a:lnTo>
                <a:lnTo>
                  <a:pt x="1244" y="1197"/>
                </a:lnTo>
                <a:lnTo>
                  <a:pt x="1287" y="1183"/>
                </a:lnTo>
                <a:lnTo>
                  <a:pt x="1330" y="1170"/>
                </a:lnTo>
                <a:lnTo>
                  <a:pt x="1374" y="1158"/>
                </a:lnTo>
                <a:lnTo>
                  <a:pt x="1418" y="1147"/>
                </a:lnTo>
                <a:lnTo>
                  <a:pt x="1462" y="1138"/>
                </a:lnTo>
                <a:lnTo>
                  <a:pt x="1507" y="1129"/>
                </a:lnTo>
                <a:lnTo>
                  <a:pt x="1552" y="1122"/>
                </a:lnTo>
                <a:lnTo>
                  <a:pt x="1598" y="1115"/>
                </a:lnTo>
                <a:lnTo>
                  <a:pt x="1644" y="1110"/>
                </a:lnTo>
                <a:lnTo>
                  <a:pt x="1691" y="1106"/>
                </a:lnTo>
                <a:lnTo>
                  <a:pt x="1737" y="1103"/>
                </a:lnTo>
                <a:lnTo>
                  <a:pt x="1783" y="1101"/>
                </a:lnTo>
                <a:lnTo>
                  <a:pt x="1831" y="1101"/>
                </a:lnTo>
                <a:lnTo>
                  <a:pt x="1895" y="1102"/>
                </a:lnTo>
                <a:lnTo>
                  <a:pt x="1958" y="1104"/>
                </a:lnTo>
                <a:lnTo>
                  <a:pt x="2021" y="1110"/>
                </a:lnTo>
                <a:lnTo>
                  <a:pt x="2083" y="1117"/>
                </a:lnTo>
                <a:lnTo>
                  <a:pt x="2144" y="1127"/>
                </a:lnTo>
                <a:lnTo>
                  <a:pt x="2205" y="1139"/>
                </a:lnTo>
                <a:lnTo>
                  <a:pt x="2264" y="1152"/>
                </a:lnTo>
                <a:lnTo>
                  <a:pt x="2324" y="1167"/>
                </a:lnTo>
                <a:lnTo>
                  <a:pt x="2382" y="1185"/>
                </a:lnTo>
                <a:lnTo>
                  <a:pt x="2440" y="1204"/>
                </a:lnTo>
                <a:lnTo>
                  <a:pt x="2497" y="1225"/>
                </a:lnTo>
                <a:lnTo>
                  <a:pt x="2553" y="1248"/>
                </a:lnTo>
                <a:lnTo>
                  <a:pt x="2607" y="1273"/>
                </a:lnTo>
                <a:lnTo>
                  <a:pt x="2661" y="1299"/>
                </a:lnTo>
                <a:lnTo>
                  <a:pt x="2714" y="1328"/>
                </a:lnTo>
                <a:lnTo>
                  <a:pt x="2765" y="1357"/>
                </a:lnTo>
                <a:lnTo>
                  <a:pt x="3964" y="158"/>
                </a:lnTo>
                <a:lnTo>
                  <a:pt x="4021" y="100"/>
                </a:lnTo>
                <a:lnTo>
                  <a:pt x="4037" y="87"/>
                </a:lnTo>
                <a:lnTo>
                  <a:pt x="4052" y="74"/>
                </a:lnTo>
                <a:lnTo>
                  <a:pt x="4069" y="62"/>
                </a:lnTo>
                <a:lnTo>
                  <a:pt x="4086" y="51"/>
                </a:lnTo>
                <a:lnTo>
                  <a:pt x="4102" y="40"/>
                </a:lnTo>
                <a:lnTo>
                  <a:pt x="4120" y="32"/>
                </a:lnTo>
                <a:lnTo>
                  <a:pt x="4138" y="25"/>
                </a:lnTo>
                <a:lnTo>
                  <a:pt x="4156" y="18"/>
                </a:lnTo>
                <a:lnTo>
                  <a:pt x="4175" y="13"/>
                </a:lnTo>
                <a:lnTo>
                  <a:pt x="4194" y="8"/>
                </a:lnTo>
                <a:lnTo>
                  <a:pt x="4213" y="5"/>
                </a:lnTo>
                <a:lnTo>
                  <a:pt x="4233" y="2"/>
                </a:lnTo>
                <a:lnTo>
                  <a:pt x="4252" y="0"/>
                </a:lnTo>
                <a:lnTo>
                  <a:pt x="4272" y="0"/>
                </a:lnTo>
                <a:lnTo>
                  <a:pt x="4292" y="0"/>
                </a:lnTo>
                <a:lnTo>
                  <a:pt x="4312" y="2"/>
                </a:lnTo>
                <a:lnTo>
                  <a:pt x="4331" y="5"/>
                </a:lnTo>
                <a:lnTo>
                  <a:pt x="4352" y="7"/>
                </a:lnTo>
                <a:lnTo>
                  <a:pt x="4372" y="12"/>
                </a:lnTo>
                <a:lnTo>
                  <a:pt x="4392" y="17"/>
                </a:lnTo>
                <a:lnTo>
                  <a:pt x="4412" y="23"/>
                </a:lnTo>
                <a:lnTo>
                  <a:pt x="4431" y="30"/>
                </a:lnTo>
                <a:lnTo>
                  <a:pt x="4451" y="38"/>
                </a:lnTo>
                <a:lnTo>
                  <a:pt x="4470" y="46"/>
                </a:lnTo>
                <a:lnTo>
                  <a:pt x="4489" y="56"/>
                </a:lnTo>
                <a:lnTo>
                  <a:pt x="4508" y="66"/>
                </a:lnTo>
                <a:lnTo>
                  <a:pt x="4527" y="78"/>
                </a:lnTo>
                <a:lnTo>
                  <a:pt x="4545" y="90"/>
                </a:lnTo>
                <a:lnTo>
                  <a:pt x="4563" y="103"/>
                </a:lnTo>
                <a:lnTo>
                  <a:pt x="4580" y="118"/>
                </a:lnTo>
                <a:lnTo>
                  <a:pt x="4596" y="132"/>
                </a:lnTo>
                <a:lnTo>
                  <a:pt x="4613" y="148"/>
                </a:lnTo>
                <a:lnTo>
                  <a:pt x="4628" y="164"/>
                </a:lnTo>
                <a:lnTo>
                  <a:pt x="4642" y="180"/>
                </a:lnTo>
                <a:lnTo>
                  <a:pt x="4657" y="198"/>
                </a:lnTo>
                <a:lnTo>
                  <a:pt x="4670" y="216"/>
                </a:lnTo>
                <a:lnTo>
                  <a:pt x="4683" y="234"/>
                </a:lnTo>
                <a:lnTo>
                  <a:pt x="4694" y="252"/>
                </a:lnTo>
                <a:lnTo>
                  <a:pt x="4704" y="271"/>
                </a:lnTo>
                <a:lnTo>
                  <a:pt x="4714" y="290"/>
                </a:lnTo>
                <a:lnTo>
                  <a:pt x="4723" y="310"/>
                </a:lnTo>
                <a:lnTo>
                  <a:pt x="4730" y="329"/>
                </a:lnTo>
                <a:lnTo>
                  <a:pt x="4737" y="349"/>
                </a:lnTo>
                <a:lnTo>
                  <a:pt x="4743" y="368"/>
                </a:lnTo>
                <a:lnTo>
                  <a:pt x="4749" y="388"/>
                </a:lnTo>
                <a:lnTo>
                  <a:pt x="4753" y="408"/>
                </a:lnTo>
                <a:lnTo>
                  <a:pt x="4756" y="429"/>
                </a:lnTo>
                <a:lnTo>
                  <a:pt x="4759" y="449"/>
                </a:lnTo>
                <a:lnTo>
                  <a:pt x="4760" y="469"/>
                </a:lnTo>
                <a:lnTo>
                  <a:pt x="4760" y="489"/>
                </a:lnTo>
                <a:lnTo>
                  <a:pt x="4760" y="508"/>
                </a:lnTo>
                <a:lnTo>
                  <a:pt x="4759" y="528"/>
                </a:lnTo>
                <a:lnTo>
                  <a:pt x="4756" y="547"/>
                </a:lnTo>
                <a:lnTo>
                  <a:pt x="4753" y="568"/>
                </a:lnTo>
                <a:lnTo>
                  <a:pt x="4748" y="587"/>
                </a:lnTo>
                <a:lnTo>
                  <a:pt x="4742" y="604"/>
                </a:lnTo>
                <a:lnTo>
                  <a:pt x="4736" y="623"/>
                </a:lnTo>
                <a:lnTo>
                  <a:pt x="4728" y="641"/>
                </a:lnTo>
                <a:lnTo>
                  <a:pt x="4720" y="659"/>
                </a:lnTo>
                <a:lnTo>
                  <a:pt x="4710" y="676"/>
                </a:lnTo>
                <a:lnTo>
                  <a:pt x="4699" y="692"/>
                </a:lnTo>
                <a:lnTo>
                  <a:pt x="4688" y="708"/>
                </a:lnTo>
                <a:lnTo>
                  <a:pt x="4675" y="724"/>
                </a:lnTo>
                <a:lnTo>
                  <a:pt x="4660" y="739"/>
                </a:lnTo>
                <a:lnTo>
                  <a:pt x="4436" y="963"/>
                </a:lnTo>
                <a:lnTo>
                  <a:pt x="2812" y="2570"/>
                </a:lnTo>
                <a:lnTo>
                  <a:pt x="2211" y="2862"/>
                </a:lnTo>
                <a:lnTo>
                  <a:pt x="2213" y="2880"/>
                </a:lnTo>
                <a:lnTo>
                  <a:pt x="2216" y="2896"/>
                </a:lnTo>
                <a:lnTo>
                  <a:pt x="2217" y="2914"/>
                </a:lnTo>
                <a:lnTo>
                  <a:pt x="2217" y="2932"/>
                </a:lnTo>
                <a:lnTo>
                  <a:pt x="2217" y="2952"/>
                </a:lnTo>
                <a:lnTo>
                  <a:pt x="2216" y="2971"/>
                </a:lnTo>
                <a:lnTo>
                  <a:pt x="2213" y="2991"/>
                </a:lnTo>
                <a:lnTo>
                  <a:pt x="2210" y="3010"/>
                </a:lnTo>
                <a:lnTo>
                  <a:pt x="2205" y="3028"/>
                </a:lnTo>
                <a:lnTo>
                  <a:pt x="2200" y="3047"/>
                </a:lnTo>
                <a:lnTo>
                  <a:pt x="2194" y="3065"/>
                </a:lnTo>
                <a:lnTo>
                  <a:pt x="2187" y="3083"/>
                </a:lnTo>
                <a:lnTo>
                  <a:pt x="2179" y="3099"/>
                </a:lnTo>
                <a:lnTo>
                  <a:pt x="2170" y="3116"/>
                </a:lnTo>
                <a:lnTo>
                  <a:pt x="2161" y="3133"/>
                </a:lnTo>
                <a:lnTo>
                  <a:pt x="2151" y="3148"/>
                </a:lnTo>
                <a:lnTo>
                  <a:pt x="2141" y="3163"/>
                </a:lnTo>
                <a:lnTo>
                  <a:pt x="2129" y="3178"/>
                </a:lnTo>
                <a:lnTo>
                  <a:pt x="2117" y="3192"/>
                </a:lnTo>
                <a:lnTo>
                  <a:pt x="2104" y="3205"/>
                </a:lnTo>
                <a:lnTo>
                  <a:pt x="2091" y="3218"/>
                </a:lnTo>
                <a:lnTo>
                  <a:pt x="2077" y="3230"/>
                </a:lnTo>
                <a:lnTo>
                  <a:pt x="2062" y="3242"/>
                </a:lnTo>
                <a:lnTo>
                  <a:pt x="2047" y="3253"/>
                </a:lnTo>
                <a:lnTo>
                  <a:pt x="2032" y="3262"/>
                </a:lnTo>
                <a:lnTo>
                  <a:pt x="2015" y="3272"/>
                </a:lnTo>
                <a:lnTo>
                  <a:pt x="1998" y="3280"/>
                </a:lnTo>
                <a:lnTo>
                  <a:pt x="1982" y="3288"/>
                </a:lnTo>
                <a:lnTo>
                  <a:pt x="1964" y="3294"/>
                </a:lnTo>
                <a:lnTo>
                  <a:pt x="1946" y="3301"/>
                </a:lnTo>
                <a:lnTo>
                  <a:pt x="1927" y="3306"/>
                </a:lnTo>
                <a:lnTo>
                  <a:pt x="1909" y="3311"/>
                </a:lnTo>
                <a:lnTo>
                  <a:pt x="1890" y="3313"/>
                </a:lnTo>
                <a:lnTo>
                  <a:pt x="1870" y="3315"/>
                </a:lnTo>
                <a:lnTo>
                  <a:pt x="1851" y="3318"/>
                </a:lnTo>
                <a:lnTo>
                  <a:pt x="1831" y="3318"/>
                </a:lnTo>
                <a:lnTo>
                  <a:pt x="1811" y="3318"/>
                </a:lnTo>
                <a:lnTo>
                  <a:pt x="1792" y="3315"/>
                </a:lnTo>
                <a:lnTo>
                  <a:pt x="1773" y="3313"/>
                </a:lnTo>
                <a:lnTo>
                  <a:pt x="1754" y="3311"/>
                </a:lnTo>
                <a:lnTo>
                  <a:pt x="1735" y="3306"/>
                </a:lnTo>
                <a:lnTo>
                  <a:pt x="1717" y="3301"/>
                </a:lnTo>
                <a:lnTo>
                  <a:pt x="1698" y="3294"/>
                </a:lnTo>
                <a:lnTo>
                  <a:pt x="1681" y="3288"/>
                </a:lnTo>
                <a:lnTo>
                  <a:pt x="1663" y="3280"/>
                </a:lnTo>
                <a:lnTo>
                  <a:pt x="1647" y="3272"/>
                </a:lnTo>
                <a:lnTo>
                  <a:pt x="1631" y="3262"/>
                </a:lnTo>
                <a:lnTo>
                  <a:pt x="1615" y="3253"/>
                </a:lnTo>
                <a:lnTo>
                  <a:pt x="1601" y="3242"/>
                </a:lnTo>
                <a:lnTo>
                  <a:pt x="1585" y="3230"/>
                </a:lnTo>
                <a:lnTo>
                  <a:pt x="1572" y="3218"/>
                </a:lnTo>
                <a:lnTo>
                  <a:pt x="1558" y="3205"/>
                </a:lnTo>
                <a:lnTo>
                  <a:pt x="1546" y="3192"/>
                </a:lnTo>
                <a:lnTo>
                  <a:pt x="1533" y="3178"/>
                </a:lnTo>
                <a:lnTo>
                  <a:pt x="1522" y="3163"/>
                </a:lnTo>
                <a:lnTo>
                  <a:pt x="1511" y="3148"/>
                </a:lnTo>
                <a:lnTo>
                  <a:pt x="1501" y="3133"/>
                </a:lnTo>
                <a:lnTo>
                  <a:pt x="1491" y="3116"/>
                </a:lnTo>
                <a:lnTo>
                  <a:pt x="1483" y="3099"/>
                </a:lnTo>
                <a:lnTo>
                  <a:pt x="1476" y="3083"/>
                </a:lnTo>
                <a:lnTo>
                  <a:pt x="1469" y="3065"/>
                </a:lnTo>
                <a:lnTo>
                  <a:pt x="1463" y="3047"/>
                </a:lnTo>
                <a:lnTo>
                  <a:pt x="1457" y="3028"/>
                </a:lnTo>
                <a:lnTo>
                  <a:pt x="1453" y="3010"/>
                </a:lnTo>
                <a:lnTo>
                  <a:pt x="1450" y="2991"/>
                </a:lnTo>
                <a:lnTo>
                  <a:pt x="1447" y="2971"/>
                </a:lnTo>
                <a:lnTo>
                  <a:pt x="1446" y="2952"/>
                </a:lnTo>
                <a:lnTo>
                  <a:pt x="1445" y="2932"/>
                </a:lnTo>
                <a:lnTo>
                  <a:pt x="1446" y="2912"/>
                </a:lnTo>
                <a:lnTo>
                  <a:pt x="1447" y="2893"/>
                </a:lnTo>
                <a:lnTo>
                  <a:pt x="1450" y="2874"/>
                </a:lnTo>
                <a:lnTo>
                  <a:pt x="1453" y="2855"/>
                </a:lnTo>
                <a:lnTo>
                  <a:pt x="1457" y="2836"/>
                </a:lnTo>
                <a:lnTo>
                  <a:pt x="1463" y="2817"/>
                </a:lnTo>
                <a:lnTo>
                  <a:pt x="1469" y="2799"/>
                </a:lnTo>
                <a:lnTo>
                  <a:pt x="1476" y="2781"/>
                </a:lnTo>
                <a:lnTo>
                  <a:pt x="1483" y="2764"/>
                </a:lnTo>
                <a:lnTo>
                  <a:pt x="1491" y="2748"/>
                </a:lnTo>
                <a:lnTo>
                  <a:pt x="1501" y="2731"/>
                </a:lnTo>
                <a:lnTo>
                  <a:pt x="1511" y="2716"/>
                </a:lnTo>
                <a:lnTo>
                  <a:pt x="1522" y="2702"/>
                </a:lnTo>
                <a:lnTo>
                  <a:pt x="1533" y="2686"/>
                </a:lnTo>
                <a:lnTo>
                  <a:pt x="1546" y="2672"/>
                </a:lnTo>
                <a:lnTo>
                  <a:pt x="1558" y="2659"/>
                </a:lnTo>
                <a:lnTo>
                  <a:pt x="1572" y="2646"/>
                </a:lnTo>
                <a:lnTo>
                  <a:pt x="1585" y="2634"/>
                </a:lnTo>
                <a:lnTo>
                  <a:pt x="1601" y="2623"/>
                </a:lnTo>
                <a:lnTo>
                  <a:pt x="1615" y="2611"/>
                </a:lnTo>
                <a:lnTo>
                  <a:pt x="1631" y="2602"/>
                </a:lnTo>
                <a:lnTo>
                  <a:pt x="1647" y="2592"/>
                </a:lnTo>
                <a:lnTo>
                  <a:pt x="1663" y="2584"/>
                </a:lnTo>
                <a:lnTo>
                  <a:pt x="1681" y="2576"/>
                </a:lnTo>
                <a:lnTo>
                  <a:pt x="1698" y="2570"/>
                </a:lnTo>
                <a:lnTo>
                  <a:pt x="1717" y="2564"/>
                </a:lnTo>
                <a:lnTo>
                  <a:pt x="1735" y="2558"/>
                </a:lnTo>
                <a:lnTo>
                  <a:pt x="1754" y="2554"/>
                </a:lnTo>
                <a:lnTo>
                  <a:pt x="1773" y="2551"/>
                </a:lnTo>
                <a:lnTo>
                  <a:pt x="1792" y="2548"/>
                </a:lnTo>
                <a:lnTo>
                  <a:pt x="1811" y="2546"/>
                </a:lnTo>
                <a:lnTo>
                  <a:pt x="1831" y="2546"/>
                </a:lnTo>
                <a:lnTo>
                  <a:pt x="1864" y="2547"/>
                </a:lnTo>
                <a:lnTo>
                  <a:pt x="1896" y="2552"/>
                </a:lnTo>
                <a:lnTo>
                  <a:pt x="2022" y="2291"/>
                </a:lnTo>
                <a:lnTo>
                  <a:pt x="1988" y="2282"/>
                </a:lnTo>
                <a:lnTo>
                  <a:pt x="1952" y="2274"/>
                </a:lnTo>
                <a:lnTo>
                  <a:pt x="1915" y="2268"/>
                </a:lnTo>
                <a:lnTo>
                  <a:pt x="1878" y="2265"/>
                </a:lnTo>
                <a:lnTo>
                  <a:pt x="1878" y="2075"/>
                </a:lnTo>
                <a:close/>
                <a:moveTo>
                  <a:pt x="1827" y="2692"/>
                </a:moveTo>
                <a:lnTo>
                  <a:pt x="1827" y="2692"/>
                </a:lnTo>
                <a:lnTo>
                  <a:pt x="1804" y="2694"/>
                </a:lnTo>
                <a:lnTo>
                  <a:pt x="1780" y="2698"/>
                </a:lnTo>
                <a:lnTo>
                  <a:pt x="1757" y="2704"/>
                </a:lnTo>
                <a:lnTo>
                  <a:pt x="1736" y="2712"/>
                </a:lnTo>
                <a:lnTo>
                  <a:pt x="1715" y="2722"/>
                </a:lnTo>
                <a:lnTo>
                  <a:pt x="1696" y="2735"/>
                </a:lnTo>
                <a:lnTo>
                  <a:pt x="1678" y="2748"/>
                </a:lnTo>
                <a:lnTo>
                  <a:pt x="1661" y="2763"/>
                </a:lnTo>
                <a:lnTo>
                  <a:pt x="1646" y="2781"/>
                </a:lnTo>
                <a:lnTo>
                  <a:pt x="1631" y="2799"/>
                </a:lnTo>
                <a:lnTo>
                  <a:pt x="1620" y="2819"/>
                </a:lnTo>
                <a:lnTo>
                  <a:pt x="1610" y="2839"/>
                </a:lnTo>
                <a:lnTo>
                  <a:pt x="1602" y="2862"/>
                </a:lnTo>
                <a:lnTo>
                  <a:pt x="1596" y="2884"/>
                </a:lnTo>
                <a:lnTo>
                  <a:pt x="1592" y="2908"/>
                </a:lnTo>
                <a:lnTo>
                  <a:pt x="1591" y="2932"/>
                </a:lnTo>
                <a:lnTo>
                  <a:pt x="1592" y="2957"/>
                </a:lnTo>
                <a:lnTo>
                  <a:pt x="1597" y="2981"/>
                </a:lnTo>
                <a:lnTo>
                  <a:pt x="1602" y="3003"/>
                </a:lnTo>
                <a:lnTo>
                  <a:pt x="1610" y="3026"/>
                </a:lnTo>
                <a:lnTo>
                  <a:pt x="1621" y="3046"/>
                </a:lnTo>
                <a:lnTo>
                  <a:pt x="1633" y="3066"/>
                </a:lnTo>
                <a:lnTo>
                  <a:pt x="1646" y="3084"/>
                </a:lnTo>
                <a:lnTo>
                  <a:pt x="1662" y="3102"/>
                </a:lnTo>
                <a:lnTo>
                  <a:pt x="1679" y="3117"/>
                </a:lnTo>
                <a:lnTo>
                  <a:pt x="1697" y="3130"/>
                </a:lnTo>
                <a:lnTo>
                  <a:pt x="1717" y="3142"/>
                </a:lnTo>
                <a:lnTo>
                  <a:pt x="1738" y="3153"/>
                </a:lnTo>
                <a:lnTo>
                  <a:pt x="1760" y="3161"/>
                </a:lnTo>
                <a:lnTo>
                  <a:pt x="1783" y="3167"/>
                </a:lnTo>
                <a:lnTo>
                  <a:pt x="1807" y="3171"/>
                </a:lnTo>
                <a:lnTo>
                  <a:pt x="1831" y="3172"/>
                </a:lnTo>
                <a:lnTo>
                  <a:pt x="1856" y="3171"/>
                </a:lnTo>
                <a:lnTo>
                  <a:pt x="1880" y="3167"/>
                </a:lnTo>
                <a:lnTo>
                  <a:pt x="1902" y="3161"/>
                </a:lnTo>
                <a:lnTo>
                  <a:pt x="1925" y="3153"/>
                </a:lnTo>
                <a:lnTo>
                  <a:pt x="1945" y="3142"/>
                </a:lnTo>
                <a:lnTo>
                  <a:pt x="1965" y="3130"/>
                </a:lnTo>
                <a:lnTo>
                  <a:pt x="1984" y="3117"/>
                </a:lnTo>
                <a:lnTo>
                  <a:pt x="2001" y="3102"/>
                </a:lnTo>
                <a:lnTo>
                  <a:pt x="2016" y="3084"/>
                </a:lnTo>
                <a:lnTo>
                  <a:pt x="2030" y="3066"/>
                </a:lnTo>
                <a:lnTo>
                  <a:pt x="2042" y="3046"/>
                </a:lnTo>
                <a:lnTo>
                  <a:pt x="2052" y="3026"/>
                </a:lnTo>
                <a:lnTo>
                  <a:pt x="2060" y="3003"/>
                </a:lnTo>
                <a:lnTo>
                  <a:pt x="2066" y="2981"/>
                </a:lnTo>
                <a:lnTo>
                  <a:pt x="2070" y="2957"/>
                </a:lnTo>
                <a:lnTo>
                  <a:pt x="2071" y="2932"/>
                </a:lnTo>
                <a:lnTo>
                  <a:pt x="2071" y="2931"/>
                </a:lnTo>
                <a:lnTo>
                  <a:pt x="1862" y="3033"/>
                </a:lnTo>
                <a:lnTo>
                  <a:pt x="1728" y="2899"/>
                </a:lnTo>
                <a:lnTo>
                  <a:pt x="1827" y="2692"/>
                </a:lnTo>
                <a:close/>
                <a:moveTo>
                  <a:pt x="2056" y="2832"/>
                </a:moveTo>
                <a:lnTo>
                  <a:pt x="2527" y="2609"/>
                </a:lnTo>
                <a:lnTo>
                  <a:pt x="2495" y="2601"/>
                </a:lnTo>
                <a:lnTo>
                  <a:pt x="2464" y="2589"/>
                </a:lnTo>
                <a:lnTo>
                  <a:pt x="2433" y="2576"/>
                </a:lnTo>
                <a:lnTo>
                  <a:pt x="2402" y="2559"/>
                </a:lnTo>
                <a:lnTo>
                  <a:pt x="2373" y="2541"/>
                </a:lnTo>
                <a:lnTo>
                  <a:pt x="2345" y="2521"/>
                </a:lnTo>
                <a:lnTo>
                  <a:pt x="2318" y="2498"/>
                </a:lnTo>
                <a:lnTo>
                  <a:pt x="2292" y="2475"/>
                </a:lnTo>
                <a:lnTo>
                  <a:pt x="2267" y="2449"/>
                </a:lnTo>
                <a:lnTo>
                  <a:pt x="2244" y="2421"/>
                </a:lnTo>
                <a:lnTo>
                  <a:pt x="2224" y="2392"/>
                </a:lnTo>
                <a:lnTo>
                  <a:pt x="2206" y="2363"/>
                </a:lnTo>
                <a:lnTo>
                  <a:pt x="2189" y="2332"/>
                </a:lnTo>
                <a:lnTo>
                  <a:pt x="2176" y="2301"/>
                </a:lnTo>
                <a:lnTo>
                  <a:pt x="2164" y="2269"/>
                </a:lnTo>
                <a:lnTo>
                  <a:pt x="2156" y="2237"/>
                </a:lnTo>
                <a:lnTo>
                  <a:pt x="1929" y="2706"/>
                </a:lnTo>
                <a:lnTo>
                  <a:pt x="1947" y="2719"/>
                </a:lnTo>
                <a:lnTo>
                  <a:pt x="1965" y="2734"/>
                </a:lnTo>
                <a:lnTo>
                  <a:pt x="1983" y="2749"/>
                </a:lnTo>
                <a:lnTo>
                  <a:pt x="2001" y="2766"/>
                </a:lnTo>
                <a:lnTo>
                  <a:pt x="2016" y="2781"/>
                </a:lnTo>
                <a:lnTo>
                  <a:pt x="2030" y="2798"/>
                </a:lnTo>
                <a:lnTo>
                  <a:pt x="2043" y="2814"/>
                </a:lnTo>
                <a:lnTo>
                  <a:pt x="2056" y="2832"/>
                </a:lnTo>
                <a:close/>
                <a:moveTo>
                  <a:pt x="4202" y="1063"/>
                </a:moveTo>
                <a:lnTo>
                  <a:pt x="4202" y="1063"/>
                </a:lnTo>
                <a:lnTo>
                  <a:pt x="4181" y="1063"/>
                </a:lnTo>
                <a:lnTo>
                  <a:pt x="4160" y="1063"/>
                </a:lnTo>
                <a:lnTo>
                  <a:pt x="4139" y="1060"/>
                </a:lnTo>
                <a:lnTo>
                  <a:pt x="4119" y="1058"/>
                </a:lnTo>
                <a:lnTo>
                  <a:pt x="4097" y="1054"/>
                </a:lnTo>
                <a:lnTo>
                  <a:pt x="4077" y="1050"/>
                </a:lnTo>
                <a:lnTo>
                  <a:pt x="4056" y="1044"/>
                </a:lnTo>
                <a:lnTo>
                  <a:pt x="4036" y="1037"/>
                </a:lnTo>
                <a:lnTo>
                  <a:pt x="4014" y="1028"/>
                </a:lnTo>
                <a:lnTo>
                  <a:pt x="3994" y="1020"/>
                </a:lnTo>
                <a:lnTo>
                  <a:pt x="3975" y="1011"/>
                </a:lnTo>
                <a:lnTo>
                  <a:pt x="3955" y="1000"/>
                </a:lnTo>
                <a:lnTo>
                  <a:pt x="3936" y="988"/>
                </a:lnTo>
                <a:lnTo>
                  <a:pt x="3917" y="975"/>
                </a:lnTo>
                <a:lnTo>
                  <a:pt x="3898" y="962"/>
                </a:lnTo>
                <a:lnTo>
                  <a:pt x="3880" y="948"/>
                </a:lnTo>
                <a:lnTo>
                  <a:pt x="2396" y="2432"/>
                </a:lnTo>
                <a:lnTo>
                  <a:pt x="2420" y="2450"/>
                </a:lnTo>
                <a:lnTo>
                  <a:pt x="2445" y="2468"/>
                </a:lnTo>
                <a:lnTo>
                  <a:pt x="2471" y="2482"/>
                </a:lnTo>
                <a:lnTo>
                  <a:pt x="2497" y="2495"/>
                </a:lnTo>
                <a:lnTo>
                  <a:pt x="2524" y="2507"/>
                </a:lnTo>
                <a:lnTo>
                  <a:pt x="2552" y="2515"/>
                </a:lnTo>
                <a:lnTo>
                  <a:pt x="2579" y="2521"/>
                </a:lnTo>
                <a:lnTo>
                  <a:pt x="2606" y="2526"/>
                </a:lnTo>
                <a:lnTo>
                  <a:pt x="2633" y="2527"/>
                </a:lnTo>
                <a:lnTo>
                  <a:pt x="2648" y="2527"/>
                </a:lnTo>
                <a:lnTo>
                  <a:pt x="2662" y="2526"/>
                </a:lnTo>
                <a:lnTo>
                  <a:pt x="2675" y="2523"/>
                </a:lnTo>
                <a:lnTo>
                  <a:pt x="2688" y="2521"/>
                </a:lnTo>
                <a:lnTo>
                  <a:pt x="2702" y="2517"/>
                </a:lnTo>
                <a:lnTo>
                  <a:pt x="2715" y="2514"/>
                </a:lnTo>
                <a:lnTo>
                  <a:pt x="2728" y="2508"/>
                </a:lnTo>
                <a:lnTo>
                  <a:pt x="2742" y="2503"/>
                </a:lnTo>
                <a:lnTo>
                  <a:pt x="2755" y="2496"/>
                </a:lnTo>
                <a:lnTo>
                  <a:pt x="2766" y="2489"/>
                </a:lnTo>
                <a:lnTo>
                  <a:pt x="2780" y="2481"/>
                </a:lnTo>
                <a:lnTo>
                  <a:pt x="2791" y="2471"/>
                </a:lnTo>
                <a:lnTo>
                  <a:pt x="2803" y="2462"/>
                </a:lnTo>
                <a:lnTo>
                  <a:pt x="2815" y="2450"/>
                </a:lnTo>
                <a:lnTo>
                  <a:pt x="4202" y="1063"/>
                </a:lnTo>
                <a:close/>
                <a:moveTo>
                  <a:pt x="2330" y="2364"/>
                </a:moveTo>
                <a:lnTo>
                  <a:pt x="3814" y="880"/>
                </a:lnTo>
                <a:lnTo>
                  <a:pt x="3798" y="862"/>
                </a:lnTo>
                <a:lnTo>
                  <a:pt x="3785" y="844"/>
                </a:lnTo>
                <a:lnTo>
                  <a:pt x="3773" y="825"/>
                </a:lnTo>
                <a:lnTo>
                  <a:pt x="3761" y="805"/>
                </a:lnTo>
                <a:lnTo>
                  <a:pt x="3751" y="786"/>
                </a:lnTo>
                <a:lnTo>
                  <a:pt x="3741" y="766"/>
                </a:lnTo>
                <a:lnTo>
                  <a:pt x="3732" y="746"/>
                </a:lnTo>
                <a:lnTo>
                  <a:pt x="3725" y="726"/>
                </a:lnTo>
                <a:lnTo>
                  <a:pt x="3718" y="704"/>
                </a:lnTo>
                <a:lnTo>
                  <a:pt x="3712" y="684"/>
                </a:lnTo>
                <a:lnTo>
                  <a:pt x="3707" y="663"/>
                </a:lnTo>
                <a:lnTo>
                  <a:pt x="3703" y="642"/>
                </a:lnTo>
                <a:lnTo>
                  <a:pt x="3700" y="621"/>
                </a:lnTo>
                <a:lnTo>
                  <a:pt x="3699" y="601"/>
                </a:lnTo>
                <a:lnTo>
                  <a:pt x="3697" y="579"/>
                </a:lnTo>
                <a:lnTo>
                  <a:pt x="3697" y="559"/>
                </a:lnTo>
                <a:lnTo>
                  <a:pt x="2311" y="1946"/>
                </a:lnTo>
                <a:lnTo>
                  <a:pt x="2300" y="1958"/>
                </a:lnTo>
                <a:lnTo>
                  <a:pt x="2289" y="1970"/>
                </a:lnTo>
                <a:lnTo>
                  <a:pt x="2281" y="1982"/>
                </a:lnTo>
                <a:lnTo>
                  <a:pt x="2273" y="1994"/>
                </a:lnTo>
                <a:lnTo>
                  <a:pt x="2264" y="2007"/>
                </a:lnTo>
                <a:lnTo>
                  <a:pt x="2258" y="2020"/>
                </a:lnTo>
                <a:lnTo>
                  <a:pt x="2252" y="2033"/>
                </a:lnTo>
                <a:lnTo>
                  <a:pt x="2248" y="2046"/>
                </a:lnTo>
                <a:lnTo>
                  <a:pt x="2243" y="2059"/>
                </a:lnTo>
                <a:lnTo>
                  <a:pt x="2240" y="2072"/>
                </a:lnTo>
                <a:lnTo>
                  <a:pt x="2237" y="2085"/>
                </a:lnTo>
                <a:lnTo>
                  <a:pt x="2236" y="2099"/>
                </a:lnTo>
                <a:lnTo>
                  <a:pt x="2235" y="2113"/>
                </a:lnTo>
                <a:lnTo>
                  <a:pt x="2235" y="2127"/>
                </a:lnTo>
                <a:lnTo>
                  <a:pt x="2236" y="2154"/>
                </a:lnTo>
                <a:lnTo>
                  <a:pt x="2239" y="2183"/>
                </a:lnTo>
                <a:lnTo>
                  <a:pt x="2245" y="2210"/>
                </a:lnTo>
                <a:lnTo>
                  <a:pt x="2255" y="2237"/>
                </a:lnTo>
                <a:lnTo>
                  <a:pt x="2265" y="2263"/>
                </a:lnTo>
                <a:lnTo>
                  <a:pt x="2278" y="2291"/>
                </a:lnTo>
                <a:lnTo>
                  <a:pt x="2294" y="2316"/>
                </a:lnTo>
                <a:lnTo>
                  <a:pt x="2311" y="2341"/>
                </a:lnTo>
                <a:lnTo>
                  <a:pt x="2330" y="236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de-DE" sz="2185"/>
          </a:p>
        </p:txBody>
      </p:sp>
      <p:grpSp>
        <p:nvGrpSpPr>
          <p:cNvPr id="19" name="Gruppieren 6">
            <a:extLst>
              <a:ext uri="{FF2B5EF4-FFF2-40B4-BE49-F238E27FC236}">
                <a16:creationId xmlns:a16="http://schemas.microsoft.com/office/drawing/2014/main" id="{8C33D341-0093-2DCD-A714-D31D5DC77D63}"/>
              </a:ext>
            </a:extLst>
          </p:cNvPr>
          <p:cNvGrpSpPr/>
          <p:nvPr/>
        </p:nvGrpSpPr>
        <p:grpSpPr>
          <a:xfrm>
            <a:off x="3599384" y="5203084"/>
            <a:ext cx="840352" cy="756547"/>
            <a:chOff x="779463" y="3076385"/>
            <a:chExt cx="1198563" cy="1198563"/>
          </a:xfrm>
          <a:solidFill>
            <a:srgbClr val="004D82"/>
          </a:solidFill>
          <a:effectLst/>
        </p:grpSpPr>
        <p:sp>
          <p:nvSpPr>
            <p:cNvPr id="30" name="AutoShape 161" descr="© INSCALE GmbH, 26.05.2010&#10;http://www.presentationload.com/">
              <a:extLst>
                <a:ext uri="{FF2B5EF4-FFF2-40B4-BE49-F238E27FC236}">
                  <a16:creationId xmlns:a16="http://schemas.microsoft.com/office/drawing/2014/main" id="{DBEB246E-780F-11AB-B6D0-3EFC9395B9A4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19"/>
              </p:custDataLst>
            </p:nvPr>
          </p:nvSpPr>
          <p:spPr bwMode="gray">
            <a:xfrm>
              <a:off x="779463" y="3076385"/>
              <a:ext cx="1198563" cy="1198563"/>
            </a:xfrm>
            <a:prstGeom prst="rect">
              <a:avLst/>
            </a:prstGeom>
            <a:grp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5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31" name="AutoShape 162" descr="© INSCALE GmbH, 26.05.2010&#10;http://www.presentationload.com/">
              <a:extLst>
                <a:ext uri="{FF2B5EF4-FFF2-40B4-BE49-F238E27FC236}">
                  <a16:creationId xmlns:a16="http://schemas.microsoft.com/office/drawing/2014/main" id="{3D554381-08CD-496F-5119-C52FDED683F1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0"/>
              </p:custDataLst>
            </p:nvPr>
          </p:nvSpPr>
          <p:spPr bwMode="gray">
            <a:xfrm>
              <a:off x="843242" y="3140164"/>
              <a:ext cx="1071005" cy="1071005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5" kern="0">
                <a:solidFill>
                  <a:srgbClr val="000000"/>
                </a:solidFill>
                <a:latin typeface="Arial" panose="020B0604020202020204"/>
                <a:cs typeface="+mn-cs"/>
              </a:endParaRPr>
            </a:p>
          </p:txBody>
        </p:sp>
        <p:sp>
          <p:nvSpPr>
            <p:cNvPr id="32" name="AutoShape 164" descr="© INSCALE GmbH, 26.05.2010&#10;http://www.presentationload.com/">
              <a:extLst>
                <a:ext uri="{FF2B5EF4-FFF2-40B4-BE49-F238E27FC236}">
                  <a16:creationId xmlns:a16="http://schemas.microsoft.com/office/drawing/2014/main" id="{A1620538-F319-4D5D-AFA5-1EFDF8C8C786}"/>
                </a:ext>
              </a:extLst>
            </p:cNvPr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gray">
            <a:xfrm>
              <a:off x="891956" y="3178417"/>
              <a:ext cx="986770" cy="989175"/>
            </a:xfrm>
            <a:prstGeom prst="rect">
              <a:avLst/>
            </a:prstGeom>
            <a:grpFill/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5" kern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sp>
        <p:nvSpPr>
          <p:cNvPr id="20" name="Freeform 180">
            <a:extLst>
              <a:ext uri="{FF2B5EF4-FFF2-40B4-BE49-F238E27FC236}">
                <a16:creationId xmlns:a16="http://schemas.microsoft.com/office/drawing/2014/main" id="{2852CD19-4740-156B-CFB9-7AA548916A88}"/>
              </a:ext>
            </a:extLst>
          </p:cNvPr>
          <p:cNvSpPr>
            <a:spLocks noChangeAspect="1" noEditPoints="1"/>
          </p:cNvSpPr>
          <p:nvPr>
            <p:custDataLst>
              <p:tags r:id="rId9"/>
            </p:custDataLst>
          </p:nvPr>
        </p:nvSpPr>
        <p:spPr bwMode="auto">
          <a:xfrm>
            <a:off x="3780495" y="5450417"/>
            <a:ext cx="461716" cy="261881"/>
          </a:xfrm>
          <a:custGeom>
            <a:avLst/>
            <a:gdLst>
              <a:gd name="T0" fmla="*/ 420 w 2750"/>
              <a:gd name="T1" fmla="*/ 634 h 1710"/>
              <a:gd name="T2" fmla="*/ 902 w 2750"/>
              <a:gd name="T3" fmla="*/ 137 h 1710"/>
              <a:gd name="T4" fmla="*/ 618 w 2750"/>
              <a:gd name="T5" fmla="*/ 137 h 1710"/>
              <a:gd name="T6" fmla="*/ 136 w 2750"/>
              <a:gd name="T7" fmla="*/ 634 h 1710"/>
              <a:gd name="T8" fmla="*/ 420 w 2750"/>
              <a:gd name="T9" fmla="*/ 634 h 1710"/>
              <a:gd name="T10" fmla="*/ 133 w 2750"/>
              <a:gd name="T11" fmla="*/ 137 h 1710"/>
              <a:gd name="T12" fmla="*/ 133 w 2750"/>
              <a:gd name="T13" fmla="*/ 345 h 1710"/>
              <a:gd name="T14" fmla="*/ 335 w 2750"/>
              <a:gd name="T15" fmla="*/ 137 h 1710"/>
              <a:gd name="T16" fmla="*/ 133 w 2750"/>
              <a:gd name="T17" fmla="*/ 137 h 1710"/>
              <a:gd name="T18" fmla="*/ 1565 w 2750"/>
              <a:gd name="T19" fmla="*/ 634 h 1710"/>
              <a:gd name="T20" fmla="*/ 2047 w 2750"/>
              <a:gd name="T21" fmla="*/ 137 h 1710"/>
              <a:gd name="T22" fmla="*/ 1771 w 2750"/>
              <a:gd name="T23" fmla="*/ 137 h 1710"/>
              <a:gd name="T24" fmla="*/ 1288 w 2750"/>
              <a:gd name="T25" fmla="*/ 634 h 1710"/>
              <a:gd name="T26" fmla="*/ 1565 w 2750"/>
              <a:gd name="T27" fmla="*/ 634 h 1710"/>
              <a:gd name="T28" fmla="*/ 1006 w 2750"/>
              <a:gd name="T29" fmla="*/ 634 h 1710"/>
              <a:gd name="T30" fmla="*/ 1488 w 2750"/>
              <a:gd name="T31" fmla="*/ 137 h 1710"/>
              <a:gd name="T32" fmla="*/ 1185 w 2750"/>
              <a:gd name="T33" fmla="*/ 137 h 1710"/>
              <a:gd name="T34" fmla="*/ 703 w 2750"/>
              <a:gd name="T35" fmla="*/ 634 h 1710"/>
              <a:gd name="T36" fmla="*/ 1006 w 2750"/>
              <a:gd name="T37" fmla="*/ 634 h 1710"/>
              <a:gd name="T38" fmla="*/ 2133 w 2750"/>
              <a:gd name="T39" fmla="*/ 634 h 1710"/>
              <a:gd name="T40" fmla="*/ 2615 w 2750"/>
              <a:gd name="T41" fmla="*/ 137 h 1710"/>
              <a:gd name="T42" fmla="*/ 2330 w 2750"/>
              <a:gd name="T43" fmla="*/ 137 h 1710"/>
              <a:gd name="T44" fmla="*/ 1848 w 2750"/>
              <a:gd name="T45" fmla="*/ 634 h 1710"/>
              <a:gd name="T46" fmla="*/ 2133 w 2750"/>
              <a:gd name="T47" fmla="*/ 634 h 1710"/>
              <a:gd name="T48" fmla="*/ 2617 w 2750"/>
              <a:gd name="T49" fmla="*/ 634 h 1710"/>
              <a:gd name="T50" fmla="*/ 2617 w 2750"/>
              <a:gd name="T51" fmla="*/ 428 h 1710"/>
              <a:gd name="T52" fmla="*/ 2416 w 2750"/>
              <a:gd name="T53" fmla="*/ 634 h 1710"/>
              <a:gd name="T54" fmla="*/ 2617 w 2750"/>
              <a:gd name="T55" fmla="*/ 634 h 1710"/>
              <a:gd name="T56" fmla="*/ 0 w 2750"/>
              <a:gd name="T57" fmla="*/ 0 h 1710"/>
              <a:gd name="T58" fmla="*/ 0 w 2750"/>
              <a:gd name="T59" fmla="*/ 1710 h 1710"/>
              <a:gd name="T60" fmla="*/ 81 w 2750"/>
              <a:gd name="T61" fmla="*/ 1710 h 1710"/>
              <a:gd name="T62" fmla="*/ 81 w 2750"/>
              <a:gd name="T63" fmla="*/ 734 h 1710"/>
              <a:gd name="T64" fmla="*/ 2668 w 2750"/>
              <a:gd name="T65" fmla="*/ 734 h 1710"/>
              <a:gd name="T66" fmla="*/ 2668 w 2750"/>
              <a:gd name="T67" fmla="*/ 1710 h 1710"/>
              <a:gd name="T68" fmla="*/ 2750 w 2750"/>
              <a:gd name="T69" fmla="*/ 1710 h 1710"/>
              <a:gd name="T70" fmla="*/ 2750 w 2750"/>
              <a:gd name="T71" fmla="*/ 0 h 1710"/>
              <a:gd name="T72" fmla="*/ 0 w 2750"/>
              <a:gd name="T73" fmla="*/ 0 h 1710"/>
              <a:gd name="T74" fmla="*/ 2668 w 2750"/>
              <a:gd name="T75" fmla="*/ 689 h 1710"/>
              <a:gd name="T76" fmla="*/ 81 w 2750"/>
              <a:gd name="T77" fmla="*/ 689 h 1710"/>
              <a:gd name="T78" fmla="*/ 81 w 2750"/>
              <a:gd name="T79" fmla="*/ 81 h 1710"/>
              <a:gd name="T80" fmla="*/ 2668 w 2750"/>
              <a:gd name="T81" fmla="*/ 81 h 1710"/>
              <a:gd name="T82" fmla="*/ 2668 w 2750"/>
              <a:gd name="T83" fmla="*/ 689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750" h="1710">
                <a:moveTo>
                  <a:pt x="420" y="634"/>
                </a:moveTo>
                <a:lnTo>
                  <a:pt x="902" y="137"/>
                </a:lnTo>
                <a:lnTo>
                  <a:pt x="618" y="137"/>
                </a:lnTo>
                <a:lnTo>
                  <a:pt x="136" y="634"/>
                </a:lnTo>
                <a:lnTo>
                  <a:pt x="420" y="634"/>
                </a:lnTo>
                <a:close/>
                <a:moveTo>
                  <a:pt x="133" y="137"/>
                </a:moveTo>
                <a:lnTo>
                  <a:pt x="133" y="345"/>
                </a:lnTo>
                <a:lnTo>
                  <a:pt x="335" y="137"/>
                </a:lnTo>
                <a:lnTo>
                  <a:pt x="133" y="137"/>
                </a:lnTo>
                <a:close/>
                <a:moveTo>
                  <a:pt x="1565" y="634"/>
                </a:moveTo>
                <a:lnTo>
                  <a:pt x="2047" y="137"/>
                </a:lnTo>
                <a:lnTo>
                  <a:pt x="1771" y="137"/>
                </a:lnTo>
                <a:lnTo>
                  <a:pt x="1288" y="634"/>
                </a:lnTo>
                <a:lnTo>
                  <a:pt x="1565" y="634"/>
                </a:lnTo>
                <a:close/>
                <a:moveTo>
                  <a:pt x="1006" y="634"/>
                </a:moveTo>
                <a:lnTo>
                  <a:pt x="1488" y="137"/>
                </a:lnTo>
                <a:lnTo>
                  <a:pt x="1185" y="137"/>
                </a:lnTo>
                <a:lnTo>
                  <a:pt x="703" y="634"/>
                </a:lnTo>
                <a:lnTo>
                  <a:pt x="1006" y="634"/>
                </a:lnTo>
                <a:close/>
                <a:moveTo>
                  <a:pt x="2133" y="634"/>
                </a:moveTo>
                <a:lnTo>
                  <a:pt x="2615" y="137"/>
                </a:lnTo>
                <a:lnTo>
                  <a:pt x="2330" y="137"/>
                </a:lnTo>
                <a:lnTo>
                  <a:pt x="1848" y="634"/>
                </a:lnTo>
                <a:lnTo>
                  <a:pt x="2133" y="634"/>
                </a:lnTo>
                <a:close/>
                <a:moveTo>
                  <a:pt x="2617" y="634"/>
                </a:moveTo>
                <a:lnTo>
                  <a:pt x="2617" y="428"/>
                </a:lnTo>
                <a:lnTo>
                  <a:pt x="2416" y="634"/>
                </a:lnTo>
                <a:lnTo>
                  <a:pt x="2617" y="634"/>
                </a:lnTo>
                <a:close/>
                <a:moveTo>
                  <a:pt x="0" y="0"/>
                </a:moveTo>
                <a:lnTo>
                  <a:pt x="0" y="1710"/>
                </a:lnTo>
                <a:lnTo>
                  <a:pt x="81" y="1710"/>
                </a:lnTo>
                <a:lnTo>
                  <a:pt x="81" y="734"/>
                </a:lnTo>
                <a:lnTo>
                  <a:pt x="2668" y="734"/>
                </a:lnTo>
                <a:lnTo>
                  <a:pt x="2668" y="1710"/>
                </a:lnTo>
                <a:lnTo>
                  <a:pt x="2750" y="1710"/>
                </a:lnTo>
                <a:lnTo>
                  <a:pt x="2750" y="0"/>
                </a:lnTo>
                <a:lnTo>
                  <a:pt x="0" y="0"/>
                </a:lnTo>
                <a:close/>
                <a:moveTo>
                  <a:pt x="2668" y="689"/>
                </a:moveTo>
                <a:lnTo>
                  <a:pt x="81" y="689"/>
                </a:lnTo>
                <a:lnTo>
                  <a:pt x="81" y="81"/>
                </a:lnTo>
                <a:lnTo>
                  <a:pt x="2668" y="81"/>
                </a:lnTo>
                <a:lnTo>
                  <a:pt x="2668" y="6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3177" tIns="41589" rIns="83177" bIns="41589" numCol="1" anchor="t" anchorCtr="0" compatLnSpc="1"/>
          <a:lstStyle/>
          <a:p>
            <a:endParaRPr lang="de-DE" sz="2185"/>
          </a:p>
        </p:txBody>
      </p:sp>
      <p:sp>
        <p:nvSpPr>
          <p:cNvPr id="21" name="TextBox 37">
            <a:extLst>
              <a:ext uri="{FF2B5EF4-FFF2-40B4-BE49-F238E27FC236}">
                <a16:creationId xmlns:a16="http://schemas.microsoft.com/office/drawing/2014/main" id="{469CABF2-45DB-AF82-6E9D-D2C27499443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91942" y="2521836"/>
            <a:ext cx="1801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4D82"/>
                </a:solidFill>
              </a:rPr>
              <a:t>Problem statement</a:t>
            </a:r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E4F5F77A-CC9E-ECF4-3735-C51C9F9612A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260524" y="1659193"/>
            <a:ext cx="93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4D82"/>
                </a:solidFill>
                <a:latin typeface="+mn-lt"/>
              </a:rPr>
              <a:t>Given</a:t>
            </a:r>
          </a:p>
        </p:txBody>
      </p:sp>
      <p:sp>
        <p:nvSpPr>
          <p:cNvPr id="23" name="TextBox 39">
            <a:extLst>
              <a:ext uri="{FF2B5EF4-FFF2-40B4-BE49-F238E27FC236}">
                <a16:creationId xmlns:a16="http://schemas.microsoft.com/office/drawing/2014/main" id="{E04E6679-F063-02D5-23D9-B16BE672F8F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2264697" y="2929839"/>
            <a:ext cx="1082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4D82"/>
                </a:solidFill>
                <a:latin typeface="+mn-lt"/>
              </a:rPr>
              <a:t>Decide</a:t>
            </a:r>
          </a:p>
        </p:txBody>
      </p:sp>
      <p:sp>
        <p:nvSpPr>
          <p:cNvPr id="24" name="TextBox 40">
            <a:extLst>
              <a:ext uri="{FF2B5EF4-FFF2-40B4-BE49-F238E27FC236}">
                <a16:creationId xmlns:a16="http://schemas.microsoft.com/office/drawing/2014/main" id="{A01DE3AB-03EF-52D1-0F2C-666FDA5E025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114232" y="3986565"/>
            <a:ext cx="1422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4D82"/>
                </a:solidFill>
                <a:latin typeface="+mn-lt"/>
              </a:rPr>
              <a:t>Objective</a:t>
            </a:r>
          </a:p>
        </p:txBody>
      </p:sp>
      <p:sp>
        <p:nvSpPr>
          <p:cNvPr id="25" name="TextBox 41">
            <a:extLst>
              <a:ext uri="{FF2B5EF4-FFF2-40B4-BE49-F238E27FC236}">
                <a16:creationId xmlns:a16="http://schemas.microsoft.com/office/drawing/2014/main" id="{E866FD7C-318C-9747-9659-5C8376B32F5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011835" y="5165379"/>
            <a:ext cx="165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4D82"/>
                </a:solidFill>
                <a:latin typeface="+mn-lt"/>
              </a:rPr>
              <a:t>Constraints</a:t>
            </a:r>
          </a:p>
        </p:txBody>
      </p:sp>
      <p:sp>
        <p:nvSpPr>
          <p:cNvPr id="26" name="Rectangle 14" descr="© INSCALE GmbH, 26.05.2010&#10;http://www.presentationload.com/">
            <a:extLst>
              <a:ext uri="{FF2B5EF4-FFF2-40B4-BE49-F238E27FC236}">
                <a16:creationId xmlns:a16="http://schemas.microsoft.com/office/drawing/2014/main" id="{28FE2968-BFD8-1209-43C3-C67D9959E404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4603911" y="1692025"/>
            <a:ext cx="6420368" cy="756486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98241" tIns="65494" rIns="98241" bIns="65494" anchor="ctr" anchorCtr="0"/>
          <a:lstStyle/>
          <a:p>
            <a:pPr marL="259715" indent="-259715" defTabSz="728980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noProof="1">
                <a:solidFill>
                  <a:srgbClr val="004D82"/>
                </a:solidFill>
                <a:latin typeface="+mn-lt"/>
              </a:rPr>
              <a:t>Network topology of multiple data centers</a:t>
            </a:r>
          </a:p>
          <a:p>
            <a:pPr marL="259715" indent="-259715" defTabSz="728980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noProof="1">
                <a:solidFill>
                  <a:srgbClr val="004D82"/>
                </a:solidFill>
                <a:latin typeface="+mn-lt"/>
              </a:rPr>
              <a:t>Collective operation</a:t>
            </a:r>
          </a:p>
          <a:p>
            <a:pPr marL="259715" indent="-259715" defTabSz="728980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200" noProof="1">
                <a:solidFill>
                  <a:srgbClr val="004D82"/>
                </a:solidFill>
                <a:latin typeface="+mn-lt"/>
              </a:rPr>
              <a:t>Chunk</a:t>
            </a:r>
            <a:r>
              <a:rPr lang="en-US" sz="2200" noProof="1">
                <a:solidFill>
                  <a:srgbClr val="004D82"/>
                </a:solidFill>
                <a:latin typeface="+mn-lt"/>
              </a:rPr>
              <a:t> size</a:t>
            </a:r>
          </a:p>
          <a:p>
            <a:pPr marL="259715" indent="-259715" defTabSz="728980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noProof="1">
                <a:solidFill>
                  <a:srgbClr val="004D82"/>
                </a:solidFill>
                <a:latin typeface="+mn-lt"/>
              </a:rPr>
              <a:t>Number of subchunks</a:t>
            </a:r>
          </a:p>
        </p:txBody>
      </p:sp>
      <p:sp>
        <p:nvSpPr>
          <p:cNvPr id="27" name="Rectangle 14" descr="© INSCALE GmbH, 26.05.2010&#10;http://www.presentationload.com/">
            <a:extLst>
              <a:ext uri="{FF2B5EF4-FFF2-40B4-BE49-F238E27FC236}">
                <a16:creationId xmlns:a16="http://schemas.microsoft.com/office/drawing/2014/main" id="{F0257FC7-222F-696B-23B7-5AC33A387926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4597864" y="3023481"/>
            <a:ext cx="6420368" cy="67870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98241" tIns="65494" rIns="98241" bIns="65494" anchor="ctr" anchorCtr="0"/>
          <a:lstStyle/>
          <a:p>
            <a:pPr marL="259715" indent="-259715" defTabSz="728980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noProof="1">
                <a:solidFill>
                  <a:srgbClr val="004D82"/>
                </a:solidFill>
                <a:latin typeface="+mn-lt"/>
              </a:rPr>
              <a:t>Routing of chunks</a:t>
            </a:r>
          </a:p>
          <a:p>
            <a:pPr marL="259715" indent="-259715" defTabSz="728980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noProof="1">
                <a:solidFill>
                  <a:srgbClr val="FF0000"/>
                </a:solidFill>
                <a:latin typeface="+mn-lt"/>
              </a:rPr>
              <a:t>Scheduling of forwarding chunks</a:t>
            </a:r>
            <a:r>
              <a:rPr lang="en-US" sz="2200" noProof="1">
                <a:solidFill>
                  <a:srgbClr val="004D82"/>
                </a:solidFill>
                <a:latin typeface="+mn-lt"/>
              </a:rPr>
              <a:t> in one node</a:t>
            </a:r>
          </a:p>
        </p:txBody>
      </p:sp>
      <p:sp>
        <p:nvSpPr>
          <p:cNvPr id="28" name="Rectangle 14" descr="© INSCALE GmbH, 26.05.2010&#10;http://www.presentationload.com/">
            <a:extLst>
              <a:ext uri="{FF2B5EF4-FFF2-40B4-BE49-F238E27FC236}">
                <a16:creationId xmlns:a16="http://schemas.microsoft.com/office/drawing/2014/main" id="{A15D9BCE-16CB-33C6-E39F-F9096E28F307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4603911" y="4204441"/>
            <a:ext cx="6283164" cy="42357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98241" tIns="65494" rIns="98241" bIns="65494" anchor="ctr" anchorCtr="0"/>
          <a:lstStyle/>
          <a:p>
            <a:pPr marL="259715" indent="-259715" defTabSz="728980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noProof="1">
                <a:solidFill>
                  <a:srgbClr val="004D82"/>
                </a:solidFill>
                <a:latin typeface="+mn-lt"/>
              </a:rPr>
              <a:t>Minimize the required to finish the collective </a:t>
            </a:r>
          </a:p>
        </p:txBody>
      </p:sp>
      <p:sp>
        <p:nvSpPr>
          <p:cNvPr id="29" name="Rectangle 14" descr="© INSCALE GmbH, 26.05.2010&#10;http://www.presentationload.com/">
            <a:extLst>
              <a:ext uri="{FF2B5EF4-FFF2-40B4-BE49-F238E27FC236}">
                <a16:creationId xmlns:a16="http://schemas.microsoft.com/office/drawing/2014/main" id="{860932AF-9A0B-EB05-7ED7-CBE0C9C56EA1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4608031" y="5203084"/>
            <a:ext cx="7397155" cy="879348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lIns="98241" tIns="65494" rIns="98241" bIns="65494" anchor="ctr" anchorCtr="0"/>
          <a:lstStyle/>
          <a:p>
            <a:pPr marL="259715" indent="-259715" defTabSz="728980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altLang="zh-CN" sz="2200" noProof="1">
                <a:solidFill>
                  <a:srgbClr val="004D82"/>
                </a:solidFill>
                <a:cs typeface="Arial"/>
              </a:rPr>
              <a:t>Link latency</a:t>
            </a:r>
          </a:p>
          <a:p>
            <a:pPr marL="259715" indent="-259715" defTabSz="728980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noProof="1">
                <a:solidFill>
                  <a:srgbClr val="004D82"/>
                </a:solidFill>
                <a:cs typeface="Arial"/>
              </a:rPr>
              <a:t>Node can only send a packet after receiving it</a:t>
            </a:r>
          </a:p>
          <a:p>
            <a:pPr marL="259715" indent="-259715" defTabSz="728980">
              <a:buClr>
                <a:srgbClr val="000000">
                  <a:lumMod val="75000"/>
                  <a:lumOff val="25000"/>
                </a:srgbClr>
              </a:buClr>
              <a:buFont typeface="Wingdings" panose="05000000000000000000" pitchFamily="2" charset="2"/>
              <a:buChar char="§"/>
              <a:defRPr/>
            </a:pPr>
            <a:r>
              <a:rPr lang="en-US" sz="2200" noProof="1">
                <a:solidFill>
                  <a:srgbClr val="FF0000"/>
                </a:solidFill>
                <a:cs typeface="Arial"/>
              </a:rPr>
              <a:t>Each chunk can be split into multiple sub-chunks</a:t>
            </a:r>
          </a:p>
        </p:txBody>
      </p:sp>
    </p:spTree>
    <p:extLst>
      <p:ext uri="{BB962C8B-B14F-4D97-AF65-F5344CB8AC3E}">
        <p14:creationId xmlns:p14="http://schemas.microsoft.com/office/powerpoint/2010/main" val="386613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B0897-9E3B-EF36-C099-50B84F2A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>
                <a:latin typeface="Abel" panose="02000506030000020004" pitchFamily="2" charset="0"/>
              </a:rPr>
              <a:t>Issue of Epoch Duration in TECCL</a:t>
            </a:r>
            <a:endParaRPr kumimoji="1" 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1A0D97-DE17-169B-1A86-B59ABBDE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FBDDBF-AB4C-47AA-0967-0F92A086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6</a:t>
            </a:fld>
            <a:endParaRPr lang="en-US"/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FE18C027-082F-D97D-CE3B-A386F133DF63}"/>
              </a:ext>
            </a:extLst>
          </p:cNvPr>
          <p:cNvSpPr txBox="1">
            <a:spLocks/>
          </p:cNvSpPr>
          <p:nvPr/>
        </p:nvSpPr>
        <p:spPr>
          <a:xfrm>
            <a:off x="838200" y="1447181"/>
            <a:ext cx="10973833" cy="2519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Epoch</a:t>
            </a:r>
          </a:p>
          <a:p>
            <a:pPr lvl="1"/>
            <a:r>
              <a:rPr lang="en-US" sz="2400" noProof="1">
                <a:solidFill>
                  <a:srgbClr val="FF0000"/>
                </a:solidFill>
              </a:rPr>
              <a:t>Fast link case</a:t>
            </a:r>
            <a:r>
              <a:rPr lang="en-US" sz="2400" noProof="1"/>
              <a:t>: epoch is defined as the delay of one chunk over the fastest link</a:t>
            </a:r>
          </a:p>
          <a:p>
            <a:pPr lvl="1"/>
            <a:r>
              <a:rPr lang="en-US" sz="2400" noProof="1"/>
              <a:t>Slow link case: epoch is defined as the delay of one chunk over the slowest link</a:t>
            </a:r>
          </a:p>
          <a:p>
            <a:r>
              <a:rPr lang="en-US" noProof="1"/>
              <a:t>Fast link case: finer-grained schedules</a:t>
            </a:r>
          </a:p>
          <a:p>
            <a:r>
              <a:rPr lang="en-US" noProof="1"/>
              <a:t>When propagation delay + transmission delay &gt; one epoch duration:</a:t>
            </a:r>
          </a:p>
          <a:p>
            <a:pPr lvl="1"/>
            <a:r>
              <a:rPr lang="en-US" sz="2200" noProof="1"/>
              <a:t>E.g., 1 second + 0.1 second &gt; 1 second </a:t>
            </a:r>
            <a:r>
              <a:rPr lang="en-US" sz="2200" noProof="1">
                <a:sym typeface="Wingdings" pitchFamily="2" charset="2"/>
              </a:rPr>
              <a:t> </a:t>
            </a:r>
            <a:r>
              <a:rPr lang="en-US" sz="2200" noProof="1">
                <a:solidFill>
                  <a:srgbClr val="FF0000"/>
                </a:solidFill>
                <a:sym typeface="Wingdings" pitchFamily="2" charset="2"/>
              </a:rPr>
              <a:t>2 epochs used, 0.9 second wasted</a:t>
            </a:r>
            <a:endParaRPr lang="en-US" sz="2200" noProof="1">
              <a:solidFill>
                <a:srgbClr val="FF000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9F7092-A5B9-4E4C-5EA7-D1AE573CF73C}"/>
              </a:ext>
            </a:extLst>
          </p:cNvPr>
          <p:cNvCxnSpPr>
            <a:cxnSpLocks/>
          </p:cNvCxnSpPr>
          <p:nvPr/>
        </p:nvCxnSpPr>
        <p:spPr>
          <a:xfrm>
            <a:off x="3525949" y="4263963"/>
            <a:ext cx="0" cy="203773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CD41FC-98D6-D493-7128-A04CDC3CB304}"/>
              </a:ext>
            </a:extLst>
          </p:cNvPr>
          <p:cNvCxnSpPr>
            <a:cxnSpLocks/>
          </p:cNvCxnSpPr>
          <p:nvPr/>
        </p:nvCxnSpPr>
        <p:spPr>
          <a:xfrm>
            <a:off x="4204315" y="4232033"/>
            <a:ext cx="0" cy="20696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E76C4A-DCC1-19F4-D92B-47B3F544C4CF}"/>
              </a:ext>
            </a:extLst>
          </p:cNvPr>
          <p:cNvCxnSpPr>
            <a:cxnSpLocks/>
          </p:cNvCxnSpPr>
          <p:nvPr/>
        </p:nvCxnSpPr>
        <p:spPr>
          <a:xfrm>
            <a:off x="4916265" y="4232033"/>
            <a:ext cx="0" cy="206966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8E32B3-141C-A063-45D0-0E3988D2FA2B}"/>
              </a:ext>
            </a:extLst>
          </p:cNvPr>
          <p:cNvCxnSpPr>
            <a:cxnSpLocks/>
          </p:cNvCxnSpPr>
          <p:nvPr/>
        </p:nvCxnSpPr>
        <p:spPr>
          <a:xfrm>
            <a:off x="3524451" y="4534126"/>
            <a:ext cx="680568" cy="2317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CB481C-7742-459D-864E-C709C0C999A8}"/>
              </a:ext>
            </a:extLst>
          </p:cNvPr>
          <p:cNvCxnSpPr>
            <a:cxnSpLocks/>
          </p:cNvCxnSpPr>
          <p:nvPr/>
        </p:nvCxnSpPr>
        <p:spPr>
          <a:xfrm>
            <a:off x="3532070" y="4999822"/>
            <a:ext cx="682772" cy="2181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FD2AC0-F17A-78C7-ED63-F77003303230}"/>
              </a:ext>
            </a:extLst>
          </p:cNvPr>
          <p:cNvSpPr txBox="1"/>
          <p:nvPr/>
        </p:nvSpPr>
        <p:spPr>
          <a:xfrm>
            <a:off x="5243466" y="4455572"/>
            <a:ext cx="106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𝛼 = 0.1 s</a:t>
            </a:r>
            <a:endParaRPr lang="zh-CN" alt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6D0F6F-284D-654D-5B60-4E0313811B72}"/>
              </a:ext>
            </a:extLst>
          </p:cNvPr>
          <p:cNvCxnSpPr>
            <a:cxnSpLocks/>
          </p:cNvCxnSpPr>
          <p:nvPr/>
        </p:nvCxnSpPr>
        <p:spPr>
          <a:xfrm>
            <a:off x="3402078" y="4534126"/>
            <a:ext cx="34259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427EC1-B73F-0568-9325-B0F6FE0F919E}"/>
              </a:ext>
            </a:extLst>
          </p:cNvPr>
          <p:cNvCxnSpPr>
            <a:cxnSpLocks/>
          </p:cNvCxnSpPr>
          <p:nvPr/>
        </p:nvCxnSpPr>
        <p:spPr>
          <a:xfrm>
            <a:off x="3402078" y="5224756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7A4A8C3C-55C1-84F1-30A2-EC0F53D7431C}"/>
              </a:ext>
            </a:extLst>
          </p:cNvPr>
          <p:cNvSpPr/>
          <p:nvPr/>
        </p:nvSpPr>
        <p:spPr>
          <a:xfrm>
            <a:off x="4999252" y="4517105"/>
            <a:ext cx="201928" cy="24679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9C31191-D681-2735-ECED-C2B18DFBE127}"/>
              </a:ext>
            </a:extLst>
          </p:cNvPr>
          <p:cNvCxnSpPr>
            <a:cxnSpLocks/>
          </p:cNvCxnSpPr>
          <p:nvPr/>
        </p:nvCxnSpPr>
        <p:spPr>
          <a:xfrm>
            <a:off x="4224564" y="5464140"/>
            <a:ext cx="680568" cy="23177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46CA71-2A72-229E-43B2-43D32BF25C48}"/>
              </a:ext>
            </a:extLst>
          </p:cNvPr>
          <p:cNvCxnSpPr>
            <a:cxnSpLocks/>
          </p:cNvCxnSpPr>
          <p:nvPr/>
        </p:nvCxnSpPr>
        <p:spPr>
          <a:xfrm>
            <a:off x="4232183" y="5952321"/>
            <a:ext cx="682772" cy="218178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0BEDB8-5E33-48A3-54BF-27C9B6708886}"/>
              </a:ext>
            </a:extLst>
          </p:cNvPr>
          <p:cNvCxnSpPr>
            <a:cxnSpLocks/>
          </p:cNvCxnSpPr>
          <p:nvPr/>
        </p:nvCxnSpPr>
        <p:spPr>
          <a:xfrm>
            <a:off x="3402078" y="4765897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D2DA73-CDD0-B32D-9DF0-10B22FAACA6C}"/>
              </a:ext>
            </a:extLst>
          </p:cNvPr>
          <p:cNvCxnSpPr>
            <a:cxnSpLocks/>
          </p:cNvCxnSpPr>
          <p:nvPr/>
        </p:nvCxnSpPr>
        <p:spPr>
          <a:xfrm>
            <a:off x="3402078" y="5713049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DF19D3-AB3C-EA07-C37F-5AC9514A5290}"/>
              </a:ext>
            </a:extLst>
          </p:cNvPr>
          <p:cNvCxnSpPr>
            <a:cxnSpLocks/>
          </p:cNvCxnSpPr>
          <p:nvPr/>
        </p:nvCxnSpPr>
        <p:spPr>
          <a:xfrm>
            <a:off x="3402078" y="6168301"/>
            <a:ext cx="1549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C45CB83-4429-F454-2B7E-1A6A9936133B}"/>
              </a:ext>
            </a:extLst>
          </p:cNvPr>
          <p:cNvSpPr/>
          <p:nvPr/>
        </p:nvSpPr>
        <p:spPr>
          <a:xfrm>
            <a:off x="4999252" y="4803619"/>
            <a:ext cx="201928" cy="372648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FD5453C-C74F-073E-F5E8-22EA24055E97}"/>
              </a:ext>
            </a:extLst>
          </p:cNvPr>
          <p:cNvSpPr/>
          <p:nvPr/>
        </p:nvSpPr>
        <p:spPr>
          <a:xfrm>
            <a:off x="4999252" y="5452742"/>
            <a:ext cx="201928" cy="24679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408EC96-6F56-6CC1-25FC-AB013A6FCFBE}"/>
              </a:ext>
            </a:extLst>
          </p:cNvPr>
          <p:cNvSpPr/>
          <p:nvPr/>
        </p:nvSpPr>
        <p:spPr>
          <a:xfrm>
            <a:off x="4997941" y="5760401"/>
            <a:ext cx="201928" cy="396579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60F930-6623-9627-237C-90B664148018}"/>
              </a:ext>
            </a:extLst>
          </p:cNvPr>
          <p:cNvSpPr txBox="1"/>
          <p:nvPr/>
        </p:nvSpPr>
        <p:spPr>
          <a:xfrm>
            <a:off x="5250963" y="4805277"/>
            <a:ext cx="8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𝛽 = 1 s</a:t>
            </a:r>
            <a:endParaRPr lang="zh-CN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6F4063-1A6A-3BEB-996B-4B7319B014DD}"/>
              </a:ext>
            </a:extLst>
          </p:cNvPr>
          <p:cNvSpPr txBox="1"/>
          <p:nvPr/>
        </p:nvSpPr>
        <p:spPr>
          <a:xfrm>
            <a:off x="5241132" y="5733833"/>
            <a:ext cx="106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𝛽 = 1 s</a:t>
            </a:r>
            <a:endParaRPr lang="zh-CN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18848-C024-F420-3B4E-37A479BCE889}"/>
              </a:ext>
            </a:extLst>
          </p:cNvPr>
          <p:cNvSpPr txBox="1"/>
          <p:nvPr/>
        </p:nvSpPr>
        <p:spPr>
          <a:xfrm>
            <a:off x="5230197" y="5376079"/>
            <a:ext cx="136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𝛼 = 0.1 s</a:t>
            </a:r>
            <a:endParaRPr lang="zh-CN" alt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8702F5-9144-08AB-F673-D63B5F619CCA}"/>
              </a:ext>
            </a:extLst>
          </p:cNvPr>
          <p:cNvCxnSpPr>
            <a:cxnSpLocks/>
          </p:cNvCxnSpPr>
          <p:nvPr/>
        </p:nvCxnSpPr>
        <p:spPr>
          <a:xfrm>
            <a:off x="3402078" y="5453998"/>
            <a:ext cx="342594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466E721-FE23-F0E8-CFB1-707E0DFC5818}"/>
              </a:ext>
            </a:extLst>
          </p:cNvPr>
          <p:cNvSpPr txBox="1"/>
          <p:nvPr/>
        </p:nvSpPr>
        <p:spPr>
          <a:xfrm>
            <a:off x="6592965" y="4815156"/>
            <a:ext cx="18015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rgbClr val="FF0000"/>
                </a:solidFill>
              </a:rPr>
              <a:t>2 epochs = 2s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5DE302-AC7A-293C-CD17-F90784269AD5}"/>
              </a:ext>
            </a:extLst>
          </p:cNvPr>
          <p:cNvSpPr txBox="1"/>
          <p:nvPr/>
        </p:nvSpPr>
        <p:spPr>
          <a:xfrm>
            <a:off x="3000945" y="3935713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1</a:t>
            </a:r>
            <a:endParaRPr lang="zh-CN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C384B1-2E73-3C02-B744-ACC116DD8090}"/>
              </a:ext>
            </a:extLst>
          </p:cNvPr>
          <p:cNvSpPr txBox="1"/>
          <p:nvPr/>
        </p:nvSpPr>
        <p:spPr>
          <a:xfrm>
            <a:off x="3729418" y="3930367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2</a:t>
            </a:r>
            <a:endParaRPr lang="zh-CN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232189-94C5-383F-4599-AEE8168FAC05}"/>
              </a:ext>
            </a:extLst>
          </p:cNvPr>
          <p:cNvSpPr txBox="1"/>
          <p:nvPr/>
        </p:nvSpPr>
        <p:spPr>
          <a:xfrm>
            <a:off x="4496442" y="3930366"/>
            <a:ext cx="1028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GPU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37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41" grpId="0"/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6A1F93-9F09-F34F-ACEE-0F35F9113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E871E-58E7-19E9-4709-AFFC1D61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>
                <a:latin typeface="Abel" panose="02000506030000020004" pitchFamily="2" charset="0"/>
              </a:rPr>
              <a:t>Choice of Epoch/Timestep</a:t>
            </a:r>
            <a:endParaRPr kumimoji="1" 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22C042-32BE-D2C5-EADA-51908AA3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29F311-138F-1A21-065B-B694B8BE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testo 2">
                <a:extLst>
                  <a:ext uri="{FF2B5EF4-FFF2-40B4-BE49-F238E27FC236}">
                    <a16:creationId xmlns:a16="http://schemas.microsoft.com/office/drawing/2014/main" id="{8086D617-8276-B438-47CE-24533F830B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48781"/>
                <a:ext cx="10973833" cy="4807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noProof="1"/>
                  <a:t>Impact of epoch:</a:t>
                </a:r>
              </a:p>
              <a:p>
                <a:pPr marL="742950" lvl="1" indent="-285750">
                  <a:buFont typeface="Arial" panose="020B0604020202020204" pitchFamily="34" charset="0"/>
                  <a:buChar char="○"/>
                </a:pPr>
                <a:r>
                  <a:rPr lang="en-US" altLang="zh-CN" sz="2200" dirty="0"/>
                  <a:t>If epoch is too small, running time is too long</a:t>
                </a:r>
              </a:p>
              <a:p>
                <a:pPr marL="742950" lvl="1" indent="-285750">
                  <a:buFont typeface="Arial" panose="020B0604020202020204" pitchFamily="34" charset="0"/>
                  <a:buChar char="○"/>
                </a:pPr>
                <a:r>
                  <a:rPr lang="en-US" altLang="zh-CN" sz="2200" dirty="0"/>
                  <a:t>If epoch is too big, the performance is poor</a:t>
                </a:r>
                <a:endParaRPr lang="en-US" noProof="1"/>
              </a:p>
              <a:p>
                <a:r>
                  <a:rPr lang="en-US" noProof="1">
                    <a:solidFill>
                      <a:srgbClr val="FF0000"/>
                    </a:solidFill>
                  </a:rPr>
                  <a:t>A smaller epoch than TECCL</a:t>
                </a:r>
                <a:endParaRPr lang="en-US" sz="2400" noProof="1"/>
              </a:p>
              <a:p>
                <a:pPr lvl="1"/>
                <a:r>
                  <a:rPr lang="en-US" altLang="zh-CN" sz="2400" dirty="0"/>
                  <a:t>For all link rates, calculate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chunk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link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rate</m:t>
                        </m:r>
                      </m:den>
                    </m:f>
                  </m:oMath>
                </a14:m>
                <a:r>
                  <a:rPr lang="en-US" altLang="zh-CN" sz="2400" dirty="0"/>
                  <a:t>  </a:t>
                </a:r>
              </a:p>
              <a:p>
                <a:pPr lvl="1"/>
                <a:r>
                  <a:rPr lang="en-US" altLang="zh-CN" sz="2400" dirty="0"/>
                  <a:t>Find their greatest common divisor (GCD) for all R and propagation delays</a:t>
                </a:r>
              </a:p>
              <a:p>
                <a:pPr lvl="1"/>
                <a:r>
                  <a:rPr lang="en-US" altLang="zh-CN" sz="2400" dirty="0"/>
                  <a:t>Set epoch as the GCD</a:t>
                </a:r>
              </a:p>
              <a:p>
                <a:r>
                  <a:rPr lang="en-US" noProof="1"/>
                  <a:t>Example</a:t>
                </a:r>
              </a:p>
              <a:p>
                <a:pPr lvl="1"/>
                <a:r>
                  <a:rPr lang="en-US" altLang="zh-CN" sz="2200" dirty="0"/>
                  <a:t>Link capacity = [25, 50] Gb/s, propagation delay = [0.000015, 0.00005]s, chunk size = 1Gb</a:t>
                </a:r>
              </a:p>
              <a:p>
                <a:pPr lvl="1"/>
                <a:r>
                  <a:rPr lang="en-US" altLang="zh-CN" sz="2200" dirty="0"/>
                  <a:t>R = [0.04, 0.02]s, GCD(0.004, 0.002, 0.000015, 0.00005) = 0.00005</a:t>
                </a:r>
              </a:p>
              <a:p>
                <a:pPr lvl="1"/>
                <a:r>
                  <a:rPr lang="en-US" altLang="zh-CN" sz="2200" dirty="0"/>
                  <a:t>Epoch is set to: 0.00005s</a:t>
                </a:r>
              </a:p>
              <a:p>
                <a:pPr lvl="1"/>
                <a:endParaRPr lang="en-US" altLang="zh-CN" sz="2400" dirty="0"/>
              </a:p>
            </p:txBody>
          </p:sp>
        </mc:Choice>
        <mc:Fallback>
          <p:sp>
            <p:nvSpPr>
              <p:cNvPr id="6" name="Segnaposto testo 2">
                <a:extLst>
                  <a:ext uri="{FF2B5EF4-FFF2-40B4-BE49-F238E27FC236}">
                    <a16:creationId xmlns:a16="http://schemas.microsoft.com/office/drawing/2014/main" id="{8086D617-8276-B438-47CE-24533F830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8781"/>
                <a:ext cx="10973833" cy="4807569"/>
              </a:xfrm>
              <a:prstGeom prst="rect">
                <a:avLst/>
              </a:prstGeom>
              <a:blipFill>
                <a:blip r:embed="rId2"/>
                <a:stretch>
                  <a:fillRect l="-809" t="-1316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57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677CF-60EB-17B5-6339-28A34D4E7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D9D1D-AF0C-52C0-D5C1-900AFCBD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>
                <a:latin typeface="Abel" panose="02000506030000020004" pitchFamily="2" charset="0"/>
              </a:rPr>
              <a:t>Flow Chart of the Proposed Algorithm</a:t>
            </a:r>
            <a:endParaRPr kumimoji="1" 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99B029-ABCD-522F-E62B-6BE0D837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7BFEF8-51A8-D655-1E0A-1B7BCA92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8</a:t>
            </a:fld>
            <a:endParaRPr lang="en-US"/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F1CA0975-17CE-F77A-51EA-C859652CA843}"/>
              </a:ext>
            </a:extLst>
          </p:cNvPr>
          <p:cNvSpPr/>
          <p:nvPr/>
        </p:nvSpPr>
        <p:spPr>
          <a:xfrm>
            <a:off x="617791" y="5234215"/>
            <a:ext cx="2465408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Collective finished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FB9EA-E657-4272-1F7A-564ACCD4F600}"/>
              </a:ext>
            </a:extLst>
          </p:cNvPr>
          <p:cNvSpPr/>
          <p:nvPr/>
        </p:nvSpPr>
        <p:spPr>
          <a:xfrm>
            <a:off x="808774" y="2430173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Decide nodes that not need broadcast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98A75F-DA89-7D4D-A903-8F048664BAE4}"/>
              </a:ext>
            </a:extLst>
          </p:cNvPr>
          <p:cNvSpPr/>
          <p:nvPr/>
        </p:nvSpPr>
        <p:spPr>
          <a:xfrm>
            <a:off x="815050" y="1477357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b="1" dirty="0">
                <a:solidFill>
                  <a:schemeClr val="accent4"/>
                </a:solidFill>
              </a:rPr>
              <a:t>Divide chunks into sub-chunks</a:t>
            </a:r>
          </a:p>
        </p:txBody>
      </p:sp>
      <p:sp>
        <p:nvSpPr>
          <p:cNvPr id="50" name="Oval 3">
            <a:extLst>
              <a:ext uri="{FF2B5EF4-FFF2-40B4-BE49-F238E27FC236}">
                <a16:creationId xmlns:a16="http://schemas.microsoft.com/office/drawing/2014/main" id="{8B86E315-6602-0DB0-91D0-F79B571CFF02}"/>
              </a:ext>
            </a:extLst>
          </p:cNvPr>
          <p:cNvSpPr/>
          <p:nvPr/>
        </p:nvSpPr>
        <p:spPr>
          <a:xfrm>
            <a:off x="5903621" y="1760184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Oval 6">
            <a:extLst>
              <a:ext uri="{FF2B5EF4-FFF2-40B4-BE49-F238E27FC236}">
                <a16:creationId xmlns:a16="http://schemas.microsoft.com/office/drawing/2014/main" id="{F53DF257-1E6A-3871-B96A-000C2EADCE01}"/>
              </a:ext>
            </a:extLst>
          </p:cNvPr>
          <p:cNvSpPr/>
          <p:nvPr/>
        </p:nvSpPr>
        <p:spPr>
          <a:xfrm>
            <a:off x="5053991" y="1760184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Oval 7">
            <a:extLst>
              <a:ext uri="{FF2B5EF4-FFF2-40B4-BE49-F238E27FC236}">
                <a16:creationId xmlns:a16="http://schemas.microsoft.com/office/drawing/2014/main" id="{F4AD778F-4EA9-0888-6F5D-5AFD93E4A6BB}"/>
              </a:ext>
            </a:extLst>
          </p:cNvPr>
          <p:cNvSpPr/>
          <p:nvPr/>
        </p:nvSpPr>
        <p:spPr>
          <a:xfrm>
            <a:off x="6787541" y="1760184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3" name="Straight Connector 10">
            <a:extLst>
              <a:ext uri="{FF2B5EF4-FFF2-40B4-BE49-F238E27FC236}">
                <a16:creationId xmlns:a16="http://schemas.microsoft.com/office/drawing/2014/main" id="{63C01CD1-01E7-6312-11C2-D53F1506148E}"/>
              </a:ext>
            </a:extLst>
          </p:cNvPr>
          <p:cNvCxnSpPr>
            <a:cxnSpLocks/>
            <a:stCxn id="52" idx="2"/>
            <a:endCxn id="50" idx="6"/>
          </p:cNvCxnSpPr>
          <p:nvPr/>
        </p:nvCxnSpPr>
        <p:spPr>
          <a:xfrm flipH="1">
            <a:off x="6280611" y="1948679"/>
            <a:ext cx="506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13">
            <a:extLst>
              <a:ext uri="{FF2B5EF4-FFF2-40B4-BE49-F238E27FC236}">
                <a16:creationId xmlns:a16="http://schemas.microsoft.com/office/drawing/2014/main" id="{C3306641-06AF-DA2C-4A9F-98BEDAD73D9B}"/>
              </a:ext>
            </a:extLst>
          </p:cNvPr>
          <p:cNvCxnSpPr>
            <a:cxnSpLocks/>
            <a:stCxn id="50" idx="2"/>
            <a:endCxn id="51" idx="6"/>
          </p:cNvCxnSpPr>
          <p:nvPr/>
        </p:nvCxnSpPr>
        <p:spPr>
          <a:xfrm flipH="1">
            <a:off x="5430981" y="1948679"/>
            <a:ext cx="47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22">
            <a:extLst>
              <a:ext uri="{FF2B5EF4-FFF2-40B4-BE49-F238E27FC236}">
                <a16:creationId xmlns:a16="http://schemas.microsoft.com/office/drawing/2014/main" id="{94A0D409-710A-9A7D-3E7F-F425F1BCBC8D}"/>
              </a:ext>
            </a:extLst>
          </p:cNvPr>
          <p:cNvSpPr txBox="1"/>
          <p:nvPr/>
        </p:nvSpPr>
        <p:spPr>
          <a:xfrm>
            <a:off x="4895575" y="2123745"/>
            <a:ext cx="7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GPU0</a:t>
            </a:r>
            <a:endParaRPr lang="zh-CN" altLang="en-US" dirty="0"/>
          </a:p>
        </p:txBody>
      </p:sp>
      <p:sp>
        <p:nvSpPr>
          <p:cNvPr id="56" name="TextBox 23">
            <a:extLst>
              <a:ext uri="{FF2B5EF4-FFF2-40B4-BE49-F238E27FC236}">
                <a16:creationId xmlns:a16="http://schemas.microsoft.com/office/drawing/2014/main" id="{A08DAB6A-6F9E-63DE-CEAB-EC206FF819CB}"/>
              </a:ext>
            </a:extLst>
          </p:cNvPr>
          <p:cNvSpPr txBox="1"/>
          <p:nvPr/>
        </p:nvSpPr>
        <p:spPr>
          <a:xfrm>
            <a:off x="5773881" y="2135146"/>
            <a:ext cx="752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GPU1</a:t>
            </a:r>
            <a:endParaRPr lang="zh-CN" altLang="en-US" dirty="0"/>
          </a:p>
        </p:txBody>
      </p:sp>
      <p:sp>
        <p:nvSpPr>
          <p:cNvPr id="57" name="Oval 35">
            <a:extLst>
              <a:ext uri="{FF2B5EF4-FFF2-40B4-BE49-F238E27FC236}">
                <a16:creationId xmlns:a16="http://schemas.microsoft.com/office/drawing/2014/main" id="{8B5075D0-9B57-0B23-D8C4-095B73DBC895}"/>
              </a:ext>
            </a:extLst>
          </p:cNvPr>
          <p:cNvSpPr/>
          <p:nvPr/>
        </p:nvSpPr>
        <p:spPr>
          <a:xfrm>
            <a:off x="9233279" y="1758156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Oval 38">
            <a:extLst>
              <a:ext uri="{FF2B5EF4-FFF2-40B4-BE49-F238E27FC236}">
                <a16:creationId xmlns:a16="http://schemas.microsoft.com/office/drawing/2014/main" id="{9E531308-4FC5-3E60-511C-446BBA93126B}"/>
              </a:ext>
            </a:extLst>
          </p:cNvPr>
          <p:cNvSpPr/>
          <p:nvPr/>
        </p:nvSpPr>
        <p:spPr>
          <a:xfrm>
            <a:off x="8383649" y="1758156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Oval 39">
            <a:extLst>
              <a:ext uri="{FF2B5EF4-FFF2-40B4-BE49-F238E27FC236}">
                <a16:creationId xmlns:a16="http://schemas.microsoft.com/office/drawing/2014/main" id="{DC3B7774-04F3-B99E-D61E-712008A2FB83}"/>
              </a:ext>
            </a:extLst>
          </p:cNvPr>
          <p:cNvSpPr/>
          <p:nvPr/>
        </p:nvSpPr>
        <p:spPr>
          <a:xfrm>
            <a:off x="10117199" y="1758156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Straight Connector 41">
            <a:extLst>
              <a:ext uri="{FF2B5EF4-FFF2-40B4-BE49-F238E27FC236}">
                <a16:creationId xmlns:a16="http://schemas.microsoft.com/office/drawing/2014/main" id="{0F0C1943-B91D-68A9-7B1E-4EEC6ECA1ADF}"/>
              </a:ext>
            </a:extLst>
          </p:cNvPr>
          <p:cNvCxnSpPr>
            <a:cxnSpLocks/>
            <a:stCxn id="59" idx="2"/>
            <a:endCxn id="57" idx="6"/>
          </p:cNvCxnSpPr>
          <p:nvPr/>
        </p:nvCxnSpPr>
        <p:spPr>
          <a:xfrm flipH="1">
            <a:off x="9610269" y="1946651"/>
            <a:ext cx="506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42">
            <a:extLst>
              <a:ext uri="{FF2B5EF4-FFF2-40B4-BE49-F238E27FC236}">
                <a16:creationId xmlns:a16="http://schemas.microsoft.com/office/drawing/2014/main" id="{C7E0F281-F7B3-32B6-8D27-ADD237DF93A2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8760639" y="1946651"/>
            <a:ext cx="472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299">
            <a:extLst>
              <a:ext uri="{FF2B5EF4-FFF2-40B4-BE49-F238E27FC236}">
                <a16:creationId xmlns:a16="http://schemas.microsoft.com/office/drawing/2014/main" id="{533A379E-3664-10CB-544D-0D7A4615AC03}"/>
              </a:ext>
            </a:extLst>
          </p:cNvPr>
          <p:cNvSpPr txBox="1"/>
          <p:nvPr/>
        </p:nvSpPr>
        <p:spPr>
          <a:xfrm>
            <a:off x="8225233" y="2169752"/>
            <a:ext cx="75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GPU0</a:t>
            </a:r>
            <a:endParaRPr lang="zh-CN" altLang="en-US" dirty="0"/>
          </a:p>
        </p:txBody>
      </p:sp>
      <p:sp>
        <p:nvSpPr>
          <p:cNvPr id="63" name="TextBox 11">
            <a:extLst>
              <a:ext uri="{FF2B5EF4-FFF2-40B4-BE49-F238E27FC236}">
                <a16:creationId xmlns:a16="http://schemas.microsoft.com/office/drawing/2014/main" id="{C0FFBB34-E6D4-BD48-EB0A-8F9E2B024B30}"/>
              </a:ext>
            </a:extLst>
          </p:cNvPr>
          <p:cNvSpPr txBox="1"/>
          <p:nvPr/>
        </p:nvSpPr>
        <p:spPr>
          <a:xfrm>
            <a:off x="6669634" y="2123744"/>
            <a:ext cx="75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GPU2</a:t>
            </a:r>
            <a:endParaRPr lang="zh-CN" altLang="en-US" dirty="0"/>
          </a:p>
        </p:txBody>
      </p:sp>
      <p:sp>
        <p:nvSpPr>
          <p:cNvPr id="64" name="TextBox 12">
            <a:extLst>
              <a:ext uri="{FF2B5EF4-FFF2-40B4-BE49-F238E27FC236}">
                <a16:creationId xmlns:a16="http://schemas.microsoft.com/office/drawing/2014/main" id="{A752C791-4688-198B-8B8F-A4A215D56AA6}"/>
              </a:ext>
            </a:extLst>
          </p:cNvPr>
          <p:cNvSpPr txBox="1"/>
          <p:nvPr/>
        </p:nvSpPr>
        <p:spPr>
          <a:xfrm>
            <a:off x="9120986" y="2169752"/>
            <a:ext cx="74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GPU1</a:t>
            </a:r>
            <a:endParaRPr lang="zh-CN" altLang="en-US" dirty="0"/>
          </a:p>
        </p:txBody>
      </p:sp>
      <p:sp>
        <p:nvSpPr>
          <p:cNvPr id="65" name="TextBox 14">
            <a:extLst>
              <a:ext uri="{FF2B5EF4-FFF2-40B4-BE49-F238E27FC236}">
                <a16:creationId xmlns:a16="http://schemas.microsoft.com/office/drawing/2014/main" id="{22B9FEC8-08AE-35B6-EB90-5D6A196F5796}"/>
              </a:ext>
            </a:extLst>
          </p:cNvPr>
          <p:cNvSpPr txBox="1"/>
          <p:nvPr/>
        </p:nvSpPr>
        <p:spPr>
          <a:xfrm>
            <a:off x="10016739" y="2169752"/>
            <a:ext cx="78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GPU2</a:t>
            </a:r>
            <a:endParaRPr lang="zh-CN" altLang="en-US" dirty="0"/>
          </a:p>
        </p:txBody>
      </p:sp>
      <p:cxnSp>
        <p:nvCxnSpPr>
          <p:cNvPr id="66" name="Straight Connector 15">
            <a:extLst>
              <a:ext uri="{FF2B5EF4-FFF2-40B4-BE49-F238E27FC236}">
                <a16:creationId xmlns:a16="http://schemas.microsoft.com/office/drawing/2014/main" id="{DD6B6EAE-1B4B-67AE-49BC-61B3F29CDBD9}"/>
              </a:ext>
            </a:extLst>
          </p:cNvPr>
          <p:cNvCxnSpPr>
            <a:cxnSpLocks/>
          </p:cNvCxnSpPr>
          <p:nvPr/>
        </p:nvCxnSpPr>
        <p:spPr>
          <a:xfrm flipH="1">
            <a:off x="5223135" y="2493077"/>
            <a:ext cx="21020" cy="2187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6">
            <a:extLst>
              <a:ext uri="{FF2B5EF4-FFF2-40B4-BE49-F238E27FC236}">
                <a16:creationId xmlns:a16="http://schemas.microsoft.com/office/drawing/2014/main" id="{AFA28C71-F717-E1B6-EBD7-70A03F17AAA1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6120793" y="2442882"/>
            <a:ext cx="29375" cy="61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46">
            <a:extLst>
              <a:ext uri="{FF2B5EF4-FFF2-40B4-BE49-F238E27FC236}">
                <a16:creationId xmlns:a16="http://schemas.microsoft.com/office/drawing/2014/main" id="{90B7219F-7CC3-2B1A-F3FA-127709042420}"/>
              </a:ext>
            </a:extLst>
          </p:cNvPr>
          <p:cNvCxnSpPr>
            <a:cxnSpLocks/>
            <a:stCxn id="56" idx="2"/>
          </p:cNvCxnSpPr>
          <p:nvPr/>
        </p:nvCxnSpPr>
        <p:spPr>
          <a:xfrm flipH="1">
            <a:off x="6120792" y="2504478"/>
            <a:ext cx="29376" cy="2175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49">
            <a:extLst>
              <a:ext uri="{FF2B5EF4-FFF2-40B4-BE49-F238E27FC236}">
                <a16:creationId xmlns:a16="http://schemas.microsoft.com/office/drawing/2014/main" id="{81497A49-DB8E-8098-FE25-DE4C322E735A}"/>
              </a:ext>
            </a:extLst>
          </p:cNvPr>
          <p:cNvCxnSpPr>
            <a:cxnSpLocks/>
            <a:stCxn id="63" idx="2"/>
          </p:cNvCxnSpPr>
          <p:nvPr/>
        </p:nvCxnSpPr>
        <p:spPr>
          <a:xfrm flipH="1">
            <a:off x="7016545" y="2493076"/>
            <a:ext cx="29376" cy="21873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51">
            <a:extLst>
              <a:ext uri="{FF2B5EF4-FFF2-40B4-BE49-F238E27FC236}">
                <a16:creationId xmlns:a16="http://schemas.microsoft.com/office/drawing/2014/main" id="{FA46D145-A0D5-A922-47F4-106BF480826B}"/>
              </a:ext>
            </a:extLst>
          </p:cNvPr>
          <p:cNvCxnSpPr>
            <a:cxnSpLocks/>
          </p:cNvCxnSpPr>
          <p:nvPr/>
        </p:nvCxnSpPr>
        <p:spPr>
          <a:xfrm flipH="1">
            <a:off x="8544436" y="2474432"/>
            <a:ext cx="29376" cy="214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53">
            <a:extLst>
              <a:ext uri="{FF2B5EF4-FFF2-40B4-BE49-F238E27FC236}">
                <a16:creationId xmlns:a16="http://schemas.microsoft.com/office/drawing/2014/main" id="{BB2CE7A4-AC07-65F8-1EED-35B5171DDD14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9467897" y="2539084"/>
            <a:ext cx="23208" cy="214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55">
            <a:extLst>
              <a:ext uri="{FF2B5EF4-FFF2-40B4-BE49-F238E27FC236}">
                <a16:creationId xmlns:a16="http://schemas.microsoft.com/office/drawing/2014/main" id="{71204BF9-0820-D7F8-0ACC-68E7A777F647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10410717" y="2539084"/>
            <a:ext cx="0" cy="2141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1">
            <a:extLst>
              <a:ext uri="{FF2B5EF4-FFF2-40B4-BE49-F238E27FC236}">
                <a16:creationId xmlns:a16="http://schemas.microsoft.com/office/drawing/2014/main" id="{53F1A9B4-9D78-D9CF-6CAF-EB31C73A3137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271863" y="2493077"/>
            <a:ext cx="872137" cy="371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2">
            <a:extLst>
              <a:ext uri="{FF2B5EF4-FFF2-40B4-BE49-F238E27FC236}">
                <a16:creationId xmlns:a16="http://schemas.microsoft.com/office/drawing/2014/main" id="{7FCD4613-15C7-7624-945A-CAF83876F031}"/>
              </a:ext>
            </a:extLst>
          </p:cNvPr>
          <p:cNvCxnSpPr>
            <a:cxnSpLocks/>
          </p:cNvCxnSpPr>
          <p:nvPr/>
        </p:nvCxnSpPr>
        <p:spPr>
          <a:xfrm>
            <a:off x="5236146" y="3010547"/>
            <a:ext cx="884645" cy="409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258">
            <a:extLst>
              <a:ext uri="{FF2B5EF4-FFF2-40B4-BE49-F238E27FC236}">
                <a16:creationId xmlns:a16="http://schemas.microsoft.com/office/drawing/2014/main" id="{FADD93E7-59AB-235F-B507-FA990B84F588}"/>
              </a:ext>
            </a:extLst>
          </p:cNvPr>
          <p:cNvCxnSpPr>
            <a:cxnSpLocks/>
          </p:cNvCxnSpPr>
          <p:nvPr/>
        </p:nvCxnSpPr>
        <p:spPr>
          <a:xfrm>
            <a:off x="6120688" y="3421860"/>
            <a:ext cx="895855" cy="41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261">
            <a:extLst>
              <a:ext uri="{FF2B5EF4-FFF2-40B4-BE49-F238E27FC236}">
                <a16:creationId xmlns:a16="http://schemas.microsoft.com/office/drawing/2014/main" id="{143D4547-F45E-91B8-7F2D-5595CA1E0111}"/>
              </a:ext>
            </a:extLst>
          </p:cNvPr>
          <p:cNvCxnSpPr>
            <a:cxnSpLocks/>
          </p:cNvCxnSpPr>
          <p:nvPr/>
        </p:nvCxnSpPr>
        <p:spPr>
          <a:xfrm>
            <a:off x="6120688" y="4046963"/>
            <a:ext cx="895855" cy="4142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262">
            <a:extLst>
              <a:ext uri="{FF2B5EF4-FFF2-40B4-BE49-F238E27FC236}">
                <a16:creationId xmlns:a16="http://schemas.microsoft.com/office/drawing/2014/main" id="{FFAC93B6-5DB6-F69D-C4CF-EE1119DCF3C7}"/>
              </a:ext>
            </a:extLst>
          </p:cNvPr>
          <p:cNvCxnSpPr>
            <a:cxnSpLocks/>
          </p:cNvCxnSpPr>
          <p:nvPr/>
        </p:nvCxnSpPr>
        <p:spPr>
          <a:xfrm>
            <a:off x="8572143" y="2476852"/>
            <a:ext cx="895752" cy="408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264">
            <a:extLst>
              <a:ext uri="{FF2B5EF4-FFF2-40B4-BE49-F238E27FC236}">
                <a16:creationId xmlns:a16="http://schemas.microsoft.com/office/drawing/2014/main" id="{AA6144E9-E1CF-9904-D2FE-F7B675759CDD}"/>
              </a:ext>
            </a:extLst>
          </p:cNvPr>
          <p:cNvCxnSpPr>
            <a:cxnSpLocks/>
          </p:cNvCxnSpPr>
          <p:nvPr/>
        </p:nvCxnSpPr>
        <p:spPr>
          <a:xfrm>
            <a:off x="8572143" y="3025787"/>
            <a:ext cx="908089" cy="412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265">
            <a:extLst>
              <a:ext uri="{FF2B5EF4-FFF2-40B4-BE49-F238E27FC236}">
                <a16:creationId xmlns:a16="http://schemas.microsoft.com/office/drawing/2014/main" id="{0BD2A644-306B-B9AC-EE63-764F6977ADEE}"/>
              </a:ext>
            </a:extLst>
          </p:cNvPr>
          <p:cNvCxnSpPr>
            <a:cxnSpLocks/>
          </p:cNvCxnSpPr>
          <p:nvPr/>
        </p:nvCxnSpPr>
        <p:spPr>
          <a:xfrm>
            <a:off x="9461728" y="3016538"/>
            <a:ext cx="908089" cy="412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266">
            <a:extLst>
              <a:ext uri="{FF2B5EF4-FFF2-40B4-BE49-F238E27FC236}">
                <a16:creationId xmlns:a16="http://schemas.microsoft.com/office/drawing/2014/main" id="{C149E72B-32C7-DFEC-E4F0-9D49C25B4450}"/>
              </a:ext>
            </a:extLst>
          </p:cNvPr>
          <p:cNvCxnSpPr>
            <a:cxnSpLocks/>
          </p:cNvCxnSpPr>
          <p:nvPr/>
        </p:nvCxnSpPr>
        <p:spPr>
          <a:xfrm>
            <a:off x="8571454" y="2617277"/>
            <a:ext cx="895752" cy="40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269">
            <a:extLst>
              <a:ext uri="{FF2B5EF4-FFF2-40B4-BE49-F238E27FC236}">
                <a16:creationId xmlns:a16="http://schemas.microsoft.com/office/drawing/2014/main" id="{44C6194C-2AD6-EECD-45B7-5A3F6C4D3919}"/>
              </a:ext>
            </a:extLst>
          </p:cNvPr>
          <p:cNvCxnSpPr>
            <a:cxnSpLocks/>
          </p:cNvCxnSpPr>
          <p:nvPr/>
        </p:nvCxnSpPr>
        <p:spPr>
          <a:xfrm>
            <a:off x="8578313" y="2757702"/>
            <a:ext cx="895752" cy="40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270">
            <a:extLst>
              <a:ext uri="{FF2B5EF4-FFF2-40B4-BE49-F238E27FC236}">
                <a16:creationId xmlns:a16="http://schemas.microsoft.com/office/drawing/2014/main" id="{36FFBA71-6CED-5F6E-295F-D713E312E3E0}"/>
              </a:ext>
            </a:extLst>
          </p:cNvPr>
          <p:cNvCxnSpPr>
            <a:cxnSpLocks/>
          </p:cNvCxnSpPr>
          <p:nvPr/>
        </p:nvCxnSpPr>
        <p:spPr>
          <a:xfrm>
            <a:off x="8571454" y="2887803"/>
            <a:ext cx="895752" cy="40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271">
            <a:extLst>
              <a:ext uri="{FF2B5EF4-FFF2-40B4-BE49-F238E27FC236}">
                <a16:creationId xmlns:a16="http://schemas.microsoft.com/office/drawing/2014/main" id="{38E8C99D-2817-9EF6-B71C-B84D7003FB15}"/>
              </a:ext>
            </a:extLst>
          </p:cNvPr>
          <p:cNvCxnSpPr>
            <a:cxnSpLocks/>
          </p:cNvCxnSpPr>
          <p:nvPr/>
        </p:nvCxnSpPr>
        <p:spPr>
          <a:xfrm>
            <a:off x="9474063" y="3158034"/>
            <a:ext cx="895752" cy="40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72">
            <a:extLst>
              <a:ext uri="{FF2B5EF4-FFF2-40B4-BE49-F238E27FC236}">
                <a16:creationId xmlns:a16="http://schemas.microsoft.com/office/drawing/2014/main" id="{B38C9C3B-C7F6-19AD-8166-FA1FB507AE9E}"/>
              </a:ext>
            </a:extLst>
          </p:cNvPr>
          <p:cNvCxnSpPr>
            <a:cxnSpLocks/>
          </p:cNvCxnSpPr>
          <p:nvPr/>
        </p:nvCxnSpPr>
        <p:spPr>
          <a:xfrm>
            <a:off x="9467896" y="3296313"/>
            <a:ext cx="895752" cy="40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273">
            <a:extLst>
              <a:ext uri="{FF2B5EF4-FFF2-40B4-BE49-F238E27FC236}">
                <a16:creationId xmlns:a16="http://schemas.microsoft.com/office/drawing/2014/main" id="{52D851DA-AA21-244E-CCC6-36566878EB8E}"/>
              </a:ext>
            </a:extLst>
          </p:cNvPr>
          <p:cNvCxnSpPr>
            <a:cxnSpLocks/>
          </p:cNvCxnSpPr>
          <p:nvPr/>
        </p:nvCxnSpPr>
        <p:spPr>
          <a:xfrm>
            <a:off x="9461175" y="3428877"/>
            <a:ext cx="895752" cy="40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274">
            <a:extLst>
              <a:ext uri="{FF2B5EF4-FFF2-40B4-BE49-F238E27FC236}">
                <a16:creationId xmlns:a16="http://schemas.microsoft.com/office/drawing/2014/main" id="{FCDE1E8A-9289-2A11-91CF-BF992901722D}"/>
              </a:ext>
            </a:extLst>
          </p:cNvPr>
          <p:cNvCxnSpPr>
            <a:cxnSpLocks/>
          </p:cNvCxnSpPr>
          <p:nvPr/>
        </p:nvCxnSpPr>
        <p:spPr>
          <a:xfrm>
            <a:off x="9465198" y="3575168"/>
            <a:ext cx="895752" cy="404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81">
            <a:extLst>
              <a:ext uri="{FF2B5EF4-FFF2-40B4-BE49-F238E27FC236}">
                <a16:creationId xmlns:a16="http://schemas.microsoft.com/office/drawing/2014/main" id="{94203746-4B6D-1807-80E9-D61CC41D5705}"/>
              </a:ext>
            </a:extLst>
          </p:cNvPr>
          <p:cNvCxnSpPr>
            <a:cxnSpLocks/>
            <a:stCxn id="55" idx="2"/>
          </p:cNvCxnSpPr>
          <p:nvPr/>
        </p:nvCxnSpPr>
        <p:spPr>
          <a:xfrm flipV="1">
            <a:off x="5271863" y="2483796"/>
            <a:ext cx="3291439" cy="9281"/>
          </a:xfrm>
          <a:prstGeom prst="line">
            <a:avLst/>
          </a:prstGeom>
          <a:ln w="19050" cap="flat" cmpd="sng" algn="ctr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282">
            <a:extLst>
              <a:ext uri="{FF2B5EF4-FFF2-40B4-BE49-F238E27FC236}">
                <a16:creationId xmlns:a16="http://schemas.microsoft.com/office/drawing/2014/main" id="{B4F0CE4D-F472-2B8A-EE65-2E495152F23E}"/>
              </a:ext>
            </a:extLst>
          </p:cNvPr>
          <p:cNvCxnSpPr/>
          <p:nvPr/>
        </p:nvCxnSpPr>
        <p:spPr>
          <a:xfrm>
            <a:off x="7033990" y="4456424"/>
            <a:ext cx="3329658" cy="46007"/>
          </a:xfrm>
          <a:prstGeom prst="line">
            <a:avLst/>
          </a:prstGeom>
          <a:ln w="19050" cap="flat" cmpd="sng" algn="ctr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Connector 283">
            <a:extLst>
              <a:ext uri="{FF2B5EF4-FFF2-40B4-BE49-F238E27FC236}">
                <a16:creationId xmlns:a16="http://schemas.microsoft.com/office/drawing/2014/main" id="{C81E6C56-C994-9840-55DA-13D8ABBE8385}"/>
              </a:ext>
            </a:extLst>
          </p:cNvPr>
          <p:cNvCxnSpPr>
            <a:cxnSpLocks/>
          </p:cNvCxnSpPr>
          <p:nvPr/>
        </p:nvCxnSpPr>
        <p:spPr>
          <a:xfrm>
            <a:off x="7016543" y="3955847"/>
            <a:ext cx="3347105" cy="56023"/>
          </a:xfrm>
          <a:prstGeom prst="line">
            <a:avLst/>
          </a:prstGeom>
          <a:ln w="19050" cap="flat" cmpd="sng" algn="ctr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300">
            <a:extLst>
              <a:ext uri="{FF2B5EF4-FFF2-40B4-BE49-F238E27FC236}">
                <a16:creationId xmlns:a16="http://schemas.microsoft.com/office/drawing/2014/main" id="{20867BA7-5FA2-BF09-A3C5-88DED00028E2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4823255" y="2430173"/>
            <a:ext cx="448608" cy="62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302">
            <a:extLst>
              <a:ext uri="{FF2B5EF4-FFF2-40B4-BE49-F238E27FC236}">
                <a16:creationId xmlns:a16="http://schemas.microsoft.com/office/drawing/2014/main" id="{CD968922-8180-D752-6050-E31D1E4B7138}"/>
              </a:ext>
            </a:extLst>
          </p:cNvPr>
          <p:cNvSpPr txBox="1"/>
          <p:nvPr/>
        </p:nvSpPr>
        <p:spPr>
          <a:xfrm>
            <a:off x="10364339" y="3197737"/>
            <a:ext cx="2106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Time with sub-chunks</a:t>
            </a:r>
            <a:endParaRPr lang="zh-CN" altLang="en-US" dirty="0"/>
          </a:p>
        </p:txBody>
      </p:sp>
      <p:sp>
        <p:nvSpPr>
          <p:cNvPr id="92" name="TextBox 303">
            <a:extLst>
              <a:ext uri="{FF2B5EF4-FFF2-40B4-BE49-F238E27FC236}">
                <a16:creationId xmlns:a16="http://schemas.microsoft.com/office/drawing/2014/main" id="{B359B3A4-312A-5F74-945B-719E0292BF8A}"/>
              </a:ext>
            </a:extLst>
          </p:cNvPr>
          <p:cNvSpPr txBox="1"/>
          <p:nvPr/>
        </p:nvSpPr>
        <p:spPr>
          <a:xfrm>
            <a:off x="10757627" y="4349371"/>
            <a:ext cx="132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Finish Time</a:t>
            </a:r>
          </a:p>
          <a:p>
            <a:r>
              <a:rPr lang="en-US" altLang="zh-CN" dirty="0"/>
              <a:t>without sub-chunks</a:t>
            </a:r>
            <a:endParaRPr lang="zh-CN" altLang="en-US" dirty="0"/>
          </a:p>
        </p:txBody>
      </p:sp>
      <p:cxnSp>
        <p:nvCxnSpPr>
          <p:cNvPr id="93" name="Straight Arrow Connector 304">
            <a:extLst>
              <a:ext uri="{FF2B5EF4-FFF2-40B4-BE49-F238E27FC236}">
                <a16:creationId xmlns:a16="http://schemas.microsoft.com/office/drawing/2014/main" id="{0CC2876B-1B2F-90A2-1976-43FAC7991E58}"/>
              </a:ext>
            </a:extLst>
          </p:cNvPr>
          <p:cNvCxnSpPr>
            <a:cxnSpLocks/>
          </p:cNvCxnSpPr>
          <p:nvPr/>
        </p:nvCxnSpPr>
        <p:spPr>
          <a:xfrm flipH="1">
            <a:off x="10366347" y="3777855"/>
            <a:ext cx="438347" cy="206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07">
            <a:extLst>
              <a:ext uri="{FF2B5EF4-FFF2-40B4-BE49-F238E27FC236}">
                <a16:creationId xmlns:a16="http://schemas.microsoft.com/office/drawing/2014/main" id="{10280980-EE8B-044A-CFE3-FCE46A8AD349}"/>
              </a:ext>
            </a:extLst>
          </p:cNvPr>
          <p:cNvCxnSpPr>
            <a:cxnSpLocks/>
            <a:stCxn id="92" idx="1"/>
          </p:cNvCxnSpPr>
          <p:nvPr/>
        </p:nvCxnSpPr>
        <p:spPr>
          <a:xfrm flipH="1" flipV="1">
            <a:off x="10428160" y="4514017"/>
            <a:ext cx="329467" cy="29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310">
            <a:extLst>
              <a:ext uri="{FF2B5EF4-FFF2-40B4-BE49-F238E27FC236}">
                <a16:creationId xmlns:a16="http://schemas.microsoft.com/office/drawing/2014/main" id="{57553901-C8A2-9E9E-EA2F-341A8CB92A7A}"/>
              </a:ext>
            </a:extLst>
          </p:cNvPr>
          <p:cNvCxnSpPr>
            <a:cxnSpLocks/>
          </p:cNvCxnSpPr>
          <p:nvPr/>
        </p:nvCxnSpPr>
        <p:spPr>
          <a:xfrm>
            <a:off x="6138239" y="3409240"/>
            <a:ext cx="3360879" cy="46438"/>
          </a:xfrm>
          <a:prstGeom prst="line">
            <a:avLst/>
          </a:prstGeom>
          <a:ln w="19050" cap="flat" cmpd="sng" algn="ctr">
            <a:solidFill>
              <a:schemeClr val="tx2">
                <a:lumMod val="9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xtBox 291">
            <a:extLst>
              <a:ext uri="{FF2B5EF4-FFF2-40B4-BE49-F238E27FC236}">
                <a16:creationId xmlns:a16="http://schemas.microsoft.com/office/drawing/2014/main" id="{8628ADD1-8E61-2742-D170-2EFF850F1335}"/>
              </a:ext>
            </a:extLst>
          </p:cNvPr>
          <p:cNvSpPr txBox="1"/>
          <p:nvPr/>
        </p:nvSpPr>
        <p:spPr>
          <a:xfrm>
            <a:off x="3727864" y="2245507"/>
            <a:ext cx="1167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 Time</a:t>
            </a:r>
            <a:endParaRPr lang="zh-CN" altLang="en-US" dirty="0"/>
          </a:p>
        </p:txBody>
      </p:sp>
      <p:sp>
        <p:nvSpPr>
          <p:cNvPr id="98" name="TextBox 2">
            <a:extLst>
              <a:ext uri="{FF2B5EF4-FFF2-40B4-BE49-F238E27FC236}">
                <a16:creationId xmlns:a16="http://schemas.microsoft.com/office/drawing/2014/main" id="{6A33A0F4-9A4D-6B45-7160-9B3D3784AC95}"/>
              </a:ext>
            </a:extLst>
          </p:cNvPr>
          <p:cNvSpPr txBox="1"/>
          <p:nvPr/>
        </p:nvSpPr>
        <p:spPr>
          <a:xfrm>
            <a:off x="4472069" y="5472766"/>
            <a:ext cx="7497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○"/>
            </a:pPr>
            <a:r>
              <a:rPr lang="en-US" altLang="zh-CN" sz="2200" dirty="0"/>
              <a:t>Each chunk will be divided into multiple sub-chunks, and independent decisions will be made for each sub-chunk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60D88F-D8FA-04D2-DA7A-86CC406093E5}"/>
              </a:ext>
            </a:extLst>
          </p:cNvPr>
          <p:cNvSpPr/>
          <p:nvPr/>
        </p:nvSpPr>
        <p:spPr>
          <a:xfrm>
            <a:off x="812759" y="3436591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Packet sorting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DD053BE-0D89-AB2D-279D-E42ADE891E4F}"/>
              </a:ext>
            </a:extLst>
          </p:cNvPr>
          <p:cNvSpPr/>
          <p:nvPr/>
        </p:nvSpPr>
        <p:spPr>
          <a:xfrm>
            <a:off x="812758" y="4330062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/>
              <a:t>Next </a:t>
            </a:r>
            <a:r>
              <a:rPr lang="en-US" altLang="zh-CN" dirty="0"/>
              <a:t>Event</a:t>
            </a:r>
            <a:endParaRPr lang="en-IT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B753DF2-0309-7765-1E32-860EB18EE471}"/>
              </a:ext>
            </a:extLst>
          </p:cNvPr>
          <p:cNvCxnSpPr>
            <a:stCxn id="49" idx="2"/>
            <a:endCxn id="7" idx="0"/>
          </p:cNvCxnSpPr>
          <p:nvPr/>
        </p:nvCxnSpPr>
        <p:spPr>
          <a:xfrm flipH="1">
            <a:off x="1850496" y="2031094"/>
            <a:ext cx="6276" cy="39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9091580-68F3-F4A1-E489-1A7B0926D0B6}"/>
              </a:ext>
            </a:extLst>
          </p:cNvPr>
          <p:cNvCxnSpPr>
            <a:stCxn id="7" idx="2"/>
            <a:endCxn id="99" idx="0"/>
          </p:cNvCxnSpPr>
          <p:nvPr/>
        </p:nvCxnSpPr>
        <p:spPr>
          <a:xfrm>
            <a:off x="1850496" y="2983910"/>
            <a:ext cx="3985" cy="45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76EB858-8F5E-BE08-5022-C90A162D237F}"/>
              </a:ext>
            </a:extLst>
          </p:cNvPr>
          <p:cNvCxnSpPr>
            <a:stCxn id="99" idx="2"/>
            <a:endCxn id="100" idx="0"/>
          </p:cNvCxnSpPr>
          <p:nvPr/>
        </p:nvCxnSpPr>
        <p:spPr>
          <a:xfrm flipH="1">
            <a:off x="1854480" y="3990328"/>
            <a:ext cx="1" cy="3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ED283F-E28A-3D9B-8ED2-84134CCA0ABD}"/>
              </a:ext>
            </a:extLst>
          </p:cNvPr>
          <p:cNvCxnSpPr>
            <a:stCxn id="100" idx="2"/>
            <a:endCxn id="3" idx="0"/>
          </p:cNvCxnSpPr>
          <p:nvPr/>
        </p:nvCxnSpPr>
        <p:spPr>
          <a:xfrm flipH="1">
            <a:off x="1850495" y="4883799"/>
            <a:ext cx="3985" cy="3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2533A5DA-9F2C-0BC3-A06D-5AB068C39719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-778905" y="4103737"/>
            <a:ext cx="2984374" cy="190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118C298-D975-7066-FAB1-49CBC61BFFB5}"/>
              </a:ext>
            </a:extLst>
          </p:cNvPr>
          <p:cNvCxnSpPr>
            <a:stCxn id="3" idx="2"/>
          </p:cNvCxnSpPr>
          <p:nvPr/>
        </p:nvCxnSpPr>
        <p:spPr>
          <a:xfrm>
            <a:off x="1850495" y="6148615"/>
            <a:ext cx="4538" cy="47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302">
            <a:extLst>
              <a:ext uri="{FF2B5EF4-FFF2-40B4-BE49-F238E27FC236}">
                <a16:creationId xmlns:a16="http://schemas.microsoft.com/office/drawing/2014/main" id="{135DA73C-32B7-7486-E936-030BF7532BC3}"/>
              </a:ext>
            </a:extLst>
          </p:cNvPr>
          <p:cNvSpPr txBox="1"/>
          <p:nvPr/>
        </p:nvSpPr>
        <p:spPr>
          <a:xfrm>
            <a:off x="438594" y="5693046"/>
            <a:ext cx="210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  <p:sp>
        <p:nvSpPr>
          <p:cNvPr id="114" name="TextBox 302">
            <a:extLst>
              <a:ext uri="{FF2B5EF4-FFF2-40B4-BE49-F238E27FC236}">
                <a16:creationId xmlns:a16="http://schemas.microsoft.com/office/drawing/2014/main" id="{61C806EC-19D6-CDC5-48D5-C400BB2847A2}"/>
              </a:ext>
            </a:extLst>
          </p:cNvPr>
          <p:cNvSpPr txBox="1"/>
          <p:nvPr/>
        </p:nvSpPr>
        <p:spPr>
          <a:xfrm>
            <a:off x="2292473" y="6236035"/>
            <a:ext cx="210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19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A85D9-5312-E6EA-E143-8A79352C1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16D49-7665-6F10-A2BB-A68421F2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>
                <a:latin typeface="Abel" panose="02000506030000020004" pitchFamily="2" charset="0"/>
              </a:rPr>
              <a:t>Flow Chart: Prevent Redundant Transmission</a:t>
            </a:r>
            <a:endParaRPr kumimoji="1" lang="en-US" noProof="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FEEA37-8DAF-A8BF-BA22-AF538B34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Coca: Updates on PoliMi's Activites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87CF46-6F65-8263-C37B-8B4C384E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E0081-1ED4-41E0-88AB-D26DBE160EA6}" type="slidenum">
              <a:rPr lang="en-US" smtClean="0"/>
              <a:t>9</a:t>
            </a:fld>
            <a:endParaRPr lang="en-US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8A404E19-9FCA-65E9-41BB-5C805598F40A}"/>
              </a:ext>
            </a:extLst>
          </p:cNvPr>
          <p:cNvSpPr/>
          <p:nvPr/>
        </p:nvSpPr>
        <p:spPr>
          <a:xfrm>
            <a:off x="5591212" y="2853261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163B57B0-21C1-B3A6-88FA-998F10393669}"/>
              </a:ext>
            </a:extLst>
          </p:cNvPr>
          <p:cNvSpPr/>
          <p:nvPr/>
        </p:nvSpPr>
        <p:spPr>
          <a:xfrm>
            <a:off x="5592828" y="1740350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AACC4C31-7BCE-C469-D61C-2D819F58D369}"/>
              </a:ext>
            </a:extLst>
          </p:cNvPr>
          <p:cNvSpPr/>
          <p:nvPr/>
        </p:nvSpPr>
        <p:spPr>
          <a:xfrm>
            <a:off x="5581976" y="4039429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3BBEF871-5BC1-E118-5F3B-82BD4210655A}"/>
              </a:ext>
            </a:extLst>
          </p:cNvPr>
          <p:cNvSpPr/>
          <p:nvPr/>
        </p:nvSpPr>
        <p:spPr>
          <a:xfrm>
            <a:off x="4455262" y="2853261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Oval 7">
            <a:extLst>
              <a:ext uri="{FF2B5EF4-FFF2-40B4-BE49-F238E27FC236}">
                <a16:creationId xmlns:a16="http://schemas.microsoft.com/office/drawing/2014/main" id="{79B10B47-CA07-5FD3-DCC5-D8277F12BADE}"/>
              </a:ext>
            </a:extLst>
          </p:cNvPr>
          <p:cNvSpPr/>
          <p:nvPr/>
        </p:nvSpPr>
        <p:spPr>
          <a:xfrm>
            <a:off x="6779929" y="2853261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44A8E354-39DB-15FC-32B6-7332DD6AAE2B}"/>
              </a:ext>
            </a:extLst>
          </p:cNvPr>
          <p:cNvCxnSpPr>
            <a:stCxn id="9" idx="4"/>
            <a:endCxn id="8" idx="0"/>
          </p:cNvCxnSpPr>
          <p:nvPr/>
        </p:nvCxnSpPr>
        <p:spPr>
          <a:xfrm flipH="1">
            <a:off x="5779707" y="2117340"/>
            <a:ext cx="1616" cy="73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5242651F-4DF2-EFA0-753A-3F3AF6082BBB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968202" y="3041756"/>
            <a:ext cx="8117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88D716-1867-2ED4-4B14-D77AB7CE3C9F}"/>
              </a:ext>
            </a:extLst>
          </p:cNvPr>
          <p:cNvCxnSpPr>
            <a:cxnSpLocks/>
            <a:stCxn id="8" idx="2"/>
            <a:endCxn id="11" idx="6"/>
          </p:cNvCxnSpPr>
          <p:nvPr/>
        </p:nvCxnSpPr>
        <p:spPr>
          <a:xfrm flipH="1">
            <a:off x="4832252" y="3041756"/>
            <a:ext cx="7589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7">
            <a:extLst>
              <a:ext uri="{FF2B5EF4-FFF2-40B4-BE49-F238E27FC236}">
                <a16:creationId xmlns:a16="http://schemas.microsoft.com/office/drawing/2014/main" id="{5AC757C2-B337-1B53-5E1A-F40FDFBD3E48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5770471" y="3230251"/>
            <a:ext cx="9236" cy="809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>
            <a:extLst>
              <a:ext uri="{FF2B5EF4-FFF2-40B4-BE49-F238E27FC236}">
                <a16:creationId xmlns:a16="http://schemas.microsoft.com/office/drawing/2014/main" id="{BEF2DD4A-4B0C-B704-D30D-CF2A1477BC4C}"/>
              </a:ext>
            </a:extLst>
          </p:cNvPr>
          <p:cNvSpPr txBox="1"/>
          <p:nvPr/>
        </p:nvSpPr>
        <p:spPr>
          <a:xfrm>
            <a:off x="5442032" y="1476195"/>
            <a:ext cx="9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GPU2</a:t>
            </a:r>
            <a:endParaRPr lang="zh-CN" altLang="en-US" dirty="0"/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04857151-DA06-068B-3FD2-32E9EBA92C19}"/>
              </a:ext>
            </a:extLst>
          </p:cNvPr>
          <p:cNvSpPr txBox="1"/>
          <p:nvPr/>
        </p:nvSpPr>
        <p:spPr>
          <a:xfrm>
            <a:off x="7078713" y="2885517"/>
            <a:ext cx="79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GPU1</a:t>
            </a:r>
            <a:endParaRPr lang="zh-CN" altLang="en-US" dirty="0"/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070120F2-EF0A-E21C-F837-230921749099}"/>
              </a:ext>
            </a:extLst>
          </p:cNvPr>
          <p:cNvSpPr txBox="1"/>
          <p:nvPr/>
        </p:nvSpPr>
        <p:spPr>
          <a:xfrm>
            <a:off x="3797878" y="2830465"/>
            <a:ext cx="861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GPU3</a:t>
            </a:r>
            <a:endParaRPr lang="zh-CN" altLang="en-US" dirty="0"/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F4AE6981-090C-E7F8-74AB-4A31621D8D27}"/>
              </a:ext>
            </a:extLst>
          </p:cNvPr>
          <p:cNvSpPr txBox="1"/>
          <p:nvPr/>
        </p:nvSpPr>
        <p:spPr>
          <a:xfrm>
            <a:off x="5463057" y="4367956"/>
            <a:ext cx="100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GPU4</a:t>
            </a:r>
            <a:endParaRPr lang="zh-CN" altLang="en-US" dirty="0"/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03244107-FFB3-9075-7295-26F4D587CCF7}"/>
              </a:ext>
            </a:extLst>
          </p:cNvPr>
          <p:cNvSpPr txBox="1"/>
          <p:nvPr/>
        </p:nvSpPr>
        <p:spPr>
          <a:xfrm>
            <a:off x="5781311" y="3199797"/>
            <a:ext cx="79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GPU0</a:t>
            </a:r>
            <a:endParaRPr lang="zh-CN" altLang="en-US" dirty="0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32D6334B-ACC0-EF66-BB4F-4E6346DF3949}"/>
              </a:ext>
            </a:extLst>
          </p:cNvPr>
          <p:cNvSpPr txBox="1"/>
          <p:nvPr/>
        </p:nvSpPr>
        <p:spPr>
          <a:xfrm>
            <a:off x="5652306" y="2882461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D36E9FFA-6B08-9433-30CC-EA7554778D03}"/>
              </a:ext>
            </a:extLst>
          </p:cNvPr>
          <p:cNvSpPr txBox="1"/>
          <p:nvPr/>
        </p:nvSpPr>
        <p:spPr>
          <a:xfrm>
            <a:off x="5652306" y="2881755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63AB4AF9-1767-0BC4-DD79-47712873AC91}"/>
              </a:ext>
            </a:extLst>
          </p:cNvPr>
          <p:cNvSpPr txBox="1"/>
          <p:nvPr/>
        </p:nvSpPr>
        <p:spPr>
          <a:xfrm>
            <a:off x="5652306" y="2881123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id="{428E2CD7-167C-6081-79C8-50F7A4D5C737}"/>
              </a:ext>
            </a:extLst>
          </p:cNvPr>
          <p:cNvSpPr txBox="1"/>
          <p:nvPr/>
        </p:nvSpPr>
        <p:spPr>
          <a:xfrm>
            <a:off x="5651036" y="2882151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6" name="TextBox 34">
            <a:extLst>
              <a:ext uri="{FF2B5EF4-FFF2-40B4-BE49-F238E27FC236}">
                <a16:creationId xmlns:a16="http://schemas.microsoft.com/office/drawing/2014/main" id="{181BA1CA-6BC8-35EF-4E8A-101309878FD7}"/>
              </a:ext>
            </a:extLst>
          </p:cNvPr>
          <p:cNvSpPr txBox="1"/>
          <p:nvPr/>
        </p:nvSpPr>
        <p:spPr>
          <a:xfrm>
            <a:off x="5652407" y="2881123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id="{14E00727-D1A7-B29B-EFA7-8E3E76BB594D}"/>
              </a:ext>
            </a:extLst>
          </p:cNvPr>
          <p:cNvSpPr/>
          <p:nvPr/>
        </p:nvSpPr>
        <p:spPr>
          <a:xfrm>
            <a:off x="9705960" y="2851233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Oval 36">
            <a:extLst>
              <a:ext uri="{FF2B5EF4-FFF2-40B4-BE49-F238E27FC236}">
                <a16:creationId xmlns:a16="http://schemas.microsoft.com/office/drawing/2014/main" id="{A3AE8467-B27D-CDEC-5258-CB0812518AFD}"/>
              </a:ext>
            </a:extLst>
          </p:cNvPr>
          <p:cNvSpPr/>
          <p:nvPr/>
        </p:nvSpPr>
        <p:spPr>
          <a:xfrm>
            <a:off x="9707576" y="1738322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Oval 37">
            <a:extLst>
              <a:ext uri="{FF2B5EF4-FFF2-40B4-BE49-F238E27FC236}">
                <a16:creationId xmlns:a16="http://schemas.microsoft.com/office/drawing/2014/main" id="{F472755B-7A1C-3D09-43C0-82A332E161F1}"/>
              </a:ext>
            </a:extLst>
          </p:cNvPr>
          <p:cNvSpPr/>
          <p:nvPr/>
        </p:nvSpPr>
        <p:spPr>
          <a:xfrm>
            <a:off x="9705960" y="4037400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Oval 38">
            <a:extLst>
              <a:ext uri="{FF2B5EF4-FFF2-40B4-BE49-F238E27FC236}">
                <a16:creationId xmlns:a16="http://schemas.microsoft.com/office/drawing/2014/main" id="{9E1FF50C-991C-BC4A-E5CD-74DA7DA34F99}"/>
              </a:ext>
            </a:extLst>
          </p:cNvPr>
          <p:cNvSpPr/>
          <p:nvPr/>
        </p:nvSpPr>
        <p:spPr>
          <a:xfrm>
            <a:off x="8570008" y="2851233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Oval 39">
            <a:extLst>
              <a:ext uri="{FF2B5EF4-FFF2-40B4-BE49-F238E27FC236}">
                <a16:creationId xmlns:a16="http://schemas.microsoft.com/office/drawing/2014/main" id="{25EF768C-6F79-198B-39B2-6CDBB606EA10}"/>
              </a:ext>
            </a:extLst>
          </p:cNvPr>
          <p:cNvSpPr/>
          <p:nvPr/>
        </p:nvSpPr>
        <p:spPr>
          <a:xfrm>
            <a:off x="10820786" y="2851233"/>
            <a:ext cx="376990" cy="37699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2" name="Straight Connector 40">
            <a:extLst>
              <a:ext uri="{FF2B5EF4-FFF2-40B4-BE49-F238E27FC236}">
                <a16:creationId xmlns:a16="http://schemas.microsoft.com/office/drawing/2014/main" id="{2CE8D1DE-3AC7-7B94-EBA3-015C90C7EF74}"/>
              </a:ext>
            </a:extLst>
          </p:cNvPr>
          <p:cNvCxnSpPr>
            <a:stCxn id="28" idx="4"/>
            <a:endCxn id="27" idx="0"/>
          </p:cNvCxnSpPr>
          <p:nvPr/>
        </p:nvCxnSpPr>
        <p:spPr>
          <a:xfrm flipH="1">
            <a:off x="9894455" y="2115312"/>
            <a:ext cx="1616" cy="735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1">
            <a:extLst>
              <a:ext uri="{FF2B5EF4-FFF2-40B4-BE49-F238E27FC236}">
                <a16:creationId xmlns:a16="http://schemas.microsoft.com/office/drawing/2014/main" id="{82E1FAA2-6BD5-E365-6B31-D2370B015609}"/>
              </a:ext>
            </a:extLst>
          </p:cNvPr>
          <p:cNvCxnSpPr>
            <a:cxnSpLocks/>
            <a:stCxn id="31" idx="2"/>
            <a:endCxn id="27" idx="6"/>
          </p:cNvCxnSpPr>
          <p:nvPr/>
        </p:nvCxnSpPr>
        <p:spPr>
          <a:xfrm flipH="1">
            <a:off x="10082950" y="3039728"/>
            <a:ext cx="7378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42">
            <a:extLst>
              <a:ext uri="{FF2B5EF4-FFF2-40B4-BE49-F238E27FC236}">
                <a16:creationId xmlns:a16="http://schemas.microsoft.com/office/drawing/2014/main" id="{22015297-31C3-D56D-8200-9C069E815204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>
            <a:off x="8946998" y="3039728"/>
            <a:ext cx="7589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43">
            <a:extLst>
              <a:ext uri="{FF2B5EF4-FFF2-40B4-BE49-F238E27FC236}">
                <a16:creationId xmlns:a16="http://schemas.microsoft.com/office/drawing/2014/main" id="{5678F983-FCE0-C60E-ACBA-57F80EBB8631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9894455" y="3228223"/>
            <a:ext cx="0" cy="809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4">
            <a:extLst>
              <a:ext uri="{FF2B5EF4-FFF2-40B4-BE49-F238E27FC236}">
                <a16:creationId xmlns:a16="http://schemas.microsoft.com/office/drawing/2014/main" id="{62D8EB43-FF33-34A7-44E9-9C2276361DB3}"/>
              </a:ext>
            </a:extLst>
          </p:cNvPr>
          <p:cNvSpPr txBox="1"/>
          <p:nvPr/>
        </p:nvSpPr>
        <p:spPr>
          <a:xfrm>
            <a:off x="11119570" y="2883489"/>
            <a:ext cx="84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GPU1</a:t>
            </a:r>
            <a:endParaRPr lang="zh-CN" altLang="en-US" dirty="0"/>
          </a:p>
        </p:txBody>
      </p:sp>
      <p:sp>
        <p:nvSpPr>
          <p:cNvPr id="37" name="TextBox 285">
            <a:extLst>
              <a:ext uri="{FF2B5EF4-FFF2-40B4-BE49-F238E27FC236}">
                <a16:creationId xmlns:a16="http://schemas.microsoft.com/office/drawing/2014/main" id="{BDDF70E6-8E08-6365-A068-A93B62D085D3}"/>
              </a:ext>
            </a:extLst>
          </p:cNvPr>
          <p:cNvSpPr txBox="1"/>
          <p:nvPr/>
        </p:nvSpPr>
        <p:spPr>
          <a:xfrm>
            <a:off x="7857821" y="2883489"/>
            <a:ext cx="790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GPU3</a:t>
            </a:r>
            <a:endParaRPr lang="zh-CN" altLang="en-US" dirty="0"/>
          </a:p>
        </p:txBody>
      </p:sp>
      <p:sp>
        <p:nvSpPr>
          <p:cNvPr id="38" name="TextBox 286">
            <a:extLst>
              <a:ext uri="{FF2B5EF4-FFF2-40B4-BE49-F238E27FC236}">
                <a16:creationId xmlns:a16="http://schemas.microsoft.com/office/drawing/2014/main" id="{87DCACD5-5BE9-B1AB-C54A-A33CF2F69B13}"/>
              </a:ext>
            </a:extLst>
          </p:cNvPr>
          <p:cNvSpPr txBox="1"/>
          <p:nvPr/>
        </p:nvSpPr>
        <p:spPr>
          <a:xfrm>
            <a:off x="9896059" y="3197769"/>
            <a:ext cx="8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GPU0</a:t>
            </a:r>
            <a:endParaRPr lang="zh-CN" altLang="en-US" dirty="0"/>
          </a:p>
        </p:txBody>
      </p:sp>
      <p:sp>
        <p:nvSpPr>
          <p:cNvPr id="39" name="TextBox 287">
            <a:extLst>
              <a:ext uri="{FF2B5EF4-FFF2-40B4-BE49-F238E27FC236}">
                <a16:creationId xmlns:a16="http://schemas.microsoft.com/office/drawing/2014/main" id="{21DFF5EC-FE3B-97E4-A907-1C60914EC12A}"/>
              </a:ext>
            </a:extLst>
          </p:cNvPr>
          <p:cNvSpPr txBox="1"/>
          <p:nvPr/>
        </p:nvSpPr>
        <p:spPr>
          <a:xfrm>
            <a:off x="9767054" y="2880433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0" name="TextBox 288">
            <a:extLst>
              <a:ext uri="{FF2B5EF4-FFF2-40B4-BE49-F238E27FC236}">
                <a16:creationId xmlns:a16="http://schemas.microsoft.com/office/drawing/2014/main" id="{52B9065D-C5F0-856B-1541-918CA19BC313}"/>
              </a:ext>
            </a:extLst>
          </p:cNvPr>
          <p:cNvSpPr txBox="1"/>
          <p:nvPr/>
        </p:nvSpPr>
        <p:spPr>
          <a:xfrm>
            <a:off x="10876800" y="2889992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1" name="TextBox 292">
            <a:extLst>
              <a:ext uri="{FF2B5EF4-FFF2-40B4-BE49-F238E27FC236}">
                <a16:creationId xmlns:a16="http://schemas.microsoft.com/office/drawing/2014/main" id="{2B025277-5F6A-9BC9-9F0C-1560D96E7C3A}"/>
              </a:ext>
            </a:extLst>
          </p:cNvPr>
          <p:cNvSpPr txBox="1"/>
          <p:nvPr/>
        </p:nvSpPr>
        <p:spPr>
          <a:xfrm>
            <a:off x="9767054" y="2879727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2" name="TextBox 293">
            <a:extLst>
              <a:ext uri="{FF2B5EF4-FFF2-40B4-BE49-F238E27FC236}">
                <a16:creationId xmlns:a16="http://schemas.microsoft.com/office/drawing/2014/main" id="{79795D0A-E698-E9A7-666C-2226E45D8AC2}"/>
              </a:ext>
            </a:extLst>
          </p:cNvPr>
          <p:cNvSpPr txBox="1"/>
          <p:nvPr/>
        </p:nvSpPr>
        <p:spPr>
          <a:xfrm>
            <a:off x="9767054" y="2879095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3" name="TextBox 294">
            <a:extLst>
              <a:ext uri="{FF2B5EF4-FFF2-40B4-BE49-F238E27FC236}">
                <a16:creationId xmlns:a16="http://schemas.microsoft.com/office/drawing/2014/main" id="{52857949-5E8B-551B-33DE-FC17742DA527}"/>
              </a:ext>
            </a:extLst>
          </p:cNvPr>
          <p:cNvSpPr txBox="1"/>
          <p:nvPr/>
        </p:nvSpPr>
        <p:spPr>
          <a:xfrm>
            <a:off x="9765784" y="2880123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4" name="TextBox 295">
            <a:extLst>
              <a:ext uri="{FF2B5EF4-FFF2-40B4-BE49-F238E27FC236}">
                <a16:creationId xmlns:a16="http://schemas.microsoft.com/office/drawing/2014/main" id="{6D4E9E25-13E2-ED03-6300-D60FFD8B4B8B}"/>
              </a:ext>
            </a:extLst>
          </p:cNvPr>
          <p:cNvSpPr txBox="1"/>
          <p:nvPr/>
        </p:nvSpPr>
        <p:spPr>
          <a:xfrm>
            <a:off x="9767155" y="2879095"/>
            <a:ext cx="26496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TextBox 296">
            <a:extLst>
              <a:ext uri="{FF2B5EF4-FFF2-40B4-BE49-F238E27FC236}">
                <a16:creationId xmlns:a16="http://schemas.microsoft.com/office/drawing/2014/main" id="{C10DF625-69E7-1543-F423-ADC4C30801AC}"/>
              </a:ext>
            </a:extLst>
          </p:cNvPr>
          <p:cNvSpPr txBox="1"/>
          <p:nvPr/>
        </p:nvSpPr>
        <p:spPr>
          <a:xfrm>
            <a:off x="9561385" y="1470904"/>
            <a:ext cx="9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GPU2</a:t>
            </a:r>
            <a:endParaRPr lang="zh-CN" altLang="en-US" dirty="0"/>
          </a:p>
        </p:txBody>
      </p:sp>
      <p:sp>
        <p:nvSpPr>
          <p:cNvPr id="46" name="Cross 298">
            <a:extLst>
              <a:ext uri="{FF2B5EF4-FFF2-40B4-BE49-F238E27FC236}">
                <a16:creationId xmlns:a16="http://schemas.microsoft.com/office/drawing/2014/main" id="{46533E53-4D3B-7FBC-EFEF-9D01343217DF}"/>
              </a:ext>
            </a:extLst>
          </p:cNvPr>
          <p:cNvSpPr/>
          <p:nvPr/>
        </p:nvSpPr>
        <p:spPr>
          <a:xfrm rot="2673449">
            <a:off x="10386712" y="2960550"/>
            <a:ext cx="178449" cy="163337"/>
          </a:xfrm>
          <a:prstGeom prst="plus">
            <a:avLst>
              <a:gd name="adj" fmla="val 4204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TextBox 299">
            <a:extLst>
              <a:ext uri="{FF2B5EF4-FFF2-40B4-BE49-F238E27FC236}">
                <a16:creationId xmlns:a16="http://schemas.microsoft.com/office/drawing/2014/main" id="{B9A82D6F-9BD3-F792-B309-007F14CF4633}"/>
              </a:ext>
            </a:extLst>
          </p:cNvPr>
          <p:cNvSpPr txBox="1"/>
          <p:nvPr/>
        </p:nvSpPr>
        <p:spPr>
          <a:xfrm>
            <a:off x="9586631" y="4357322"/>
            <a:ext cx="71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GPU4</a:t>
            </a:r>
            <a:endParaRPr lang="zh-CN" altLang="en-US" dirty="0"/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D775C784-90F7-A16E-510E-E7398BC60D7D}"/>
              </a:ext>
            </a:extLst>
          </p:cNvPr>
          <p:cNvSpPr txBox="1"/>
          <p:nvPr/>
        </p:nvSpPr>
        <p:spPr>
          <a:xfrm>
            <a:off x="3781121" y="4858896"/>
            <a:ext cx="8153400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○"/>
            </a:pPr>
            <a:r>
              <a:rPr lang="en-US" altLang="zh-CN" sz="2200" dirty="0"/>
              <a:t>Each node broadcasts the chunks it already possesses to the neighboring nodes</a:t>
            </a:r>
          </a:p>
          <a:p>
            <a:pPr marL="285750" lvl="4" indent="-285750">
              <a:buFont typeface="Arial" panose="020B0604020202020204" pitchFamily="34" charset="0"/>
              <a:buChar char="○"/>
            </a:pPr>
            <a:r>
              <a:rPr lang="en-US" altLang="zh-CN" sz="2200" dirty="0">
                <a:solidFill>
                  <a:srgbClr val="FF0000"/>
                </a:solidFill>
              </a:rPr>
              <a:t>Prevent redundant transmission </a:t>
            </a:r>
            <a:r>
              <a:rPr lang="en-US" altLang="zh-CN" sz="2200" dirty="0"/>
              <a:t>to nodes already having the chunk</a:t>
            </a:r>
            <a:endParaRPr lang="zh-CN" altLang="en-US" sz="2200" dirty="0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0EDADEF-02B4-5742-7903-A7ADB31E6070}"/>
              </a:ext>
            </a:extLst>
          </p:cNvPr>
          <p:cNvSpPr/>
          <p:nvPr/>
        </p:nvSpPr>
        <p:spPr>
          <a:xfrm>
            <a:off x="617791" y="5234215"/>
            <a:ext cx="2465408" cy="9144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Collective finished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E99C0-6E60-D502-2CFB-D86166B6298F}"/>
              </a:ext>
            </a:extLst>
          </p:cNvPr>
          <p:cNvSpPr/>
          <p:nvPr/>
        </p:nvSpPr>
        <p:spPr>
          <a:xfrm>
            <a:off x="808774" y="2430173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>
                <a:solidFill>
                  <a:schemeClr val="accent4"/>
                </a:solidFill>
              </a:rPr>
              <a:t>Decide nodes that not need broadcast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0027217-13DA-815D-CE93-E783CC2D1ED3}"/>
              </a:ext>
            </a:extLst>
          </p:cNvPr>
          <p:cNvSpPr/>
          <p:nvPr/>
        </p:nvSpPr>
        <p:spPr>
          <a:xfrm>
            <a:off x="815050" y="1477357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Divide chunks into sub-chunks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71D51B8-EB2C-3702-983B-CE4A435077A5}"/>
              </a:ext>
            </a:extLst>
          </p:cNvPr>
          <p:cNvSpPr/>
          <p:nvPr/>
        </p:nvSpPr>
        <p:spPr>
          <a:xfrm>
            <a:off x="812759" y="3436591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Packet sorting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E4813A-D396-A17A-6184-D2788B96EF13}"/>
              </a:ext>
            </a:extLst>
          </p:cNvPr>
          <p:cNvSpPr/>
          <p:nvPr/>
        </p:nvSpPr>
        <p:spPr>
          <a:xfrm>
            <a:off x="812758" y="4330062"/>
            <a:ext cx="2083443" cy="553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/>
              <a:t>Next </a:t>
            </a:r>
            <a:r>
              <a:rPr lang="en-US" dirty="0"/>
              <a:t>Event</a:t>
            </a:r>
            <a:endParaRPr lang="en-IT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5CCE6-6EBA-9D09-6DA8-991ACF2BB216}"/>
              </a:ext>
            </a:extLst>
          </p:cNvPr>
          <p:cNvCxnSpPr>
            <a:stCxn id="51" idx="2"/>
            <a:endCxn id="50" idx="0"/>
          </p:cNvCxnSpPr>
          <p:nvPr/>
        </p:nvCxnSpPr>
        <p:spPr>
          <a:xfrm flipH="1">
            <a:off x="1850496" y="2031094"/>
            <a:ext cx="6276" cy="39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35B6D7-FCD7-AC85-7A23-00CA8E0C67EA}"/>
              </a:ext>
            </a:extLst>
          </p:cNvPr>
          <p:cNvCxnSpPr>
            <a:stCxn id="50" idx="2"/>
            <a:endCxn id="52" idx="0"/>
          </p:cNvCxnSpPr>
          <p:nvPr/>
        </p:nvCxnSpPr>
        <p:spPr>
          <a:xfrm>
            <a:off x="1850496" y="2983910"/>
            <a:ext cx="3985" cy="45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41F0C44-2CEC-C372-0019-828F83BD2808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1854480" y="3990328"/>
            <a:ext cx="1" cy="33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84082A-8FEE-E4FA-4FA3-882F0F181F12}"/>
              </a:ext>
            </a:extLst>
          </p:cNvPr>
          <p:cNvCxnSpPr>
            <a:stCxn id="53" idx="2"/>
            <a:endCxn id="6" idx="0"/>
          </p:cNvCxnSpPr>
          <p:nvPr/>
        </p:nvCxnSpPr>
        <p:spPr>
          <a:xfrm flipH="1">
            <a:off x="1850495" y="4883799"/>
            <a:ext cx="3985" cy="35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64B2D92B-5071-0B9C-2ED7-8C01AECCBB79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 flipH="1" flipV="1">
            <a:off x="-778905" y="4103737"/>
            <a:ext cx="2984374" cy="190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71CB11-8DB8-D674-138C-1F0ECDB98A9A}"/>
              </a:ext>
            </a:extLst>
          </p:cNvPr>
          <p:cNvCxnSpPr>
            <a:stCxn id="6" idx="2"/>
          </p:cNvCxnSpPr>
          <p:nvPr/>
        </p:nvCxnSpPr>
        <p:spPr>
          <a:xfrm>
            <a:off x="1850495" y="6148615"/>
            <a:ext cx="4538" cy="47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302">
            <a:extLst>
              <a:ext uri="{FF2B5EF4-FFF2-40B4-BE49-F238E27FC236}">
                <a16:creationId xmlns:a16="http://schemas.microsoft.com/office/drawing/2014/main" id="{90E95BCD-51A1-1DE6-2FFD-7884ED578492}"/>
              </a:ext>
            </a:extLst>
          </p:cNvPr>
          <p:cNvSpPr txBox="1"/>
          <p:nvPr/>
        </p:nvSpPr>
        <p:spPr>
          <a:xfrm>
            <a:off x="438594" y="5693046"/>
            <a:ext cx="210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09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4.07407E-6 L 0.09648 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2.59259E-6 L -0.00039 -0.1627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14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2.59259E-6 L -0.09336 0.002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2.59259E-6 L -0.00117 0.174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11111E-6 L -0.00039 -0.162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814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3.7037E-7 L -0.09336 0.00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11111E-6 L -0.00117 0.1743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870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41" grpId="0" animBg="1"/>
      <p:bldP spid="42" grpId="0" animBg="1"/>
      <p:bldP spid="43" grpId="0" animBg="1"/>
      <p:bldP spid="4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d4b70e-563b-4541-9982-67f23ee24c8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0FB35141764A047873234D3F30138EE" ma:contentTypeVersion="8" ma:contentTypeDescription="Creare un nuovo documento." ma:contentTypeScope="" ma:versionID="b4084b027217fa550fd8285d46e5146d">
  <xsd:schema xmlns:xsd="http://www.w3.org/2001/XMLSchema" xmlns:xs="http://www.w3.org/2001/XMLSchema" xmlns:p="http://schemas.microsoft.com/office/2006/metadata/properties" xmlns:ns3="58d4b70e-563b-4541-9982-67f23ee24c89" xmlns:ns4="23e2c6a5-7d3e-4882-a1c5-a8a261f1b579" targetNamespace="http://schemas.microsoft.com/office/2006/metadata/properties" ma:root="true" ma:fieldsID="8b9e989c3e187efe1e2a438b2221997a" ns3:_="" ns4:_="">
    <xsd:import namespace="58d4b70e-563b-4541-9982-67f23ee24c89"/>
    <xsd:import namespace="23e2c6a5-7d3e-4882-a1c5-a8a261f1b5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4b70e-563b-4541-9982-67f23ee24c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e2c6a5-7d3e-4882-a1c5-a8a261f1b57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449E40-2135-4438-A5A5-29CD68B19E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52F6AD-D252-4BD4-8266-2AA6497ADE4E}">
  <ds:schemaRefs>
    <ds:schemaRef ds:uri="23e2c6a5-7d3e-4882-a1c5-a8a261f1b579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58d4b70e-563b-4541-9982-67f23ee24c89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14FDC0C-4FCA-4800-AEEE-A24CEFB8FD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d4b70e-563b-4541-9982-67f23ee24c89"/>
    <ds:schemaRef ds:uri="23e2c6a5-7d3e-4882-a1c5-a8a261f1b5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25685</TotalTime>
  <Words>1318</Words>
  <Application>Microsoft Macintosh PowerPoint</Application>
  <PresentationFormat>宽屏</PresentationFormat>
  <Paragraphs>517</Paragraphs>
  <Slides>16</Slides>
  <Notes>2</Notes>
  <HiddenSlides>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宋体</vt:lpstr>
      <vt:lpstr>微软雅黑</vt:lpstr>
      <vt:lpstr>Abel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Custom Design</vt:lpstr>
      <vt:lpstr>1_Custom Design</vt:lpstr>
      <vt:lpstr>Project: Collective Optimization for Cross Region  AI Acceleration (COCA)   Updates on PoliMi’s Activities (Dec.18.2024-Feb.4.2025)</vt:lpstr>
      <vt:lpstr>Outline</vt:lpstr>
      <vt:lpstr>Motivation: Limitation of Previous Approaches</vt:lpstr>
      <vt:lpstr>Motivation: Dividing Chunks to Sub-Chunks</vt:lpstr>
      <vt:lpstr>Problem Statement</vt:lpstr>
      <vt:lpstr>Issue of Epoch Duration in TECCL</vt:lpstr>
      <vt:lpstr>Choice of Epoch/Timestep</vt:lpstr>
      <vt:lpstr>Flow Chart of the Proposed Algorithm</vt:lpstr>
      <vt:lpstr>Flow Chart: Prevent Redundant Transmission</vt:lpstr>
      <vt:lpstr>Flow Chart: Packet Sorting</vt:lpstr>
      <vt:lpstr>Detailed issues</vt:lpstr>
      <vt:lpstr>Initial Result: Topology</vt:lpstr>
      <vt:lpstr>Collective time(Allgather, one datacenter)</vt:lpstr>
      <vt:lpstr>Execution time(Allgather, one datacenter)</vt:lpstr>
      <vt:lpstr>Allgather, one datacenter, different sub chunk number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Machine Learning for Design and Optimization  of Optical Networks</dc:title>
  <dc:creator>Mëmëdhe Ibrahimi</dc:creator>
  <cp:lastModifiedBy>Jiaheng Xiong</cp:lastModifiedBy>
  <cp:revision>431</cp:revision>
  <dcterms:created xsi:type="dcterms:W3CDTF">2023-09-07T17:16:43Z</dcterms:created>
  <dcterms:modified xsi:type="dcterms:W3CDTF">2025-05-30T19:29:43Z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0x01010060FB35141764A047873234D3F30138EE</vt:lpwstr>
  </property>
</Properties>
</file>