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90" r:id="rId6"/>
    <p:sldId id="299" r:id="rId7"/>
    <p:sldId id="300" r:id="rId8"/>
    <p:sldId id="301" r:id="rId9"/>
    <p:sldId id="291" r:id="rId10"/>
    <p:sldId id="302" r:id="rId11"/>
    <p:sldId id="303" r:id="rId12"/>
    <p:sldId id="304" r:id="rId13"/>
    <p:sldId id="305" r:id="rId14"/>
    <p:sldId id="306" r:id="rId15"/>
    <p:sldId id="287" r:id="rId16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C3CBC8"/>
    <a:srgbClr val="AEBEB8"/>
    <a:srgbClr val="8DA59A"/>
    <a:srgbClr val="567265"/>
    <a:srgbClr val="2F4B3D"/>
    <a:srgbClr val="D9D9D9"/>
    <a:srgbClr val="E0E0E0"/>
    <a:srgbClr val="C7CFCC"/>
    <a:srgbClr val="B0B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5352B-C092-4963-8492-74F158E21C96}" v="75" dt="2024-07-18T19:09:09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6" autoAdjust="0"/>
    <p:restoredTop sz="93316" autoAdjust="0"/>
  </p:normalViewPr>
  <p:slideViewPr>
    <p:cSldViewPr snapToGrid="0" snapToObjects="1">
      <p:cViewPr varScale="1">
        <p:scale>
          <a:sx n="77" d="100"/>
          <a:sy n="77" d="100"/>
        </p:scale>
        <p:origin x="797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188DB-E110-407B-9440-9ACEF812DCF2}" type="datetimeFigureOut">
              <a:rPr lang="it-IT" smtClean="0"/>
              <a:t>18/07/2024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134D-6C7A-430A-BB71-A42B112EB59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86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B134D-6C7A-430A-BB71-A42B112EB59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96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B134D-6C7A-430A-BB71-A42B112EB59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64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A80A8D7-D314-5F4B-B929-4464E73AF7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949"/>
          <a:stretch/>
        </p:blipFill>
        <p:spPr>
          <a:xfrm>
            <a:off x="-751561" y="1"/>
            <a:ext cx="8069335" cy="6050071"/>
          </a:xfrm>
          <a:prstGeom prst="rect">
            <a:avLst/>
          </a:prstGeom>
        </p:spPr>
      </p:pic>
      <p:sp>
        <p:nvSpPr>
          <p:cNvPr id="168" name="Rettangolo 167"/>
          <p:cNvSpPr/>
          <p:nvPr userDrawn="1"/>
        </p:nvSpPr>
        <p:spPr>
          <a:xfrm>
            <a:off x="0" y="5118101"/>
            <a:ext cx="12192000" cy="1739899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18/07/2024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18/07/2024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18/07/2024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210371" y="6363506"/>
            <a:ext cx="4104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Hao Zhou, Samuele Locatelli, Francesco Ruan – DEIB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magine 254">
            <a:extLst>
              <a:ext uri="{FF2B5EF4-FFF2-40B4-BE49-F238E27FC236}">
                <a16:creationId xmlns:a16="http://schemas.microsoft.com/office/drawing/2014/main" id="{652D544D-21C1-F34C-973C-B8772D0972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67847" y="285759"/>
            <a:ext cx="7719443" cy="6725940"/>
          </a:xfrm>
          <a:prstGeom prst="rect">
            <a:avLst/>
          </a:prstGeom>
        </p:spPr>
      </p:pic>
      <p:sp>
        <p:nvSpPr>
          <p:cNvPr id="253" name="Rettangolo 252"/>
          <p:cNvSpPr/>
          <p:nvPr userDrawn="1"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340886FB-3DFD-448E-AE25-DF217ACAE3F1}"/>
              </a:ext>
            </a:extLst>
          </p:cNvPr>
          <p:cNvSpPr txBox="1"/>
          <p:nvPr userDrawn="1"/>
        </p:nvSpPr>
        <p:spPr>
          <a:xfrm>
            <a:off x="210371" y="6363506"/>
            <a:ext cx="4104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baseline="0">
                <a:solidFill>
                  <a:srgbClr val="FFFFFF"/>
                </a:solidFill>
                <a:latin typeface="Arial"/>
                <a:cs typeface="Arial"/>
              </a:rPr>
              <a:t>Hao Zhou, Samuele Locatelli, Francesco Ruan – 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DEIB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7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18/07/2024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18/07/2024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18/07/2024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18/07/2024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18/07/2024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18/07/2024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EIB Polimi - YouTube">
            <a:extLst>
              <a:ext uri="{FF2B5EF4-FFF2-40B4-BE49-F238E27FC236}">
                <a16:creationId xmlns:a16="http://schemas.microsoft.com/office/drawing/2014/main" id="{F237E453-175F-4D61-ABA7-F3F55C412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64" y="1167712"/>
            <a:ext cx="2692443" cy="26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2209800" y="5396957"/>
            <a:ext cx="7772400" cy="956216"/>
          </a:xfrm>
        </p:spPr>
        <p:txBody>
          <a:bodyPr>
            <a:norm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Localization, navigation and smart mobility project</a:t>
            </a:r>
          </a:p>
          <a:p>
            <a:pPr algn="ctr"/>
            <a:r>
              <a:rPr lang="en-US" altLang="zh-CN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Jiaheng</a:t>
            </a:r>
            <a:r>
              <a:rPr lang="zh-CN" altLang="en-US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endParaRPr lang="en-GB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C4DB71E-C290-4C8C-BCD0-43365E9599D5}"/>
              </a:ext>
            </a:extLst>
          </p:cNvPr>
          <p:cNvSpPr txBox="1"/>
          <p:nvPr/>
        </p:nvSpPr>
        <p:spPr>
          <a:xfrm>
            <a:off x="7438812" y="3593320"/>
            <a:ext cx="23673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600" b="1" dirty="0">
                <a:solidFill>
                  <a:srgbClr val="436D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F075BC-B2EB-D84D-9825-A01393CEC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811" y="415375"/>
            <a:ext cx="1977072" cy="7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E4DFB-5EF5-3CEA-317E-A05BE4A6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Result of 100kmh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14B8D-5B08-5D28-7D91-F723D084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34" y="6328253"/>
            <a:ext cx="4118983" cy="390580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144E4FEC-DB20-11CF-D11D-022095ED571A}"/>
              </a:ext>
            </a:extLst>
          </p:cNvPr>
          <p:cNvSpPr txBox="1">
            <a:spLocks/>
          </p:cNvSpPr>
          <p:nvPr/>
        </p:nvSpPr>
        <p:spPr>
          <a:xfrm>
            <a:off x="58683" y="6412943"/>
            <a:ext cx="6089456" cy="2212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sz="1400" dirty="0"/>
              <a:t>Jiaheng Xiong - DEIB</a:t>
            </a:r>
            <a:endParaRPr lang="it-IT" sz="14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D463A87-D8B9-8851-36F5-08E060570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718816"/>
              </p:ext>
            </p:extLst>
          </p:nvPr>
        </p:nvGraphicFramePr>
        <p:xfrm>
          <a:off x="8180065" y="2296733"/>
          <a:ext cx="3848010" cy="293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272">
                  <a:extLst>
                    <a:ext uri="{9D8B030D-6E8A-4147-A177-3AD203B41FA5}">
                      <a16:colId xmlns:a16="http://schemas.microsoft.com/office/drawing/2014/main" val="1073909347"/>
                    </a:ext>
                  </a:extLst>
                </a:gridCol>
                <a:gridCol w="1570879">
                  <a:extLst>
                    <a:ext uri="{9D8B030D-6E8A-4147-A177-3AD203B41FA5}">
                      <a16:colId xmlns:a16="http://schemas.microsoft.com/office/drawing/2014/main" val="1272846205"/>
                    </a:ext>
                  </a:extLst>
                </a:gridCol>
                <a:gridCol w="985859">
                  <a:extLst>
                    <a:ext uri="{9D8B030D-6E8A-4147-A177-3AD203B41FA5}">
                      <a16:colId xmlns:a16="http://schemas.microsoft.com/office/drawing/2014/main" val="507762212"/>
                    </a:ext>
                  </a:extLst>
                </a:gridCol>
              </a:tblGrid>
              <a:tr h="73375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 valid localization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98235"/>
                  </a:ext>
                </a:extLst>
              </a:tr>
              <a:tr h="7337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TDOA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47/168 = 27.98%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1.0072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24548"/>
                  </a:ext>
                </a:extLst>
              </a:tr>
              <a:tr h="7337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AOA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64/168= 38.09%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8.7185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71885"/>
                  </a:ext>
                </a:extLst>
              </a:tr>
              <a:tr h="7337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AOA+TDOA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117/168= 69.64%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1.2164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98005"/>
                  </a:ext>
                </a:extLst>
              </a:tr>
            </a:tbl>
          </a:graphicData>
        </a:graphic>
      </p:graphicFrame>
      <p:pic>
        <p:nvPicPr>
          <p:cNvPr id="6" name="Picture 5" descr="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D3B18A62-421B-09C8-0C75-6E7FDC8A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1561"/>
            <a:ext cx="8180065" cy="39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6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E4DFB-5EF5-3CEA-317E-A05BE4A6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Analysis of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14B8D-5B08-5D28-7D91-F723D084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34" y="6328253"/>
            <a:ext cx="4118983" cy="390580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144E4FEC-DB20-11CF-D11D-022095ED571A}"/>
              </a:ext>
            </a:extLst>
          </p:cNvPr>
          <p:cNvSpPr txBox="1">
            <a:spLocks/>
          </p:cNvSpPr>
          <p:nvPr/>
        </p:nvSpPr>
        <p:spPr>
          <a:xfrm>
            <a:off x="58683" y="6412943"/>
            <a:ext cx="6089456" cy="2212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sz="1400" dirty="0"/>
              <a:t>Jiaheng Xiong - DEIB</a:t>
            </a:r>
            <a:endParaRPr lang="it-IT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DA253-C30A-E824-486B-EE60EE1CD833}"/>
              </a:ext>
            </a:extLst>
          </p:cNvPr>
          <p:cNvSpPr txBox="1"/>
          <p:nvPr/>
        </p:nvSpPr>
        <p:spPr>
          <a:xfrm>
            <a:off x="384695" y="1501018"/>
            <a:ext cx="11247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From the result, we can see the AOA+TDOA have the most valid result in each case. And AOA is the second.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We can see AOA has the highest RMSE in each case. It means the measurement of AOA is not accurate.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In the slalom case, the AOA+TDOA has lowest RMSE. In the other cases, TDOA method get the lowest RMSE.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Though in the 70kmh and 100kmh case, the RMSE of AOA+TDOA are not highest, but they are much better than AOA, and near by the performance of TDOA.</a:t>
            </a:r>
          </a:p>
          <a:p>
            <a:endParaRPr lang="en-US" altLang="zh-CN" dirty="0"/>
          </a:p>
          <a:p>
            <a:r>
              <a:rPr lang="en-US" altLang="zh-CN" dirty="0"/>
              <a:t>So, the conclusion is, AOA+TDOA method has the best performance. It combines the advantage of AOA and TDOA, get the more valid estimation and lower RMSE.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67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431E86-03B3-7C42-8AF8-957503CAE7EE}"/>
              </a:ext>
            </a:extLst>
          </p:cNvPr>
          <p:cNvSpPr txBox="1"/>
          <p:nvPr/>
        </p:nvSpPr>
        <p:spPr>
          <a:xfrm>
            <a:off x="5771136" y="2499925"/>
            <a:ext cx="6078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3A70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2EAB33-E222-8744-A578-699991589200}"/>
              </a:ext>
            </a:extLst>
          </p:cNvPr>
          <p:cNvSpPr txBox="1"/>
          <p:nvPr/>
        </p:nvSpPr>
        <p:spPr>
          <a:xfrm>
            <a:off x="6338596" y="3420455"/>
            <a:ext cx="3601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D9235-2FC5-DAD6-EDFC-72CBD7D0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34" y="6328253"/>
            <a:ext cx="4118983" cy="390580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617AF7C9-C287-6A3A-13CF-D2D4487E8EC3}"/>
              </a:ext>
            </a:extLst>
          </p:cNvPr>
          <p:cNvSpPr txBox="1">
            <a:spLocks/>
          </p:cNvSpPr>
          <p:nvPr/>
        </p:nvSpPr>
        <p:spPr>
          <a:xfrm>
            <a:off x="58683" y="6412943"/>
            <a:ext cx="6089456" cy="2212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sz="1400" dirty="0"/>
              <a:t>Jiaheng Xiong - DEIB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20100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1408F5-E606-4393-B7D8-200EE5A2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Visualization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0D523F-5884-5233-AF46-B5D4335CEF21}"/>
              </a:ext>
            </a:extLst>
          </p:cNvPr>
          <p:cNvSpPr txBox="1"/>
          <p:nvPr/>
        </p:nvSpPr>
        <p:spPr>
          <a:xfrm>
            <a:off x="384695" y="1426464"/>
            <a:ext cx="1152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Firstly, we visualize the ground truth for 3 dataset.</a:t>
            </a:r>
          </a:p>
        </p:txBody>
      </p:sp>
      <p:pic>
        <p:nvPicPr>
          <p:cNvPr id="5" name="Picture 4" descr="A graph with a line and orange triangles&#10;&#10;Description automatically generated with medium confidence">
            <a:extLst>
              <a:ext uri="{FF2B5EF4-FFF2-40B4-BE49-F238E27FC236}">
                <a16:creationId xmlns:a16="http://schemas.microsoft.com/office/drawing/2014/main" id="{2EA5306B-A5DB-EB66-715A-CB2BC6EC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95" y="2045904"/>
            <a:ext cx="3567928" cy="2674926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D1066204-87C7-7034-EC54-61F55D47B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839" y="2045904"/>
            <a:ext cx="3567928" cy="2674926"/>
          </a:xfrm>
          <a:prstGeom prst="rect">
            <a:avLst/>
          </a:prstGeom>
        </p:spPr>
      </p:pic>
      <p:pic>
        <p:nvPicPr>
          <p:cNvPr id="9" name="Picture 8" descr="A graph with blue line and orange triangles&#10;&#10;Description automatically generated">
            <a:extLst>
              <a:ext uri="{FF2B5EF4-FFF2-40B4-BE49-F238E27FC236}">
                <a16:creationId xmlns:a16="http://schemas.microsoft.com/office/drawing/2014/main" id="{1C1F38AB-FC85-59A4-28EE-403888068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984" y="2045904"/>
            <a:ext cx="3567928" cy="2674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8A82C7-311D-C94B-A693-7295621AF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234" y="6328253"/>
            <a:ext cx="4118983" cy="390580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E0A543C9-BB7C-2D9C-8A1A-40814353AE6F}"/>
              </a:ext>
            </a:extLst>
          </p:cNvPr>
          <p:cNvSpPr txBox="1">
            <a:spLocks/>
          </p:cNvSpPr>
          <p:nvPr/>
        </p:nvSpPr>
        <p:spPr>
          <a:xfrm>
            <a:off x="58683" y="6412943"/>
            <a:ext cx="6089456" cy="2212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sz="1400" dirty="0"/>
              <a:t>Jiaheng Xiong - DEIB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9038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1408F5-E606-4393-B7D8-200EE5A2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Visualization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0D523F-5884-5233-AF46-B5D4335CEF21}"/>
              </a:ext>
            </a:extLst>
          </p:cNvPr>
          <p:cNvSpPr txBox="1"/>
          <p:nvPr/>
        </p:nvSpPr>
        <p:spPr>
          <a:xfrm>
            <a:off x="532239" y="1559036"/>
            <a:ext cx="1152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Secondly, we visualize the TDOA for 3 dataset.</a:t>
            </a:r>
          </a:p>
        </p:txBody>
      </p:sp>
      <p:pic>
        <p:nvPicPr>
          <p:cNvPr id="20" name="Picture 19" descr="A graph with colored lines&#10;&#10;Description automatically generated">
            <a:extLst>
              <a:ext uri="{FF2B5EF4-FFF2-40B4-BE49-F238E27FC236}">
                <a16:creationId xmlns:a16="http://schemas.microsoft.com/office/drawing/2014/main" id="{240726D5-73B3-1353-129E-DBA9F071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2" y="2250554"/>
            <a:ext cx="4163172" cy="3121189"/>
          </a:xfrm>
          <a:prstGeom prst="rect">
            <a:avLst/>
          </a:prstGeom>
        </p:spPr>
      </p:pic>
      <p:pic>
        <p:nvPicPr>
          <p:cNvPr id="22" name="Picture 21" descr="A graph with colored lines&#10;&#10;Description automatically generated">
            <a:extLst>
              <a:ext uri="{FF2B5EF4-FFF2-40B4-BE49-F238E27FC236}">
                <a16:creationId xmlns:a16="http://schemas.microsoft.com/office/drawing/2014/main" id="{3D7CA785-F269-FE9F-9EF2-5A5E111B3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50" y="2250555"/>
            <a:ext cx="4163171" cy="3121188"/>
          </a:xfrm>
          <a:prstGeom prst="rect">
            <a:avLst/>
          </a:prstGeom>
        </p:spPr>
      </p:pic>
      <p:pic>
        <p:nvPicPr>
          <p:cNvPr id="24" name="Picture 23" descr="A graph with colored lines&#10;&#10;Description automatically generated">
            <a:extLst>
              <a:ext uri="{FF2B5EF4-FFF2-40B4-BE49-F238E27FC236}">
                <a16:creationId xmlns:a16="http://schemas.microsoft.com/office/drawing/2014/main" id="{5195234B-C9B1-8F21-24B5-DD0E952D5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828" y="2250554"/>
            <a:ext cx="4163172" cy="3121189"/>
          </a:xfrm>
          <a:prstGeom prst="rect">
            <a:avLst/>
          </a:prstGeom>
        </p:spPr>
      </p:pic>
      <p:pic>
        <p:nvPicPr>
          <p:cNvPr id="25" name="Picture 24" descr="A graph with colored lines&#10;&#10;Description automatically generated">
            <a:extLst>
              <a:ext uri="{FF2B5EF4-FFF2-40B4-BE49-F238E27FC236}">
                <a16:creationId xmlns:a16="http://schemas.microsoft.com/office/drawing/2014/main" id="{665BC5CA-B9EF-56DE-F046-DA3855C02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2" y="2230676"/>
            <a:ext cx="4163172" cy="3121189"/>
          </a:xfrm>
          <a:prstGeom prst="rect">
            <a:avLst/>
          </a:prstGeom>
        </p:spPr>
      </p:pic>
      <p:pic>
        <p:nvPicPr>
          <p:cNvPr id="26" name="Picture 25" descr="A graph with colored lines&#10;&#10;Description automatically generated">
            <a:extLst>
              <a:ext uri="{FF2B5EF4-FFF2-40B4-BE49-F238E27FC236}">
                <a16:creationId xmlns:a16="http://schemas.microsoft.com/office/drawing/2014/main" id="{DE917D97-1ACE-32AF-7722-963ECE75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50" y="2230677"/>
            <a:ext cx="4163171" cy="3121188"/>
          </a:xfrm>
          <a:prstGeom prst="rect">
            <a:avLst/>
          </a:prstGeom>
        </p:spPr>
      </p:pic>
      <p:pic>
        <p:nvPicPr>
          <p:cNvPr id="27" name="Picture 26" descr="A graph with colored lines&#10;&#10;Description automatically generated">
            <a:extLst>
              <a:ext uri="{FF2B5EF4-FFF2-40B4-BE49-F238E27FC236}">
                <a16:creationId xmlns:a16="http://schemas.microsoft.com/office/drawing/2014/main" id="{F1304F83-855F-A8EC-BAA9-5C5F3D86E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828" y="2230676"/>
            <a:ext cx="4163172" cy="3121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9E194A-0573-EC48-3C76-9FF9585B4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34" y="6328253"/>
            <a:ext cx="4118983" cy="39058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301EF0A1-55BE-23DD-0F59-2D6E5B7710B2}"/>
              </a:ext>
            </a:extLst>
          </p:cNvPr>
          <p:cNvSpPr txBox="1">
            <a:spLocks/>
          </p:cNvSpPr>
          <p:nvPr/>
        </p:nvSpPr>
        <p:spPr>
          <a:xfrm>
            <a:off x="58683" y="6412943"/>
            <a:ext cx="6089456" cy="2212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sz="1400" dirty="0"/>
              <a:t>Jiaheng Xiong - DEIB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78408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1408F5-E606-4393-B7D8-200EE5A2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Visualization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0D523F-5884-5233-AF46-B5D4335CEF21}"/>
              </a:ext>
            </a:extLst>
          </p:cNvPr>
          <p:cNvSpPr txBox="1"/>
          <p:nvPr/>
        </p:nvSpPr>
        <p:spPr>
          <a:xfrm>
            <a:off x="532239" y="1559036"/>
            <a:ext cx="1152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Thirdly</a:t>
            </a:r>
            <a:r>
              <a:rPr lang="en-GB" dirty="0"/>
              <a:t>, we visualize the local AOA for 3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E194A-0573-EC48-3C76-9FF9585B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34" y="6328253"/>
            <a:ext cx="4118983" cy="39058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301EF0A1-55BE-23DD-0F59-2D6E5B7710B2}"/>
              </a:ext>
            </a:extLst>
          </p:cNvPr>
          <p:cNvSpPr txBox="1">
            <a:spLocks/>
          </p:cNvSpPr>
          <p:nvPr/>
        </p:nvSpPr>
        <p:spPr>
          <a:xfrm>
            <a:off x="58683" y="6412943"/>
            <a:ext cx="6089456" cy="2212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sz="1400" dirty="0"/>
              <a:t>Jiaheng Xiong - DEIB</a:t>
            </a:r>
            <a:endParaRPr lang="it-IT" sz="1400" dirty="0"/>
          </a:p>
        </p:txBody>
      </p:sp>
      <p:pic>
        <p:nvPicPr>
          <p:cNvPr id="7" name="Picture 6" descr="A graph of different colors and numbers&#10;&#10;Description automatically generated with medium confidence">
            <a:extLst>
              <a:ext uri="{FF2B5EF4-FFF2-40B4-BE49-F238E27FC236}">
                <a16:creationId xmlns:a16="http://schemas.microsoft.com/office/drawing/2014/main" id="{C84D646F-A05F-0F6A-AB15-2B387B6A9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3" y="2013059"/>
            <a:ext cx="4118983" cy="3088060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146C33B8-ADAA-D890-5EEE-469C0A1FB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068" y="1928368"/>
            <a:ext cx="4231947" cy="3172751"/>
          </a:xfrm>
          <a:prstGeom prst="rect">
            <a:avLst/>
          </a:prstGeom>
        </p:spPr>
      </p:pic>
      <p:pic>
        <p:nvPicPr>
          <p:cNvPr id="11" name="Picture 10" descr="A graph of different colors&#10;&#10;Description automatically generated">
            <a:extLst>
              <a:ext uri="{FF2B5EF4-FFF2-40B4-BE49-F238E27FC236}">
                <a16:creationId xmlns:a16="http://schemas.microsoft.com/office/drawing/2014/main" id="{D905C7F7-E89F-71BE-9F3E-629D8B190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015" y="2013059"/>
            <a:ext cx="4118985" cy="3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1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1408F5-E606-4393-B7D8-200EE5A2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Visualization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0D523F-5884-5233-AF46-B5D4335CEF21}"/>
              </a:ext>
            </a:extLst>
          </p:cNvPr>
          <p:cNvSpPr txBox="1"/>
          <p:nvPr/>
        </p:nvSpPr>
        <p:spPr>
          <a:xfrm>
            <a:off x="532239" y="1559036"/>
            <a:ext cx="1152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Finally, we visualize the global AOA for 3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E194A-0573-EC48-3C76-9FF9585B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34" y="6328253"/>
            <a:ext cx="4118983" cy="39058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301EF0A1-55BE-23DD-0F59-2D6E5B7710B2}"/>
              </a:ext>
            </a:extLst>
          </p:cNvPr>
          <p:cNvSpPr txBox="1">
            <a:spLocks/>
          </p:cNvSpPr>
          <p:nvPr/>
        </p:nvSpPr>
        <p:spPr>
          <a:xfrm>
            <a:off x="58683" y="6412943"/>
            <a:ext cx="6089456" cy="2212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sz="1400" dirty="0"/>
              <a:t>Jiaheng Xiong - DEIB</a:t>
            </a:r>
            <a:endParaRPr lang="it-IT" sz="1400" dirty="0"/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7591CCF-E9BA-87FD-0AB6-E17164E9D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3" y="2013059"/>
            <a:ext cx="4118983" cy="3088060"/>
          </a:xfrm>
          <a:prstGeom prst="rect">
            <a:avLst/>
          </a:prstGeom>
        </p:spPr>
      </p:pic>
      <p:pic>
        <p:nvPicPr>
          <p:cNvPr id="12" name="Picture 11" descr="A graph of different colors and numbers&#10;&#10;Description automatically generated with medium confidence">
            <a:extLst>
              <a:ext uri="{FF2B5EF4-FFF2-40B4-BE49-F238E27FC236}">
                <a16:creationId xmlns:a16="http://schemas.microsoft.com/office/drawing/2014/main" id="{FC2005EA-384F-ABA1-0B2D-7087959EB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097" y="2013058"/>
            <a:ext cx="4118983" cy="3088061"/>
          </a:xfrm>
          <a:prstGeom prst="rect">
            <a:avLst/>
          </a:prstGeom>
        </p:spPr>
      </p:pic>
      <p:pic>
        <p:nvPicPr>
          <p:cNvPr id="14" name="Picture 13" descr="A graph of different colors and numbers&#10;&#10;Description automatically generated">
            <a:extLst>
              <a:ext uri="{FF2B5EF4-FFF2-40B4-BE49-F238E27FC236}">
                <a16:creationId xmlns:a16="http://schemas.microsoft.com/office/drawing/2014/main" id="{6E4309F4-21D1-0562-EDC6-B8E2019AD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113" y="2013059"/>
            <a:ext cx="4258016" cy="31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4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E4DFB-5EF5-3CEA-317E-A05BE4A6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TDOA_NLS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C1A9F6-38C6-1B6D-E11F-CFA372E3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148437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GB" sz="1800" dirty="0">
                <a:latin typeface="+mn-lt"/>
              </a:rPr>
              <a:t>We only consider the TDOA measurement with at least 2 valid data, because we must have 2 or more </a:t>
            </a:r>
            <a:r>
              <a:rPr lang="en-GB" sz="1800" dirty="0" err="1">
                <a:latin typeface="+mn-lt"/>
              </a:rPr>
              <a:t>tdoa</a:t>
            </a:r>
            <a:r>
              <a:rPr lang="en-GB" sz="1800" dirty="0">
                <a:latin typeface="+mn-lt"/>
              </a:rPr>
              <a:t> to localize a point.</a:t>
            </a:r>
          </a:p>
          <a:p>
            <a:pPr marL="342900" indent="-342900">
              <a:buAutoNum type="arabicPeriod"/>
            </a:pPr>
            <a:r>
              <a:rPr lang="en-GB" sz="1800" dirty="0">
                <a:latin typeface="+mn-lt"/>
              </a:rPr>
              <a:t>Because there are so much </a:t>
            </a:r>
            <a:r>
              <a:rPr lang="en-GB" sz="1800" dirty="0" err="1">
                <a:latin typeface="+mn-lt"/>
              </a:rPr>
              <a:t>NaN</a:t>
            </a:r>
            <a:r>
              <a:rPr lang="en-GB" sz="1800" dirty="0">
                <a:latin typeface="+mn-lt"/>
              </a:rPr>
              <a:t> in our dataset, we only use the AP with non-</a:t>
            </a:r>
            <a:r>
              <a:rPr lang="en-GB" sz="1800" dirty="0" err="1">
                <a:latin typeface="+mn-lt"/>
              </a:rPr>
              <a:t>NaN</a:t>
            </a:r>
            <a:r>
              <a:rPr lang="en-GB" sz="1800" dirty="0">
                <a:latin typeface="+mn-lt"/>
              </a:rPr>
              <a:t> to localize as fig. 1</a:t>
            </a:r>
          </a:p>
          <a:p>
            <a:pPr marL="342900" indent="-342900">
              <a:buAutoNum type="arabicPeriod"/>
            </a:pPr>
            <a:r>
              <a:rPr lang="en-GB" sz="1800" dirty="0">
                <a:latin typeface="+mn-lt"/>
              </a:rPr>
              <a:t>We delete the outlier result which is outside of the tunnel as fig. 2. Because we think these values are failed.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14B8D-5B08-5D28-7D91-F723D084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34" y="6328253"/>
            <a:ext cx="4118983" cy="390580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144E4FEC-DB20-11CF-D11D-022095ED571A}"/>
              </a:ext>
            </a:extLst>
          </p:cNvPr>
          <p:cNvSpPr txBox="1">
            <a:spLocks/>
          </p:cNvSpPr>
          <p:nvPr/>
        </p:nvSpPr>
        <p:spPr>
          <a:xfrm>
            <a:off x="58683" y="6412943"/>
            <a:ext cx="6089456" cy="2212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sz="1400" dirty="0"/>
              <a:t>Jiaheng Xiong - DEIB</a:t>
            </a:r>
            <a:endParaRPr lang="it-IT" sz="1400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114EDC3-3783-EA1A-D2F5-7BF414FE2999}"/>
              </a:ext>
            </a:extLst>
          </p:cNvPr>
          <p:cNvSpPr/>
          <p:nvPr/>
        </p:nvSpPr>
        <p:spPr>
          <a:xfrm>
            <a:off x="1130675" y="4260207"/>
            <a:ext cx="139148" cy="11927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CCFD998-F84B-F30C-17B5-C709740DDE9B}"/>
              </a:ext>
            </a:extLst>
          </p:cNvPr>
          <p:cNvSpPr/>
          <p:nvPr/>
        </p:nvSpPr>
        <p:spPr>
          <a:xfrm>
            <a:off x="1680375" y="4271008"/>
            <a:ext cx="139148" cy="11927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7F7B422-7E82-C795-06A2-45E4161C748A}"/>
              </a:ext>
            </a:extLst>
          </p:cNvPr>
          <p:cNvSpPr/>
          <p:nvPr/>
        </p:nvSpPr>
        <p:spPr>
          <a:xfrm>
            <a:off x="2308263" y="4268708"/>
            <a:ext cx="139148" cy="11927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F1C563D-5606-571A-5235-AC8A0C438DD2}"/>
              </a:ext>
            </a:extLst>
          </p:cNvPr>
          <p:cNvSpPr/>
          <p:nvPr/>
        </p:nvSpPr>
        <p:spPr>
          <a:xfrm>
            <a:off x="2936151" y="4268708"/>
            <a:ext cx="139148" cy="11927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BC4546E-D085-B645-5B28-AF6D6572E37A}"/>
              </a:ext>
            </a:extLst>
          </p:cNvPr>
          <p:cNvSpPr/>
          <p:nvPr/>
        </p:nvSpPr>
        <p:spPr>
          <a:xfrm>
            <a:off x="3591338" y="4260207"/>
            <a:ext cx="139148" cy="119270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B7D24CF-F394-0670-6F65-4CE07B9C1F54}"/>
              </a:ext>
            </a:extLst>
          </p:cNvPr>
          <p:cNvSpPr/>
          <p:nvPr/>
        </p:nvSpPr>
        <p:spPr>
          <a:xfrm rot="10800000">
            <a:off x="818983" y="4889651"/>
            <a:ext cx="139148" cy="11927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08C3B7-E38B-5CFD-4889-717F77342A19}"/>
              </a:ext>
            </a:extLst>
          </p:cNvPr>
          <p:cNvCxnSpPr>
            <a:cxnSpLocks/>
          </p:cNvCxnSpPr>
          <p:nvPr/>
        </p:nvCxnSpPr>
        <p:spPr>
          <a:xfrm>
            <a:off x="802801" y="4235152"/>
            <a:ext cx="39885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D8404B-4236-6880-26E2-40448404F129}"/>
              </a:ext>
            </a:extLst>
          </p:cNvPr>
          <p:cNvCxnSpPr>
            <a:cxnSpLocks/>
          </p:cNvCxnSpPr>
          <p:nvPr/>
        </p:nvCxnSpPr>
        <p:spPr>
          <a:xfrm>
            <a:off x="802801" y="5013717"/>
            <a:ext cx="39255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B190C0D-EC5F-DD3B-8AAB-AA387CBA9CF7}"/>
              </a:ext>
            </a:extLst>
          </p:cNvPr>
          <p:cNvSpPr/>
          <p:nvPr/>
        </p:nvSpPr>
        <p:spPr>
          <a:xfrm rot="10800000">
            <a:off x="1385911" y="4877158"/>
            <a:ext cx="139148" cy="11927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7BA19B1-F6EA-72DE-E5D9-74A833F16067}"/>
              </a:ext>
            </a:extLst>
          </p:cNvPr>
          <p:cNvSpPr/>
          <p:nvPr/>
        </p:nvSpPr>
        <p:spPr>
          <a:xfrm rot="10800000">
            <a:off x="2025991" y="4877158"/>
            <a:ext cx="139148" cy="11927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13089CB-F405-2DF9-80CF-556F7D405980}"/>
              </a:ext>
            </a:extLst>
          </p:cNvPr>
          <p:cNvSpPr/>
          <p:nvPr/>
        </p:nvSpPr>
        <p:spPr>
          <a:xfrm rot="10800000">
            <a:off x="2657914" y="4889651"/>
            <a:ext cx="139148" cy="11927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BB2A7D-9EFF-B281-2DEB-7EEA5FB3144E}"/>
              </a:ext>
            </a:extLst>
          </p:cNvPr>
          <p:cNvSpPr/>
          <p:nvPr/>
        </p:nvSpPr>
        <p:spPr>
          <a:xfrm rot="10800000">
            <a:off x="3289835" y="4885803"/>
            <a:ext cx="139148" cy="119270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95FC06-76FD-8600-6BE3-BEE367EA6F31}"/>
              </a:ext>
            </a:extLst>
          </p:cNvPr>
          <p:cNvSpPr/>
          <p:nvPr/>
        </p:nvSpPr>
        <p:spPr>
          <a:xfrm>
            <a:off x="3246650" y="4559525"/>
            <a:ext cx="139149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5F740B-518A-E17A-680C-3193B59D3619}"/>
              </a:ext>
            </a:extLst>
          </p:cNvPr>
          <p:cNvSpPr txBox="1"/>
          <p:nvPr/>
        </p:nvSpPr>
        <p:spPr>
          <a:xfrm>
            <a:off x="2792365" y="3953076"/>
            <a:ext cx="426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NaN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C46DB9-D3E8-7C05-ADB5-A7AC7A8ACB80}"/>
              </a:ext>
            </a:extLst>
          </p:cNvPr>
          <p:cNvSpPr txBox="1"/>
          <p:nvPr/>
        </p:nvSpPr>
        <p:spPr>
          <a:xfrm>
            <a:off x="2518045" y="4993164"/>
            <a:ext cx="426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NaN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E6DDA-7127-A96A-670C-4E597D8D6974}"/>
              </a:ext>
            </a:extLst>
          </p:cNvPr>
          <p:cNvSpPr txBox="1"/>
          <p:nvPr/>
        </p:nvSpPr>
        <p:spPr>
          <a:xfrm>
            <a:off x="2164477" y="3962210"/>
            <a:ext cx="426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NaN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8EFBA1-65B1-AF51-313F-B98C8E441316}"/>
              </a:ext>
            </a:extLst>
          </p:cNvPr>
          <p:cNvSpPr txBox="1"/>
          <p:nvPr/>
        </p:nvSpPr>
        <p:spPr>
          <a:xfrm>
            <a:off x="1890157" y="5005073"/>
            <a:ext cx="426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NaN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AECF86-C32E-2E9B-6642-FD561B898D6A}"/>
              </a:ext>
            </a:extLst>
          </p:cNvPr>
          <p:cNvSpPr txBox="1"/>
          <p:nvPr/>
        </p:nvSpPr>
        <p:spPr>
          <a:xfrm>
            <a:off x="1525059" y="3981525"/>
            <a:ext cx="426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NaN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2D0ABF-650D-2491-068A-DB94719786D2}"/>
              </a:ext>
            </a:extLst>
          </p:cNvPr>
          <p:cNvSpPr txBox="1"/>
          <p:nvPr/>
        </p:nvSpPr>
        <p:spPr>
          <a:xfrm>
            <a:off x="1250739" y="5017122"/>
            <a:ext cx="426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NaN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66832-D3E2-E038-6ABC-A5567FE2F481}"/>
              </a:ext>
            </a:extLst>
          </p:cNvPr>
          <p:cNvSpPr txBox="1"/>
          <p:nvPr/>
        </p:nvSpPr>
        <p:spPr>
          <a:xfrm>
            <a:off x="997755" y="3988931"/>
            <a:ext cx="426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NaN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9A4E65-C5AF-EF5D-AACD-A62D66A585E4}"/>
              </a:ext>
            </a:extLst>
          </p:cNvPr>
          <p:cNvSpPr txBox="1"/>
          <p:nvPr/>
        </p:nvSpPr>
        <p:spPr>
          <a:xfrm>
            <a:off x="692310" y="5005870"/>
            <a:ext cx="426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NaN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005FF7-4E62-A11E-6F73-9BD674980F0D}"/>
              </a:ext>
            </a:extLst>
          </p:cNvPr>
          <p:cNvSpPr txBox="1"/>
          <p:nvPr/>
        </p:nvSpPr>
        <p:spPr>
          <a:xfrm>
            <a:off x="1922727" y="5369367"/>
            <a:ext cx="77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Fig. 1</a:t>
            </a:r>
            <a:endParaRPr lang="zh-CN" altLang="en-US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8B8E505-E35F-E7EA-F1EC-C5922FF99EE7}"/>
              </a:ext>
            </a:extLst>
          </p:cNvPr>
          <p:cNvSpPr/>
          <p:nvPr/>
        </p:nvSpPr>
        <p:spPr>
          <a:xfrm>
            <a:off x="7122249" y="4239654"/>
            <a:ext cx="139148" cy="11927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C5D25AF-6095-2B80-E3AF-2D7E1CD1954F}"/>
              </a:ext>
            </a:extLst>
          </p:cNvPr>
          <p:cNvSpPr/>
          <p:nvPr/>
        </p:nvSpPr>
        <p:spPr>
          <a:xfrm>
            <a:off x="7671949" y="4250455"/>
            <a:ext cx="139148" cy="11927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680C293E-A306-8012-5458-8455E2935650}"/>
              </a:ext>
            </a:extLst>
          </p:cNvPr>
          <p:cNvSpPr/>
          <p:nvPr/>
        </p:nvSpPr>
        <p:spPr>
          <a:xfrm>
            <a:off x="8299837" y="4248155"/>
            <a:ext cx="139148" cy="11927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1D8A03A-7B63-E7D6-832E-8F7446B5A38C}"/>
              </a:ext>
            </a:extLst>
          </p:cNvPr>
          <p:cNvSpPr/>
          <p:nvPr/>
        </p:nvSpPr>
        <p:spPr>
          <a:xfrm>
            <a:off x="8927725" y="4248155"/>
            <a:ext cx="139148" cy="11927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E4E0175-DD1D-7E36-2E49-0B3B0953B207}"/>
              </a:ext>
            </a:extLst>
          </p:cNvPr>
          <p:cNvSpPr/>
          <p:nvPr/>
        </p:nvSpPr>
        <p:spPr>
          <a:xfrm>
            <a:off x="9582912" y="4239654"/>
            <a:ext cx="139148" cy="119270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482A772-E58B-D835-DED5-384C20A44DBB}"/>
              </a:ext>
            </a:extLst>
          </p:cNvPr>
          <p:cNvSpPr/>
          <p:nvPr/>
        </p:nvSpPr>
        <p:spPr>
          <a:xfrm rot="10800000">
            <a:off x="6810557" y="4869098"/>
            <a:ext cx="139148" cy="11927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2DD9E9-27E1-97DB-AB05-9DCF87ABEAFC}"/>
              </a:ext>
            </a:extLst>
          </p:cNvPr>
          <p:cNvCxnSpPr>
            <a:cxnSpLocks/>
          </p:cNvCxnSpPr>
          <p:nvPr/>
        </p:nvCxnSpPr>
        <p:spPr>
          <a:xfrm>
            <a:off x="6794375" y="4214599"/>
            <a:ext cx="39885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CF3CC0-D3DF-7A77-FA85-1318E60C402E}"/>
              </a:ext>
            </a:extLst>
          </p:cNvPr>
          <p:cNvCxnSpPr>
            <a:cxnSpLocks/>
          </p:cNvCxnSpPr>
          <p:nvPr/>
        </p:nvCxnSpPr>
        <p:spPr>
          <a:xfrm>
            <a:off x="6794375" y="4993164"/>
            <a:ext cx="39255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6BF2D834-3E83-E3C5-F865-6B552115B5CF}"/>
              </a:ext>
            </a:extLst>
          </p:cNvPr>
          <p:cNvSpPr/>
          <p:nvPr/>
        </p:nvSpPr>
        <p:spPr>
          <a:xfrm rot="10800000">
            <a:off x="7377485" y="4856605"/>
            <a:ext cx="139148" cy="11927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0836F81-5BD5-385E-EED8-F069953C65D6}"/>
              </a:ext>
            </a:extLst>
          </p:cNvPr>
          <p:cNvSpPr/>
          <p:nvPr/>
        </p:nvSpPr>
        <p:spPr>
          <a:xfrm rot="10800000">
            <a:off x="8017565" y="4856605"/>
            <a:ext cx="139148" cy="11927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5C9D8DD8-FCC5-F4BE-85B6-C731DD26C2E0}"/>
              </a:ext>
            </a:extLst>
          </p:cNvPr>
          <p:cNvSpPr/>
          <p:nvPr/>
        </p:nvSpPr>
        <p:spPr>
          <a:xfrm rot="10800000">
            <a:off x="8649488" y="4869098"/>
            <a:ext cx="139148" cy="11927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CBA96343-5A30-E4B7-9DA9-FD0C5E0A113D}"/>
              </a:ext>
            </a:extLst>
          </p:cNvPr>
          <p:cNvSpPr/>
          <p:nvPr/>
        </p:nvSpPr>
        <p:spPr>
          <a:xfrm rot="10800000">
            <a:off x="9281409" y="4865250"/>
            <a:ext cx="139148" cy="119270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187E14-4508-40CC-B8F7-A0B78AE308B0}"/>
              </a:ext>
            </a:extLst>
          </p:cNvPr>
          <p:cNvSpPr/>
          <p:nvPr/>
        </p:nvSpPr>
        <p:spPr>
          <a:xfrm>
            <a:off x="9238224" y="4538972"/>
            <a:ext cx="139149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D1A635-9E97-16FD-533A-899CFB05F142}"/>
              </a:ext>
            </a:extLst>
          </p:cNvPr>
          <p:cNvSpPr txBox="1"/>
          <p:nvPr/>
        </p:nvSpPr>
        <p:spPr>
          <a:xfrm>
            <a:off x="8403100" y="5276652"/>
            <a:ext cx="77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Fig. 2</a:t>
            </a:r>
            <a:endParaRPr lang="zh-CN" alt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F66CFB-C6AB-EE2C-C6D5-7207B5DCEB74}"/>
              </a:ext>
            </a:extLst>
          </p:cNvPr>
          <p:cNvSpPr/>
          <p:nvPr/>
        </p:nvSpPr>
        <p:spPr>
          <a:xfrm>
            <a:off x="9278892" y="3894422"/>
            <a:ext cx="139149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8385-7C29-CD34-C427-D7F998FB0FD3}"/>
              </a:ext>
            </a:extLst>
          </p:cNvPr>
          <p:cNvSpPr txBox="1"/>
          <p:nvPr/>
        </p:nvSpPr>
        <p:spPr>
          <a:xfrm>
            <a:off x="8674113" y="3611109"/>
            <a:ext cx="1406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Estimated Target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86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E4DFB-5EF5-3CEA-317E-A05BE4A6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AOA_NLS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C1A9F6-38C6-1B6D-E11F-CFA372E3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1484375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AutoNum type="arabicPeriod"/>
            </a:pPr>
            <a:r>
              <a:rPr lang="en-GB" sz="1800" dirty="0">
                <a:latin typeface="+mn-lt"/>
              </a:rPr>
              <a:t>We only consider the AOA measurement with at least 2 valid data, because we must have 2 or more </a:t>
            </a:r>
            <a:r>
              <a:rPr lang="en-GB" sz="1800" dirty="0" err="1">
                <a:latin typeface="+mn-lt"/>
              </a:rPr>
              <a:t>aoa</a:t>
            </a:r>
            <a:r>
              <a:rPr lang="en-GB" sz="1800" dirty="0">
                <a:latin typeface="+mn-lt"/>
              </a:rPr>
              <a:t> to localize a point.</a:t>
            </a:r>
          </a:p>
          <a:p>
            <a:pPr marL="342900" indent="-342900">
              <a:buAutoNum type="arabicPeriod"/>
            </a:pPr>
            <a:r>
              <a:rPr lang="en-GB" sz="1800" dirty="0">
                <a:latin typeface="+mn-lt"/>
              </a:rPr>
              <a:t>Because there are so much </a:t>
            </a:r>
            <a:r>
              <a:rPr lang="en-GB" sz="1800" dirty="0" err="1">
                <a:latin typeface="+mn-lt"/>
              </a:rPr>
              <a:t>NaN</a:t>
            </a:r>
            <a:r>
              <a:rPr lang="en-GB" sz="1800" dirty="0">
                <a:latin typeface="+mn-lt"/>
              </a:rPr>
              <a:t> in our dataset, we only use the AP with non-</a:t>
            </a:r>
            <a:r>
              <a:rPr lang="en-GB" sz="1800" dirty="0" err="1">
                <a:latin typeface="+mn-lt"/>
              </a:rPr>
              <a:t>NaN</a:t>
            </a:r>
            <a:r>
              <a:rPr lang="en-GB" sz="1800" dirty="0">
                <a:latin typeface="+mn-lt"/>
              </a:rPr>
              <a:t> to localize as the process in TDOA</a:t>
            </a:r>
          </a:p>
          <a:p>
            <a:pPr marL="342900" indent="-342900">
              <a:buAutoNum type="arabicPeriod"/>
            </a:pPr>
            <a:r>
              <a:rPr lang="en-GB" sz="1800" dirty="0">
                <a:latin typeface="+mn-lt"/>
              </a:rPr>
              <a:t>We find there are some </a:t>
            </a:r>
            <a:r>
              <a:rPr lang="en-GB" sz="1800" dirty="0" err="1">
                <a:latin typeface="+mn-lt"/>
              </a:rPr>
              <a:t>aoa</a:t>
            </a:r>
            <a:r>
              <a:rPr lang="en-GB" sz="1800" dirty="0">
                <a:latin typeface="+mn-lt"/>
              </a:rPr>
              <a:t> data not reasonable. And the error may be introduced by the signal reflection on the tunnel wall as the fig. 1. We try to retrieve the </a:t>
            </a:r>
            <a:r>
              <a:rPr lang="en-GB" sz="1800" dirty="0" err="1">
                <a:latin typeface="+mn-lt"/>
              </a:rPr>
              <a:t>aoa</a:t>
            </a:r>
            <a:r>
              <a:rPr lang="en-GB" sz="1800" dirty="0">
                <a:latin typeface="+mn-lt"/>
              </a:rPr>
              <a:t> as the fig. 2. </a:t>
            </a:r>
            <a:r>
              <a:rPr lang="en-US" sz="1800" dirty="0">
                <a:latin typeface="+mn-lt"/>
              </a:rPr>
              <a:t>We assume that each AP is tightly attached to the tunnel wall, so this error is negligible.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+mn-lt"/>
              </a:rPr>
              <a:t>With the same process of TDOA, we delete the outlier data.</a:t>
            </a:r>
            <a:endParaRPr lang="en-GB" sz="1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14B8D-5B08-5D28-7D91-F723D084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34" y="6328253"/>
            <a:ext cx="4118983" cy="390580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144E4FEC-DB20-11CF-D11D-022095ED571A}"/>
              </a:ext>
            </a:extLst>
          </p:cNvPr>
          <p:cNvSpPr txBox="1">
            <a:spLocks/>
          </p:cNvSpPr>
          <p:nvPr/>
        </p:nvSpPr>
        <p:spPr>
          <a:xfrm>
            <a:off x="58683" y="6412943"/>
            <a:ext cx="6089456" cy="2212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sz="1400" dirty="0"/>
              <a:t>Jiaheng Xiong - DEIB</a:t>
            </a:r>
            <a:endParaRPr lang="it-IT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8A1D85-6CD5-A1D5-B5D4-09A4E2981CFE}"/>
              </a:ext>
            </a:extLst>
          </p:cNvPr>
          <p:cNvCxnSpPr>
            <a:cxnSpLocks/>
          </p:cNvCxnSpPr>
          <p:nvPr/>
        </p:nvCxnSpPr>
        <p:spPr>
          <a:xfrm>
            <a:off x="384695" y="3747052"/>
            <a:ext cx="42270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F298B85-F706-2155-F7CD-7C7D94897D6F}"/>
              </a:ext>
            </a:extLst>
          </p:cNvPr>
          <p:cNvSpPr/>
          <p:nvPr/>
        </p:nvSpPr>
        <p:spPr>
          <a:xfrm>
            <a:off x="3548270" y="3772108"/>
            <a:ext cx="289029" cy="18764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3B7C5A-4824-E32D-7FFD-0C6A638C6D0F}"/>
              </a:ext>
            </a:extLst>
          </p:cNvPr>
          <p:cNvCxnSpPr>
            <a:cxnSpLocks/>
          </p:cNvCxnSpPr>
          <p:nvPr/>
        </p:nvCxnSpPr>
        <p:spPr>
          <a:xfrm>
            <a:off x="384695" y="5537771"/>
            <a:ext cx="41475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E0A62E1-600A-D5F7-3756-CD34B8492FC6}"/>
              </a:ext>
            </a:extLst>
          </p:cNvPr>
          <p:cNvSpPr/>
          <p:nvPr/>
        </p:nvSpPr>
        <p:spPr>
          <a:xfrm rot="10800000">
            <a:off x="2811778" y="5325074"/>
            <a:ext cx="278893" cy="1773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3805DB-0EF9-6B56-1D0E-9750BEF77813}"/>
              </a:ext>
            </a:extLst>
          </p:cNvPr>
          <p:cNvSpPr/>
          <p:nvPr/>
        </p:nvSpPr>
        <p:spPr>
          <a:xfrm>
            <a:off x="705678" y="4360960"/>
            <a:ext cx="1126567" cy="451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9DCF51-C420-EC18-BDC8-90B5ED6C0156}"/>
              </a:ext>
            </a:extLst>
          </p:cNvPr>
          <p:cNvCxnSpPr>
            <a:cxnSpLocks/>
          </p:cNvCxnSpPr>
          <p:nvPr/>
        </p:nvCxnSpPr>
        <p:spPr>
          <a:xfrm flipV="1">
            <a:off x="1550504" y="3782409"/>
            <a:ext cx="1808922" cy="578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39D2F9-0E2D-7024-2B98-90D081B41ABD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359426" y="3802938"/>
            <a:ext cx="333359" cy="156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A3D466-4101-BA62-F201-AF8E891F34F9}"/>
              </a:ext>
            </a:extLst>
          </p:cNvPr>
          <p:cNvCxnSpPr>
            <a:cxnSpLocks/>
            <a:stCxn id="54" idx="2"/>
            <a:endCxn id="20" idx="3"/>
          </p:cNvCxnSpPr>
          <p:nvPr/>
        </p:nvCxnSpPr>
        <p:spPr>
          <a:xfrm>
            <a:off x="1268962" y="4812089"/>
            <a:ext cx="1682262" cy="512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9F1A684-00B8-1D1F-893D-DE7483172AFC}"/>
              </a:ext>
            </a:extLst>
          </p:cNvPr>
          <p:cNvSpPr txBox="1"/>
          <p:nvPr/>
        </p:nvSpPr>
        <p:spPr>
          <a:xfrm>
            <a:off x="2040706" y="5704061"/>
            <a:ext cx="77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Fig. 1</a:t>
            </a:r>
            <a:endParaRPr lang="zh-CN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128FBEC-F053-B3AA-5560-9CA6F3BD9530}"/>
              </a:ext>
            </a:extLst>
          </p:cNvPr>
          <p:cNvSpPr txBox="1"/>
          <p:nvPr/>
        </p:nvSpPr>
        <p:spPr>
          <a:xfrm>
            <a:off x="2988645" y="3488732"/>
            <a:ext cx="74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Reflected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1A113A0-3A2E-0B2C-E4DD-2CD9D20FF19E}"/>
              </a:ext>
            </a:extLst>
          </p:cNvPr>
          <p:cNvCxnSpPr>
            <a:cxnSpLocks/>
          </p:cNvCxnSpPr>
          <p:nvPr/>
        </p:nvCxnSpPr>
        <p:spPr>
          <a:xfrm>
            <a:off x="5830408" y="3747052"/>
            <a:ext cx="42270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D442C1BC-240D-5310-D877-FE54AEEE08BF}"/>
              </a:ext>
            </a:extLst>
          </p:cNvPr>
          <p:cNvSpPr/>
          <p:nvPr/>
        </p:nvSpPr>
        <p:spPr>
          <a:xfrm>
            <a:off x="8993983" y="3772108"/>
            <a:ext cx="289029" cy="18764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D8CB5EC-2F3B-FA3E-F57E-E14E4977EFCC}"/>
              </a:ext>
            </a:extLst>
          </p:cNvPr>
          <p:cNvCxnSpPr>
            <a:cxnSpLocks/>
          </p:cNvCxnSpPr>
          <p:nvPr/>
        </p:nvCxnSpPr>
        <p:spPr>
          <a:xfrm>
            <a:off x="5830408" y="5537771"/>
            <a:ext cx="41475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598AFDE3-7FBC-45B5-4971-B65F6A186274}"/>
              </a:ext>
            </a:extLst>
          </p:cNvPr>
          <p:cNvSpPr/>
          <p:nvPr/>
        </p:nvSpPr>
        <p:spPr>
          <a:xfrm rot="10800000">
            <a:off x="8257491" y="5325074"/>
            <a:ext cx="278893" cy="1773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D24F81-C4A0-F86B-17B8-47BA4D502DB4}"/>
              </a:ext>
            </a:extLst>
          </p:cNvPr>
          <p:cNvSpPr/>
          <p:nvPr/>
        </p:nvSpPr>
        <p:spPr>
          <a:xfrm>
            <a:off x="6151391" y="4360960"/>
            <a:ext cx="1126567" cy="451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C8DFEB-D2AC-4155-D138-6F395588A837}"/>
              </a:ext>
            </a:extLst>
          </p:cNvPr>
          <p:cNvCxnSpPr>
            <a:cxnSpLocks/>
          </p:cNvCxnSpPr>
          <p:nvPr/>
        </p:nvCxnSpPr>
        <p:spPr>
          <a:xfrm flipV="1">
            <a:off x="6996217" y="3782409"/>
            <a:ext cx="1808922" cy="57855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582F26-A09F-FC41-3469-3B5288A46E03}"/>
              </a:ext>
            </a:extLst>
          </p:cNvPr>
          <p:cNvCxnSpPr>
            <a:cxnSpLocks/>
            <a:endCxn id="75" idx="3"/>
          </p:cNvCxnSpPr>
          <p:nvPr/>
        </p:nvCxnSpPr>
        <p:spPr>
          <a:xfrm>
            <a:off x="8805139" y="3802938"/>
            <a:ext cx="333359" cy="15681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8E5FDB-71CD-05FA-B387-3C07197E3A8F}"/>
              </a:ext>
            </a:extLst>
          </p:cNvPr>
          <p:cNvCxnSpPr>
            <a:cxnSpLocks/>
            <a:stCxn id="78" idx="2"/>
            <a:endCxn id="77" idx="3"/>
          </p:cNvCxnSpPr>
          <p:nvPr/>
        </p:nvCxnSpPr>
        <p:spPr>
          <a:xfrm>
            <a:off x="6714675" y="4812089"/>
            <a:ext cx="1682262" cy="512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726FB2B-EEF2-90B5-3963-4F6698C162B0}"/>
              </a:ext>
            </a:extLst>
          </p:cNvPr>
          <p:cNvSpPr txBox="1"/>
          <p:nvPr/>
        </p:nvSpPr>
        <p:spPr>
          <a:xfrm>
            <a:off x="7486419" y="5704061"/>
            <a:ext cx="77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Fig. 2</a:t>
            </a:r>
            <a:endParaRPr lang="zh-CN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655343-4C39-AAF5-BDF5-F9565EE5CE9D}"/>
              </a:ext>
            </a:extLst>
          </p:cNvPr>
          <p:cNvSpPr txBox="1"/>
          <p:nvPr/>
        </p:nvSpPr>
        <p:spPr>
          <a:xfrm>
            <a:off x="8434358" y="3488732"/>
            <a:ext cx="74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Reflected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6520D4-3E48-BCA1-D733-51C30521AF4D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7277958" y="3980277"/>
            <a:ext cx="1897961" cy="606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47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E4DFB-5EF5-3CEA-317E-A05BE4A6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AOA_TDOA_NLS</a:t>
            </a:r>
            <a:br>
              <a:rPr lang="it-IT" dirty="0"/>
            </a:br>
            <a:r>
              <a:rPr lang="it-IT" dirty="0"/>
              <a:t>Result of Slalom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C1A9F6-38C6-1B6D-E11F-CFA372E3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9" y="1365126"/>
            <a:ext cx="11098301" cy="751910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+mn-lt"/>
              </a:rPr>
              <a:t>We combine the AOA and TDOA localization. And If we have one AOA and one TDOA, we can localize the target. The result of 3 dataset as below.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14B8D-5B08-5D28-7D91-F723D084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34" y="6328253"/>
            <a:ext cx="4118983" cy="390580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144E4FEC-DB20-11CF-D11D-022095ED571A}"/>
              </a:ext>
            </a:extLst>
          </p:cNvPr>
          <p:cNvSpPr txBox="1">
            <a:spLocks/>
          </p:cNvSpPr>
          <p:nvPr/>
        </p:nvSpPr>
        <p:spPr>
          <a:xfrm>
            <a:off x="58683" y="6412943"/>
            <a:ext cx="6089456" cy="2212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sz="1400" dirty="0"/>
              <a:t>Jiaheng Xiong - DEIB</a:t>
            </a:r>
            <a:endParaRPr lang="it-IT" sz="1400" dirty="0"/>
          </a:p>
        </p:txBody>
      </p:sp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F191263-8617-3230-C227-5B3195DB8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00943"/>
            <a:ext cx="8762035" cy="423042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D463A87-D8B9-8851-36F5-08E060570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67643"/>
              </p:ext>
            </p:extLst>
          </p:nvPr>
        </p:nvGraphicFramePr>
        <p:xfrm>
          <a:off x="8180065" y="2296733"/>
          <a:ext cx="3848010" cy="293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272">
                  <a:extLst>
                    <a:ext uri="{9D8B030D-6E8A-4147-A177-3AD203B41FA5}">
                      <a16:colId xmlns:a16="http://schemas.microsoft.com/office/drawing/2014/main" val="1073909347"/>
                    </a:ext>
                  </a:extLst>
                </a:gridCol>
                <a:gridCol w="1570879">
                  <a:extLst>
                    <a:ext uri="{9D8B030D-6E8A-4147-A177-3AD203B41FA5}">
                      <a16:colId xmlns:a16="http://schemas.microsoft.com/office/drawing/2014/main" val="1272846205"/>
                    </a:ext>
                  </a:extLst>
                </a:gridCol>
                <a:gridCol w="985859">
                  <a:extLst>
                    <a:ext uri="{9D8B030D-6E8A-4147-A177-3AD203B41FA5}">
                      <a16:colId xmlns:a16="http://schemas.microsoft.com/office/drawing/2014/main" val="507762212"/>
                    </a:ext>
                  </a:extLst>
                </a:gridCol>
              </a:tblGrid>
              <a:tr h="73375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 valid localization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98235"/>
                  </a:ext>
                </a:extLst>
              </a:tr>
              <a:tr h="7337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TDOA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183/286 = 63.99%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6.9756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24548"/>
                  </a:ext>
                </a:extLst>
              </a:tr>
              <a:tr h="7337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AOA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228/286= 79.72%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7.7571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71885"/>
                  </a:ext>
                </a:extLst>
              </a:tr>
              <a:tr h="7337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AOA+TDOA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250/286= 87.41%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2.7947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9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4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E4DFB-5EF5-3CEA-317E-A05BE4A6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Result of 70kmh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14B8D-5B08-5D28-7D91-F723D084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34" y="6328253"/>
            <a:ext cx="4118983" cy="390580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144E4FEC-DB20-11CF-D11D-022095ED571A}"/>
              </a:ext>
            </a:extLst>
          </p:cNvPr>
          <p:cNvSpPr txBox="1">
            <a:spLocks/>
          </p:cNvSpPr>
          <p:nvPr/>
        </p:nvSpPr>
        <p:spPr>
          <a:xfrm>
            <a:off x="58683" y="6412943"/>
            <a:ext cx="6089456" cy="2212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sz="1400" dirty="0"/>
              <a:t>Jiaheng Xiong - DEIB</a:t>
            </a:r>
            <a:endParaRPr lang="it-IT" sz="14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D463A87-D8B9-8851-36F5-08E060570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62003"/>
              </p:ext>
            </p:extLst>
          </p:nvPr>
        </p:nvGraphicFramePr>
        <p:xfrm>
          <a:off x="8180065" y="2296733"/>
          <a:ext cx="3848010" cy="282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272">
                  <a:extLst>
                    <a:ext uri="{9D8B030D-6E8A-4147-A177-3AD203B41FA5}">
                      <a16:colId xmlns:a16="http://schemas.microsoft.com/office/drawing/2014/main" val="1073909347"/>
                    </a:ext>
                  </a:extLst>
                </a:gridCol>
                <a:gridCol w="1570879">
                  <a:extLst>
                    <a:ext uri="{9D8B030D-6E8A-4147-A177-3AD203B41FA5}">
                      <a16:colId xmlns:a16="http://schemas.microsoft.com/office/drawing/2014/main" val="1272846205"/>
                    </a:ext>
                  </a:extLst>
                </a:gridCol>
                <a:gridCol w="985859">
                  <a:extLst>
                    <a:ext uri="{9D8B030D-6E8A-4147-A177-3AD203B41FA5}">
                      <a16:colId xmlns:a16="http://schemas.microsoft.com/office/drawing/2014/main" val="507762212"/>
                    </a:ext>
                  </a:extLst>
                </a:gridCol>
              </a:tblGrid>
              <a:tr h="66421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 valid localization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98235"/>
                  </a:ext>
                </a:extLst>
              </a:tr>
              <a:tr h="66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TDOA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120/336 = 35.71%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0.5606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24548"/>
                  </a:ext>
                </a:extLst>
              </a:tr>
              <a:tr h="66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AOA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142/336= 41.67%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4.5543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71885"/>
                  </a:ext>
                </a:extLst>
              </a:tr>
              <a:tr h="82774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AOA+TDOA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256/336= 76.19%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1.0452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98005"/>
                  </a:ext>
                </a:extLst>
              </a:tr>
            </a:tbl>
          </a:graphicData>
        </a:graphic>
      </p:graphicFrame>
      <p:pic>
        <p:nvPicPr>
          <p:cNvPr id="9" name="Picture 8" descr="A graph showing a line of data&#10;&#10;Description automatically generated with medium confidence">
            <a:extLst>
              <a:ext uri="{FF2B5EF4-FFF2-40B4-BE49-F238E27FC236}">
                <a16:creationId xmlns:a16="http://schemas.microsoft.com/office/drawing/2014/main" id="{72177ECC-EBE9-563E-1769-50659389D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3" y="1827156"/>
            <a:ext cx="8032831" cy="38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778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85B21F3832B664EACBD0ACF22D8D2CF" ma:contentTypeVersion="10" ma:contentTypeDescription="Creare un nuovo documento." ma:contentTypeScope="" ma:versionID="78228ce90ba149db22dbc96af372eca8">
  <xsd:schema xmlns:xsd="http://www.w3.org/2001/XMLSchema" xmlns:xs="http://www.w3.org/2001/XMLSchema" xmlns:p="http://schemas.microsoft.com/office/2006/metadata/properties" xmlns:ns2="00d844ec-6388-45f0-b3b5-d4d7ab683fe0" targetNamespace="http://schemas.microsoft.com/office/2006/metadata/properties" ma:root="true" ma:fieldsID="627e510f791a9c99fd5cbf77cdea01ce" ns2:_="">
    <xsd:import namespace="00d844ec-6388-45f0-b3b5-d4d7ab683f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844ec-6388-45f0-b3b5-d4d7ab683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56A65B-9B89-46DB-96A2-0CDF0DF39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d844ec-6388-45f0-b3b5-d4d7ab683f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2F446B-50F3-4620-AAB6-AC6BC0C47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696B0D-FDA1-4AF1-A084-11F5E5115656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00d844ec-6388-45f0-b3b5-d4d7ab683fe0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9782</TotalTime>
  <Words>599</Words>
  <Application>Microsoft Office PowerPoint</Application>
  <PresentationFormat>Widescreen</PresentationFormat>
  <Paragraphs>93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POLI</vt:lpstr>
      <vt:lpstr>PowerPoint Presentation</vt:lpstr>
      <vt:lpstr>Data Visualization</vt:lpstr>
      <vt:lpstr>Data Visualization</vt:lpstr>
      <vt:lpstr>Data Visualization</vt:lpstr>
      <vt:lpstr>Data Visualization</vt:lpstr>
      <vt:lpstr>TDOA_NLS</vt:lpstr>
      <vt:lpstr>AOA_NLS</vt:lpstr>
      <vt:lpstr>AOA_TDOA_NLS Result of Slalom</vt:lpstr>
      <vt:lpstr>Result of 70kmh</vt:lpstr>
      <vt:lpstr>Result of 100kmh</vt:lpstr>
      <vt:lpstr>Analysis of Result</vt:lpstr>
      <vt:lpstr>PowerPoint Presentation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Jiaheng Xiong</cp:lastModifiedBy>
  <cp:revision>318</cp:revision>
  <dcterms:created xsi:type="dcterms:W3CDTF">2015-05-26T12:27:57Z</dcterms:created>
  <dcterms:modified xsi:type="dcterms:W3CDTF">2024-07-18T19:47:22Z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0x010100A85B21F3832B664EACBD0ACF22D8D2CF</vt:lpwstr>
  </property>
</Properties>
</file>