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sldIdLst>
    <p:sldId id="256" r:id="rId3"/>
    <p:sldId id="261" r:id="rId4"/>
    <p:sldId id="257" r:id="rId5"/>
    <p:sldId id="269" r:id="rId6"/>
    <p:sldId id="258" r:id="rId7"/>
    <p:sldId id="259" r:id="rId8"/>
    <p:sldId id="270" r:id="rId10"/>
    <p:sldId id="264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n Chan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0B95-F888-482E-9A1A-5FB3F56460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21C66-743F-4049-9418-B35BB83E11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0858"/>
            <a:ext cx="9144000" cy="2310937"/>
          </a:xfrm>
        </p:spPr>
        <p:txBody>
          <a:bodyPr anchor="b"/>
          <a:lstStyle>
            <a:lvl1pPr algn="ctr">
              <a:defRPr sz="6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05498"/>
            <a:ext cx="9144000" cy="7523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1524000" y="1055688"/>
            <a:ext cx="9144000" cy="615950"/>
          </a:xfrm>
        </p:spPr>
        <p:txBody>
          <a:bodyPr/>
          <a:lstStyle>
            <a:lvl1pPr algn="ctr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AE6A-943C-4DC9-B82B-31826D125A6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1FE6-0538-473F-B37E-A2C24ACA69C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D08B-5A13-4955-BA61-7F6CDE416BF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>
              <a:buClr>
                <a:schemeClr val="accent1"/>
              </a:buClr>
              <a:buFont typeface="Wingdings" panose="05000000000000000000" pitchFamily="2" charset="2"/>
              <a:buChar char="p"/>
              <a:defRPr>
                <a:latin typeface="华文宋体" panose="02010600040101010101" pitchFamily="2" charset="-122"/>
                <a:ea typeface="华文宋体" panose="02010600040101010101" pitchFamily="2" charset="-122"/>
              </a:defRPr>
            </a:lvl2pPr>
            <a:lvl3pPr>
              <a:buClr>
                <a:schemeClr val="accent2"/>
              </a:buClr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24196" y="1463040"/>
            <a:ext cx="86618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0CF4-389E-4414-8C28-BDEA4E05D0C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57FC-5E4E-4CB5-815F-63E3F37092D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56C8-BB55-43A0-9316-24D3F7B81F0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B4E-90F2-4B1E-9D2A-B94AE9027C4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52F-B2C2-4765-A872-DA20FAA7E16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845A-A6A0-409C-9B17-803F62E26A0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B6FB-9E93-4D6C-950E-271439A6EB5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算法基础 </a:t>
            </a:r>
            <a:r>
              <a:rPr lang="en-US" altLang="zh-CN" dirty="0"/>
              <a:t>(2020</a:t>
            </a:r>
            <a:r>
              <a:rPr lang="zh-CN" altLang="en-US" dirty="0"/>
              <a:t>年秋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7825-1723-4398-8F46-37B2C5DFE17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0859"/>
            <a:ext cx="9144000" cy="1758142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4</a:t>
            </a:r>
            <a:r>
              <a:rPr lang="zh-CN" altLang="en-US" dirty="0"/>
              <a:t>  串匹配算法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提交截止日期：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19</a:t>
            </a:r>
            <a:r>
              <a:rPr lang="zh-CN" altLang="en-US" dirty="0">
                <a:solidFill>
                  <a:srgbClr val="FF0000"/>
                </a:solidFill>
              </a:rPr>
              <a:t>日周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三</a:t>
            </a:r>
            <a:r>
              <a:rPr lang="zh-CN" altLang="en-US" dirty="0">
                <a:solidFill>
                  <a:srgbClr val="FF0000"/>
                </a:solidFill>
              </a:rPr>
              <a:t>晚</a:t>
            </a:r>
            <a:r>
              <a:rPr lang="en-US" altLang="zh-CN" dirty="0">
                <a:solidFill>
                  <a:srgbClr val="FF0000"/>
                </a:solidFill>
              </a:rPr>
              <a:t>24:00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524000" y="1362884"/>
            <a:ext cx="9144000" cy="615950"/>
          </a:xfrm>
        </p:spPr>
        <p:txBody>
          <a:bodyPr/>
          <a:lstStyle/>
          <a:p>
            <a:r>
              <a:rPr lang="en-US" altLang="zh-CN" dirty="0"/>
              <a:t>011146.01 </a:t>
            </a:r>
            <a:r>
              <a:rPr lang="zh-CN" altLang="en-US" dirty="0"/>
              <a:t>算法基础 </a:t>
            </a:r>
            <a:r>
              <a:rPr lang="en-US" altLang="zh-CN" dirty="0"/>
              <a:t>(2021</a:t>
            </a:r>
            <a:r>
              <a:rPr lang="zh-CN" altLang="en-US" dirty="0"/>
              <a:t>年秋</a:t>
            </a:r>
            <a:r>
              <a:rPr lang="en-US" altLang="zh-CN" dirty="0"/>
              <a:t>)  </a:t>
            </a:r>
            <a:r>
              <a:rPr lang="zh-CN" altLang="en-US" dirty="0"/>
              <a:t>顾乃杰老师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一、实验内容</a:t>
            </a:r>
            <a:endParaRPr lang="en-US" altLang="zh-CN" dirty="0"/>
          </a:p>
          <a:p>
            <a:pPr lvl="1"/>
            <a:r>
              <a:rPr lang="en-US" dirty="0">
                <a:sym typeface="+mn-ea"/>
              </a:rPr>
              <a:t>KMP</a:t>
            </a:r>
            <a:r>
              <a:rPr lang="zh-CN" altLang="en-US" dirty="0">
                <a:sym typeface="+mn-ea"/>
              </a:rPr>
              <a:t>算法</a:t>
            </a:r>
            <a:endParaRPr lang="en-US" dirty="0">
              <a:sym typeface="+mn-ea"/>
            </a:endParaRPr>
          </a:p>
          <a:p>
            <a:pPr lvl="1"/>
            <a:r>
              <a:rPr lang="en-US" altLang="zh-CN" dirty="0"/>
              <a:t>Rabin-Karp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二、实验要求</a:t>
            </a:r>
            <a:endParaRPr lang="en-US" altLang="zh-CN" dirty="0"/>
          </a:p>
          <a:p>
            <a:r>
              <a:rPr lang="zh-CN" altLang="en-US" dirty="0"/>
              <a:t>三、提交方式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3703955"/>
          </a:xfrm>
        </p:spPr>
        <p:txBody>
          <a:bodyPr>
            <a:noAutofit/>
          </a:bodyPr>
          <a:lstStyle/>
          <a:p>
            <a:pPr indent="0" fontAlgn="auto">
              <a:lnSpc>
                <a:spcPts val="3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KMP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 fontAlgn="auto">
              <a:lnSpc>
                <a:spcPts val="3000"/>
              </a:lnSpc>
            </a:pP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给定文本串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、模式串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的长度为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的长度为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，采用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KMP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算法进行字符串匹配。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 fontAlgn="auto">
              <a:lnSpc>
                <a:spcPts val="3000"/>
              </a:lnSpc>
            </a:pP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(n, m)共有5组取值，分别为: (2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), (2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9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), (2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), (2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11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,2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), (2</a:t>
            </a:r>
            <a:r>
              <a:rPr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/ex1/input/4_1_input.txt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 indent="0" fontAlgn="auto">
              <a:lnSpc>
                <a:spcPts val="3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输出所有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匹配的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开始下标和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Π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的函数值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，记录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找到所有匹配的时间，并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画出曲线分析。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 fontAlgn="auto">
              <a:lnSpc>
                <a:spcPts val="3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关于画图分析，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KMP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算法计算前缀函数的复杂度是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O(m)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，实际匹配的复杂度是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O(n)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，画图时这两块可以分开画，横坐标分别取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。或者，考虑到算法总复杂度是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O(m+n)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大得多，不妨以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为横坐标，直接画总运行时间的曲线。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3703955"/>
          </a:xfrm>
        </p:spPr>
        <p:txBody>
          <a:bodyPr>
            <a:noAutofit/>
          </a:bodyPr>
          <a:lstStyle/>
          <a:p>
            <a:pPr indent="0" fontAlgn="auto">
              <a:lnSpc>
                <a:spcPts val="3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Rabin-Karp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 fontAlgn="auto">
              <a:lnSpc>
                <a:spcPts val="3000"/>
              </a:lnSpc>
            </a:pP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给定文本串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、模式串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的长度为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的长度为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，采用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Rabin-Karp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算法进行字符串匹配。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 fontAlgn="auto">
              <a:lnSpc>
                <a:spcPts val="3000"/>
              </a:lnSpc>
            </a:pP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(n, m)共有5组取值，分别为: (2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), (2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9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), (2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), (2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11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,2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), (2</a:t>
            </a:r>
            <a:r>
              <a:rPr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/ex2/input/4_2_input.txt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 indent="0" fontAlgn="auto">
              <a:lnSpc>
                <a:spcPts val="3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和素数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共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组取值，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(d,q)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分别为：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(2,13),(2,1009),(10,13),(10,1009)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 indent="0" fontAlgn="auto">
              <a:lnSpc>
                <a:spcPts val="3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输出所有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匹配的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开始下标和伪命中次数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记录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找到所有匹配的时间，并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画出曲线分析。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其中，伪命中指Hash值相等但并不匹配的情况。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 indent="0" fontAlgn="auto">
              <a:lnSpc>
                <a:spcPts val="3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关于画图分析，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RK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算法最坏复杂度是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O(mn)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，考虑到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大得多，这里可以直接以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作横坐标，或以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为横坐标，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然后不同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(d,q)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不同曲线。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编程要求</a:t>
            </a:r>
            <a:endParaRPr lang="en-US" altLang="zh-CN" dirty="0"/>
          </a:p>
          <a:p>
            <a:pPr lvl="1"/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C/C++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/>
            <a:endParaRPr lang="en-US" altLang="zh-CN" dirty="0"/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目录格式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/>
              <a:t>实验需建立根文件夹，文件夹名称为：</a:t>
            </a:r>
            <a:r>
              <a:rPr lang="zh-CN" altLang="en-US" dirty="0">
                <a:solidFill>
                  <a:srgbClr val="FF0000"/>
                </a:solidFill>
              </a:rPr>
              <a:t>编号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学号</a:t>
            </a:r>
            <a:r>
              <a:rPr lang="en-US" altLang="zh-CN" dirty="0">
                <a:solidFill>
                  <a:srgbClr val="FF0000"/>
                </a:solidFill>
              </a:rPr>
              <a:t>-project4</a:t>
            </a:r>
            <a:r>
              <a:rPr lang="zh-CN" altLang="en-US" dirty="0"/>
              <a:t>，在根文件夹下需包括实验报告和</a:t>
            </a:r>
            <a:r>
              <a:rPr lang="en-US" altLang="zh-CN" dirty="0"/>
              <a:t>ex1</a:t>
            </a:r>
            <a:r>
              <a:rPr lang="zh-CN" altLang="en-US" dirty="0"/>
              <a:t>、</a:t>
            </a:r>
            <a:r>
              <a:rPr lang="en-US" altLang="zh-CN" dirty="0"/>
              <a:t>ex2</a:t>
            </a:r>
            <a:r>
              <a:rPr lang="zh-CN" altLang="en-US" dirty="0"/>
              <a:t>实验文件夹，每个实验文件夹包含</a:t>
            </a:r>
            <a:r>
              <a:rPr lang="en-US" altLang="zh-CN" dirty="0"/>
              <a:t>3</a:t>
            </a:r>
            <a:r>
              <a:rPr lang="zh-CN" altLang="en-US" dirty="0"/>
              <a:t>个子文件夹：</a:t>
            </a:r>
            <a:endParaRPr lang="zh-CN" altLang="en-US" dirty="0"/>
          </a:p>
          <a:p>
            <a:pPr lvl="2"/>
            <a:r>
              <a:rPr lang="en-US" altLang="zh-CN" dirty="0"/>
              <a:t>input</a:t>
            </a:r>
            <a:r>
              <a:rPr lang="zh-CN" altLang="en-US" dirty="0"/>
              <a:t>文件夹：存放输入数据</a:t>
            </a:r>
            <a:endParaRPr lang="zh-CN" altLang="en-US" dirty="0"/>
          </a:p>
          <a:p>
            <a:pPr lvl="2"/>
            <a:r>
              <a:rPr lang="en-US" altLang="zh-CN" dirty="0" err="1"/>
              <a:t>src</a:t>
            </a:r>
            <a:r>
              <a:rPr lang="zh-CN" altLang="en-US" dirty="0"/>
              <a:t>文件夹：源程序</a:t>
            </a:r>
            <a:endParaRPr lang="zh-CN" altLang="en-US" dirty="0"/>
          </a:p>
          <a:p>
            <a:pPr lvl="2"/>
            <a:r>
              <a:rPr lang="en-US" altLang="zh-CN" dirty="0"/>
              <a:t>output</a:t>
            </a:r>
            <a:r>
              <a:rPr lang="zh-CN" altLang="en-US" dirty="0"/>
              <a:t>文件夹：输出数据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sym typeface="Arial" panose="020B0604020202020204" pitchFamily="34" charset="0"/>
              </a:rPr>
              <a:t>实验</a:t>
            </a:r>
            <a:r>
              <a:rPr lang="en-US" altLang="zh-CN" sz="2400" dirty="0">
                <a:solidFill>
                  <a:srgbClr val="000000"/>
                </a:solidFill>
                <a:sym typeface="Arial" panose="020B0604020202020204" pitchFamily="34" charset="0"/>
              </a:rPr>
              <a:t>4.1 KMP</a:t>
            </a:r>
            <a:r>
              <a:rPr lang="zh-CN" altLang="en-US" sz="2400" dirty="0">
                <a:solidFill>
                  <a:srgbClr val="000000"/>
                </a:solidFill>
                <a:sym typeface="Arial" panose="020B0604020202020204" pitchFamily="34" charset="0"/>
              </a:rPr>
              <a:t>算法 输入输出</a:t>
            </a:r>
            <a:endParaRPr lang="en-US" altLang="zh-CN" sz="24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1"/>
            <a:r>
              <a:rPr lang="en-US" altLang="zh-CN" sz="2000" dirty="0"/>
              <a:t>ex1/input/4_1_input.txt</a:t>
            </a:r>
            <a:r>
              <a:rPr lang="zh-CN" altLang="en-US" sz="2000" dirty="0"/>
              <a:t>（已给出）：</a:t>
            </a:r>
            <a:endParaRPr lang="en-US" altLang="zh-CN" sz="2000" dirty="0">
              <a:sym typeface="Arial" panose="020B0604020202020204" pitchFamily="34" charset="0"/>
            </a:endParaRPr>
          </a:p>
          <a:p>
            <a:pPr lvl="2"/>
            <a:r>
              <a:rPr lang="zh-CN" altLang="en-US" sz="1800" dirty="0">
                <a:sym typeface="Arial" panose="020B0604020202020204" pitchFamily="34" charset="0"/>
              </a:rPr>
              <a:t>每个规模的数据占两行：</a:t>
            </a:r>
            <a:endParaRPr lang="en-US" altLang="zh-CN" sz="1800" dirty="0">
              <a:sym typeface="Arial" panose="020B0604020202020204" pitchFamily="34" charset="0"/>
            </a:endParaRPr>
          </a:p>
          <a:p>
            <a:pPr lvl="3"/>
            <a:r>
              <a:rPr lang="zh-CN" altLang="en-US" sz="1600" dirty="0">
                <a:sym typeface="Arial" panose="020B0604020202020204" pitchFamily="34" charset="0"/>
              </a:rPr>
              <a:t>模式串</a:t>
            </a:r>
            <a:r>
              <a:rPr lang="en-US" altLang="zh-CN" sz="1600" dirty="0">
                <a:sym typeface="Arial" panose="020B0604020202020204" pitchFamily="34" charset="0"/>
              </a:rPr>
              <a:t>P</a:t>
            </a:r>
            <a:endParaRPr lang="en-US" altLang="zh-CN" sz="1600" dirty="0">
              <a:sym typeface="Arial" panose="020B0604020202020204" pitchFamily="34" charset="0"/>
            </a:endParaRPr>
          </a:p>
          <a:p>
            <a:pPr lvl="3"/>
            <a:r>
              <a:rPr lang="zh-CN" altLang="en-US" sz="1600" dirty="0">
                <a:sym typeface="Arial" panose="020B0604020202020204" pitchFamily="34" charset="0"/>
              </a:rPr>
              <a:t>文本串</a:t>
            </a:r>
            <a:r>
              <a:rPr lang="en-US" altLang="zh-CN" sz="1600" dirty="0">
                <a:sym typeface="Arial" panose="020B0604020202020204" pitchFamily="34" charset="0"/>
              </a:rPr>
              <a:t>T</a:t>
            </a:r>
            <a:endParaRPr lang="en-US" altLang="zh-CN" sz="1600" dirty="0">
              <a:sym typeface="Arial" panose="020B0604020202020204" pitchFamily="34" charset="0"/>
            </a:endParaRPr>
          </a:p>
          <a:p>
            <a:pPr lvl="1"/>
            <a:r>
              <a:rPr lang="en-US" altLang="zh-CN" sz="2000" dirty="0"/>
              <a:t>ex1/output/</a:t>
            </a:r>
            <a:endParaRPr lang="en-US" altLang="zh-CN" sz="2000" dirty="0"/>
          </a:p>
          <a:p>
            <a:pPr lvl="2"/>
            <a:r>
              <a:rPr lang="en-US" altLang="zh-CN" sz="1800" dirty="0">
                <a:sym typeface="Arial" panose="020B0604020202020204" pitchFamily="34" charset="0"/>
              </a:rPr>
              <a:t>result.txt</a:t>
            </a:r>
            <a:r>
              <a:rPr lang="zh-CN" altLang="en-US" sz="1800" dirty="0">
                <a:sym typeface="Arial" panose="020B0604020202020204" pitchFamily="34" charset="0"/>
              </a:rPr>
              <a:t>：每个规模的结果占四行</a:t>
            </a:r>
            <a:r>
              <a:rPr lang="zh-CN" altLang="en-US" sz="1800" dirty="0">
                <a:sym typeface="Arial" panose="020B0604020202020204" pitchFamily="34" charset="0"/>
              </a:rPr>
              <a:t>（按照所给</a:t>
            </a:r>
            <a:r>
              <a:rPr lang="en-US" altLang="zh-CN" sz="1800" dirty="0">
                <a:sym typeface="Arial" panose="020B0604020202020204" pitchFamily="34" charset="0"/>
              </a:rPr>
              <a:t>(n,m)</a:t>
            </a:r>
            <a:r>
              <a:rPr lang="zh-CN" altLang="en-US" sz="1800" dirty="0">
                <a:sym typeface="Arial" panose="020B0604020202020204" pitchFamily="34" charset="0"/>
              </a:rPr>
              <a:t>规模输出，</a:t>
            </a:r>
            <a:r>
              <a:rPr lang="zh-CN" sz="1800" dirty="0">
                <a:sym typeface="Arial" panose="020B0604020202020204" pitchFamily="34" charset="0"/>
              </a:rPr>
              <a:t>顺序按照前面文档</a:t>
            </a:r>
            <a:r>
              <a:rPr lang="en-US" altLang="zh-CN" sz="1800" dirty="0">
                <a:sym typeface="Arial" panose="020B0604020202020204" pitchFamily="34" charset="0"/>
              </a:rPr>
              <a:t>(n,m)</a:t>
            </a:r>
            <a:r>
              <a:rPr lang="zh-CN" altLang="en-US" sz="1800" dirty="0">
                <a:sym typeface="Arial" panose="020B0604020202020204" pitchFamily="34" charset="0"/>
              </a:rPr>
              <a:t>的次序）</a:t>
            </a:r>
            <a:endParaRPr lang="zh-CN" altLang="en-US" sz="1800" dirty="0">
              <a:sym typeface="Arial" panose="020B0604020202020204" pitchFamily="34" charset="0"/>
            </a:endParaRPr>
          </a:p>
          <a:p>
            <a:pPr lvl="3"/>
            <a:r>
              <a:rPr lang="zh-CN" altLang="en-US" sz="1600" dirty="0">
                <a:sym typeface="Arial" panose="020B0604020202020204" pitchFamily="34" charset="0"/>
              </a:rPr>
              <a:t>匹配次数</a:t>
            </a:r>
            <a:endParaRPr lang="en-US" altLang="zh-CN" sz="1600" dirty="0">
              <a:sym typeface="Arial" panose="020B0604020202020204" pitchFamily="34" charset="0"/>
            </a:endParaRPr>
          </a:p>
          <a:p>
            <a:pPr lvl="3"/>
            <a:r>
              <a:rPr lang="zh-CN" sz="1600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Π的函数值</a:t>
            </a:r>
            <a:endParaRPr lang="zh-CN" sz="1600" dirty="0">
              <a:latin typeface="Times New Roman" panose="02020603050405020304" charset="0"/>
              <a:cs typeface="Times New Roman" panose="02020603050405020304" charset="0"/>
              <a:sym typeface="Arial" panose="020B0604020202020204" pitchFamily="34" charset="0"/>
            </a:endParaRPr>
          </a:p>
          <a:p>
            <a:pPr lvl="3"/>
            <a:r>
              <a:rPr lang="zh-CN" altLang="en-US" sz="1600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所有匹配的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T</a:t>
            </a:r>
            <a:r>
              <a:rPr lang="zh-CN" altLang="en-US" sz="1600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中开始位置（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T、P下标均从1开始</a:t>
            </a:r>
            <a:r>
              <a:rPr lang="zh-CN" altLang="en-US" sz="1600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）</a:t>
            </a:r>
            <a:endParaRPr lang="zh-CN" altLang="en-US" sz="1600" dirty="0">
              <a:latin typeface="Times New Roman" panose="02020603050405020304" charset="0"/>
              <a:cs typeface="Times New Roman" panose="02020603050405020304" charset="0"/>
              <a:sym typeface="Arial" panose="020B0604020202020204" pitchFamily="34" charset="0"/>
            </a:endParaRPr>
          </a:p>
          <a:p>
            <a:pPr lvl="3"/>
            <a:r>
              <a:rPr lang="zh-CN" altLang="en-US" sz="1600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空一行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  <a:sym typeface="Arial" panose="020B0604020202020204" pitchFamily="34" charset="0"/>
            </a:endParaRPr>
          </a:p>
          <a:p>
            <a:pPr lvl="2"/>
            <a:r>
              <a:rPr lang="en-US" altLang="zh-CN" sz="1800" dirty="0">
                <a:sym typeface="Arial" panose="020B0604020202020204" pitchFamily="34" charset="0"/>
              </a:rPr>
              <a:t>time.txt</a:t>
            </a:r>
            <a:r>
              <a:rPr lang="zh-CN" altLang="en-US" sz="1800" dirty="0">
                <a:sym typeface="Arial" panose="020B0604020202020204" pitchFamily="34" charset="0"/>
              </a:rPr>
              <a:t>：每个规模的运行时间占一行</a:t>
            </a:r>
            <a:endParaRPr lang="zh-CN" altLang="en-US" sz="1800" dirty="0">
              <a:sym typeface="Arial" panose="020B0604020202020204" pitchFamily="34" charset="0"/>
            </a:endParaRPr>
          </a:p>
          <a:p>
            <a:pPr lvl="3"/>
            <a:r>
              <a:rPr lang="zh-CN" altLang="en-US" sz="1600" dirty="0">
                <a:sym typeface="Arial" panose="020B0604020202020204" pitchFamily="34" charset="0"/>
              </a:rPr>
              <a:t>找到所有匹配的时间</a:t>
            </a:r>
            <a:endParaRPr lang="en-US" altLang="zh-CN" sz="1600" dirty="0">
              <a:sym typeface="Arial" panose="020B0604020202020204" pitchFamily="34" charset="0"/>
            </a:endParaRPr>
          </a:p>
          <a:p>
            <a:pPr lvl="1"/>
            <a:r>
              <a:rPr lang="zh-CN" altLang="en-US" sz="2000" dirty="0">
                <a:sym typeface="Arial" panose="020B0604020202020204" pitchFamily="34" charset="0"/>
              </a:rPr>
              <a:t>同行数据间用空格隔开</a:t>
            </a:r>
            <a:endParaRPr lang="en-US" altLang="zh-CN" sz="2000" dirty="0">
              <a:sym typeface="Arial" panose="020B0604020202020204" pitchFamily="34" charset="0"/>
            </a:endParaRPr>
          </a:p>
          <a:p>
            <a:pPr lvl="3"/>
            <a:endParaRPr lang="zh-CN" altLang="en-US" dirty="0"/>
          </a:p>
          <a:p>
            <a:pPr lvl="3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sz="2800" dirty="0">
                <a:solidFill>
                  <a:srgbClr val="000000"/>
                </a:solidFill>
                <a:sym typeface="Arial" panose="020B0604020202020204" pitchFamily="34" charset="0"/>
              </a:rPr>
              <a:t>实验</a:t>
            </a:r>
            <a:r>
              <a:rPr lang="en-US" altLang="zh-CN" sz="2800" dirty="0">
                <a:solidFill>
                  <a:srgbClr val="000000"/>
                </a:solidFill>
                <a:sym typeface="Arial" panose="020B0604020202020204" pitchFamily="34" charset="0"/>
              </a:rPr>
              <a:t>4.2 </a:t>
            </a:r>
            <a:r>
              <a:rPr lang="en-US" altLang="zh-CN" dirty="0">
                <a:sym typeface="+mn-ea"/>
              </a:rPr>
              <a:t>Rabin-Karp</a:t>
            </a:r>
            <a:r>
              <a:rPr lang="zh-CN" altLang="en-US" sz="2800" dirty="0">
                <a:solidFill>
                  <a:srgbClr val="000000"/>
                </a:solidFill>
                <a:sym typeface="Arial" panose="020B0604020202020204" pitchFamily="34" charset="0"/>
              </a:rPr>
              <a:t>算法 输入输出</a:t>
            </a:r>
            <a:endParaRPr lang="en-US" altLang="zh-CN" sz="28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1"/>
            <a:r>
              <a:rPr lang="en-US" altLang="zh-CN" dirty="0"/>
              <a:t>ex2/input/4_2_input.txt</a:t>
            </a:r>
            <a:r>
              <a:rPr lang="zh-CN" altLang="en-US" dirty="0"/>
              <a:t>（已给出）：</a:t>
            </a:r>
            <a:endParaRPr lang="en-US" altLang="zh-CN" sz="2400" dirty="0">
              <a:sym typeface="Arial" panose="020B0604020202020204" pitchFamily="34" charset="0"/>
            </a:endParaRPr>
          </a:p>
          <a:p>
            <a:pPr lvl="2"/>
            <a:r>
              <a:rPr lang="zh-CN" altLang="en-US" dirty="0">
                <a:sym typeface="Arial" panose="020B0604020202020204" pitchFamily="34" charset="0"/>
              </a:rPr>
              <a:t>每个规模的数据占两行：</a:t>
            </a:r>
            <a:endParaRPr lang="en-US" altLang="zh-CN" dirty="0">
              <a:sym typeface="Arial" panose="020B0604020202020204" pitchFamily="34" charset="0"/>
            </a:endParaRPr>
          </a:p>
          <a:p>
            <a:pPr lvl="3"/>
            <a:r>
              <a:rPr lang="zh-CN" altLang="en-US" dirty="0">
                <a:sym typeface="Arial" panose="020B0604020202020204" pitchFamily="34" charset="0"/>
              </a:rPr>
              <a:t>模式串</a:t>
            </a:r>
            <a:r>
              <a:rPr lang="en-US" altLang="zh-CN" dirty="0">
                <a:sym typeface="Arial" panose="020B0604020202020204" pitchFamily="34" charset="0"/>
              </a:rPr>
              <a:t>P</a:t>
            </a:r>
            <a:endParaRPr lang="en-US" altLang="zh-CN" dirty="0">
              <a:sym typeface="Arial" panose="020B0604020202020204" pitchFamily="34" charset="0"/>
            </a:endParaRPr>
          </a:p>
          <a:p>
            <a:pPr lvl="3"/>
            <a:r>
              <a:rPr lang="zh-CN" altLang="en-US" dirty="0">
                <a:sym typeface="Arial" panose="020B0604020202020204" pitchFamily="34" charset="0"/>
              </a:rPr>
              <a:t>文本串</a:t>
            </a:r>
            <a:r>
              <a:rPr lang="en-US" altLang="zh-CN" dirty="0">
                <a:sym typeface="Arial" panose="020B0604020202020204" pitchFamily="34" charset="0"/>
              </a:rPr>
              <a:t>T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en-US" altLang="zh-CN" dirty="0"/>
              <a:t>ex2/output/</a:t>
            </a:r>
            <a:endParaRPr lang="en-US" altLang="zh-CN" dirty="0"/>
          </a:p>
          <a:p>
            <a:pPr lvl="2"/>
            <a:r>
              <a:rPr lang="en-US" altLang="zh-CN" dirty="0">
                <a:sym typeface="Arial" panose="020B0604020202020204" pitchFamily="34" charset="0"/>
              </a:rPr>
              <a:t>result.txt</a:t>
            </a:r>
            <a:r>
              <a:rPr lang="zh-CN" altLang="en-US" dirty="0">
                <a:sym typeface="Arial" panose="020B0604020202020204" pitchFamily="34" charset="0"/>
              </a:rPr>
              <a:t>：每个规模的结果占四行（按照所给</a:t>
            </a:r>
            <a:r>
              <a:rPr lang="en-US" altLang="zh-CN" dirty="0">
                <a:sym typeface="Arial" panose="020B0604020202020204" pitchFamily="34" charset="0"/>
              </a:rPr>
              <a:t>(n,m)</a:t>
            </a:r>
            <a:r>
              <a:rPr lang="zh-CN" altLang="en-US" dirty="0">
                <a:sym typeface="Arial" panose="020B0604020202020204" pitchFamily="34" charset="0"/>
              </a:rPr>
              <a:t>规模</a:t>
            </a:r>
            <a:r>
              <a:rPr lang="zh-CN" altLang="en-US" dirty="0">
                <a:sym typeface="Arial" panose="020B0604020202020204" pitchFamily="34" charset="0"/>
              </a:rPr>
              <a:t>输出，</a:t>
            </a:r>
            <a:r>
              <a:rPr lang="zh-CN" dirty="0">
                <a:sym typeface="Arial" panose="020B0604020202020204" pitchFamily="34" charset="0"/>
              </a:rPr>
              <a:t>顺序按照前面文档</a:t>
            </a:r>
            <a:r>
              <a:rPr lang="en-US" altLang="zh-CN" dirty="0">
                <a:sym typeface="Arial" panose="020B0604020202020204" pitchFamily="34" charset="0"/>
              </a:rPr>
              <a:t>(n,m)</a:t>
            </a:r>
            <a:r>
              <a:rPr lang="zh-CN" altLang="en-US" dirty="0">
                <a:sym typeface="Arial" panose="020B0604020202020204" pitchFamily="34" charset="0"/>
              </a:rPr>
              <a:t>的次序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en-US" altLang="zh-CN" dirty="0">
              <a:sym typeface="Arial" panose="020B0604020202020204" pitchFamily="34" charset="0"/>
            </a:endParaRPr>
          </a:p>
          <a:p>
            <a:pPr lvl="3"/>
            <a:r>
              <a:rPr lang="zh-CN" altLang="en-US" dirty="0">
                <a:sym typeface="Arial" panose="020B0604020202020204" pitchFamily="34" charset="0"/>
              </a:rPr>
              <a:t>匹配次数</a:t>
            </a:r>
            <a:endParaRPr lang="zh-CN" dirty="0">
              <a:sym typeface="Arial" panose="020B0604020202020204" pitchFamily="34" charset="0"/>
            </a:endParaRPr>
          </a:p>
          <a:p>
            <a:pPr lvl="3"/>
            <a:r>
              <a:rPr lang="zh-CN" dirty="0">
                <a:sym typeface="Arial" panose="020B0604020202020204" pitchFamily="34" charset="0"/>
              </a:rPr>
              <a:t>伪命中次数（给出四种（</a:t>
            </a:r>
            <a:r>
              <a:rPr lang="en-US" altLang="zh-CN" dirty="0">
                <a:sym typeface="Arial" panose="020B0604020202020204" pitchFamily="34" charset="0"/>
              </a:rPr>
              <a:t>d,q</a:t>
            </a:r>
            <a:r>
              <a:rPr lang="zh-CN" dirty="0">
                <a:sym typeface="Arial" panose="020B0604020202020204" pitchFamily="34" charset="0"/>
              </a:rPr>
              <a:t>）规模下的伪命中次数，顺序按照前面文档</a:t>
            </a:r>
            <a:r>
              <a:rPr lang="en-US" altLang="zh-CN" dirty="0">
                <a:sym typeface="Arial" panose="020B0604020202020204" pitchFamily="34" charset="0"/>
              </a:rPr>
              <a:t>(d,q)</a:t>
            </a:r>
            <a:r>
              <a:rPr lang="zh-CN" altLang="en-US" dirty="0">
                <a:sym typeface="Arial" panose="020B0604020202020204" pitchFamily="34" charset="0"/>
              </a:rPr>
              <a:t>的次序</a:t>
            </a:r>
            <a:r>
              <a:rPr lang="zh-CN" dirty="0">
                <a:sym typeface="Arial" panose="020B0604020202020204" pitchFamily="34" charset="0"/>
              </a:rPr>
              <a:t>）</a:t>
            </a:r>
            <a:endParaRPr lang="zh-CN" dirty="0">
              <a:sym typeface="Arial" panose="020B0604020202020204" pitchFamily="34" charset="0"/>
            </a:endParaRPr>
          </a:p>
          <a:p>
            <a:pPr lvl="3"/>
            <a:r>
              <a:rPr lang="zh-CN" altLang="en-US" dirty="0">
                <a:sym typeface="Arial" panose="020B0604020202020204" pitchFamily="34" charset="0"/>
              </a:rPr>
              <a:t>所有匹配的</a:t>
            </a:r>
            <a:r>
              <a:rPr lang="en-US" altLang="zh-CN" dirty="0">
                <a:sym typeface="Arial" panose="020B0604020202020204" pitchFamily="34" charset="0"/>
              </a:rPr>
              <a:t>T</a:t>
            </a:r>
            <a:r>
              <a:rPr lang="zh-CN" altLang="en-US" dirty="0">
                <a:sym typeface="Arial" panose="020B0604020202020204" pitchFamily="34" charset="0"/>
              </a:rPr>
              <a:t>中开始位置（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T、P下标均从1开始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>
              <a:sym typeface="Arial" panose="020B0604020202020204" pitchFamily="34" charset="0"/>
            </a:endParaRPr>
          </a:p>
          <a:p>
            <a:pPr lvl="3"/>
            <a:r>
              <a:rPr lang="zh-CN" altLang="en-US" dirty="0">
                <a:sym typeface="Arial" panose="020B0604020202020204" pitchFamily="34" charset="0"/>
              </a:rPr>
              <a:t>空一行</a:t>
            </a:r>
            <a:endParaRPr lang="en-US" altLang="zh-CN" dirty="0">
              <a:sym typeface="Arial" panose="020B0604020202020204" pitchFamily="34" charset="0"/>
            </a:endParaRPr>
          </a:p>
          <a:p>
            <a:pPr lvl="2"/>
            <a:r>
              <a:rPr lang="en-US" altLang="zh-CN" dirty="0">
                <a:sym typeface="Arial" panose="020B0604020202020204" pitchFamily="34" charset="0"/>
              </a:rPr>
              <a:t>time.txt</a:t>
            </a:r>
            <a:r>
              <a:rPr lang="zh-CN" altLang="en-US" dirty="0">
                <a:sym typeface="Arial" panose="020B0604020202020204" pitchFamily="34" charset="0"/>
              </a:rPr>
              <a:t>：每个规模的运行时间占两行</a:t>
            </a:r>
            <a:endParaRPr lang="zh-CN" altLang="en-US" dirty="0">
              <a:sym typeface="Arial" panose="020B0604020202020204" pitchFamily="34" charset="0"/>
            </a:endParaRPr>
          </a:p>
          <a:p>
            <a:pPr lvl="3"/>
            <a:r>
              <a:rPr lang="en-US" altLang="zh-CN" dirty="0">
                <a:sym typeface="Arial" panose="020B0604020202020204" pitchFamily="34" charset="0"/>
              </a:rPr>
              <a:t>(d, q)</a:t>
            </a:r>
            <a:endParaRPr lang="zh-CN" altLang="en-US" dirty="0">
              <a:sym typeface="Arial" panose="020B0604020202020204" pitchFamily="34" charset="0"/>
            </a:endParaRPr>
          </a:p>
          <a:p>
            <a:pPr lvl="3"/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五种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(n, m)</a:t>
            </a: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输入</a:t>
            </a: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规模下</a:t>
            </a:r>
            <a:r>
              <a:rPr lang="zh-CN" altLang="en-US" dirty="0">
                <a:sym typeface="Arial" panose="020B0604020202020204" pitchFamily="34" charset="0"/>
              </a:rPr>
              <a:t>找到所有匹配的时间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同行数据间用空格隔开</a:t>
            </a:r>
            <a:endParaRPr lang="en-US" altLang="zh-CN" dirty="0">
              <a:sym typeface="Arial" panose="020B0604020202020204" pitchFamily="34" charset="0"/>
            </a:endParaRPr>
          </a:p>
          <a:p>
            <a:pPr lvl="3"/>
            <a:endParaRPr lang="zh-CN" altLang="en-US" dirty="0"/>
          </a:p>
          <a:p>
            <a:pPr lvl="3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  <a:endParaRPr lang="en-US" altLang="zh-CN" dirty="0"/>
          </a:p>
          <a:p>
            <a:pPr lvl="1"/>
            <a:r>
              <a:rPr lang="zh-CN" altLang="en-US" sz="2400" dirty="0"/>
              <a:t>实验设备和环境、实验内容及要求、方法和步骤、结果与分析。</a:t>
            </a:r>
            <a:endParaRPr lang="en-US" altLang="zh-CN" sz="2400" dirty="0"/>
          </a:p>
          <a:p>
            <a:pPr lvl="1"/>
            <a:r>
              <a:rPr lang="zh-CN" altLang="en-US" dirty="0"/>
              <a:t>比较实际复杂度和理论复杂度是否相同，给出分析。</a:t>
            </a:r>
            <a:endParaRPr lang="zh-CN" altLang="en-US" sz="2400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三、提交方式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2500"/>
          </a:bodyPr>
          <a:lstStyle/>
          <a:p>
            <a:pPr marL="0" indent="0">
              <a:spcBef>
                <a:spcPts val="1200"/>
              </a:spcBef>
            </a:pPr>
            <a:r>
              <a:rPr lang="zh-CN" altLang="en-US" sz="2800" dirty="0"/>
              <a:t>实验</a:t>
            </a:r>
            <a:r>
              <a:rPr lang="en-US" altLang="zh-CN" sz="2800" dirty="0"/>
              <a:t>1</a:t>
            </a:r>
            <a:r>
              <a:rPr lang="zh-CN" altLang="en-US" sz="2800" dirty="0"/>
              <a:t>截止日期：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19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日周三</a:t>
            </a:r>
            <a:r>
              <a:rPr lang="zh-CN" altLang="en-US" sz="2800" dirty="0">
                <a:solidFill>
                  <a:srgbClr val="FF0000"/>
                </a:solidFill>
              </a:rPr>
              <a:t>晚</a:t>
            </a:r>
            <a:r>
              <a:rPr lang="en-US" altLang="zh-CN" sz="2800" dirty="0">
                <a:solidFill>
                  <a:srgbClr val="FF0000"/>
                </a:solidFill>
              </a:rPr>
              <a:t>24</a:t>
            </a:r>
            <a:r>
              <a:rPr lang="en-US" altLang="zh-CN" dirty="0">
                <a:solidFill>
                  <a:srgbClr val="FF0000"/>
                </a:solidFill>
              </a:rPr>
              <a:t>:00</a:t>
            </a:r>
            <a:r>
              <a:rPr lang="zh-CN" altLang="en-US" sz="2800" dirty="0"/>
              <a:t>，逾期提交实验成绩将作</a:t>
            </a:r>
            <a:r>
              <a:rPr lang="en-US" altLang="zh-CN" sz="2800" dirty="0"/>
              <a:t>0</a:t>
            </a:r>
            <a:r>
              <a:rPr lang="zh-CN" altLang="en-US" sz="2800" dirty="0"/>
              <a:t>分处理。   </a:t>
            </a:r>
            <a:endParaRPr lang="en-US" altLang="zh-CN" sz="2800" dirty="0"/>
          </a:p>
          <a:p>
            <a:pPr marL="0" indent="0">
              <a:spcBef>
                <a:spcPts val="1200"/>
              </a:spcBef>
            </a:pPr>
            <a:r>
              <a:rPr lang="zh-CN" altLang="en-US" sz="2800" dirty="0"/>
              <a:t>将上述文件夹严格打包成</a:t>
            </a:r>
            <a:r>
              <a:rPr lang="en-US" altLang="zh-CN" sz="2800" dirty="0">
                <a:solidFill>
                  <a:srgbClr val="FF0000"/>
                </a:solidFill>
              </a:rPr>
              <a:t>.zip</a:t>
            </a:r>
            <a:r>
              <a:rPr lang="zh-CN" altLang="en-US" sz="2800" dirty="0">
                <a:solidFill>
                  <a:srgbClr val="FF0000"/>
                </a:solidFill>
              </a:rPr>
              <a:t>等</a:t>
            </a:r>
            <a:r>
              <a:rPr lang="zh-CN" altLang="en-US" sz="2800" dirty="0"/>
              <a:t>格式，命名方式：</a:t>
            </a:r>
            <a:r>
              <a:rPr lang="zh-CN" altLang="en-US" sz="2800" dirty="0">
                <a:solidFill>
                  <a:srgbClr val="FF0000"/>
                </a:solidFill>
              </a:rPr>
              <a:t>编号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</a:rPr>
              <a:t>-project4.zip</a:t>
            </a:r>
            <a:r>
              <a:rPr lang="zh-CN" altLang="en-US" sz="2800" dirty="0"/>
              <a:t>。按照编号</a:t>
            </a:r>
            <a:r>
              <a:rPr lang="zh-CN" altLang="en-US" dirty="0"/>
              <a:t>分组</a:t>
            </a:r>
            <a:r>
              <a:rPr lang="zh-CN" altLang="en-US" sz="2800" dirty="0"/>
              <a:t>发送到助教邮箱，邮件主题为</a:t>
            </a:r>
            <a:r>
              <a:rPr lang="zh-CN" altLang="en-US" sz="2800" dirty="0">
                <a:solidFill>
                  <a:srgbClr val="FF0000"/>
                </a:solidFill>
              </a:rPr>
              <a:t>编号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</a:rPr>
              <a:t>-project4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1-30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卜兴业， </a:t>
            </a:r>
            <a:r>
              <a:rPr lang="en-US" altLang="zh-CN" dirty="0">
                <a:sym typeface="+mn-ea"/>
              </a:rPr>
              <a:t>buxy@mail.ustc.edu.cn</a:t>
            </a:r>
            <a:endParaRPr lang="en-US" altLang="zh-CN" dirty="0"/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31-60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刘大兴，</a:t>
            </a:r>
            <a:r>
              <a:rPr lang="en-US" altLang="zh-CN" dirty="0">
                <a:sym typeface="+mn-ea"/>
              </a:rPr>
              <a:t>ldx11@mail.ustc.edu.cn</a:t>
            </a:r>
            <a:endParaRPr lang="en-US" altLang="zh-CN" dirty="0"/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61-90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于倩倩，</a:t>
            </a:r>
            <a:r>
              <a:rPr lang="en-US" altLang="zh-CN" dirty="0">
                <a:sym typeface="+mn-ea"/>
              </a:rPr>
              <a:t>qianqyu@mail.ustc.edu.cn</a:t>
            </a:r>
            <a:endParaRPr lang="en-US" altLang="zh-CN" dirty="0"/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91-120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魏雨桐，</a:t>
            </a:r>
            <a:r>
              <a:rPr lang="en-US" altLang="zh-CN" dirty="0">
                <a:sym typeface="+mn-ea"/>
              </a:rPr>
              <a:t>weiyt@mail.ustc.edu.cn</a:t>
            </a:r>
            <a:endParaRPr lang="en-US" altLang="zh-CN" dirty="0"/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121-150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王永良， </a:t>
            </a:r>
            <a:r>
              <a:rPr lang="en-US" altLang="zh-CN" dirty="0">
                <a:sym typeface="+mn-ea"/>
              </a:rPr>
              <a:t>wyl083@mail.ustc.edu.cn</a:t>
            </a:r>
            <a:endParaRPr lang="en-US" altLang="zh-CN" dirty="0"/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151</a:t>
            </a:r>
            <a:r>
              <a:rPr lang="zh-CN" altLang="en-US" dirty="0"/>
              <a:t>及以后：</a:t>
            </a:r>
            <a:r>
              <a:rPr lang="zh-CN" altLang="en-US" dirty="0">
                <a:sym typeface="+mn-ea"/>
              </a:rPr>
              <a:t>陈品， </a:t>
            </a:r>
            <a:r>
              <a:rPr lang="en-US" altLang="zh-CN" dirty="0">
                <a:sym typeface="+mn-ea"/>
              </a:rPr>
              <a:t>pinchen@mail.ustc.edu.cn</a:t>
            </a:r>
            <a:endParaRPr lang="en-US" altLang="zh-CN" dirty="0"/>
          </a:p>
          <a:p>
            <a:pPr marL="0" indent="0">
              <a:spcBef>
                <a:spcPts val="1200"/>
              </a:spcBef>
            </a:pPr>
            <a:r>
              <a:rPr lang="zh-CN" altLang="en-US" sz="2800" dirty="0"/>
              <a:t>重复提交，邮件主题为</a:t>
            </a:r>
            <a:r>
              <a:rPr lang="zh-CN" altLang="en-US" sz="2800" dirty="0">
                <a:solidFill>
                  <a:srgbClr val="FF0000"/>
                </a:solidFill>
              </a:rPr>
              <a:t>编号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</a:rPr>
              <a:t>-project4-</a:t>
            </a:r>
            <a:r>
              <a:rPr lang="zh-CN" altLang="en-US" sz="2800" dirty="0">
                <a:solidFill>
                  <a:srgbClr val="FF0000"/>
                </a:solidFill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r>
              <a:rPr lang="zh-CN" altLang="en-US" sz="2800" dirty="0">
                <a:solidFill>
                  <a:srgbClr val="FF0000"/>
                </a:solidFill>
              </a:rPr>
              <a:t>次提交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1908</Words>
  <Application>WPS 演示</Application>
  <PresentationFormat>宽屏</PresentationFormat>
  <Paragraphs>151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华文细黑</vt:lpstr>
      <vt:lpstr>华文中宋</vt:lpstr>
      <vt:lpstr>华文宋体</vt:lpstr>
      <vt:lpstr>Times New Roman</vt:lpstr>
      <vt:lpstr>等线</vt:lpstr>
      <vt:lpstr>微软雅黑</vt:lpstr>
      <vt:lpstr>Arial Unicode MS</vt:lpstr>
      <vt:lpstr>等线 Light</vt:lpstr>
      <vt:lpstr>Calibri</vt:lpstr>
      <vt:lpstr>Office 主题​​</vt:lpstr>
      <vt:lpstr>实验4  串匹配算法</vt:lpstr>
      <vt:lpstr>目录</vt:lpstr>
      <vt:lpstr>串匹配算法</vt:lpstr>
      <vt:lpstr>串匹配算法</vt:lpstr>
      <vt:lpstr>二、实验要求</vt:lpstr>
      <vt:lpstr>二、实验要求</vt:lpstr>
      <vt:lpstr>二、实验要求</vt:lpstr>
      <vt:lpstr>二、实验要求</vt:lpstr>
      <vt:lpstr>三、提交方式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 排序算法</dc:title>
  <dc:creator>Pin Chan</dc:creator>
  <cp:lastModifiedBy>晴天</cp:lastModifiedBy>
  <cp:revision>52</cp:revision>
  <dcterms:created xsi:type="dcterms:W3CDTF">2020-11-03T10:04:00Z</dcterms:created>
  <dcterms:modified xsi:type="dcterms:W3CDTF">2021-12-23T12:32:55Z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9073F73DF191425EA6156EB0535FB788</vt:lpwstr>
  </property>
  <property fmtid="{D5CDD505-2E9C-101B-9397-08002B2CF9AE}" pid="3" name="KSOProductBuildVer">
    <vt:lpwstr>2052-11.1.0.10395</vt:lpwstr>
  </property>
</Properties>
</file>