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2" r:id="rId2"/>
    <p:sldId id="712" r:id="rId3"/>
    <p:sldId id="734" r:id="rId4"/>
    <p:sldId id="735" r:id="rId5"/>
    <p:sldId id="736" r:id="rId6"/>
    <p:sldId id="681" r:id="rId7"/>
    <p:sldId id="733" r:id="rId8"/>
    <p:sldId id="706" r:id="rId9"/>
    <p:sldId id="719" r:id="rId10"/>
    <p:sldId id="690" r:id="rId11"/>
    <p:sldId id="683" r:id="rId12"/>
    <p:sldId id="671" r:id="rId13"/>
    <p:sldId id="673" r:id="rId14"/>
    <p:sldId id="674" r:id="rId15"/>
    <p:sldId id="675" r:id="rId16"/>
    <p:sldId id="710" r:id="rId17"/>
    <p:sldId id="676" r:id="rId18"/>
    <p:sldId id="677" r:id="rId19"/>
    <p:sldId id="684" r:id="rId20"/>
    <p:sldId id="591" r:id="rId21"/>
    <p:sldId id="592" r:id="rId22"/>
    <p:sldId id="720" r:id="rId23"/>
    <p:sldId id="593" r:id="rId24"/>
    <p:sldId id="594" r:id="rId25"/>
    <p:sldId id="595" r:id="rId26"/>
    <p:sldId id="730" r:id="rId27"/>
    <p:sldId id="685" r:id="rId28"/>
    <p:sldId id="596" r:id="rId29"/>
    <p:sldId id="597" r:id="rId30"/>
    <p:sldId id="645" r:id="rId31"/>
    <p:sldId id="599" r:id="rId32"/>
    <p:sldId id="602" r:id="rId33"/>
    <p:sldId id="600" r:id="rId34"/>
    <p:sldId id="601" r:id="rId35"/>
    <p:sldId id="727" r:id="rId36"/>
    <p:sldId id="648" r:id="rId37"/>
    <p:sldId id="686" r:id="rId38"/>
    <p:sldId id="606" r:id="rId39"/>
    <p:sldId id="721" r:id="rId40"/>
    <p:sldId id="607" r:id="rId41"/>
    <p:sldId id="722" r:id="rId42"/>
    <p:sldId id="723" r:id="rId43"/>
    <p:sldId id="649" r:id="rId44"/>
    <p:sldId id="687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EFBFBF"/>
    <a:srgbClr val="980002"/>
    <a:srgbClr val="CDF1C5"/>
    <a:srgbClr val="F1C7C7"/>
    <a:srgbClr val="E0E0E0"/>
    <a:srgbClr val="A8E799"/>
    <a:srgbClr val="E0F4E3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3" autoAdjust="0"/>
    <p:restoredTop sz="94660"/>
  </p:normalViewPr>
  <p:slideViewPr>
    <p:cSldViewPr snapToObjects="1">
      <p:cViewPr varScale="1">
        <p:scale>
          <a:sx n="72" d="100"/>
          <a:sy n="72" d="100"/>
        </p:scale>
        <p:origin x="8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8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lab.andrew.cmu.edu/courses/15213-f21" TargetMode="External"/><Relationship Id="rId2" Type="http://schemas.openxmlformats.org/officeDocument/2006/relationships/hyperlink" Target="https://www.cs.cmu.edu/afs/cs/academic/class/15213-s22/www/schedul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js.aishe.org/index.php/aishe-j/article/view/176" TargetMode="External"/><Relationship Id="rId2" Type="http://schemas.openxmlformats.org/officeDocument/2006/relationships/hyperlink" Target="https://journals.sagepub.com/doi/pdf/10.1177/146978741037968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January 20, 2022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78FFA-F41D-4973-9CFA-6AFC1C220B2F}"/>
              </a:ext>
            </a:extLst>
          </p:cNvPr>
          <p:cNvSpPr/>
          <p:nvPr/>
        </p:nvSpPr>
        <p:spPr bwMode="auto">
          <a:xfrm>
            <a:off x="2429256" y="3962400"/>
            <a:ext cx="4572000" cy="426102"/>
          </a:xfrm>
          <a:prstGeom prst="rect">
            <a:avLst/>
          </a:prstGeom>
          <a:solidFill>
            <a:srgbClr val="EFBFBF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8D15B-BC87-4FFA-8F56-4CAF7D41D136}"/>
              </a:ext>
            </a:extLst>
          </p:cNvPr>
          <p:cNvSpPr/>
          <p:nvPr/>
        </p:nvSpPr>
        <p:spPr bwMode="auto">
          <a:xfrm>
            <a:off x="2429256" y="5345396"/>
            <a:ext cx="4572000" cy="426102"/>
          </a:xfrm>
          <a:prstGeom prst="rect">
            <a:avLst/>
          </a:prstGeom>
          <a:solidFill>
            <a:srgbClr val="EFBFBF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74806"/>
              </p:ext>
            </p:extLst>
          </p:nvPr>
        </p:nvGraphicFramePr>
        <p:xfrm>
          <a:off x="2438400" y="2063098"/>
          <a:ext cx="4572000" cy="3708400"/>
        </p:xfrm>
        <a:graphic>
          <a:graphicData uri="http://schemas.openxmlformats.org/drawingml/2006/table">
            <a:tbl>
              <a:tblPr firstRow="1"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Combine bytes to make </a:t>
            </a:r>
            <a:r>
              <a:rPr lang="en-US" i="1" dirty="0"/>
              <a:t>scalar 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0287FE-BC15-4D09-915A-DA4A0B029107}"/>
              </a:ext>
            </a:extLst>
          </p:cNvPr>
          <p:cNvSpPr/>
          <p:nvPr/>
        </p:nvSpPr>
        <p:spPr bwMode="auto">
          <a:xfrm>
            <a:off x="4093464" y="1600200"/>
            <a:ext cx="2907792" cy="457200"/>
          </a:xfrm>
          <a:prstGeom prst="rect">
            <a:avLst/>
          </a:prstGeom>
          <a:solidFill>
            <a:srgbClr val="980002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 (# of bytes)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9D1A40-012A-4A74-AB95-F5600536E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77974"/>
              </p:ext>
            </p:extLst>
          </p:nvPr>
        </p:nvGraphicFramePr>
        <p:xfrm>
          <a:off x="4093464" y="5771498"/>
          <a:ext cx="2907792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453896">
                  <a:extLst>
                    <a:ext uri="{9D8B030D-6E8A-4147-A177-3AD203B41FA5}">
                      <a16:colId xmlns:a16="http://schemas.microsoft.com/office/drawing/2014/main" val="264858469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84830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“ILP32”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“LP64”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5655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42EE2-A59C-49EC-A3C9-61748D5EEBFC}"/>
              </a:ext>
            </a:extLst>
          </p:cNvPr>
          <p:cNvCxnSpPr/>
          <p:nvPr/>
        </p:nvCxnSpPr>
        <p:spPr bwMode="auto">
          <a:xfrm>
            <a:off x="762000" y="3810000"/>
            <a:ext cx="7187111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51F642-07DB-4CF5-9DA1-59FFE74244BD}"/>
              </a:ext>
            </a:extLst>
          </p:cNvPr>
          <p:cNvSpPr txBox="1"/>
          <p:nvPr/>
        </p:nvSpPr>
        <p:spPr>
          <a:xfrm>
            <a:off x="7391400" y="3462867"/>
            <a:ext cx="654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itchFamily="34" charset="0"/>
              </a:rPr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7BFA-7D37-4639-A60C-58C47973866C}"/>
              </a:ext>
            </a:extLst>
          </p:cNvPr>
          <p:cNvSpPr txBox="1"/>
          <p:nvPr/>
        </p:nvSpPr>
        <p:spPr>
          <a:xfrm>
            <a:off x="6866641" y="3818580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solidFill>
                  <a:srgbClr val="A6A6A6"/>
                </a:solidFill>
                <a:latin typeface="Calibri" pitchFamily="34" charset="0"/>
              </a:rPr>
              <a:t>next lecture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1241425"/>
          </a:xfrm>
        </p:spPr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/>
            <a:r>
              <a:rPr lang="en-US" dirty="0"/>
              <a:t>Algebraic representation of logic</a:t>
            </a:r>
          </a:p>
          <a:p>
            <a:pPr marL="552450" lvl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A&amp;B = 1 when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both</a:t>
            </a: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A=1 and B=1</a:t>
            </a:r>
          </a:p>
        </p:txBody>
      </p:sp>
      <p:sp>
        <p:nvSpPr>
          <p:cNvPr id="56328" name="Rectangle 7"/>
          <p:cNvSpPr>
            <a:spLocks/>
          </p:cNvSpPr>
          <p:nvPr/>
        </p:nvSpPr>
        <p:spPr bwMode="auto">
          <a:xfrm>
            <a:off x="4419599" y="2603500"/>
            <a:ext cx="4327525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A|B = 1 when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either</a:t>
            </a: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A=1 or B=1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or both</a:t>
            </a:r>
          </a:p>
        </p:txBody>
      </p:sp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~A = 1 when A=0</a:t>
            </a:r>
          </a:p>
        </p:txBody>
      </p:sp>
      <p:sp>
        <p:nvSpPr>
          <p:cNvPr id="56333" name="Rectangle 12"/>
          <p:cNvSpPr>
            <a:spLocks/>
          </p:cNvSpPr>
          <p:nvPr/>
        </p:nvSpPr>
        <p:spPr bwMode="auto">
          <a:xfrm>
            <a:off x="44196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   A^B = 1 when A=1 or B=1,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but not both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67A267-4359-49EA-AC96-7F32411D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31010"/>
              </p:ext>
            </p:extLst>
          </p:nvPr>
        </p:nvGraphicFramePr>
        <p:xfrm>
          <a:off x="724916" y="3440782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87E4B95F-132D-4D00-862C-6D50D26E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33936"/>
              </p:ext>
            </p:extLst>
          </p:nvPr>
        </p:nvGraphicFramePr>
        <p:xfrm>
          <a:off x="4756208" y="3413518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542D7094-4BF7-49CF-83B3-FD02BCA5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56166"/>
              </p:ext>
            </p:extLst>
          </p:nvPr>
        </p:nvGraphicFramePr>
        <p:xfrm>
          <a:off x="4756208" y="5445518"/>
          <a:ext cx="1115568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CF74ADDE-3A62-4003-89F5-308982867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26136"/>
              </p:ext>
            </p:extLst>
          </p:nvPr>
        </p:nvGraphicFramePr>
        <p:xfrm>
          <a:off x="724916" y="5445518"/>
          <a:ext cx="1115568" cy="7416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71856">
                  <a:extLst>
                    <a:ext uri="{9D8B030D-6E8A-4147-A177-3AD203B41FA5}">
                      <a16:colId xmlns:a16="http://schemas.microsoft.com/office/drawing/2014/main" val="1230707405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3415411367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28161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~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6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1381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Sets of Small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7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Width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bit vector represents subsets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be a bit vector representing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, then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Monaco" charset="0"/>
                  </a:rPr>
                  <a:t>Examples:</a:t>
                </a:r>
              </a:p>
              <a:p>
                <a:pPr lvl="2"/>
                <a:r>
                  <a:rPr lang="en-US" dirty="0">
                    <a:sym typeface="Monaco" charset="0"/>
                  </a:rPr>
                  <a:t>01101001	{ 0, 3, 5, 6 }</a:t>
                </a:r>
                <a:br>
                  <a:rPr lang="en-US" dirty="0">
                    <a:sym typeface="Monaco" charset="0"/>
                  </a:rPr>
                </a:br>
                <a:r>
                  <a:rPr lang="en-US" i="1" dirty="0">
                    <a:sym typeface="Monaco" charset="0"/>
                  </a:rPr>
                  <a:t>7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65</a:t>
                </a:r>
                <a:r>
                  <a:rPr lang="en-US" i="1" dirty="0">
                    <a:sym typeface="Monaco" charset="0"/>
                  </a:rPr>
                  <a:t>4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3</a:t>
                </a:r>
                <a:r>
                  <a:rPr lang="en-US" i="1" dirty="0">
                    <a:sym typeface="Monaco" charset="0"/>
                  </a:rPr>
                  <a:t>21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0</a:t>
                </a:r>
                <a:endParaRPr lang="en-US" dirty="0">
                  <a:sym typeface="Monaco" charset="0"/>
                </a:endParaRPr>
              </a:p>
              <a:p>
                <a:pPr lvl="2"/>
                <a:r>
                  <a:rPr lang="en-US" dirty="0">
                    <a:sym typeface="Monaco" charset="0"/>
                  </a:rPr>
                  <a:t>01010101	{ 0, 2, 4, 6 }</a:t>
                </a:r>
                <a:br>
                  <a:rPr lang="en-US" dirty="0">
                    <a:sym typeface="Monaco" charset="0"/>
                  </a:rPr>
                </a:br>
                <a:r>
                  <a:rPr lang="en-US" i="1" dirty="0">
                    <a:sym typeface="Monaco" charset="0"/>
                  </a:rPr>
                  <a:t>7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6</a:t>
                </a:r>
                <a:r>
                  <a:rPr lang="en-US" i="1" dirty="0">
                    <a:sym typeface="Monaco" charset="0"/>
                  </a:rPr>
                  <a:t>5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4</a:t>
                </a:r>
                <a:r>
                  <a:rPr lang="en-US" i="1" dirty="0">
                    <a:sym typeface="Monaco" charset="0"/>
                  </a:rPr>
                  <a:t>3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2</a:t>
                </a:r>
                <a:r>
                  <a:rPr lang="en-US" i="1" dirty="0">
                    <a:sym typeface="Monaco" charset="0"/>
                  </a:rPr>
                  <a:t>1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0</a:t>
                </a:r>
              </a:p>
              <a:p>
                <a:pPr marL="914400" lvl="2" indent="0">
                  <a:buNone/>
                </a:pPr>
                <a:endParaRPr lang="en-US" i="1" dirty="0">
                  <a:solidFill>
                    <a:srgbClr val="FF0000"/>
                  </a:solidFill>
                  <a:sym typeface="Monaco" charset="0"/>
                </a:endParaRPr>
              </a:p>
              <a:p>
                <a:r>
                  <a:rPr lang="en-US" dirty="0"/>
                  <a:t>Operations</a:t>
                </a:r>
              </a:p>
              <a:p>
                <a:pPr lvl="1"/>
                <a:r>
                  <a:rPr lang="en-US" dirty="0"/>
                  <a:t>&amp;    Intersection		01000001	{ 0, 6 }</a:t>
                </a:r>
              </a:p>
              <a:p>
                <a:pPr lvl="1"/>
                <a:r>
                  <a:rPr lang="en-US" dirty="0"/>
                  <a:t>|     Union			01111101	{ 0, 2, 3, 4, 5, 6 }</a:t>
                </a:r>
              </a:p>
              <a:p>
                <a:pPr lvl="1"/>
                <a:r>
                  <a:rPr lang="en-US" dirty="0"/>
                  <a:t>^	    Symmetric difference	00111100	{ 2, 3, 4, 5 }</a:t>
                </a:r>
              </a:p>
              <a:p>
                <a:pPr lvl="1"/>
                <a:r>
                  <a:rPr lang="en-US" dirty="0"/>
                  <a:t>~	    Complement		10101010	{ 1, 3, 5, 7 }</a:t>
                </a:r>
              </a:p>
            </p:txBody>
          </p:sp>
        </mc:Choice>
        <mc:Fallback xmlns="">
          <p:sp>
            <p:nvSpPr>
              <p:cNvPr id="59397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</a:p>
          <a:p>
            <a:pPr marL="552450" lvl="1"/>
            <a:r>
              <a:rPr lang="en-US" b="0" kern="0" dirty="0"/>
              <a:t>Apply to any “integral” data type</a:t>
            </a:r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</a:p>
          <a:p>
            <a:pPr marL="552450" lvl="1"/>
            <a:r>
              <a:rPr lang="en-US" b="0" kern="0" dirty="0"/>
              <a:t>Arguments applied bit-wise</a:t>
            </a:r>
          </a:p>
          <a:p>
            <a:r>
              <a:rPr lang="en-US" kern="0" dirty="0"/>
              <a:t>Examples (Char data type)</a:t>
            </a: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2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267200" y="3124200"/>
            <a:ext cx="4724400" cy="21336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Super common C programming pitfall!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349026-B2EE-47E2-8399-9A738C7A7704}"/>
              </a:ext>
            </a:extLst>
          </p:cNvPr>
          <p:cNvCxnSpPr/>
          <p:nvPr/>
        </p:nvCxnSpPr>
        <p:spPr bwMode="auto">
          <a:xfrm>
            <a:off x="762000" y="3810000"/>
            <a:ext cx="7187111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8BBDCB-1ADE-45B3-BF55-B06D09DB2443}"/>
              </a:ext>
            </a:extLst>
          </p:cNvPr>
          <p:cNvSpPr txBox="1"/>
          <p:nvPr/>
        </p:nvSpPr>
        <p:spPr>
          <a:xfrm>
            <a:off x="7391400" y="3462867"/>
            <a:ext cx="654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itchFamily="34" charset="0"/>
              </a:rPr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CEC51-2DA1-4DBE-A3C8-6CE77DF68287}"/>
              </a:ext>
            </a:extLst>
          </p:cNvPr>
          <p:cNvSpPr txBox="1"/>
          <p:nvPr/>
        </p:nvSpPr>
        <p:spPr>
          <a:xfrm>
            <a:off x="6866641" y="3818580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solidFill>
                  <a:srgbClr val="A6A6A6"/>
                </a:solidFill>
                <a:latin typeface="Calibri" pitchFamily="34" charset="0"/>
              </a:rPr>
              <a:t>next lecture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Recitations begin next Monday January 24</a:t>
            </a:r>
          </a:p>
          <a:p>
            <a:pPr lvl="1"/>
            <a:r>
              <a:rPr lang="en-US" dirty="0"/>
              <a:t>Zoom links on Piazza</a:t>
            </a:r>
          </a:p>
          <a:p>
            <a:endParaRPr lang="en-US" dirty="0"/>
          </a:p>
          <a:p>
            <a:r>
              <a:rPr lang="en-US" dirty="0"/>
              <a:t>Linux Boot Camp Sunday January 23</a:t>
            </a:r>
          </a:p>
          <a:p>
            <a:pPr lvl="1"/>
            <a:r>
              <a:rPr lang="en-US" dirty="0"/>
              <a:t>More info on Piazza</a:t>
            </a:r>
          </a:p>
          <a:p>
            <a:endParaRPr lang="en-US" dirty="0"/>
          </a:p>
          <a:p>
            <a:r>
              <a:rPr lang="en-US" dirty="0" err="1"/>
              <a:t>Autolab</a:t>
            </a:r>
            <a:r>
              <a:rPr lang="en-US" dirty="0"/>
              <a:t>, Piazza, Canvas rosters update once a day</a:t>
            </a:r>
          </a:p>
          <a:p>
            <a:pPr lvl="1"/>
            <a:r>
              <a:rPr lang="en-US" dirty="0"/>
              <a:t>Please be patient if you just enrolled</a:t>
            </a:r>
          </a:p>
          <a:p>
            <a:pPr lvl="1"/>
            <a:r>
              <a:rPr lang="en-US" dirty="0"/>
              <a:t>You can start labs 0 and 1 without </a:t>
            </a:r>
            <a:r>
              <a:rPr lang="en-US" dirty="0" err="1"/>
              <a:t>Autolab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We will give extensions for anything you couldn’t turn in</a:t>
            </a:r>
            <a:br>
              <a:rPr lang="en-US" dirty="0"/>
            </a:br>
            <a:r>
              <a:rPr lang="en-US" dirty="0"/>
              <a:t>because you weren’t on the roster</a:t>
            </a:r>
          </a:p>
        </p:txBody>
      </p:sp>
    </p:spTree>
    <p:extLst>
      <p:ext uri="{BB962C8B-B14F-4D97-AF65-F5344CB8AC3E}">
        <p14:creationId xmlns:p14="http://schemas.microsoft.com/office/powerpoint/2010/main" val="28673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 does not mandate using two’s complement</a:t>
            </a:r>
          </a:p>
          <a:p>
            <a:pPr lvl="1">
              <a:defRPr/>
            </a:pPr>
            <a:r>
              <a:rPr lang="en-US" dirty="0"/>
              <a:t>But, most machines do, and we will assume so</a:t>
            </a:r>
          </a:p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marL="914400" lvl="2" indent="0" eaLnBrk="1" hangingPunct="1">
              <a:buNone/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68881"/>
              </p:ext>
            </p:extLst>
          </p:nvPr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12222"/>
              </p:ext>
            </p:extLst>
          </p:nvPr>
        </p:nvGraphicFramePr>
        <p:xfrm>
          <a:off x="2058987" y="4229893"/>
          <a:ext cx="56372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8" imgW="5966280" imgH="1017360" progId="Word.Document.8">
                  <p:embed/>
                </p:oleObj>
              </mc:Choice>
              <mc:Fallback>
                <p:oleObj name="Document" r:id="rId8" imgW="5966280" imgH="101736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7" y="4229893"/>
                        <a:ext cx="563721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6971"/>
              </p:ext>
            </p:extLst>
          </p:nvPr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9365"/>
              </p:ext>
            </p:extLst>
          </p:nvPr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13"/>
              </p:ext>
            </p:extLst>
          </p:nvPr>
        </p:nvGraphicFramePr>
        <p:xfrm>
          <a:off x="1920875" y="1654175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4" imgW="5612605" imgH="5218356" progId="Word.Document.8">
                  <p:embed/>
                </p:oleObj>
              </mc:Choice>
              <mc:Fallback>
                <p:oleObj name="Document" r:id="rId4" imgW="5612605" imgH="5218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4175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Question: abs(</a:t>
            </a:r>
            <a:r>
              <a:rPr lang="en-US" b="0" dirty="0" err="1"/>
              <a:t>TMin</a:t>
            </a:r>
            <a:r>
              <a:rPr lang="en-US" b="0" dirty="0"/>
              <a:t>)?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u="sng" dirty="0">
                <a:solidFill>
                  <a:srgbClr val="FF0000"/>
                </a:solidFill>
              </a:rPr>
              <a:t>https://canvas.cmu.edu/courses/28101/quizzes/77043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7C4FDF-9BAC-4CB9-B0FB-47583C35B9D0}"/>
              </a:ext>
            </a:extLst>
          </p:cNvPr>
          <p:cNvCxnSpPr/>
          <p:nvPr/>
        </p:nvCxnSpPr>
        <p:spPr bwMode="auto">
          <a:xfrm>
            <a:off x="762000" y="3810000"/>
            <a:ext cx="7187111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93993E-CFBA-49C7-B71B-C681D7AE9334}"/>
              </a:ext>
            </a:extLst>
          </p:cNvPr>
          <p:cNvSpPr txBox="1"/>
          <p:nvPr/>
        </p:nvSpPr>
        <p:spPr>
          <a:xfrm>
            <a:off x="7391400" y="3462867"/>
            <a:ext cx="654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itchFamily="34" charset="0"/>
              </a:rPr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8B139-9308-4AF4-B0B7-9A6EE76EDA83}"/>
              </a:ext>
            </a:extLst>
          </p:cNvPr>
          <p:cNvSpPr txBox="1"/>
          <p:nvPr/>
        </p:nvSpPr>
        <p:spPr>
          <a:xfrm>
            <a:off x="6866641" y="3818580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solidFill>
                  <a:srgbClr val="A6A6A6"/>
                </a:solidFill>
                <a:latin typeface="Calibri" pitchFamily="34" charset="0"/>
              </a:rPr>
              <a:t>next lecture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0 is now available via </a:t>
            </a:r>
            <a:r>
              <a:rPr lang="en-US" dirty="0">
                <a:hlinkClick r:id="rId2"/>
              </a:rPr>
              <a:t>schedule page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Autolab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Due Tuesday January 25, 11:59pm ET</a:t>
            </a:r>
          </a:p>
          <a:p>
            <a:pPr lvl="1"/>
            <a:r>
              <a:rPr lang="en-US" dirty="0"/>
              <a:t>No grace days, no late submissions</a:t>
            </a:r>
          </a:p>
          <a:p>
            <a:pPr lvl="1"/>
            <a:r>
              <a:rPr lang="en-US" dirty="0"/>
              <a:t>Should take you less than five hours</a:t>
            </a:r>
          </a:p>
          <a:p>
            <a:pPr lvl="1"/>
            <a:r>
              <a:rPr lang="en-US" dirty="0"/>
              <a:t>Links on schedule page no longer go to </a:t>
            </a:r>
            <a:r>
              <a:rPr lang="en-US" dirty="0" err="1"/>
              <a:t>Autolab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Lab 1 will become available at 3pm today</a:t>
            </a:r>
          </a:p>
          <a:p>
            <a:pPr lvl="1"/>
            <a:r>
              <a:rPr lang="en-US" dirty="0"/>
              <a:t>Due February 3, 11:59pm ET</a:t>
            </a:r>
          </a:p>
          <a:p>
            <a:pPr lvl="1"/>
            <a:r>
              <a:rPr lang="en-US" dirty="0"/>
              <a:t>One grace day</a:t>
            </a:r>
          </a:p>
          <a:p>
            <a:pPr lvl="1"/>
            <a:r>
              <a:rPr lang="en-US" dirty="0"/>
              <a:t>If you’re done with lab 0, now is a good time to start</a:t>
            </a:r>
          </a:p>
          <a:p>
            <a:pPr lvl="1"/>
            <a:r>
              <a:rPr lang="en-US" dirty="0"/>
              <a:t>Links will be added to schedule page</a:t>
            </a:r>
          </a:p>
        </p:txBody>
      </p:sp>
    </p:spTree>
    <p:extLst>
      <p:ext uri="{BB962C8B-B14F-4D97-AF65-F5344CB8AC3E}">
        <p14:creationId xmlns:p14="http://schemas.microsoft.com/office/powerpoint/2010/main" val="272381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199039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Representation: unsigned and signed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30A5FE-95A6-4356-B594-C04E14B252E8}"/>
              </a:ext>
            </a:extLst>
          </p:cNvPr>
          <p:cNvCxnSpPr/>
          <p:nvPr/>
        </p:nvCxnSpPr>
        <p:spPr bwMode="auto">
          <a:xfrm>
            <a:off x="762000" y="3810000"/>
            <a:ext cx="7187111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93BB56-3143-4BEC-8C44-915D02E64BFF}"/>
              </a:ext>
            </a:extLst>
          </p:cNvPr>
          <p:cNvSpPr txBox="1"/>
          <p:nvPr/>
        </p:nvSpPr>
        <p:spPr>
          <a:xfrm>
            <a:off x="7391400" y="3462867"/>
            <a:ext cx="654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itchFamily="34" charset="0"/>
              </a:rPr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9041F-E523-4C82-808D-81772B0C087A}"/>
              </a:ext>
            </a:extLst>
          </p:cNvPr>
          <p:cNvSpPr txBox="1"/>
          <p:nvPr/>
        </p:nvSpPr>
        <p:spPr>
          <a:xfrm>
            <a:off x="6866641" y="3818580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solidFill>
                  <a:srgbClr val="A6A6A6"/>
                </a:solidFill>
                <a:latin typeface="Calibri" pitchFamily="34" charset="0"/>
              </a:rPr>
              <a:t>next lecture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5178"/>
              </p:ext>
            </p:extLst>
          </p:nvPr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8854"/>
              </p:ext>
            </p:extLst>
          </p:nvPr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07814"/>
              </p:ext>
            </p:extLst>
          </p:nvPr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5336"/>
              </p:ext>
            </p:extLst>
          </p:nvPr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66FE-B4BB-47D3-9C3F-409C619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of lecture slide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9554-CCDB-423C-A736-B209DAE2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 we post lecture slides </a:t>
            </a:r>
            <a:r>
              <a:rPr lang="en-US" i="1" dirty="0"/>
              <a:t>after</a:t>
            </a:r>
            <a:r>
              <a:rPr lang="en-US" dirty="0"/>
              <a:t> each lecture</a:t>
            </a:r>
          </a:p>
          <a:p>
            <a:pPr>
              <a:spcBef>
                <a:spcPts val="1800"/>
              </a:spcBef>
            </a:pPr>
            <a:r>
              <a:rPr lang="en-US" dirty="0"/>
              <a:t>We are frequently asked to post them before each lecture</a:t>
            </a:r>
          </a:p>
          <a:p>
            <a:pPr lvl="1"/>
            <a:r>
              <a:rPr lang="en-US" dirty="0"/>
              <a:t>Typical request: “It would help me follow along, and I could look over the slides beforehand and come prepared with questions”</a:t>
            </a:r>
          </a:p>
          <a:p>
            <a:pPr>
              <a:spcBef>
                <a:spcPts val="1800"/>
              </a:spcBef>
            </a:pPr>
            <a:r>
              <a:rPr lang="en-US" dirty="0"/>
              <a:t>Educational research suggests this is a good idea</a:t>
            </a:r>
          </a:p>
          <a:p>
            <a:pPr lvl="1"/>
            <a:r>
              <a:rPr lang="en-US" sz="1600" dirty="0"/>
              <a:t>Raver and </a:t>
            </a:r>
            <a:r>
              <a:rPr lang="en-US" sz="1600" dirty="0" err="1"/>
              <a:t>Maydosz</a:t>
            </a:r>
            <a:r>
              <a:rPr lang="en-US" sz="1600" dirty="0"/>
              <a:t>, “</a:t>
            </a:r>
            <a:r>
              <a:rPr lang="en-US" sz="1600" dirty="0">
                <a:hlinkClick r:id="rId2"/>
              </a:rPr>
              <a:t>Impact of the provision and timing of instructor-provided notes on university students’ learning</a:t>
            </a:r>
            <a:r>
              <a:rPr lang="en-US" sz="1600" dirty="0"/>
              <a:t>,” </a:t>
            </a:r>
            <a:r>
              <a:rPr lang="en-US" sz="1600" i="1" dirty="0"/>
              <a:t>Active Learning in Higher Education</a:t>
            </a:r>
            <a:br>
              <a:rPr lang="en-US" sz="1600" i="1" dirty="0"/>
            </a:br>
            <a:r>
              <a:rPr lang="en-US" sz="1600" dirty="0"/>
              <a:t>11(3) 189–200, 2010</a:t>
            </a:r>
          </a:p>
          <a:p>
            <a:pPr lvl="1"/>
            <a:r>
              <a:rPr lang="en-US" sz="1600" dirty="0"/>
              <a:t>Mooney and Bergin, “</a:t>
            </a:r>
            <a:r>
              <a:rPr lang="en-US" sz="1600" dirty="0">
                <a:hlinkClick r:id="rId3"/>
              </a:rPr>
              <a:t>An analysis of alternative approaches for the distribution of lecture notes with the aid of a virtual learning environment to promote class engagement</a:t>
            </a:r>
            <a:r>
              <a:rPr lang="en-US" sz="1600" dirty="0"/>
              <a:t>,” </a:t>
            </a:r>
            <a:r>
              <a:rPr lang="en-US" sz="1600" i="1" dirty="0"/>
              <a:t>All Ireland Journal of Higher Education</a:t>
            </a:r>
            <a:r>
              <a:rPr lang="en-US" sz="1600" dirty="0"/>
              <a:t> 6(2), 2014</a:t>
            </a:r>
          </a:p>
          <a:p>
            <a:pPr>
              <a:spcBef>
                <a:spcPts val="1800"/>
              </a:spcBef>
            </a:pPr>
            <a:r>
              <a:rPr lang="en-US" dirty="0"/>
              <a:t>Faculty will discuss this and decide by next week</a:t>
            </a:r>
          </a:p>
        </p:txBody>
      </p:sp>
    </p:spTree>
    <p:extLst>
      <p:ext uri="{BB962C8B-B14F-4D97-AF65-F5344CB8AC3E}">
        <p14:creationId xmlns:p14="http://schemas.microsoft.com/office/powerpoint/2010/main" val="2866479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3515"/>
              </p:ext>
            </p:extLst>
          </p:nvPr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0496"/>
              </p:ext>
            </p:extLst>
          </p:nvPr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533"/>
              </p:ext>
            </p:extLst>
          </p:nvPr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9949"/>
              </p:ext>
            </p:extLst>
          </p:nvPr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84415"/>
              </p:ext>
            </p:extLst>
          </p:nvPr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286"/>
              </p:ext>
            </p:extLst>
          </p:nvPr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666"/>
              </p:ext>
            </p:extLst>
          </p:nvPr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7"/>
              </p:ext>
            </p:extLst>
          </p:nvPr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(</a:t>
            </a:r>
            <a:r>
              <a:rPr lang="en-US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of 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Integers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Conversion, casting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/>
              <a:t>Representations in memory, pointers, strings</a:t>
            </a:r>
          </a:p>
          <a:p>
            <a:r>
              <a:rPr lang="en-US" dirty="0"/>
              <a:t>Summary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6CC15E-C321-4691-B17E-AE4D3FE874BB}"/>
              </a:ext>
            </a:extLst>
          </p:cNvPr>
          <p:cNvCxnSpPr/>
          <p:nvPr/>
        </p:nvCxnSpPr>
        <p:spPr bwMode="auto">
          <a:xfrm>
            <a:off x="762000" y="3810000"/>
            <a:ext cx="718711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8538BD-0963-48F8-902B-EDD6ED3C3D4B}"/>
              </a:ext>
            </a:extLst>
          </p:cNvPr>
          <p:cNvSpPr txBox="1"/>
          <p:nvPr/>
        </p:nvSpPr>
        <p:spPr>
          <a:xfrm>
            <a:off x="7391400" y="3462867"/>
            <a:ext cx="654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2DF15-626E-402E-8B3A-1B6975FD16E7}"/>
              </a:ext>
            </a:extLst>
          </p:cNvPr>
          <p:cNvSpPr txBox="1"/>
          <p:nvPr/>
        </p:nvSpPr>
        <p:spPr>
          <a:xfrm>
            <a:off x="6866641" y="3818580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itchFamily="34" charset="0"/>
              </a:rPr>
              <a:t>next lecture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F62D-4EBA-45C5-A160-E8F0A65A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How to download labs directly to sharks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71D68-8890-457A-887B-94A7E51A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a shark machine: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cd private/15213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autolab</a:t>
            </a:r>
            <a:r>
              <a:rPr lang="en-US" sz="1800" dirty="0">
                <a:latin typeface="Consolas" panose="020B0609020204030204" pitchFamily="49" charset="0"/>
              </a:rPr>
              <a:t> download 15213-f21:</a:t>
            </a:r>
            <a:r>
              <a:rPr lang="en-US" sz="1800" i="1" dirty="0">
                <a:latin typeface="Consolas" panose="020B0609020204030204" pitchFamily="49" charset="0"/>
              </a:rPr>
              <a:t>labname</a:t>
            </a:r>
            <a:br>
              <a:rPr lang="en-US" sz="1800" i="1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cd </a:t>
            </a:r>
            <a:r>
              <a:rPr lang="en-US" sz="1800" i="1" dirty="0" err="1">
                <a:latin typeface="Consolas" panose="020B0609020204030204" pitchFamily="49" charset="0"/>
              </a:rPr>
              <a:t>labname</a:t>
            </a:r>
            <a:br>
              <a:rPr lang="en-US" sz="1800" i="1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tar -x --strip=1 -f </a:t>
            </a:r>
            <a:r>
              <a:rPr lang="en-US" sz="1800" i="1" dirty="0">
                <a:latin typeface="Consolas" panose="020B0609020204030204" pitchFamily="49" charset="0"/>
              </a:rPr>
              <a:t>labname</a:t>
            </a:r>
            <a:r>
              <a:rPr lang="en-US" sz="1800" dirty="0">
                <a:latin typeface="Consolas" panose="020B0609020204030204" pitchFamily="49" charset="0"/>
              </a:rPr>
              <a:t>-handout.tar</a:t>
            </a:r>
          </a:p>
          <a:p>
            <a:pPr>
              <a:spcBef>
                <a:spcPts val="1800"/>
              </a:spcBef>
            </a:pPr>
            <a:r>
              <a:rPr lang="en-US" sz="2000" i="1" dirty="0" err="1">
                <a:latin typeface="Consolas" panose="020B0609020204030204" pitchFamily="49" charset="0"/>
              </a:rPr>
              <a:t>labname</a:t>
            </a:r>
            <a:r>
              <a:rPr lang="en-US" dirty="0"/>
              <a:t> is the name from the website, but…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all lowercase letters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all spaces removed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example: “C Programming Lab” → “</a:t>
            </a:r>
            <a:r>
              <a:rPr lang="en-US" dirty="0" err="1"/>
              <a:t>cprogramminglab</a:t>
            </a:r>
            <a:r>
              <a:rPr lang="en-US" dirty="0"/>
              <a:t>”</a:t>
            </a:r>
          </a:p>
          <a:p>
            <a:pPr>
              <a:spcBef>
                <a:spcPts val="1800"/>
              </a:spcBef>
            </a:pPr>
            <a:r>
              <a:rPr lang="en-US" dirty="0"/>
              <a:t>You may need to run </a:t>
            </a:r>
            <a:r>
              <a:rPr lang="en-US" sz="2000" dirty="0" err="1">
                <a:latin typeface="Consolas" panose="020B0609020204030204" pitchFamily="49" charset="0"/>
              </a:rPr>
              <a:t>autolab</a:t>
            </a:r>
            <a:r>
              <a:rPr lang="en-US" sz="2000" dirty="0">
                <a:latin typeface="Consolas" panose="020B0609020204030204" pitchFamily="49" charset="0"/>
              </a:rPr>
              <a:t> setup </a:t>
            </a:r>
            <a:r>
              <a:rPr lang="en-US" dirty="0"/>
              <a:t>first</a:t>
            </a:r>
          </a:p>
          <a:p>
            <a:pPr lvl="1"/>
            <a:r>
              <a:rPr lang="en-US" dirty="0"/>
              <a:t>Only once ever</a:t>
            </a:r>
          </a:p>
          <a:p>
            <a:pPr lvl="1"/>
            <a:r>
              <a:rPr lang="en-US" dirty="0"/>
              <a:t>You need to do that anyway, so </a:t>
            </a:r>
            <a:r>
              <a:rPr lang="en-US" sz="1800" dirty="0">
                <a:latin typeface="Consolas" panose="020B0609020204030204" pitchFamily="49" charset="0"/>
              </a:rPr>
              <a:t>make submit </a:t>
            </a:r>
            <a:r>
              <a:rPr lang="en-US" dirty="0"/>
              <a:t>works</a:t>
            </a:r>
          </a:p>
          <a:p>
            <a:pPr>
              <a:spcBef>
                <a:spcPts val="1800"/>
              </a:spcBef>
            </a:pPr>
            <a:r>
              <a:rPr lang="en-US" dirty="0"/>
              <a:t>Note: procedure will change starting with cache lab</a:t>
            </a:r>
          </a:p>
        </p:txBody>
      </p:sp>
    </p:spTree>
    <p:extLst>
      <p:ext uri="{BB962C8B-B14F-4D97-AF65-F5344CB8AC3E}">
        <p14:creationId xmlns:p14="http://schemas.microsoft.com/office/powerpoint/2010/main" val="187102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A14604-D198-4B49-B191-357D236642B1}"/>
              </a:ext>
            </a:extLst>
          </p:cNvPr>
          <p:cNvCxnSpPr/>
          <p:nvPr/>
        </p:nvCxnSpPr>
        <p:spPr bwMode="auto">
          <a:xfrm>
            <a:off x="762000" y="3810000"/>
            <a:ext cx="7187111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DA34AF-DCC6-4980-9FA1-20BFF2A0CB3A}"/>
              </a:ext>
            </a:extLst>
          </p:cNvPr>
          <p:cNvSpPr txBox="1"/>
          <p:nvPr/>
        </p:nvSpPr>
        <p:spPr>
          <a:xfrm>
            <a:off x="7391400" y="3462867"/>
            <a:ext cx="654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latin typeface="Calibri" pitchFamily="34" charset="0"/>
              </a:rPr>
              <a:t>today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2D5A3-320D-4B5F-BCB2-4D071B2B1E11}"/>
              </a:ext>
            </a:extLst>
          </p:cNvPr>
          <p:cNvSpPr txBox="1"/>
          <p:nvPr/>
        </p:nvSpPr>
        <p:spPr>
          <a:xfrm>
            <a:off x="6866641" y="3818580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solidFill>
                  <a:srgbClr val="A6A6A6"/>
                </a:solidFill>
                <a:latin typeface="Calibri" pitchFamily="34" charset="0"/>
              </a:rPr>
              <a:t>next lecture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8EF7BAD-4245-4D3B-993F-0148F5693DA4}"/>
              </a:ext>
            </a:extLst>
          </p:cNvPr>
          <p:cNvGrpSpPr/>
          <p:nvPr/>
        </p:nvGrpSpPr>
        <p:grpSpPr>
          <a:xfrm>
            <a:off x="889000" y="4267200"/>
            <a:ext cx="7264400" cy="2209800"/>
            <a:chOff x="889000" y="3505200"/>
            <a:chExt cx="7264400" cy="29718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30673D5-BFD9-453C-A453-42023262B43D}"/>
                </a:ext>
              </a:extLst>
            </p:cNvPr>
            <p:cNvSpPr/>
            <p:nvPr/>
          </p:nvSpPr>
          <p:spPr bwMode="auto">
            <a:xfrm>
              <a:off x="889000" y="3505200"/>
              <a:ext cx="7264400" cy="29718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An Amazing &amp;</a:t>
              </a:r>
              <a:r>
                <a:rPr kumimoji="0" lang="en-US" sz="2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Successful Abstraction.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23E9E5-7D9C-4C06-B87D-B55A71E5E880}"/>
                </a:ext>
              </a:extLst>
            </p:cNvPr>
            <p:cNvSpPr txBox="1"/>
            <p:nvPr/>
          </p:nvSpPr>
          <p:spPr>
            <a:xfrm>
              <a:off x="4197957" y="5920092"/>
              <a:ext cx="325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(which we won’t dig into in 213)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1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3" name="Rectangle 2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Base 2 Number Representation</a:t>
                </a:r>
              </a:p>
              <a:p>
                <a:pPr lvl="1"/>
                <a:r>
                  <a:rPr lang="en-US" dirty="0"/>
                  <a:t>0, 1, 10, 11, 100, 101, …</a:t>
                </a:r>
              </a:p>
              <a:p>
                <a:pPr lvl="1"/>
                <a:r>
                  <a:rPr lang="en-US" dirty="0"/>
                  <a:t>Represent 15213</a:t>
                </a:r>
                <a:r>
                  <a:rPr lang="en-US" baseline="-25000" dirty="0"/>
                  <a:t>10</a:t>
                </a:r>
                <a:r>
                  <a:rPr lang="en-US" dirty="0"/>
                  <a:t> as 0011 1011 0110 1101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Represent 1.20</a:t>
                </a:r>
                <a:r>
                  <a:rPr lang="en-US" baseline="-25000" dirty="0"/>
                  <a:t>10</a:t>
                </a:r>
                <a:r>
                  <a:rPr lang="en-US" dirty="0"/>
                  <a:t> as 1.0011 0011 0011 0011 [0011]…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1.5213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1.1101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1011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0110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endParaRPr lang="en-US" dirty="0"/>
              </a:p>
              <a:p>
                <a:r>
                  <a:rPr lang="en-US" dirty="0"/>
                  <a:t>Represent negative numbers as …?</a:t>
                </a:r>
              </a:p>
              <a:p>
                <a:pPr lvl="1"/>
                <a:r>
                  <a:rPr lang="en-US" dirty="0"/>
                  <a:t>(we’ll come back to this)</a:t>
                </a:r>
              </a:p>
            </p:txBody>
          </p:sp>
        </mc:Choice>
        <mc:Fallback xmlns="">
          <p:sp>
            <p:nvSpPr>
              <p:cNvPr id="9243" name="Rectangle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6875" y="1362075"/>
                <a:ext cx="5479181" cy="3751061"/>
              </a:xfrm>
            </p:spPr>
            <p:txBody>
              <a:bodyPr/>
              <a:lstStyle/>
              <a:p>
                <a:pPr eaLnBrk="1" hangingPunct="1"/>
                <a:r>
                  <a:rPr lang="en-US" dirty="0"/>
                  <a:t>Byte = 8 bits</a:t>
                </a:r>
              </a:p>
              <a:p>
                <a:pPr marL="552450" lvl="1"/>
                <a:r>
                  <a:rPr lang="en-US" dirty="0"/>
                  <a:t>Decimal: 0</a:t>
                </a:r>
                <a:r>
                  <a:rPr lang="en-US" baseline="-6000" dirty="0"/>
                  <a:t>10</a:t>
                </a:r>
                <a:r>
                  <a:rPr lang="en-US" dirty="0"/>
                  <a:t> to 255</a:t>
                </a:r>
                <a:r>
                  <a:rPr lang="en-US" baseline="-6000" dirty="0"/>
                  <a:t>10</a:t>
                </a:r>
              </a:p>
              <a:p>
                <a:pPr marL="952500" lvl="2"/>
                <a14:m>
                  <m:oMath xmlns:m="http://schemas.openxmlformats.org/officeDocument/2006/math">
                    <m:r>
                      <a:rPr lang="en-US" b="0" i="1" baseline="-6000" smtClean="0">
                        <a:latin typeface="Cambria Math" panose="02040503050406030204" pitchFamily="18" charset="0"/>
                      </a:rPr>
                      <m:t>255=</m:t>
                    </m:r>
                    <m:sSup>
                      <m:sSupPr>
                        <m:ctrlPr>
                          <a:rPr lang="en-US" b="0" i="1" baseline="-6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6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baseline="-600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baseline="-600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552450" lvl="1" eaLnBrk="1" hangingPunct="1"/>
                <a:r>
                  <a:rPr lang="en-US" dirty="0"/>
                  <a:t>Binary: 0000 0000</a:t>
                </a:r>
                <a:r>
                  <a:rPr lang="en-US" baseline="-6000" dirty="0"/>
                  <a:t>2</a:t>
                </a:r>
                <a:r>
                  <a:rPr lang="en-US" dirty="0"/>
                  <a:t> to 1111 1111</a:t>
                </a:r>
                <a:r>
                  <a:rPr lang="en-US" baseline="-6000" dirty="0"/>
                  <a:t>2</a:t>
                </a:r>
                <a:endParaRPr lang="en-US" dirty="0"/>
              </a:p>
              <a:p>
                <a:pPr marL="552450" lvl="1" eaLnBrk="1" hangingPunct="1"/>
                <a:r>
                  <a:rPr lang="en-US" i="1" dirty="0"/>
                  <a:t>Hexadecimal</a:t>
                </a:r>
                <a:r>
                  <a:rPr lang="en-US" dirty="0"/>
                  <a:t>: 00</a:t>
                </a:r>
                <a:r>
                  <a:rPr lang="en-US" baseline="-6000" dirty="0"/>
                  <a:t>16</a:t>
                </a:r>
                <a:r>
                  <a:rPr lang="en-US" dirty="0"/>
                  <a:t> to FF</a:t>
                </a:r>
                <a:r>
                  <a:rPr lang="en-US" baseline="-6000" dirty="0"/>
                  <a:t>16</a:t>
                </a:r>
                <a:endParaRPr lang="en-US" dirty="0"/>
              </a:p>
              <a:p>
                <a:pPr marL="838200" lvl="2" eaLnBrk="1" hangingPunct="1"/>
                <a:r>
                  <a:rPr lang="en-US" dirty="0"/>
                  <a:t>Base 16 number representation</a:t>
                </a:r>
              </a:p>
              <a:p>
                <a:pPr marL="838200" lvl="2" eaLnBrk="1" hangingPunct="1"/>
                <a:r>
                  <a:rPr lang="en-US" dirty="0"/>
                  <a:t>Use characters ‘0’ to ‘9’ and ‘A’ to ‘F’</a:t>
                </a:r>
              </a:p>
              <a:p>
                <a:pPr marL="838200" lvl="2" eaLnBrk="1" hangingPunct="1"/>
                <a:r>
                  <a:rPr lang="en-US" dirty="0"/>
                  <a:t>Write in C with leading ‘</a:t>
                </a:r>
                <a:r>
                  <a:rPr lang="en-US" dirty="0">
                    <a:latin typeface="Consolas" panose="020B0609020204030204" pitchFamily="49" charset="0"/>
                  </a:rPr>
                  <a:t>0x</a:t>
                </a:r>
                <a:r>
                  <a:rPr lang="en-US" dirty="0"/>
                  <a:t>’, either case</a:t>
                </a:r>
              </a:p>
              <a:p>
                <a:pPr marL="1295400" lvl="3"/>
                <a:r>
                  <a:rPr lang="en-US" dirty="0"/>
                  <a:t>0101 1010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:r>
                  <a:rPr lang="en-US" dirty="0">
                    <a:latin typeface="Consolas" panose="020B0609020204030204" pitchFamily="49" charset="0"/>
                    <a:cs typeface="Courier New Bold" panose="02070609020205020404" pitchFamily="49" charset="0"/>
                  </a:rPr>
                  <a:t>0x5a</a:t>
                </a:r>
                <a:r>
                  <a:rPr lang="en-US" dirty="0"/>
                  <a:t> = </a:t>
                </a:r>
                <a:r>
                  <a:rPr lang="en-US" dirty="0">
                    <a:latin typeface="Consolas" panose="020B0609020204030204" pitchFamily="49" charset="0"/>
                  </a:rPr>
                  <a:t>0x5A</a:t>
                </a:r>
                <a:r>
                  <a:rPr lang="en-US" dirty="0"/>
                  <a:t> = </a:t>
                </a:r>
                <a:r>
                  <a:rPr lang="en-US" dirty="0">
                    <a:latin typeface="Consolas" panose="020B0609020204030204" pitchFamily="49" charset="0"/>
                  </a:rPr>
                  <a:t>0X5a</a:t>
                </a:r>
              </a:p>
              <a:p>
                <a:pPr marL="1181100" lvl="3" eaLnBrk="1" hangingPunct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3013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5479181" cy="3751061"/>
              </a:xfrm>
              <a:blipFill>
                <a:blip r:embed="rId3"/>
                <a:stretch>
                  <a:fillRect l="-111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08762" y="522086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1504994" y="5465514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3139304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406317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983882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87605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43085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96695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887663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77983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3398</Words>
  <Application>Microsoft Office PowerPoint</Application>
  <PresentationFormat>On-screen Show (4:3)</PresentationFormat>
  <Paragraphs>1108</Paragraphs>
  <Slides>44</Slides>
  <Notes>32</Notes>
  <HiddenSlides>1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64" baseType="lpstr">
      <vt:lpstr>Arial</vt:lpstr>
      <vt:lpstr>Arial Narrow</vt:lpstr>
      <vt:lpstr>Calibri</vt:lpstr>
      <vt:lpstr>Calibri Bold</vt:lpstr>
      <vt:lpstr>Cambria Math</vt:lpstr>
      <vt:lpstr>Consolas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template2007</vt:lpstr>
      <vt:lpstr>Equation</vt:lpstr>
      <vt:lpstr>Document</vt:lpstr>
      <vt:lpstr>Bits, Bytes and Integers – Part 1  15-213/14-513/15-513: Introduction to Computer Systems 2nd Lecture,  January 20, 2022</vt:lpstr>
      <vt:lpstr>Announcements</vt:lpstr>
      <vt:lpstr>Announcements</vt:lpstr>
      <vt:lpstr>Timing of lecture slide distribution</vt:lpstr>
      <vt:lpstr>How to download labs directly to sharks</vt:lpstr>
      <vt:lpstr>Today: Bits, Bytes, and Integers</vt:lpstr>
      <vt:lpstr>Everything is bits</vt:lpstr>
      <vt:lpstr>For example, can count in binary</vt:lpstr>
      <vt:lpstr>Encoding Byte Values</vt:lpstr>
      <vt:lpstr>Combine bytes to make scalar data types</vt:lpstr>
      <vt:lpstr>Today: Bits, Bytes, and Integers</vt:lpstr>
      <vt:lpstr>Boolean Algebra</vt:lpstr>
      <vt:lpstr>General Boolean Algebras</vt:lpstr>
      <vt:lpstr>Example: Sets of Small Integers</vt:lpstr>
      <vt:lpstr>Bit-Level Operations in C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Quiz Time!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Lucia</dc:creator>
  <cp:lastModifiedBy>Zack Weinberg</cp:lastModifiedBy>
  <cp:revision>32</cp:revision>
  <cp:lastPrinted>2020-01-16T12:53:08Z</cp:lastPrinted>
  <dcterms:created xsi:type="dcterms:W3CDTF">2019-08-29T15:02:48Z</dcterms:created>
  <dcterms:modified xsi:type="dcterms:W3CDTF">2022-01-20T16:07:40Z</dcterms:modified>
</cp:coreProperties>
</file>