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74"/>
  </p:notesMasterIdLst>
  <p:handoutMasterIdLst>
    <p:handoutMasterId r:id="rId75"/>
  </p:handoutMasterIdLst>
  <p:sldIdLst>
    <p:sldId id="256" r:id="rId3"/>
    <p:sldId id="257" r:id="rId4"/>
    <p:sldId id="280" r:id="rId5"/>
    <p:sldId id="324"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3" r:id="rId19"/>
    <p:sldId id="364" r:id="rId20"/>
    <p:sldId id="365" r:id="rId21"/>
    <p:sldId id="341" r:id="rId22"/>
    <p:sldId id="337" r:id="rId23"/>
    <p:sldId id="366" r:id="rId24"/>
    <p:sldId id="377" r:id="rId25"/>
    <p:sldId id="378" r:id="rId26"/>
    <p:sldId id="379" r:id="rId27"/>
    <p:sldId id="369" r:id="rId28"/>
    <p:sldId id="380" r:id="rId29"/>
    <p:sldId id="371" r:id="rId30"/>
    <p:sldId id="372" r:id="rId31"/>
    <p:sldId id="373" r:id="rId32"/>
    <p:sldId id="374" r:id="rId33"/>
    <p:sldId id="381" r:id="rId34"/>
    <p:sldId id="315" r:id="rId35"/>
    <p:sldId id="316" r:id="rId36"/>
    <p:sldId id="322" r:id="rId37"/>
    <p:sldId id="329" r:id="rId38"/>
    <p:sldId id="382" r:id="rId39"/>
    <p:sldId id="323" r:id="rId40"/>
    <p:sldId id="348" r:id="rId41"/>
    <p:sldId id="281" r:id="rId42"/>
    <p:sldId id="375" r:id="rId43"/>
    <p:sldId id="376" r:id="rId44"/>
    <p:sldId id="282" r:id="rId45"/>
    <p:sldId id="292" r:id="rId46"/>
    <p:sldId id="293" r:id="rId47"/>
    <p:sldId id="295" r:id="rId48"/>
    <p:sldId id="294" r:id="rId49"/>
    <p:sldId id="296" r:id="rId50"/>
    <p:sldId id="298" r:id="rId51"/>
    <p:sldId id="383" r:id="rId52"/>
    <p:sldId id="286" r:id="rId53"/>
    <p:sldId id="288" r:id="rId54"/>
    <p:sldId id="287" r:id="rId55"/>
    <p:sldId id="299" r:id="rId56"/>
    <p:sldId id="385" r:id="rId57"/>
    <p:sldId id="302" r:id="rId58"/>
    <p:sldId id="325" r:id="rId59"/>
    <p:sldId id="326" r:id="rId60"/>
    <p:sldId id="338" r:id="rId61"/>
    <p:sldId id="350" r:id="rId62"/>
    <p:sldId id="349" r:id="rId63"/>
    <p:sldId id="331" r:id="rId64"/>
    <p:sldId id="336" r:id="rId65"/>
    <p:sldId id="384" r:id="rId66"/>
    <p:sldId id="300" r:id="rId67"/>
    <p:sldId id="339" r:id="rId68"/>
    <p:sldId id="343" r:id="rId69"/>
    <p:sldId id="344" r:id="rId70"/>
    <p:sldId id="345" r:id="rId71"/>
    <p:sldId id="346" r:id="rId72"/>
    <p:sldId id="347" r:id="rId73"/>
  </p:sldIdLst>
  <p:sldSz cx="9144000" cy="6858000" type="screen4x3"/>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5pPr>
    <a:lvl6pPr marL="22860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6pPr>
    <a:lvl7pPr marL="27432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7pPr>
    <a:lvl8pPr marL="32004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8pPr>
    <a:lvl9pPr marL="36576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6D9"/>
    <a:srgbClr val="EDEBCF"/>
    <a:srgbClr val="D3F2D3"/>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D242C7-E3F2-4042-85C0-2E11511BEBDF}" v="41" dt="2021-08-25T21:43:55.3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37" autoAdjust="0"/>
    <p:restoredTop sz="94725" autoAdjust="0"/>
  </p:normalViewPr>
  <p:slideViewPr>
    <p:cSldViewPr>
      <p:cViewPr varScale="1">
        <p:scale>
          <a:sx n="108" d="100"/>
          <a:sy n="108" d="100"/>
        </p:scale>
        <p:origin x="2154" y="102"/>
      </p:cViewPr>
      <p:guideLst>
        <p:guide orient="horz" pos="2160"/>
        <p:guide pos="2880"/>
      </p:guideLst>
    </p:cSldViewPr>
  </p:slideViewPr>
  <p:outlineViewPr>
    <p:cViewPr>
      <p:scale>
        <a:sx n="33" d="100"/>
        <a:sy n="33" d="100"/>
      </p:scale>
      <p:origin x="0" y="-31890"/>
    </p:cViewPr>
  </p:outlineViewPr>
  <p:notesTextViewPr>
    <p:cViewPr>
      <p:scale>
        <a:sx n="100" d="100"/>
        <a:sy n="100" d="100"/>
      </p:scale>
      <p:origin x="0" y="0"/>
    </p:cViewPr>
  </p:notesTextViewPr>
  <p:sorterViewPr>
    <p:cViewPr>
      <p:scale>
        <a:sx n="200" d="100"/>
        <a:sy n="200" d="100"/>
      </p:scale>
      <p:origin x="0" y="-74628"/>
    </p:cViewPr>
  </p:sorterViewPr>
  <p:notesViewPr>
    <p:cSldViewPr snapToGrid="0" snapToObjects="1">
      <p:cViewPr varScale="1">
        <p:scale>
          <a:sx n="78" d="100"/>
          <a:sy n="78" d="100"/>
        </p:scale>
        <p:origin x="-2312"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8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microsoft.com/office/2016/11/relationships/changesInfo" Target="changesInfos/changesInfo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 Gibbons" userId="f619c6e5d38ed7a7" providerId="LiveId" clId="{DDD242C7-E3F2-4042-85C0-2E11511BEBDF}"/>
    <pc:docChg chg="undo custSel addSld delSld modSld sldOrd">
      <pc:chgData name="Phil Gibbons" userId="f619c6e5d38ed7a7" providerId="LiveId" clId="{DDD242C7-E3F2-4042-85C0-2E11511BEBDF}" dt="2021-08-25T21:53:37.269" v="1517" actId="20577"/>
      <pc:docMkLst>
        <pc:docMk/>
      </pc:docMkLst>
      <pc:sldChg chg="modSp mod">
        <pc:chgData name="Phil Gibbons" userId="f619c6e5d38ed7a7" providerId="LiveId" clId="{DDD242C7-E3F2-4042-85C0-2E11511BEBDF}" dt="2021-08-25T20:12:27.732" v="174" actId="20577"/>
        <pc:sldMkLst>
          <pc:docMk/>
          <pc:sldMk cId="0" sldId="256"/>
        </pc:sldMkLst>
        <pc:spChg chg="mod">
          <ac:chgData name="Phil Gibbons" userId="f619c6e5d38ed7a7" providerId="LiveId" clId="{DDD242C7-E3F2-4042-85C0-2E11511BEBDF}" dt="2021-08-25T20:12:27.732" v="174" actId="20577"/>
          <ac:spMkLst>
            <pc:docMk/>
            <pc:sldMk cId="0" sldId="256"/>
            <ac:spMk id="7" creationId="{00000000-0000-0000-0000-000000000000}"/>
          </ac:spMkLst>
        </pc:spChg>
        <pc:spChg chg="mod">
          <ac:chgData name="Phil Gibbons" userId="f619c6e5d38ed7a7" providerId="LiveId" clId="{DDD242C7-E3F2-4042-85C0-2E11511BEBDF}" dt="2021-08-25T20:11:54.043" v="170" actId="1076"/>
          <ac:spMkLst>
            <pc:docMk/>
            <pc:sldMk cId="0" sldId="256"/>
            <ac:spMk id="10" creationId="{00000000-0000-0000-0000-000000000000}"/>
          </ac:spMkLst>
        </pc:spChg>
        <pc:spChg chg="mod">
          <ac:chgData name="Phil Gibbons" userId="f619c6e5d38ed7a7" providerId="LiveId" clId="{DDD242C7-E3F2-4042-85C0-2E11511BEBDF}" dt="2021-08-25T20:11:49.471" v="169" actId="1076"/>
          <ac:spMkLst>
            <pc:docMk/>
            <pc:sldMk cId="0" sldId="256"/>
            <ac:spMk id="4101" creationId="{00000000-0000-0000-0000-000000000000}"/>
          </ac:spMkLst>
        </pc:spChg>
        <pc:picChg chg="mod">
          <ac:chgData name="Phil Gibbons" userId="f619c6e5d38ed7a7" providerId="LiveId" clId="{DDD242C7-E3F2-4042-85C0-2E11511BEBDF}" dt="2021-08-25T20:11:45.436" v="168" actId="1076"/>
          <ac:picMkLst>
            <pc:docMk/>
            <pc:sldMk cId="0" sldId="256"/>
            <ac:picMk id="2" creationId="{C00ED4A3-5ADE-3447-A24A-388933D8593A}"/>
          </ac:picMkLst>
        </pc:picChg>
      </pc:sldChg>
      <pc:sldChg chg="addSp delSp modSp add mod">
        <pc:chgData name="Phil Gibbons" userId="f619c6e5d38ed7a7" providerId="LiveId" clId="{DDD242C7-E3F2-4042-85C0-2E11511BEBDF}" dt="2021-08-25T20:30:59.792" v="338" actId="1037"/>
        <pc:sldMkLst>
          <pc:docMk/>
          <pc:sldMk cId="0" sldId="280"/>
        </pc:sldMkLst>
        <pc:spChg chg="mod topLvl">
          <ac:chgData name="Phil Gibbons" userId="f619c6e5d38ed7a7" providerId="LiveId" clId="{DDD242C7-E3F2-4042-85C0-2E11511BEBDF}" dt="2021-08-25T20:27:14.869" v="311" actId="1038"/>
          <ac:spMkLst>
            <pc:docMk/>
            <pc:sldMk cId="0" sldId="280"/>
            <ac:spMk id="9" creationId="{00000000-0000-0000-0000-000000000000}"/>
          </ac:spMkLst>
        </pc:spChg>
        <pc:spChg chg="mod">
          <ac:chgData name="Phil Gibbons" userId="f619c6e5d38ed7a7" providerId="LiveId" clId="{DDD242C7-E3F2-4042-85C0-2E11511BEBDF}" dt="2021-08-25T20:27:14.869" v="311" actId="1038"/>
          <ac:spMkLst>
            <pc:docMk/>
            <pc:sldMk cId="0" sldId="280"/>
            <ac:spMk id="12" creationId="{00000000-0000-0000-0000-000000000000}"/>
          </ac:spMkLst>
        </pc:spChg>
        <pc:spChg chg="mod">
          <ac:chgData name="Phil Gibbons" userId="f619c6e5d38ed7a7" providerId="LiveId" clId="{DDD242C7-E3F2-4042-85C0-2E11511BEBDF}" dt="2021-08-25T20:29:34.794" v="323" actId="1076"/>
          <ac:spMkLst>
            <pc:docMk/>
            <pc:sldMk cId="0" sldId="280"/>
            <ac:spMk id="13" creationId="{00000000-0000-0000-0000-000000000000}"/>
          </ac:spMkLst>
        </pc:spChg>
        <pc:spChg chg="mod">
          <ac:chgData name="Phil Gibbons" userId="f619c6e5d38ed7a7" providerId="LiveId" clId="{DDD242C7-E3F2-4042-85C0-2E11511BEBDF}" dt="2021-08-25T20:27:14.869" v="311" actId="1038"/>
          <ac:spMkLst>
            <pc:docMk/>
            <pc:sldMk cId="0" sldId="280"/>
            <ac:spMk id="14" creationId="{00000000-0000-0000-0000-000000000000}"/>
          </ac:spMkLst>
        </pc:spChg>
        <pc:spChg chg="mod">
          <ac:chgData name="Phil Gibbons" userId="f619c6e5d38ed7a7" providerId="LiveId" clId="{DDD242C7-E3F2-4042-85C0-2E11511BEBDF}" dt="2021-08-25T20:27:14.869" v="311" actId="1038"/>
          <ac:spMkLst>
            <pc:docMk/>
            <pc:sldMk cId="0" sldId="280"/>
            <ac:spMk id="15" creationId="{3EFC762C-A3F6-D24F-AF5F-714C7657C341}"/>
          </ac:spMkLst>
        </pc:spChg>
        <pc:spChg chg="mod">
          <ac:chgData name="Phil Gibbons" userId="f619c6e5d38ed7a7" providerId="LiveId" clId="{DDD242C7-E3F2-4042-85C0-2E11511BEBDF}" dt="2021-08-25T20:27:14.869" v="311" actId="1038"/>
          <ac:spMkLst>
            <pc:docMk/>
            <pc:sldMk cId="0" sldId="280"/>
            <ac:spMk id="16" creationId="{DD25168E-4AFE-D14D-A9B9-8E3DF58299E2}"/>
          </ac:spMkLst>
        </pc:spChg>
        <pc:spChg chg="mod topLvl">
          <ac:chgData name="Phil Gibbons" userId="f619c6e5d38ed7a7" providerId="LiveId" clId="{DDD242C7-E3F2-4042-85C0-2E11511BEBDF}" dt="2021-08-25T20:27:14.869" v="311" actId="1038"/>
          <ac:spMkLst>
            <pc:docMk/>
            <pc:sldMk cId="0" sldId="280"/>
            <ac:spMk id="19" creationId="{666374F5-AD7F-F142-81E9-01421E8C2426}"/>
          </ac:spMkLst>
        </pc:spChg>
        <pc:spChg chg="mod">
          <ac:chgData name="Phil Gibbons" userId="f619c6e5d38ed7a7" providerId="LiveId" clId="{DDD242C7-E3F2-4042-85C0-2E11511BEBDF}" dt="2021-08-25T20:30:38.987" v="334" actId="1036"/>
          <ac:spMkLst>
            <pc:docMk/>
            <pc:sldMk cId="0" sldId="280"/>
            <ac:spMk id="24" creationId="{EF518245-DDBB-444E-B404-706ED95F1AD9}"/>
          </ac:spMkLst>
        </pc:spChg>
        <pc:spChg chg="add mod">
          <ac:chgData name="Phil Gibbons" userId="f619c6e5d38ed7a7" providerId="LiveId" clId="{DDD242C7-E3F2-4042-85C0-2E11511BEBDF}" dt="2021-08-25T20:29:20.415" v="321" actId="1076"/>
          <ac:spMkLst>
            <pc:docMk/>
            <pc:sldMk cId="0" sldId="280"/>
            <ac:spMk id="26" creationId="{59225F06-5CFD-45E0-96D4-F0D9D852CBB8}"/>
          </ac:spMkLst>
        </pc:spChg>
        <pc:spChg chg="add del mod">
          <ac:chgData name="Phil Gibbons" userId="f619c6e5d38ed7a7" providerId="LiveId" clId="{DDD242C7-E3F2-4042-85C0-2E11511BEBDF}" dt="2021-08-25T20:26:22.519" v="296" actId="478"/>
          <ac:spMkLst>
            <pc:docMk/>
            <pc:sldMk cId="0" sldId="280"/>
            <ac:spMk id="27" creationId="{B2D3F446-B899-4A6B-8672-4C896ACB2A16}"/>
          </ac:spMkLst>
        </pc:spChg>
        <pc:spChg chg="add mod">
          <ac:chgData name="Phil Gibbons" userId="f619c6e5d38ed7a7" providerId="LiveId" clId="{DDD242C7-E3F2-4042-85C0-2E11511BEBDF}" dt="2021-08-25T20:30:59.792" v="338" actId="1037"/>
          <ac:spMkLst>
            <pc:docMk/>
            <pc:sldMk cId="0" sldId="280"/>
            <ac:spMk id="31" creationId="{B1C2D570-3807-47B3-87B4-A10DBADAA15A}"/>
          </ac:spMkLst>
        </pc:spChg>
        <pc:spChg chg="add mod">
          <ac:chgData name="Phil Gibbons" userId="f619c6e5d38ed7a7" providerId="LiveId" clId="{DDD242C7-E3F2-4042-85C0-2E11511BEBDF}" dt="2021-08-25T20:29:42.020" v="325" actId="1076"/>
          <ac:spMkLst>
            <pc:docMk/>
            <pc:sldMk cId="0" sldId="280"/>
            <ac:spMk id="32" creationId="{66BFED38-997F-4302-B3E5-F41BBAC3F179}"/>
          </ac:spMkLst>
        </pc:spChg>
        <pc:spChg chg="del mod topLvl">
          <ac:chgData name="Phil Gibbons" userId="f619c6e5d38ed7a7" providerId="LiveId" clId="{DDD242C7-E3F2-4042-85C0-2E11511BEBDF}" dt="2021-08-25T20:25:10.397" v="287" actId="478"/>
          <ac:spMkLst>
            <pc:docMk/>
            <pc:sldMk cId="0" sldId="280"/>
            <ac:spMk id="35" creationId="{843F4DD5-6432-4DDD-A34A-5B55B834838B}"/>
          </ac:spMkLst>
        </pc:spChg>
        <pc:spChg chg="mod">
          <ac:chgData name="Phil Gibbons" userId="f619c6e5d38ed7a7" providerId="LiveId" clId="{DDD242C7-E3F2-4042-85C0-2E11511BEBDF}" dt="2021-08-25T20:30:53.021" v="336" actId="1076"/>
          <ac:spMkLst>
            <pc:docMk/>
            <pc:sldMk cId="0" sldId="280"/>
            <ac:spMk id="37" creationId="{278FA984-3AF6-493B-BCBB-63DBC7C20AE3}"/>
          </ac:spMkLst>
        </pc:spChg>
        <pc:grpChg chg="add mod">
          <ac:chgData name="Phil Gibbons" userId="f619c6e5d38ed7a7" providerId="LiveId" clId="{DDD242C7-E3F2-4042-85C0-2E11511BEBDF}" dt="2021-08-25T20:27:14.869" v="311" actId="1038"/>
          <ac:grpSpMkLst>
            <pc:docMk/>
            <pc:sldMk cId="0" sldId="280"/>
            <ac:grpSpMk id="4" creationId="{C0572B1D-08E7-44A6-9C9B-E26C88D6437F}"/>
          </ac:grpSpMkLst>
        </pc:grpChg>
        <pc:grpChg chg="add del mod">
          <ac:chgData name="Phil Gibbons" userId="f619c6e5d38ed7a7" providerId="LiveId" clId="{DDD242C7-E3F2-4042-85C0-2E11511BEBDF}" dt="2021-08-25T20:30:47.778" v="335" actId="1076"/>
          <ac:grpSpMkLst>
            <pc:docMk/>
            <pc:sldMk cId="0" sldId="280"/>
            <ac:grpSpMk id="5" creationId="{6004DEB1-2BC1-4266-AA8D-F39004525942}"/>
          </ac:grpSpMkLst>
        </pc:grpChg>
        <pc:grpChg chg="del mod topLvl">
          <ac:chgData name="Phil Gibbons" userId="f619c6e5d38ed7a7" providerId="LiveId" clId="{DDD242C7-E3F2-4042-85C0-2E11511BEBDF}" dt="2021-08-25T20:25:25.688" v="289" actId="165"/>
          <ac:grpSpMkLst>
            <pc:docMk/>
            <pc:sldMk cId="0" sldId="280"/>
            <ac:grpSpMk id="17" creationId="{8201B097-1974-FC4B-8713-12A2A95A5567}"/>
          </ac:grpSpMkLst>
        </pc:grpChg>
        <pc:grpChg chg="del">
          <ac:chgData name="Phil Gibbons" userId="f619c6e5d38ed7a7" providerId="LiveId" clId="{DDD242C7-E3F2-4042-85C0-2E11511BEBDF}" dt="2021-08-25T20:25:18.854" v="288" actId="165"/>
          <ac:grpSpMkLst>
            <pc:docMk/>
            <pc:sldMk cId="0" sldId="280"/>
            <ac:grpSpMk id="18" creationId="{31EC8710-F9D6-D14F-96F5-3DDFDC95C7DD}"/>
          </ac:grpSpMkLst>
        </pc:grpChg>
        <pc:grpChg chg="del">
          <ac:chgData name="Phil Gibbons" userId="f619c6e5d38ed7a7" providerId="LiveId" clId="{DDD242C7-E3F2-4042-85C0-2E11511BEBDF}" dt="2021-08-25T20:20:26.764" v="193" actId="478"/>
          <ac:grpSpMkLst>
            <pc:docMk/>
            <pc:sldMk cId="0" sldId="280"/>
            <ac:grpSpMk id="22" creationId="{3395CCB7-099A-4C0E-9900-DD8FA885B809}"/>
          </ac:grpSpMkLst>
        </pc:grpChg>
        <pc:grpChg chg="mod">
          <ac:chgData name="Phil Gibbons" userId="f619c6e5d38ed7a7" providerId="LiveId" clId="{DDD242C7-E3F2-4042-85C0-2E11511BEBDF}" dt="2021-08-25T20:27:14.869" v="311" actId="1038"/>
          <ac:grpSpMkLst>
            <pc:docMk/>
            <pc:sldMk cId="0" sldId="280"/>
            <ac:grpSpMk id="23" creationId="{37B6970F-4DA8-4A38-A0BA-5640B88CA3BE}"/>
          </ac:grpSpMkLst>
        </pc:grpChg>
        <pc:grpChg chg="mod">
          <ac:chgData name="Phil Gibbons" userId="f619c6e5d38ed7a7" providerId="LiveId" clId="{DDD242C7-E3F2-4042-85C0-2E11511BEBDF}" dt="2021-08-25T20:27:14.869" v="311" actId="1038"/>
          <ac:grpSpMkLst>
            <pc:docMk/>
            <pc:sldMk cId="0" sldId="280"/>
            <ac:grpSpMk id="25" creationId="{BFEBBEAD-BFD2-4CF2-99B2-64ECF2BF918C}"/>
          </ac:grpSpMkLst>
        </pc:grpChg>
        <pc:grpChg chg="mod">
          <ac:chgData name="Phil Gibbons" userId="f619c6e5d38ed7a7" providerId="LiveId" clId="{DDD242C7-E3F2-4042-85C0-2E11511BEBDF}" dt="2021-08-25T20:27:14.869" v="311" actId="1038"/>
          <ac:grpSpMkLst>
            <pc:docMk/>
            <pc:sldMk cId="0" sldId="280"/>
            <ac:grpSpMk id="29" creationId="{B5159B46-5BD5-4E55-8EA5-1832725F4002}"/>
          </ac:grpSpMkLst>
        </pc:grpChg>
        <pc:grpChg chg="mod">
          <ac:chgData name="Phil Gibbons" userId="f619c6e5d38ed7a7" providerId="LiveId" clId="{DDD242C7-E3F2-4042-85C0-2E11511BEBDF}" dt="2021-08-25T20:27:14.869" v="311" actId="1038"/>
          <ac:grpSpMkLst>
            <pc:docMk/>
            <pc:sldMk cId="0" sldId="280"/>
            <ac:grpSpMk id="30" creationId="{B82BD765-E027-440A-A3B1-BBF62A95493E}"/>
          </ac:grpSpMkLst>
        </pc:grpChg>
        <pc:grpChg chg="add del mod">
          <ac:chgData name="Phil Gibbons" userId="f619c6e5d38ed7a7" providerId="LiveId" clId="{DDD242C7-E3F2-4042-85C0-2E11511BEBDF}" dt="2021-08-25T20:25:05.551" v="286" actId="165"/>
          <ac:grpSpMkLst>
            <pc:docMk/>
            <pc:sldMk cId="0" sldId="280"/>
            <ac:grpSpMk id="33" creationId="{71A2E2E2-D0CD-4EFE-B463-C6D46BB96908}"/>
          </ac:grpSpMkLst>
        </pc:grpChg>
        <pc:grpChg chg="add mod">
          <ac:chgData name="Phil Gibbons" userId="f619c6e5d38ed7a7" providerId="LiveId" clId="{DDD242C7-E3F2-4042-85C0-2E11511BEBDF}" dt="2021-08-25T20:30:53.021" v="336" actId="1076"/>
          <ac:grpSpMkLst>
            <pc:docMk/>
            <pc:sldMk cId="0" sldId="280"/>
            <ac:grpSpMk id="36" creationId="{EC46849D-2B7B-4013-9A90-ED959FF1534D}"/>
          </ac:grpSpMkLst>
        </pc:grpChg>
        <pc:picChg chg="mod">
          <ac:chgData name="Phil Gibbons" userId="f619c6e5d38ed7a7" providerId="LiveId" clId="{DDD242C7-E3F2-4042-85C0-2E11511BEBDF}" dt="2021-08-25T20:27:14.869" v="311" actId="1038"/>
          <ac:picMkLst>
            <pc:docMk/>
            <pc:sldMk cId="0" sldId="280"/>
            <ac:picMk id="2" creationId="{00000000-0000-0000-0000-000000000000}"/>
          </ac:picMkLst>
        </pc:picChg>
        <pc:picChg chg="mod topLvl">
          <ac:chgData name="Phil Gibbons" userId="f619c6e5d38ed7a7" providerId="LiveId" clId="{DDD242C7-E3F2-4042-85C0-2E11511BEBDF}" dt="2021-08-25T20:26:48.537" v="300" actId="164"/>
          <ac:picMkLst>
            <pc:docMk/>
            <pc:sldMk cId="0" sldId="280"/>
            <ac:picMk id="3" creationId="{00000000-0000-0000-0000-000000000000}"/>
          </ac:picMkLst>
        </pc:picChg>
        <pc:picChg chg="mod">
          <ac:chgData name="Phil Gibbons" userId="f619c6e5d38ed7a7" providerId="LiveId" clId="{DDD242C7-E3F2-4042-85C0-2E11511BEBDF}" dt="2021-08-25T20:27:14.869" v="311" actId="1038"/>
          <ac:picMkLst>
            <pc:docMk/>
            <pc:sldMk cId="0" sldId="280"/>
            <ac:picMk id="28" creationId="{A74EBE46-3A21-4D0C-8FDD-5D508F7AC143}"/>
          </ac:picMkLst>
        </pc:picChg>
        <pc:picChg chg="mod topLvl">
          <ac:chgData name="Phil Gibbons" userId="f619c6e5d38ed7a7" providerId="LiveId" clId="{DDD242C7-E3F2-4042-85C0-2E11511BEBDF}" dt="2021-08-25T20:27:14.869" v="311" actId="1038"/>
          <ac:picMkLst>
            <pc:docMk/>
            <pc:sldMk cId="0" sldId="280"/>
            <ac:picMk id="34" creationId="{BE5B233D-6539-421C-A0FB-614F5B332DCD}"/>
          </ac:picMkLst>
        </pc:picChg>
        <pc:picChg chg="mod">
          <ac:chgData name="Phil Gibbons" userId="f619c6e5d38ed7a7" providerId="LiveId" clId="{DDD242C7-E3F2-4042-85C0-2E11511BEBDF}" dt="2021-08-25T20:30:53.021" v="336" actId="1076"/>
          <ac:picMkLst>
            <pc:docMk/>
            <pc:sldMk cId="0" sldId="280"/>
            <ac:picMk id="38" creationId="{3AB91D5F-6FEB-40F2-8640-74E6EABFB3AF}"/>
          </ac:picMkLst>
        </pc:picChg>
        <pc:picChg chg="del">
          <ac:chgData name="Phil Gibbons" userId="f619c6e5d38ed7a7" providerId="LiveId" clId="{DDD242C7-E3F2-4042-85C0-2E11511BEBDF}" dt="2021-08-25T20:20:50.094" v="195" actId="478"/>
          <ac:picMkLst>
            <pc:docMk/>
            <pc:sldMk cId="0" sldId="280"/>
            <ac:picMk id="1026" creationId="{8359E1A8-EB54-0240-A1E5-DC8E791FD36A}"/>
          </ac:picMkLst>
        </pc:picChg>
      </pc:sldChg>
      <pc:sldChg chg="del">
        <pc:chgData name="Phil Gibbons" userId="f619c6e5d38ed7a7" providerId="LiveId" clId="{DDD242C7-E3F2-4042-85C0-2E11511BEBDF}" dt="2021-08-25T20:15:12.795" v="175" actId="47"/>
        <pc:sldMkLst>
          <pc:docMk/>
          <pc:sldMk cId="1282903410" sldId="280"/>
        </pc:sldMkLst>
      </pc:sldChg>
      <pc:sldChg chg="modSp mod">
        <pc:chgData name="Phil Gibbons" userId="f619c6e5d38ed7a7" providerId="LiveId" clId="{DDD242C7-E3F2-4042-85C0-2E11511BEBDF}" dt="2021-08-25T21:46:10.354" v="1408" actId="14100"/>
        <pc:sldMkLst>
          <pc:docMk/>
          <pc:sldMk cId="0" sldId="282"/>
        </pc:sldMkLst>
        <pc:spChg chg="mod">
          <ac:chgData name="Phil Gibbons" userId="f619c6e5d38ed7a7" providerId="LiveId" clId="{DDD242C7-E3F2-4042-85C0-2E11511BEBDF}" dt="2021-08-25T21:46:10.354" v="1408" actId="14100"/>
          <ac:spMkLst>
            <pc:docMk/>
            <pc:sldMk cId="0" sldId="282"/>
            <ac:spMk id="32771" creationId="{00000000-0000-0000-0000-000000000000}"/>
          </ac:spMkLst>
        </pc:spChg>
        <pc:spChg chg="mod">
          <ac:chgData name="Phil Gibbons" userId="f619c6e5d38ed7a7" providerId="LiveId" clId="{DDD242C7-E3F2-4042-85C0-2E11511BEBDF}" dt="2021-08-25T20:37:09.621" v="353" actId="20577"/>
          <ac:spMkLst>
            <pc:docMk/>
            <pc:sldMk cId="0" sldId="282"/>
            <ac:spMk id="32772" creationId="{00000000-0000-0000-0000-000000000000}"/>
          </ac:spMkLst>
        </pc:spChg>
      </pc:sldChg>
      <pc:sldChg chg="ord">
        <pc:chgData name="Phil Gibbons" userId="f619c6e5d38ed7a7" providerId="LiveId" clId="{DDD242C7-E3F2-4042-85C0-2E11511BEBDF}" dt="2021-08-25T21:45:40.390" v="1383"/>
        <pc:sldMkLst>
          <pc:docMk/>
          <pc:sldMk cId="0" sldId="286"/>
        </pc:sldMkLst>
      </pc:sldChg>
      <pc:sldChg chg="ord">
        <pc:chgData name="Phil Gibbons" userId="f619c6e5d38ed7a7" providerId="LiveId" clId="{DDD242C7-E3F2-4042-85C0-2E11511BEBDF}" dt="2021-08-25T21:45:44.848" v="1385"/>
        <pc:sldMkLst>
          <pc:docMk/>
          <pc:sldMk cId="0" sldId="287"/>
        </pc:sldMkLst>
      </pc:sldChg>
      <pc:sldChg chg="ord">
        <pc:chgData name="Phil Gibbons" userId="f619c6e5d38ed7a7" providerId="LiveId" clId="{DDD242C7-E3F2-4042-85C0-2E11511BEBDF}" dt="2021-08-25T21:47:40.841" v="1414"/>
        <pc:sldMkLst>
          <pc:docMk/>
          <pc:sldMk cId="0" sldId="288"/>
        </pc:sldMkLst>
      </pc:sldChg>
      <pc:sldChg chg="modSp del mod">
        <pc:chgData name="Phil Gibbons" userId="f619c6e5d38ed7a7" providerId="LiveId" clId="{DDD242C7-E3F2-4042-85C0-2E11511BEBDF}" dt="2021-08-25T21:33:33.959" v="1111" actId="47"/>
        <pc:sldMkLst>
          <pc:docMk/>
          <pc:sldMk cId="0" sldId="291"/>
        </pc:sldMkLst>
        <pc:spChg chg="mod">
          <ac:chgData name="Phil Gibbons" userId="f619c6e5d38ed7a7" providerId="LiveId" clId="{DDD242C7-E3F2-4042-85C0-2E11511BEBDF}" dt="2021-08-25T21:31:27.729" v="1077" actId="20577"/>
          <ac:spMkLst>
            <pc:docMk/>
            <pc:sldMk cId="0" sldId="291"/>
            <ac:spMk id="41988" creationId="{00000000-0000-0000-0000-000000000000}"/>
          </ac:spMkLst>
        </pc:spChg>
      </pc:sldChg>
      <pc:sldChg chg="add">
        <pc:chgData name="Phil Gibbons" userId="f619c6e5d38ed7a7" providerId="LiveId" clId="{DDD242C7-E3F2-4042-85C0-2E11511BEBDF}" dt="2021-08-25T20:36:20.572" v="340"/>
        <pc:sldMkLst>
          <pc:docMk/>
          <pc:sldMk cId="2663455061" sldId="292"/>
        </pc:sldMkLst>
      </pc:sldChg>
      <pc:sldChg chg="del">
        <pc:chgData name="Phil Gibbons" userId="f619c6e5d38ed7a7" providerId="LiveId" clId="{DDD242C7-E3F2-4042-85C0-2E11511BEBDF}" dt="2021-08-25T20:35:53.397" v="339" actId="2696"/>
        <pc:sldMkLst>
          <pc:docMk/>
          <pc:sldMk cId="1943077023" sldId="293"/>
        </pc:sldMkLst>
      </pc:sldChg>
      <pc:sldChg chg="del">
        <pc:chgData name="Phil Gibbons" userId="f619c6e5d38ed7a7" providerId="LiveId" clId="{DDD242C7-E3F2-4042-85C0-2E11511BEBDF}" dt="2021-08-25T20:35:53.397" v="339" actId="2696"/>
        <pc:sldMkLst>
          <pc:docMk/>
          <pc:sldMk cId="1306019048" sldId="294"/>
        </pc:sldMkLst>
      </pc:sldChg>
      <pc:sldChg chg="add">
        <pc:chgData name="Phil Gibbons" userId="f619c6e5d38ed7a7" providerId="LiveId" clId="{DDD242C7-E3F2-4042-85C0-2E11511BEBDF}" dt="2021-08-25T20:36:20.572" v="340"/>
        <pc:sldMkLst>
          <pc:docMk/>
          <pc:sldMk cId="1073019897" sldId="295"/>
        </pc:sldMkLst>
      </pc:sldChg>
      <pc:sldChg chg="del">
        <pc:chgData name="Phil Gibbons" userId="f619c6e5d38ed7a7" providerId="LiveId" clId="{DDD242C7-E3F2-4042-85C0-2E11511BEBDF}" dt="2021-08-25T20:35:53.397" v="339" actId="2696"/>
        <pc:sldMkLst>
          <pc:docMk/>
          <pc:sldMk cId="2190175178" sldId="296"/>
        </pc:sldMkLst>
      </pc:sldChg>
      <pc:sldChg chg="add">
        <pc:chgData name="Phil Gibbons" userId="f619c6e5d38ed7a7" providerId="LiveId" clId="{DDD242C7-E3F2-4042-85C0-2E11511BEBDF}" dt="2021-08-25T20:36:20.572" v="340"/>
        <pc:sldMkLst>
          <pc:docMk/>
          <pc:sldMk cId="2370812954" sldId="298"/>
        </pc:sldMkLst>
      </pc:sldChg>
      <pc:sldChg chg="ord">
        <pc:chgData name="Phil Gibbons" userId="f619c6e5d38ed7a7" providerId="LiveId" clId="{DDD242C7-E3F2-4042-85C0-2E11511BEBDF}" dt="2021-08-25T21:47:48.209" v="1416"/>
        <pc:sldMkLst>
          <pc:docMk/>
          <pc:sldMk cId="0" sldId="299"/>
        </pc:sldMkLst>
      </pc:sldChg>
      <pc:sldChg chg="modSp mod ord">
        <pc:chgData name="Phil Gibbons" userId="f619c6e5d38ed7a7" providerId="LiveId" clId="{DDD242C7-E3F2-4042-85C0-2E11511BEBDF}" dt="2021-08-25T21:47:56.770" v="1418"/>
        <pc:sldMkLst>
          <pc:docMk/>
          <pc:sldMk cId="3123275195" sldId="302"/>
        </pc:sldMkLst>
        <pc:spChg chg="mod">
          <ac:chgData name="Phil Gibbons" userId="f619c6e5d38ed7a7" providerId="LiveId" clId="{DDD242C7-E3F2-4042-85C0-2E11511BEBDF}" dt="2021-08-25T21:30:36.345" v="1075" actId="20577"/>
          <ac:spMkLst>
            <pc:docMk/>
            <pc:sldMk cId="3123275195" sldId="302"/>
            <ac:spMk id="50180" creationId="{00000000-0000-0000-0000-000000000000}"/>
          </ac:spMkLst>
        </pc:spChg>
      </pc:sldChg>
      <pc:sldChg chg="modSp del mod">
        <pc:chgData name="Phil Gibbons" userId="f619c6e5d38ed7a7" providerId="LiveId" clId="{DDD242C7-E3F2-4042-85C0-2E11511BEBDF}" dt="2021-08-25T21:26:48.454" v="1056" actId="47"/>
        <pc:sldMkLst>
          <pc:docMk/>
          <pc:sldMk cId="2001216533" sldId="313"/>
        </pc:sldMkLst>
        <pc:spChg chg="mod">
          <ac:chgData name="Phil Gibbons" userId="f619c6e5d38ed7a7" providerId="LiveId" clId="{DDD242C7-E3F2-4042-85C0-2E11511BEBDF}" dt="2021-08-25T20:38:44.418" v="466" actId="20577"/>
          <ac:spMkLst>
            <pc:docMk/>
            <pc:sldMk cId="2001216533" sldId="313"/>
            <ac:spMk id="11" creationId="{00000000-0000-0000-0000-000000000000}"/>
          </ac:spMkLst>
        </pc:spChg>
        <pc:spChg chg="mod">
          <ac:chgData name="Phil Gibbons" userId="f619c6e5d38ed7a7" providerId="LiveId" clId="{DDD242C7-E3F2-4042-85C0-2E11511BEBDF}" dt="2021-08-25T20:18:51.323" v="184" actId="20577"/>
          <ac:spMkLst>
            <pc:docMk/>
            <pc:sldMk cId="2001216533" sldId="313"/>
            <ac:spMk id="30723" creationId="{00000000-0000-0000-0000-000000000000}"/>
          </ac:spMkLst>
        </pc:spChg>
      </pc:sldChg>
      <pc:sldChg chg="modSp mod">
        <pc:chgData name="Phil Gibbons" userId="f619c6e5d38ed7a7" providerId="LiveId" clId="{DDD242C7-E3F2-4042-85C0-2E11511BEBDF}" dt="2021-08-25T21:44:52.063" v="1381" actId="114"/>
        <pc:sldMkLst>
          <pc:docMk/>
          <pc:sldMk cId="3749273259" sldId="325"/>
        </pc:sldMkLst>
        <pc:spChg chg="mod">
          <ac:chgData name="Phil Gibbons" userId="f619c6e5d38ed7a7" providerId="LiveId" clId="{DDD242C7-E3F2-4042-85C0-2E11511BEBDF}" dt="2021-08-25T21:44:52.063" v="1381" actId="114"/>
          <ac:spMkLst>
            <pc:docMk/>
            <pc:sldMk cId="3749273259" sldId="325"/>
            <ac:spMk id="33796" creationId="{00000000-0000-0000-0000-000000000000}"/>
          </ac:spMkLst>
        </pc:spChg>
      </pc:sldChg>
      <pc:sldChg chg="modSp mod">
        <pc:chgData name="Phil Gibbons" userId="f619c6e5d38ed7a7" providerId="LiveId" clId="{DDD242C7-E3F2-4042-85C0-2E11511BEBDF}" dt="2021-08-25T21:53:37.269" v="1517" actId="20577"/>
        <pc:sldMkLst>
          <pc:docMk/>
          <pc:sldMk cId="3366704928" sldId="326"/>
        </pc:sldMkLst>
        <pc:spChg chg="mod">
          <ac:chgData name="Phil Gibbons" userId="f619c6e5d38ed7a7" providerId="LiveId" clId="{DDD242C7-E3F2-4042-85C0-2E11511BEBDF}" dt="2021-08-25T21:53:37.269" v="1517" actId="20577"/>
          <ac:spMkLst>
            <pc:docMk/>
            <pc:sldMk cId="3366704928" sldId="326"/>
            <ac:spMk id="34820" creationId="{00000000-0000-0000-0000-000000000000}"/>
          </ac:spMkLst>
        </pc:spChg>
      </pc:sldChg>
      <pc:sldChg chg="modSp mod ord">
        <pc:chgData name="Phil Gibbons" userId="f619c6e5d38ed7a7" providerId="LiveId" clId="{DDD242C7-E3F2-4042-85C0-2E11511BEBDF}" dt="2021-08-25T21:52:57.463" v="1497"/>
        <pc:sldMkLst>
          <pc:docMk/>
          <pc:sldMk cId="225483583" sldId="331"/>
        </pc:sldMkLst>
        <pc:spChg chg="mod">
          <ac:chgData name="Phil Gibbons" userId="f619c6e5d38ed7a7" providerId="LiveId" clId="{DDD242C7-E3F2-4042-85C0-2E11511BEBDF}" dt="2021-08-25T21:49:22.439" v="1439" actId="20577"/>
          <ac:spMkLst>
            <pc:docMk/>
            <pc:sldMk cId="225483583" sldId="331"/>
            <ac:spMk id="2" creationId="{00000000-0000-0000-0000-000000000000}"/>
          </ac:spMkLst>
        </pc:spChg>
        <pc:spChg chg="mod">
          <ac:chgData name="Phil Gibbons" userId="f619c6e5d38ed7a7" providerId="LiveId" clId="{DDD242C7-E3F2-4042-85C0-2E11511BEBDF}" dt="2021-08-25T21:29:52.086" v="1064" actId="20577"/>
          <ac:spMkLst>
            <pc:docMk/>
            <pc:sldMk cId="225483583" sldId="331"/>
            <ac:spMk id="3" creationId="{00000000-0000-0000-0000-000000000000}"/>
          </ac:spMkLst>
        </pc:spChg>
      </pc:sldChg>
      <pc:sldChg chg="mod modShow">
        <pc:chgData name="Phil Gibbons" userId="f619c6e5d38ed7a7" providerId="LiveId" clId="{DDD242C7-E3F2-4042-85C0-2E11511BEBDF}" dt="2021-08-25T20:16:33.129" v="176" actId="729"/>
        <pc:sldMkLst>
          <pc:docMk/>
          <pc:sldMk cId="601200875" sldId="337"/>
        </pc:sldMkLst>
      </pc:sldChg>
      <pc:sldChg chg="modSp mod ord">
        <pc:chgData name="Phil Gibbons" userId="f619c6e5d38ed7a7" providerId="LiveId" clId="{DDD242C7-E3F2-4042-85C0-2E11511BEBDF}" dt="2021-08-25T21:51:57.286" v="1495" actId="20577"/>
        <pc:sldMkLst>
          <pc:docMk/>
          <pc:sldMk cId="573843046" sldId="338"/>
        </pc:sldMkLst>
        <pc:spChg chg="mod">
          <ac:chgData name="Phil Gibbons" userId="f619c6e5d38ed7a7" providerId="LiveId" clId="{DDD242C7-E3F2-4042-85C0-2E11511BEBDF}" dt="2021-08-25T21:51:57.286" v="1495" actId="20577"/>
          <ac:spMkLst>
            <pc:docMk/>
            <pc:sldMk cId="573843046" sldId="338"/>
            <ac:spMk id="2" creationId="{CA2ED956-739D-45B2-BE5E-9EDE7269C995}"/>
          </ac:spMkLst>
        </pc:spChg>
      </pc:sldChg>
      <pc:sldChg chg="addSp modSp add mod">
        <pc:chgData name="Phil Gibbons" userId="f619c6e5d38ed7a7" providerId="LiveId" clId="{DDD242C7-E3F2-4042-85C0-2E11511BEBDF}" dt="2021-08-25T21:26:18.366" v="1055" actId="20577"/>
        <pc:sldMkLst>
          <pc:docMk/>
          <pc:sldMk cId="166905384" sldId="348"/>
        </pc:sldMkLst>
        <pc:spChg chg="add mod">
          <ac:chgData name="Phil Gibbons" userId="f619c6e5d38ed7a7" providerId="LiveId" clId="{DDD242C7-E3F2-4042-85C0-2E11511BEBDF}" dt="2021-08-25T21:16:51.095" v="798" actId="207"/>
          <ac:spMkLst>
            <pc:docMk/>
            <pc:sldMk cId="166905384" sldId="348"/>
            <ac:spMk id="2" creationId="{2F71053B-433C-4210-8B96-87F4E7C8B56A}"/>
          </ac:spMkLst>
        </pc:spChg>
        <pc:spChg chg="add mod">
          <ac:chgData name="Phil Gibbons" userId="f619c6e5d38ed7a7" providerId="LiveId" clId="{DDD242C7-E3F2-4042-85C0-2E11511BEBDF}" dt="2021-08-25T21:22:36.433" v="960" actId="20577"/>
          <ac:spMkLst>
            <pc:docMk/>
            <pc:sldMk cId="166905384" sldId="348"/>
            <ac:spMk id="3" creationId="{B7CE8790-6EBC-4A0D-ADAC-8455BA0DE38E}"/>
          </ac:spMkLst>
        </pc:spChg>
        <pc:spChg chg="add mod">
          <ac:chgData name="Phil Gibbons" userId="f619c6e5d38ed7a7" providerId="LiveId" clId="{DDD242C7-E3F2-4042-85C0-2E11511BEBDF}" dt="2021-08-25T21:22:54.736" v="961" actId="14100"/>
          <ac:spMkLst>
            <pc:docMk/>
            <pc:sldMk cId="166905384" sldId="348"/>
            <ac:spMk id="7" creationId="{F0FFD925-249D-445E-BD2B-E140797E8F8E}"/>
          </ac:spMkLst>
        </pc:spChg>
        <pc:spChg chg="add mod">
          <ac:chgData name="Phil Gibbons" userId="f619c6e5d38ed7a7" providerId="LiveId" clId="{DDD242C7-E3F2-4042-85C0-2E11511BEBDF}" dt="2021-08-25T21:22:17.729" v="930" actId="20577"/>
          <ac:spMkLst>
            <pc:docMk/>
            <pc:sldMk cId="166905384" sldId="348"/>
            <ac:spMk id="9" creationId="{46B34AC3-2F98-476E-A779-9D573435EBCA}"/>
          </ac:spMkLst>
        </pc:spChg>
        <pc:spChg chg="mod">
          <ac:chgData name="Phil Gibbons" userId="f619c6e5d38ed7a7" providerId="LiveId" clId="{DDD242C7-E3F2-4042-85C0-2E11511BEBDF}" dt="2021-08-25T21:26:18.366" v="1055" actId="20577"/>
          <ac:spMkLst>
            <pc:docMk/>
            <pc:sldMk cId="166905384" sldId="348"/>
            <ac:spMk id="11" creationId="{00000000-0000-0000-0000-000000000000}"/>
          </ac:spMkLst>
        </pc:spChg>
        <pc:spChg chg="mod">
          <ac:chgData name="Phil Gibbons" userId="f619c6e5d38ed7a7" providerId="LiveId" clId="{DDD242C7-E3F2-4042-85C0-2E11511BEBDF}" dt="2021-08-25T21:21:51.356" v="918" actId="20577"/>
          <ac:spMkLst>
            <pc:docMk/>
            <pc:sldMk cId="166905384" sldId="348"/>
            <ac:spMk id="30723" creationId="{00000000-0000-0000-0000-000000000000}"/>
          </ac:spMkLst>
        </pc:spChg>
      </pc:sldChg>
      <pc:sldChg chg="modSp add mod">
        <pc:chgData name="Phil Gibbons" userId="f619c6e5d38ed7a7" providerId="LiveId" clId="{DDD242C7-E3F2-4042-85C0-2E11511BEBDF}" dt="2021-08-25T21:33:28.388" v="1110" actId="20577"/>
        <pc:sldMkLst>
          <pc:docMk/>
          <pc:sldMk cId="0" sldId="349"/>
        </pc:sldMkLst>
        <pc:spChg chg="mod">
          <ac:chgData name="Phil Gibbons" userId="f619c6e5d38ed7a7" providerId="LiveId" clId="{DDD242C7-E3F2-4042-85C0-2E11511BEBDF}" dt="2021-08-25T21:33:28.388" v="1110" actId="20577"/>
          <ac:spMkLst>
            <pc:docMk/>
            <pc:sldMk cId="0" sldId="349"/>
            <ac:spMk id="41987" creationId="{00000000-0000-0000-0000-000000000000}"/>
          </ac:spMkLst>
        </pc:spChg>
        <pc:spChg chg="mod">
          <ac:chgData name="Phil Gibbons" userId="f619c6e5d38ed7a7" providerId="LiveId" clId="{DDD242C7-E3F2-4042-85C0-2E11511BEBDF}" dt="2021-08-25T21:32:29.145" v="1079" actId="20577"/>
          <ac:spMkLst>
            <pc:docMk/>
            <pc:sldMk cId="0" sldId="349"/>
            <ac:spMk id="41988" creationId="{00000000-0000-0000-0000-000000000000}"/>
          </ac:spMkLst>
        </pc:spChg>
      </pc:sldChg>
      <pc:sldChg chg="modSp new mod">
        <pc:chgData name="Phil Gibbons" userId="f619c6e5d38ed7a7" providerId="LiveId" clId="{DDD242C7-E3F2-4042-85C0-2E11511BEBDF}" dt="2021-08-25T21:49:59.595" v="1473" actId="20577"/>
        <pc:sldMkLst>
          <pc:docMk/>
          <pc:sldMk cId="3598624130" sldId="350"/>
        </pc:sldMkLst>
        <pc:spChg chg="mod">
          <ac:chgData name="Phil Gibbons" userId="f619c6e5d38ed7a7" providerId="LiveId" clId="{DDD242C7-E3F2-4042-85C0-2E11511BEBDF}" dt="2021-08-25T21:49:59.595" v="1473" actId="20577"/>
          <ac:spMkLst>
            <pc:docMk/>
            <pc:sldMk cId="3598624130" sldId="350"/>
            <ac:spMk id="2" creationId="{F4F3F0D0-ACDA-430A-8446-81B486C886AE}"/>
          </ac:spMkLst>
        </pc:sp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oleObject" Target="Macintosh%20HD:Users:droh:Google%20Drive:ics3:mountains:corei7mountain4x4.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view3D>
      <c:rotX val="15"/>
      <c:rotY val="45"/>
      <c:rAngAx val="0"/>
    </c:view3D>
    <c:floor>
      <c:thickness val="0"/>
      <c:spPr>
        <a:solidFill>
          <a:schemeClr val="bg1">
            <a:lumMod val="85000"/>
          </a:schemeClr>
        </a:solidFill>
      </c:spPr>
    </c:floor>
    <c:sideWall>
      <c:thickness val="0"/>
    </c:sideWall>
    <c:backWall>
      <c:thickness val="0"/>
    </c:backWall>
    <c:plotArea>
      <c:layout>
        <c:manualLayout>
          <c:layoutTarget val="inner"/>
          <c:xMode val="edge"/>
          <c:yMode val="edge"/>
          <c:x val="0.128498920968212"/>
          <c:y val="2.8386075383512899E-2"/>
          <c:w val="0.69976389617964396"/>
          <c:h val="0.921287118521949"/>
        </c:manualLayout>
      </c:layout>
      <c:surface3DChart>
        <c:wireframe val="0"/>
        <c:ser>
          <c:idx val="0"/>
          <c:order val="0"/>
          <c:tx>
            <c:strRef>
              <c:f>data!$A$2</c:f>
              <c:strCache>
                <c:ptCount val="1"/>
                <c:pt idx="0">
                  <c:v>128m</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data!$B$2:$M$2</c:f>
              <c:numCache>
                <c:formatCode>General</c:formatCode>
                <c:ptCount val="12"/>
                <c:pt idx="0">
                  <c:v>8350</c:v>
                </c:pt>
                <c:pt idx="1">
                  <c:v>4750</c:v>
                </c:pt>
                <c:pt idx="2">
                  <c:v>3096</c:v>
                </c:pt>
                <c:pt idx="3">
                  <c:v>2286</c:v>
                </c:pt>
                <c:pt idx="4">
                  <c:v>1817</c:v>
                </c:pt>
                <c:pt idx="5">
                  <c:v>1512</c:v>
                </c:pt>
                <c:pt idx="6">
                  <c:v>1293</c:v>
                </c:pt>
                <c:pt idx="7">
                  <c:v>1131</c:v>
                </c:pt>
                <c:pt idx="8">
                  <c:v>1055</c:v>
                </c:pt>
                <c:pt idx="9">
                  <c:v>995</c:v>
                </c:pt>
                <c:pt idx="10">
                  <c:v>945</c:v>
                </c:pt>
                <c:pt idx="11">
                  <c:v>900</c:v>
                </c:pt>
              </c:numCache>
            </c:numRef>
          </c:val>
          <c:extLst>
            <c:ext xmlns:c16="http://schemas.microsoft.com/office/drawing/2014/chart" uri="{C3380CC4-5D6E-409C-BE32-E72D297353CC}">
              <c16:uniqueId val="{00000000-E059-49EB-9150-4900C034A4CF}"/>
            </c:ext>
          </c:extLst>
        </c:ser>
        <c:ser>
          <c:idx val="1"/>
          <c:order val="1"/>
          <c:tx>
            <c:strRef>
              <c:f>data!$A$3</c:f>
              <c:strCache>
                <c:ptCount val="1"/>
                <c:pt idx="0">
                  <c:v>64m</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data!$B$3:$M$3</c:f>
              <c:numCache>
                <c:formatCode>General</c:formatCode>
                <c:ptCount val="12"/>
                <c:pt idx="0">
                  <c:v>8352</c:v>
                </c:pt>
                <c:pt idx="1">
                  <c:v>4750</c:v>
                </c:pt>
                <c:pt idx="2">
                  <c:v>3092</c:v>
                </c:pt>
                <c:pt idx="3">
                  <c:v>2287</c:v>
                </c:pt>
                <c:pt idx="4">
                  <c:v>1816</c:v>
                </c:pt>
                <c:pt idx="5">
                  <c:v>1510</c:v>
                </c:pt>
                <c:pt idx="6">
                  <c:v>1291</c:v>
                </c:pt>
                <c:pt idx="7">
                  <c:v>1129</c:v>
                </c:pt>
                <c:pt idx="8">
                  <c:v>1051</c:v>
                </c:pt>
                <c:pt idx="9">
                  <c:v>989</c:v>
                </c:pt>
                <c:pt idx="10">
                  <c:v>938</c:v>
                </c:pt>
                <c:pt idx="11">
                  <c:v>894</c:v>
                </c:pt>
              </c:numCache>
            </c:numRef>
          </c:val>
          <c:extLst>
            <c:ext xmlns:c16="http://schemas.microsoft.com/office/drawing/2014/chart" uri="{C3380CC4-5D6E-409C-BE32-E72D297353CC}">
              <c16:uniqueId val="{00000001-E059-49EB-9150-4900C034A4CF}"/>
            </c:ext>
          </c:extLst>
        </c:ser>
        <c:ser>
          <c:idx val="2"/>
          <c:order val="2"/>
          <c:tx>
            <c:strRef>
              <c:f>data!$A$4</c:f>
              <c:strCache>
                <c:ptCount val="1"/>
                <c:pt idx="0">
                  <c:v>32m</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data!$B$4:$M$4</c:f>
              <c:numCache>
                <c:formatCode>General</c:formatCode>
                <c:ptCount val="12"/>
                <c:pt idx="0">
                  <c:v>8406</c:v>
                </c:pt>
                <c:pt idx="1">
                  <c:v>4787</c:v>
                </c:pt>
                <c:pt idx="2">
                  <c:v>3098</c:v>
                </c:pt>
                <c:pt idx="3">
                  <c:v>2289</c:v>
                </c:pt>
                <c:pt idx="4">
                  <c:v>1823</c:v>
                </c:pt>
                <c:pt idx="5">
                  <c:v>1512</c:v>
                </c:pt>
                <c:pt idx="6">
                  <c:v>1295</c:v>
                </c:pt>
                <c:pt idx="7">
                  <c:v>1133</c:v>
                </c:pt>
                <c:pt idx="8">
                  <c:v>1052</c:v>
                </c:pt>
                <c:pt idx="9">
                  <c:v>989</c:v>
                </c:pt>
                <c:pt idx="10">
                  <c:v>938</c:v>
                </c:pt>
                <c:pt idx="11">
                  <c:v>892</c:v>
                </c:pt>
              </c:numCache>
            </c:numRef>
          </c:val>
          <c:extLst>
            <c:ext xmlns:c16="http://schemas.microsoft.com/office/drawing/2014/chart" uri="{C3380CC4-5D6E-409C-BE32-E72D297353CC}">
              <c16:uniqueId val="{00000002-E059-49EB-9150-4900C034A4CF}"/>
            </c:ext>
          </c:extLst>
        </c:ser>
        <c:ser>
          <c:idx val="3"/>
          <c:order val="3"/>
          <c:tx>
            <c:strRef>
              <c:f>data!$A$5</c:f>
              <c:strCache>
                <c:ptCount val="1"/>
                <c:pt idx="0">
                  <c:v>16m</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data!$B$5:$M$5</c:f>
              <c:numCache>
                <c:formatCode>General</c:formatCode>
                <c:ptCount val="12"/>
                <c:pt idx="0">
                  <c:v>8556</c:v>
                </c:pt>
                <c:pt idx="1">
                  <c:v>4990</c:v>
                </c:pt>
                <c:pt idx="2">
                  <c:v>3204</c:v>
                </c:pt>
                <c:pt idx="3">
                  <c:v>2376</c:v>
                </c:pt>
                <c:pt idx="4">
                  <c:v>1891</c:v>
                </c:pt>
                <c:pt idx="5">
                  <c:v>1579</c:v>
                </c:pt>
                <c:pt idx="6">
                  <c:v>1356</c:v>
                </c:pt>
                <c:pt idx="7">
                  <c:v>1198</c:v>
                </c:pt>
                <c:pt idx="8">
                  <c:v>1127</c:v>
                </c:pt>
                <c:pt idx="9">
                  <c:v>1070</c:v>
                </c:pt>
                <c:pt idx="10">
                  <c:v>1028</c:v>
                </c:pt>
                <c:pt idx="11">
                  <c:v>994</c:v>
                </c:pt>
              </c:numCache>
            </c:numRef>
          </c:val>
          <c:extLst>
            <c:ext xmlns:c16="http://schemas.microsoft.com/office/drawing/2014/chart" uri="{C3380CC4-5D6E-409C-BE32-E72D297353CC}">
              <c16:uniqueId val="{00000003-E059-49EB-9150-4900C034A4CF}"/>
            </c:ext>
          </c:extLst>
        </c:ser>
        <c:ser>
          <c:idx val="4"/>
          <c:order val="4"/>
          <c:tx>
            <c:strRef>
              <c:f>data!$A$6</c:f>
              <c:strCache>
                <c:ptCount val="1"/>
                <c:pt idx="0">
                  <c:v>8m</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data!$B$6:$M$6</c:f>
              <c:numCache>
                <c:formatCode>General</c:formatCode>
                <c:ptCount val="12"/>
                <c:pt idx="0">
                  <c:v>8998</c:v>
                </c:pt>
                <c:pt idx="1">
                  <c:v>5447</c:v>
                </c:pt>
                <c:pt idx="2">
                  <c:v>3570</c:v>
                </c:pt>
                <c:pt idx="3">
                  <c:v>2643</c:v>
                </c:pt>
                <c:pt idx="4">
                  <c:v>2104</c:v>
                </c:pt>
                <c:pt idx="5">
                  <c:v>1743</c:v>
                </c:pt>
                <c:pt idx="6">
                  <c:v>1477</c:v>
                </c:pt>
                <c:pt idx="7">
                  <c:v>1300</c:v>
                </c:pt>
                <c:pt idx="8">
                  <c:v>1217</c:v>
                </c:pt>
                <c:pt idx="9">
                  <c:v>1158</c:v>
                </c:pt>
                <c:pt idx="10">
                  <c:v>1128</c:v>
                </c:pt>
                <c:pt idx="11">
                  <c:v>1096</c:v>
                </c:pt>
              </c:numCache>
            </c:numRef>
          </c:val>
          <c:extLst>
            <c:ext xmlns:c16="http://schemas.microsoft.com/office/drawing/2014/chart" uri="{C3380CC4-5D6E-409C-BE32-E72D297353CC}">
              <c16:uniqueId val="{00000004-E059-49EB-9150-4900C034A4CF}"/>
            </c:ext>
          </c:extLst>
        </c:ser>
        <c:ser>
          <c:idx val="5"/>
          <c:order val="5"/>
          <c:tx>
            <c:strRef>
              <c:f>data!$A$7</c:f>
              <c:strCache>
                <c:ptCount val="1"/>
                <c:pt idx="0">
                  <c:v>4m</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data!$B$7:$M$7</c:f>
              <c:numCache>
                <c:formatCode>General</c:formatCode>
                <c:ptCount val="12"/>
                <c:pt idx="0">
                  <c:v>11494</c:v>
                </c:pt>
                <c:pt idx="1">
                  <c:v>7921</c:v>
                </c:pt>
                <c:pt idx="2">
                  <c:v>5664</c:v>
                </c:pt>
                <c:pt idx="3">
                  <c:v>4319</c:v>
                </c:pt>
                <c:pt idx="4">
                  <c:v>3524</c:v>
                </c:pt>
                <c:pt idx="5">
                  <c:v>2991</c:v>
                </c:pt>
                <c:pt idx="6">
                  <c:v>2592</c:v>
                </c:pt>
                <c:pt idx="7">
                  <c:v>2298</c:v>
                </c:pt>
                <c:pt idx="8">
                  <c:v>2208</c:v>
                </c:pt>
                <c:pt idx="9">
                  <c:v>2148</c:v>
                </c:pt>
                <c:pt idx="10">
                  <c:v>2117</c:v>
                </c:pt>
                <c:pt idx="11">
                  <c:v>2077</c:v>
                </c:pt>
              </c:numCache>
            </c:numRef>
          </c:val>
          <c:extLst>
            <c:ext xmlns:c16="http://schemas.microsoft.com/office/drawing/2014/chart" uri="{C3380CC4-5D6E-409C-BE32-E72D297353CC}">
              <c16:uniqueId val="{00000005-E059-49EB-9150-4900C034A4CF}"/>
            </c:ext>
          </c:extLst>
        </c:ser>
        <c:ser>
          <c:idx val="6"/>
          <c:order val="6"/>
          <c:tx>
            <c:strRef>
              <c:f>data!$A$8</c:f>
              <c:strCache>
                <c:ptCount val="1"/>
                <c:pt idx="0">
                  <c:v>2m</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data!$B$8:$M$8</c:f>
              <c:numCache>
                <c:formatCode>General</c:formatCode>
                <c:ptCount val="12"/>
                <c:pt idx="0">
                  <c:v>12297</c:v>
                </c:pt>
                <c:pt idx="1">
                  <c:v>8417</c:v>
                </c:pt>
                <c:pt idx="2">
                  <c:v>5940</c:v>
                </c:pt>
                <c:pt idx="3">
                  <c:v>4573</c:v>
                </c:pt>
                <c:pt idx="4">
                  <c:v>3734</c:v>
                </c:pt>
                <c:pt idx="5">
                  <c:v>3174</c:v>
                </c:pt>
                <c:pt idx="6">
                  <c:v>2763</c:v>
                </c:pt>
                <c:pt idx="7">
                  <c:v>2446</c:v>
                </c:pt>
                <c:pt idx="8">
                  <c:v>2349</c:v>
                </c:pt>
                <c:pt idx="9">
                  <c:v>2272</c:v>
                </c:pt>
                <c:pt idx="10">
                  <c:v>2213</c:v>
                </c:pt>
                <c:pt idx="11">
                  <c:v>2160</c:v>
                </c:pt>
              </c:numCache>
            </c:numRef>
          </c:val>
          <c:extLst>
            <c:ext xmlns:c16="http://schemas.microsoft.com/office/drawing/2014/chart" uri="{C3380CC4-5D6E-409C-BE32-E72D297353CC}">
              <c16:uniqueId val="{00000006-E059-49EB-9150-4900C034A4CF}"/>
            </c:ext>
          </c:extLst>
        </c:ser>
        <c:ser>
          <c:idx val="7"/>
          <c:order val="7"/>
          <c:tx>
            <c:strRef>
              <c:f>data!$A$9</c:f>
              <c:strCache>
                <c:ptCount val="1"/>
                <c:pt idx="0">
                  <c:v>1024k</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data!$B$9:$M$9</c:f>
              <c:numCache>
                <c:formatCode>General</c:formatCode>
                <c:ptCount val="12"/>
                <c:pt idx="0">
                  <c:v>12422</c:v>
                </c:pt>
                <c:pt idx="1">
                  <c:v>8398</c:v>
                </c:pt>
                <c:pt idx="2">
                  <c:v>5971</c:v>
                </c:pt>
                <c:pt idx="3">
                  <c:v>4569</c:v>
                </c:pt>
                <c:pt idx="4">
                  <c:v>3740</c:v>
                </c:pt>
                <c:pt idx="5">
                  <c:v>3172</c:v>
                </c:pt>
                <c:pt idx="6">
                  <c:v>2756</c:v>
                </c:pt>
                <c:pt idx="7">
                  <c:v>2446</c:v>
                </c:pt>
                <c:pt idx="8">
                  <c:v>2351</c:v>
                </c:pt>
                <c:pt idx="9">
                  <c:v>2271</c:v>
                </c:pt>
                <c:pt idx="10">
                  <c:v>2209</c:v>
                </c:pt>
                <c:pt idx="11">
                  <c:v>2162</c:v>
                </c:pt>
              </c:numCache>
            </c:numRef>
          </c:val>
          <c:extLst>
            <c:ext xmlns:c16="http://schemas.microsoft.com/office/drawing/2014/chart" uri="{C3380CC4-5D6E-409C-BE32-E72D297353CC}">
              <c16:uniqueId val="{00000007-E059-49EB-9150-4900C034A4CF}"/>
            </c:ext>
          </c:extLst>
        </c:ser>
        <c:ser>
          <c:idx val="8"/>
          <c:order val="8"/>
          <c:tx>
            <c:strRef>
              <c:f>data!$A$10</c:f>
              <c:strCache>
                <c:ptCount val="1"/>
                <c:pt idx="0">
                  <c:v>512k</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data!$B$10:$M$10</c:f>
              <c:numCache>
                <c:formatCode>General</c:formatCode>
                <c:ptCount val="12"/>
                <c:pt idx="0">
                  <c:v>12432</c:v>
                </c:pt>
                <c:pt idx="1">
                  <c:v>8472</c:v>
                </c:pt>
                <c:pt idx="2">
                  <c:v>5950</c:v>
                </c:pt>
                <c:pt idx="3">
                  <c:v>4573</c:v>
                </c:pt>
                <c:pt idx="4">
                  <c:v>3726</c:v>
                </c:pt>
                <c:pt idx="5">
                  <c:v>3165</c:v>
                </c:pt>
                <c:pt idx="6">
                  <c:v>2758</c:v>
                </c:pt>
                <c:pt idx="7">
                  <c:v>2447</c:v>
                </c:pt>
                <c:pt idx="8">
                  <c:v>2341</c:v>
                </c:pt>
                <c:pt idx="9">
                  <c:v>2267</c:v>
                </c:pt>
                <c:pt idx="10">
                  <c:v>2210</c:v>
                </c:pt>
                <c:pt idx="11">
                  <c:v>2162</c:v>
                </c:pt>
              </c:numCache>
            </c:numRef>
          </c:val>
          <c:extLst>
            <c:ext xmlns:c16="http://schemas.microsoft.com/office/drawing/2014/chart" uri="{C3380CC4-5D6E-409C-BE32-E72D297353CC}">
              <c16:uniqueId val="{00000008-E059-49EB-9150-4900C034A4CF}"/>
            </c:ext>
          </c:extLst>
        </c:ser>
        <c:ser>
          <c:idx val="9"/>
          <c:order val="9"/>
          <c:tx>
            <c:strRef>
              <c:f>data!$A$11</c:f>
              <c:strCache>
                <c:ptCount val="1"/>
                <c:pt idx="0">
                  <c:v>256k</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data!$B$11:$M$11</c:f>
              <c:numCache>
                <c:formatCode>General</c:formatCode>
                <c:ptCount val="12"/>
                <c:pt idx="0">
                  <c:v>12564</c:v>
                </c:pt>
                <c:pt idx="1">
                  <c:v>10037</c:v>
                </c:pt>
                <c:pt idx="2">
                  <c:v>8679</c:v>
                </c:pt>
                <c:pt idx="3">
                  <c:v>7175</c:v>
                </c:pt>
                <c:pt idx="4">
                  <c:v>5915</c:v>
                </c:pt>
                <c:pt idx="5">
                  <c:v>5022</c:v>
                </c:pt>
                <c:pt idx="6">
                  <c:v>4345</c:v>
                </c:pt>
                <c:pt idx="7">
                  <c:v>3856</c:v>
                </c:pt>
                <c:pt idx="8">
                  <c:v>3895</c:v>
                </c:pt>
                <c:pt idx="9">
                  <c:v>3981</c:v>
                </c:pt>
                <c:pt idx="10">
                  <c:v>4001</c:v>
                </c:pt>
                <c:pt idx="11">
                  <c:v>4404</c:v>
                </c:pt>
              </c:numCache>
            </c:numRef>
          </c:val>
          <c:extLst>
            <c:ext xmlns:c16="http://schemas.microsoft.com/office/drawing/2014/chart" uri="{C3380CC4-5D6E-409C-BE32-E72D297353CC}">
              <c16:uniqueId val="{00000009-E059-49EB-9150-4900C034A4CF}"/>
            </c:ext>
          </c:extLst>
        </c:ser>
        <c:ser>
          <c:idx val="10"/>
          <c:order val="10"/>
          <c:tx>
            <c:strRef>
              <c:f>data!$A$12</c:f>
              <c:strCache>
                <c:ptCount val="1"/>
                <c:pt idx="0">
                  <c:v>128k</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data!$B$12:$M$12</c:f>
              <c:numCache>
                <c:formatCode>General</c:formatCode>
                <c:ptCount val="12"/>
                <c:pt idx="0">
                  <c:v>12711</c:v>
                </c:pt>
                <c:pt idx="1">
                  <c:v>10750</c:v>
                </c:pt>
                <c:pt idx="2">
                  <c:v>10271</c:v>
                </c:pt>
                <c:pt idx="3">
                  <c:v>8649</c:v>
                </c:pt>
                <c:pt idx="4">
                  <c:v>7525</c:v>
                </c:pt>
                <c:pt idx="5">
                  <c:v>6374</c:v>
                </c:pt>
                <c:pt idx="6">
                  <c:v>5482</c:v>
                </c:pt>
                <c:pt idx="7">
                  <c:v>4854</c:v>
                </c:pt>
                <c:pt idx="8">
                  <c:v>4901</c:v>
                </c:pt>
                <c:pt idx="9">
                  <c:v>4933</c:v>
                </c:pt>
                <c:pt idx="10">
                  <c:v>4917</c:v>
                </c:pt>
                <c:pt idx="11">
                  <c:v>4924</c:v>
                </c:pt>
              </c:numCache>
            </c:numRef>
          </c:val>
          <c:extLst>
            <c:ext xmlns:c16="http://schemas.microsoft.com/office/drawing/2014/chart" uri="{C3380CC4-5D6E-409C-BE32-E72D297353CC}">
              <c16:uniqueId val="{0000000A-E059-49EB-9150-4900C034A4CF}"/>
            </c:ext>
          </c:extLst>
        </c:ser>
        <c:ser>
          <c:idx val="11"/>
          <c:order val="11"/>
          <c:tx>
            <c:strRef>
              <c:f>data!$A$13</c:f>
              <c:strCache>
                <c:ptCount val="1"/>
                <c:pt idx="0">
                  <c:v>64k</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data!$B$13:$M$13</c:f>
              <c:numCache>
                <c:formatCode>General</c:formatCode>
                <c:ptCount val="12"/>
                <c:pt idx="0">
                  <c:v>12687</c:v>
                </c:pt>
                <c:pt idx="1">
                  <c:v>10689</c:v>
                </c:pt>
                <c:pt idx="2">
                  <c:v>10208</c:v>
                </c:pt>
                <c:pt idx="3">
                  <c:v>8768</c:v>
                </c:pt>
                <c:pt idx="4">
                  <c:v>7570</c:v>
                </c:pt>
                <c:pt idx="5">
                  <c:v>6352</c:v>
                </c:pt>
                <c:pt idx="6">
                  <c:v>5460</c:v>
                </c:pt>
                <c:pt idx="7">
                  <c:v>4830</c:v>
                </c:pt>
                <c:pt idx="8">
                  <c:v>4885</c:v>
                </c:pt>
                <c:pt idx="9">
                  <c:v>4885</c:v>
                </c:pt>
                <c:pt idx="10">
                  <c:v>4823</c:v>
                </c:pt>
                <c:pt idx="11">
                  <c:v>4868</c:v>
                </c:pt>
              </c:numCache>
            </c:numRef>
          </c:val>
          <c:extLst>
            <c:ext xmlns:c16="http://schemas.microsoft.com/office/drawing/2014/chart" uri="{C3380CC4-5D6E-409C-BE32-E72D297353CC}">
              <c16:uniqueId val="{0000000B-E059-49EB-9150-4900C034A4CF}"/>
            </c:ext>
          </c:extLst>
        </c:ser>
        <c:ser>
          <c:idx val="12"/>
          <c:order val="12"/>
          <c:tx>
            <c:strRef>
              <c:f>data!$A$14</c:f>
              <c:strCache>
                <c:ptCount val="1"/>
                <c:pt idx="0">
                  <c:v>32k</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data!$B$14:$M$14</c:f>
              <c:numCache>
                <c:formatCode>General</c:formatCode>
                <c:ptCount val="12"/>
                <c:pt idx="0">
                  <c:v>14101</c:v>
                </c:pt>
                <c:pt idx="1">
                  <c:v>13686</c:v>
                </c:pt>
                <c:pt idx="2">
                  <c:v>13524</c:v>
                </c:pt>
                <c:pt idx="3">
                  <c:v>13092</c:v>
                </c:pt>
                <c:pt idx="4">
                  <c:v>13144</c:v>
                </c:pt>
                <c:pt idx="5">
                  <c:v>12771</c:v>
                </c:pt>
                <c:pt idx="6">
                  <c:v>12783</c:v>
                </c:pt>
                <c:pt idx="7">
                  <c:v>12466</c:v>
                </c:pt>
                <c:pt idx="8">
                  <c:v>12230</c:v>
                </c:pt>
                <c:pt idx="9">
                  <c:v>12716</c:v>
                </c:pt>
                <c:pt idx="10">
                  <c:v>12238</c:v>
                </c:pt>
                <c:pt idx="11">
                  <c:v>12409</c:v>
                </c:pt>
              </c:numCache>
            </c:numRef>
          </c:val>
          <c:extLst>
            <c:ext xmlns:c16="http://schemas.microsoft.com/office/drawing/2014/chart" uri="{C3380CC4-5D6E-409C-BE32-E72D297353CC}">
              <c16:uniqueId val="{0000000C-E059-49EB-9150-4900C034A4CF}"/>
            </c:ext>
          </c:extLst>
        </c:ser>
        <c:ser>
          <c:idx val="13"/>
          <c:order val="13"/>
          <c:tx>
            <c:strRef>
              <c:f>data!$A$15</c:f>
              <c:strCache>
                <c:ptCount val="1"/>
                <c:pt idx="0">
                  <c:v>16k</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data!$B$15:$M$15</c:f>
              <c:numCache>
                <c:formatCode>General</c:formatCode>
                <c:ptCount val="12"/>
                <c:pt idx="0">
                  <c:v>13958</c:v>
                </c:pt>
                <c:pt idx="1">
                  <c:v>13986</c:v>
                </c:pt>
                <c:pt idx="2">
                  <c:v>13366</c:v>
                </c:pt>
                <c:pt idx="3">
                  <c:v>13033</c:v>
                </c:pt>
                <c:pt idx="4">
                  <c:v>12835</c:v>
                </c:pt>
                <c:pt idx="5">
                  <c:v>12409</c:v>
                </c:pt>
                <c:pt idx="6">
                  <c:v>11784</c:v>
                </c:pt>
                <c:pt idx="7">
                  <c:v>10833</c:v>
                </c:pt>
                <c:pt idx="8">
                  <c:v>10414</c:v>
                </c:pt>
                <c:pt idx="9">
                  <c:v>11543</c:v>
                </c:pt>
                <c:pt idx="10">
                  <c:v>10857</c:v>
                </c:pt>
                <c:pt idx="11">
                  <c:v>10129</c:v>
                </c:pt>
              </c:numCache>
            </c:numRef>
          </c:val>
          <c:extLst>
            <c:ext xmlns:c16="http://schemas.microsoft.com/office/drawing/2014/chart" uri="{C3380CC4-5D6E-409C-BE32-E72D297353CC}">
              <c16:uniqueId val="{0000000D-E059-49EB-9150-4900C034A4CF}"/>
            </c:ext>
          </c:extLst>
        </c:ser>
        <c:bandFmts/>
        <c:axId val="75720192"/>
        <c:axId val="75722112"/>
        <c:axId val="75713152"/>
      </c:surface3DChart>
      <c:catAx>
        <c:axId val="75720192"/>
        <c:scaling>
          <c:orientation val="minMax"/>
        </c:scaling>
        <c:delete val="0"/>
        <c:axPos val="b"/>
        <c:title>
          <c:tx>
            <c:rich>
              <a:bodyPr/>
              <a:lstStyle/>
              <a:p>
                <a:pPr>
                  <a:defRPr sz="1200">
                    <a:latin typeface="Arial"/>
                  </a:defRPr>
                </a:pPr>
                <a:r>
                  <a:rPr lang="en-US" sz="1200">
                    <a:latin typeface="Arial"/>
                  </a:rPr>
                  <a:t>Stride (x8 bytes)</a:t>
                </a:r>
              </a:p>
            </c:rich>
          </c:tx>
          <c:layout>
            <c:manualLayout>
              <c:xMode val="edge"/>
              <c:yMode val="edge"/>
              <c:x val="0.13657770709015099"/>
              <c:y val="0.84909405264439197"/>
            </c:manualLayout>
          </c:layout>
          <c:overlay val="0"/>
        </c:title>
        <c:numFmt formatCode="General" sourceLinked="0"/>
        <c:majorTickMark val="out"/>
        <c:minorTickMark val="none"/>
        <c:tickLblPos val="nextTo"/>
        <c:txPr>
          <a:bodyPr rot="0" vert="horz" anchor="b" anchorCtr="1"/>
          <a:lstStyle/>
          <a:p>
            <a:pPr>
              <a:defRPr sz="1200">
                <a:latin typeface="Arial"/>
              </a:defRPr>
            </a:pPr>
            <a:endParaRPr lang="zh-CN"/>
          </a:p>
        </c:txPr>
        <c:crossAx val="75722112"/>
        <c:crosses val="autoZero"/>
        <c:auto val="1"/>
        <c:lblAlgn val="ctr"/>
        <c:lblOffset val="100"/>
        <c:noMultiLvlLbl val="0"/>
      </c:catAx>
      <c:valAx>
        <c:axId val="75722112"/>
        <c:scaling>
          <c:orientation val="minMax"/>
          <c:max val="17000"/>
          <c:min val="0"/>
        </c:scaling>
        <c:delete val="0"/>
        <c:axPos val="l"/>
        <c:majorGridlines/>
        <c:title>
          <c:tx>
            <c:rich>
              <a:bodyPr rot="-5400000" vert="horz"/>
              <a:lstStyle/>
              <a:p>
                <a:pPr>
                  <a:defRPr sz="1200">
                    <a:latin typeface="Arial"/>
                  </a:defRPr>
                </a:pPr>
                <a:r>
                  <a:rPr lang="en-US" sz="1200">
                    <a:latin typeface="Arial"/>
                  </a:rPr>
                  <a:t>Read throughput (MB/s)</a:t>
                </a:r>
              </a:p>
              <a:p>
                <a:pPr>
                  <a:defRPr sz="1200">
                    <a:latin typeface="Arial"/>
                  </a:defRPr>
                </a:pPr>
                <a:endParaRPr lang="en-US" sz="1200">
                  <a:latin typeface="Arial"/>
                </a:endParaRPr>
              </a:p>
            </c:rich>
          </c:tx>
          <c:layout>
            <c:manualLayout>
              <c:xMode val="edge"/>
              <c:yMode val="edge"/>
              <c:x val="2.9427050902444098E-2"/>
              <c:y val="0.26170156211100198"/>
            </c:manualLayout>
          </c:layout>
          <c:overlay val="0"/>
        </c:title>
        <c:numFmt formatCode="General" sourceLinked="1"/>
        <c:majorTickMark val="out"/>
        <c:minorTickMark val="none"/>
        <c:tickLblPos val="nextTo"/>
        <c:txPr>
          <a:bodyPr/>
          <a:lstStyle/>
          <a:p>
            <a:pPr>
              <a:defRPr sz="1200">
                <a:latin typeface="Arial"/>
              </a:defRPr>
            </a:pPr>
            <a:endParaRPr lang="zh-CN"/>
          </a:p>
        </c:txPr>
        <c:crossAx val="75720192"/>
        <c:crosses val="autoZero"/>
        <c:crossBetween val="midCat"/>
        <c:majorUnit val="2000"/>
        <c:minorUnit val="500"/>
      </c:valAx>
      <c:serAx>
        <c:axId val="75713152"/>
        <c:scaling>
          <c:orientation val="minMax"/>
        </c:scaling>
        <c:delete val="0"/>
        <c:axPos val="b"/>
        <c:title>
          <c:tx>
            <c:rich>
              <a:bodyPr rot="0" vert="horz"/>
              <a:lstStyle/>
              <a:p>
                <a:pPr>
                  <a:defRPr sz="1200">
                    <a:latin typeface="Arial"/>
                  </a:defRPr>
                </a:pPr>
                <a:r>
                  <a:rPr lang="en-US" sz="1200">
                    <a:latin typeface="Arial"/>
                  </a:rPr>
                  <a:t>Size (bytes)</a:t>
                </a:r>
              </a:p>
            </c:rich>
          </c:tx>
          <c:layout>
            <c:manualLayout>
              <c:xMode val="edge"/>
              <c:yMode val="edge"/>
              <c:x val="0.64497276173811602"/>
              <c:y val="0.855644760091263"/>
            </c:manualLayout>
          </c:layout>
          <c:overlay val="0"/>
        </c:title>
        <c:majorTickMark val="out"/>
        <c:minorTickMark val="none"/>
        <c:tickLblPos val="nextTo"/>
        <c:txPr>
          <a:bodyPr rot="0" vert="horz" lIns="2">
            <a:spAutoFit/>
          </a:bodyPr>
          <a:lstStyle/>
          <a:p>
            <a:pPr>
              <a:defRPr sz="1200">
                <a:latin typeface="Arial"/>
              </a:defRPr>
            </a:pPr>
            <a:endParaRPr lang="zh-CN"/>
          </a:p>
        </c:txPr>
        <c:crossAx val="75722112"/>
        <c:crosses val="autoZero"/>
        <c:tickLblSkip val="2"/>
        <c:tickMarkSkip val="1"/>
      </c:serAx>
    </c:plotArea>
    <c:plotVisOnly val="1"/>
    <c:dispBlanksAs val="zero"/>
    <c:showDLblsOverMax val="0"/>
  </c:chart>
  <c:spPr>
    <a:ln w="9525">
      <a:noFill/>
    </a:ln>
  </c:sp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CFFC39-3AF6-8048-8D2D-0B9CBEDA9E0F}" type="datetimeFigureOut">
              <a:rPr lang="en-US" smtClean="0"/>
              <a:pPr/>
              <a:t>4/5/2022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81F6DB-D364-0A40-9E0D-3DD3F1C3C9F7}" type="slidenum">
              <a:rPr lang="en-US" smtClean="0"/>
              <a:pPr/>
              <a:t>‹#›</a:t>
            </a:fld>
            <a:endParaRPr lang="en-US"/>
          </a:p>
        </p:txBody>
      </p:sp>
    </p:spTree>
    <p:extLst>
      <p:ext uri="{BB962C8B-B14F-4D97-AF65-F5344CB8AC3E}">
        <p14:creationId xmlns:p14="http://schemas.microsoft.com/office/powerpoint/2010/main" val="12651868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1"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ffectLst/>
        </p:spPr>
      </p:sp>
      <p:sp>
        <p:nvSpPr>
          <p:cNvPr id="15362"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7518296"/>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Gill Sans" charset="0"/>
        <a:ea typeface="+mn-ea"/>
        <a:cs typeface="+mn-cs"/>
      </a:defRPr>
    </a:lvl1pPr>
    <a:lvl2pPr marL="457200" algn="l" rtl="0" fontAlgn="base">
      <a:spcBef>
        <a:spcPct val="0"/>
      </a:spcBef>
      <a:spcAft>
        <a:spcPct val="0"/>
      </a:spcAft>
      <a:defRPr sz="1200" kern="1200">
        <a:solidFill>
          <a:schemeClr val="tx1"/>
        </a:solidFill>
        <a:latin typeface="Gill Sans" charset="0"/>
        <a:ea typeface="ＭＳ Ｐゴシック" charset="-128"/>
        <a:cs typeface="+mn-cs"/>
      </a:defRPr>
    </a:lvl2pPr>
    <a:lvl3pPr marL="914400" algn="l" rtl="0" fontAlgn="base">
      <a:spcBef>
        <a:spcPct val="0"/>
      </a:spcBef>
      <a:spcAft>
        <a:spcPct val="0"/>
      </a:spcAft>
      <a:defRPr sz="1200" kern="1200">
        <a:solidFill>
          <a:schemeClr val="tx1"/>
        </a:solidFill>
        <a:latin typeface="Gill Sans" charset="0"/>
        <a:ea typeface="ＭＳ Ｐゴシック" charset="-128"/>
        <a:cs typeface="+mn-cs"/>
      </a:defRPr>
    </a:lvl3pPr>
    <a:lvl4pPr marL="1371600" algn="l" rtl="0" fontAlgn="base">
      <a:spcBef>
        <a:spcPct val="0"/>
      </a:spcBef>
      <a:spcAft>
        <a:spcPct val="0"/>
      </a:spcAft>
      <a:defRPr sz="1200" kern="1200">
        <a:solidFill>
          <a:schemeClr val="tx1"/>
        </a:solidFill>
        <a:latin typeface="Gill Sans" charset="0"/>
        <a:ea typeface="ＭＳ Ｐゴシック" charset="-128"/>
        <a:cs typeface="+mn-cs"/>
      </a:defRPr>
    </a:lvl4pPr>
    <a:lvl5pPr marL="1828800" algn="l" rtl="0" fontAlgn="base">
      <a:spcBef>
        <a:spcPct val="0"/>
      </a:spcBef>
      <a:spcAft>
        <a:spcPct val="0"/>
      </a:spcAft>
      <a:defRPr sz="1200" kern="1200">
        <a:solidFill>
          <a:schemeClr val="tx1"/>
        </a:solidFill>
        <a:latin typeface="Gill San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take ~5</a:t>
            </a:r>
            <a:r>
              <a:rPr lang="en-US" baseline="0" dirty="0"/>
              <a:t> to get a systems concentration</a:t>
            </a:r>
            <a:endParaRPr lang="en-US" dirty="0"/>
          </a:p>
        </p:txBody>
      </p:sp>
    </p:spTree>
    <p:extLst>
      <p:ext uri="{BB962C8B-B14F-4D97-AF65-F5344CB8AC3E}">
        <p14:creationId xmlns:p14="http://schemas.microsoft.com/office/powerpoint/2010/main" val="476637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998538"/>
            <a:ext cx="1943100" cy="58594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998538"/>
            <a:ext cx="5676900" cy="58594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397000"/>
            <a:ext cx="4114800" cy="543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97000"/>
            <a:ext cx="4114800" cy="543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54000"/>
            <a:ext cx="2095500" cy="6578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54000"/>
            <a:ext cx="6134100" cy="6578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3886200"/>
            <a:ext cx="3762375" cy="2971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0575" y="3886200"/>
            <a:ext cx="3762375" cy="2971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685800" y="998538"/>
            <a:ext cx="7772400" cy="2887662"/>
          </a:xfrm>
          <a:prstGeom prst="rect">
            <a:avLst/>
          </a:prstGeom>
          <a:noFill/>
          <a:ln w="9525">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Calibri Bold" charset="0"/>
              </a:rPr>
              <a:t>Click to edit Master title style</a:t>
            </a:r>
          </a:p>
        </p:txBody>
      </p:sp>
      <p:sp>
        <p:nvSpPr>
          <p:cNvPr id="1026" name="Rectangle 2"/>
          <p:cNvSpPr>
            <a:spLocks noGrp="1" noChangeArrowheads="1"/>
          </p:cNvSpPr>
          <p:nvPr>
            <p:ph type="body" idx="1"/>
          </p:nvPr>
        </p:nvSpPr>
        <p:spPr bwMode="auto">
          <a:xfrm>
            <a:off x="685800" y="3886200"/>
            <a:ext cx="7677150" cy="29718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p>
            <a:pPr lvl="0"/>
            <a:r>
              <a:rPr lang="en-US">
                <a:sym typeface="Calibri" charset="0"/>
              </a:rPr>
              <a:t>Click to edit Master text styles</a:t>
            </a:r>
          </a:p>
          <a:p>
            <a:pPr lvl="1"/>
            <a:r>
              <a:rPr lang="en-US">
                <a:sym typeface="Calibri" charset="0"/>
              </a:rPr>
              <a:t>Second level</a:t>
            </a:r>
          </a:p>
          <a:p>
            <a:pPr lvl="2"/>
            <a:r>
              <a:rPr lang="en-US">
                <a:sym typeface="Calibri" charset="0"/>
              </a:rPr>
              <a:t>Third level</a:t>
            </a:r>
          </a:p>
          <a:p>
            <a:pPr lvl="3"/>
            <a:r>
              <a:rPr lang="en-US">
                <a:sym typeface="Calibri" charset="0"/>
              </a:rPr>
              <a:t>Fourth level</a:t>
            </a:r>
          </a:p>
          <a:p>
            <a:pPr lvl="4"/>
            <a:r>
              <a:rPr lang="en-US">
                <a:sym typeface="Calibri" charset="0"/>
              </a:rPr>
              <a:t>Fifth level</a:t>
            </a:r>
          </a:p>
        </p:txBody>
      </p:sp>
      <p:sp>
        <p:nvSpPr>
          <p:cNvPr id="4" name="Rectangle 3"/>
          <p:cNvSpPr/>
          <p:nvPr userDrawn="1"/>
        </p:nvSpPr>
        <p:spPr>
          <a:xfrm>
            <a:off x="8818144" y="6611779"/>
            <a:ext cx="338555"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mj-lt"/>
                <a:ea typeface="ＭＳ Ｐゴシック" pitchFamily="-96" charset="-128"/>
                <a:cs typeface="ＭＳ Ｐゴシック" pitchFamily="-96" charset="-128"/>
              </a:rPr>
              <a:pPr/>
              <a:t>‹#›</a:t>
            </a:fld>
            <a:endParaRPr lang="en-US" sz="1000" dirty="0">
              <a:latin typeface="+mj-lt"/>
            </a:endParaRPr>
          </a:p>
        </p:txBody>
      </p:sp>
      <p:sp>
        <p:nvSpPr>
          <p:cNvPr id="5" name="TextBox 4"/>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6" name="Rectangle 1"/>
          <p:cNvSpPr>
            <a:spLocks/>
          </p:cNvSpPr>
          <p:nvPr userDrawn="1"/>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a:p>
        </p:txBody>
      </p:sp>
      <p:sp>
        <p:nvSpPr>
          <p:cNvPr id="7" name="Text Box 32"/>
          <p:cNvSpPr txBox="1">
            <a:spLocks noChangeArrowheads="1"/>
          </p:cNvSpPr>
          <p:nvPr userDrawn="1"/>
        </p:nvSpPr>
        <p:spPr bwMode="auto">
          <a:xfrm>
            <a:off x="7851775" y="-20638"/>
            <a:ext cx="1274763" cy="274638"/>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25400">
                <a:solidFill>
                  <a:srgbClr val="CC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200" b="1" dirty="0">
                <a:solidFill>
                  <a:srgbClr val="FFFFFF"/>
                </a:solidFill>
                <a:latin typeface="Times New Roman" pitchFamily="18" charset="0"/>
                <a:ea typeface="+mn-ea"/>
                <a:cs typeface="+mn-cs"/>
              </a:rPr>
              <a:t>Carnegie Mellon</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txStyles>
    <p:titleStyle>
      <a:lvl1pPr algn="l" rtl="0" fontAlgn="base">
        <a:spcBef>
          <a:spcPct val="0"/>
        </a:spcBef>
        <a:spcAft>
          <a:spcPct val="0"/>
        </a:spcAft>
        <a:defRPr sz="3600">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9pPr>
    </p:titleStyle>
    <p:bodyStyle>
      <a:lvl1pPr algn="l" rtl="0" fontAlgn="base">
        <a:spcBef>
          <a:spcPts val="500"/>
        </a:spcBef>
        <a:spcAft>
          <a:spcPct val="0"/>
        </a:spcAft>
        <a:defRPr sz="2000">
          <a:solidFill>
            <a:schemeClr val="tx1"/>
          </a:solidFill>
          <a:latin typeface="+mn-lt"/>
          <a:ea typeface="+mn-ea"/>
          <a:cs typeface="+mn-cs"/>
          <a:sym typeface="Calibri" charset="0"/>
        </a:defRPr>
      </a:lvl1pPr>
      <a:lvl2pPr marL="419100" algn="ctr" rtl="0" fontAlgn="base">
        <a:spcBef>
          <a:spcPts val="500"/>
        </a:spcBef>
        <a:spcAft>
          <a:spcPct val="0"/>
        </a:spcAft>
        <a:defRPr sz="2000">
          <a:solidFill>
            <a:schemeClr val="tx1"/>
          </a:solidFill>
          <a:latin typeface="+mn-lt"/>
          <a:ea typeface="+mn-ea"/>
          <a:cs typeface="+mn-cs"/>
          <a:sym typeface="Calibri" charset="0"/>
        </a:defRPr>
      </a:lvl2pPr>
      <a:lvl3pPr marL="876300" algn="ctr" rtl="0" fontAlgn="base">
        <a:spcBef>
          <a:spcPts val="500"/>
        </a:spcBef>
        <a:spcAft>
          <a:spcPct val="0"/>
        </a:spcAft>
        <a:defRPr sz="2000">
          <a:solidFill>
            <a:schemeClr val="tx1"/>
          </a:solidFill>
          <a:latin typeface="+mn-lt"/>
          <a:ea typeface="+mn-ea"/>
          <a:cs typeface="+mn-cs"/>
          <a:sym typeface="Calibri" charset="0"/>
        </a:defRPr>
      </a:lvl3pPr>
      <a:lvl4pPr marL="1333500" algn="ctr" rtl="0" fontAlgn="base">
        <a:spcBef>
          <a:spcPts val="500"/>
        </a:spcBef>
        <a:spcAft>
          <a:spcPct val="0"/>
        </a:spcAft>
        <a:defRPr sz="2000">
          <a:solidFill>
            <a:schemeClr val="tx1"/>
          </a:solidFill>
          <a:latin typeface="+mn-lt"/>
          <a:ea typeface="+mn-ea"/>
          <a:cs typeface="+mn-cs"/>
          <a:sym typeface="Calibri" charset="0"/>
        </a:defRPr>
      </a:lvl4pPr>
      <a:lvl5pPr marL="1790700" algn="ctr" rtl="0" fontAlgn="base">
        <a:spcBef>
          <a:spcPts val="500"/>
        </a:spcBef>
        <a:spcAft>
          <a:spcPct val="0"/>
        </a:spcAft>
        <a:defRPr sz="2000">
          <a:solidFill>
            <a:schemeClr val="tx1"/>
          </a:solidFill>
          <a:latin typeface="+mn-lt"/>
          <a:ea typeface="+mn-ea"/>
          <a:cs typeface="+mn-cs"/>
          <a:sym typeface="Calibri" charset="0"/>
        </a:defRPr>
      </a:lvl5pPr>
      <a:lvl6pPr marL="2247900" algn="ctr" rtl="0" fontAlgn="base">
        <a:spcBef>
          <a:spcPts val="500"/>
        </a:spcBef>
        <a:spcAft>
          <a:spcPct val="0"/>
        </a:spcAft>
        <a:defRPr sz="2000">
          <a:solidFill>
            <a:schemeClr val="tx1"/>
          </a:solidFill>
          <a:latin typeface="+mn-lt"/>
          <a:ea typeface="+mn-ea"/>
          <a:cs typeface="+mn-cs"/>
          <a:sym typeface="Calibri" charset="0"/>
        </a:defRPr>
      </a:lvl6pPr>
      <a:lvl7pPr marL="2705100" algn="ctr" rtl="0" fontAlgn="base">
        <a:spcBef>
          <a:spcPts val="500"/>
        </a:spcBef>
        <a:spcAft>
          <a:spcPct val="0"/>
        </a:spcAft>
        <a:defRPr sz="2000">
          <a:solidFill>
            <a:schemeClr val="tx1"/>
          </a:solidFill>
          <a:latin typeface="+mn-lt"/>
          <a:ea typeface="+mn-ea"/>
          <a:cs typeface="+mn-cs"/>
          <a:sym typeface="Calibri" charset="0"/>
        </a:defRPr>
      </a:lvl7pPr>
      <a:lvl8pPr marL="3162300" algn="ctr" rtl="0" fontAlgn="base">
        <a:spcBef>
          <a:spcPts val="500"/>
        </a:spcBef>
        <a:spcAft>
          <a:spcPct val="0"/>
        </a:spcAft>
        <a:defRPr sz="2000">
          <a:solidFill>
            <a:schemeClr val="tx1"/>
          </a:solidFill>
          <a:latin typeface="+mn-lt"/>
          <a:ea typeface="+mn-ea"/>
          <a:cs typeface="+mn-cs"/>
          <a:sym typeface="Calibri" charset="0"/>
        </a:defRPr>
      </a:lvl8pPr>
      <a:lvl9pPr marL="3619500" algn="ctr" rtl="0" fontAlgn="base">
        <a:spcBef>
          <a:spcPts val="500"/>
        </a:spcBef>
        <a:spcAft>
          <a:spcPct val="0"/>
        </a:spcAft>
        <a:defRPr sz="2000">
          <a:solidFill>
            <a:schemeClr val="tx1"/>
          </a:solidFill>
          <a:latin typeface="+mn-lt"/>
          <a:ea typeface="+mn-ea"/>
          <a:cs typeface="+mn-cs"/>
          <a:sym typeface="Calibri"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381000" y="254000"/>
            <a:ext cx="8382000" cy="1092200"/>
          </a:xfrm>
          <a:prstGeom prst="rect">
            <a:avLst/>
          </a:prstGeom>
          <a:noFill/>
          <a:ln w="9525">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Calibri Bold" charset="0"/>
              </a:rPr>
              <a:t>Click to edit Master title style</a:t>
            </a:r>
          </a:p>
        </p:txBody>
      </p:sp>
      <p:sp>
        <p:nvSpPr>
          <p:cNvPr id="2050" name="Rectangle 2"/>
          <p:cNvSpPr>
            <a:spLocks noGrp="1" noChangeArrowheads="1"/>
          </p:cNvSpPr>
          <p:nvPr>
            <p:ph type="body" idx="1"/>
          </p:nvPr>
        </p:nvSpPr>
        <p:spPr bwMode="auto">
          <a:xfrm>
            <a:off x="381000" y="1397000"/>
            <a:ext cx="8382000" cy="54356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p>
            <a:pPr lvl="0"/>
            <a:r>
              <a:rPr lang="en-US">
                <a:sym typeface="Calibri Bold" charset="0"/>
              </a:rPr>
              <a:t>Click to edit Master text styles</a:t>
            </a:r>
          </a:p>
          <a:p>
            <a:pPr lvl="1"/>
            <a:r>
              <a:rPr lang="en-US">
                <a:sym typeface="Calibri" charset="0"/>
              </a:rPr>
              <a:t>Second level</a:t>
            </a:r>
          </a:p>
          <a:p>
            <a:pPr lvl="2"/>
            <a:r>
              <a:rPr lang="en-US">
                <a:sym typeface="Calibri" charset="0"/>
              </a:rPr>
              <a:t>Third level</a:t>
            </a:r>
          </a:p>
          <a:p>
            <a:pPr lvl="3"/>
            <a:r>
              <a:rPr lang="en-US">
                <a:sym typeface="Calibri" charset="0"/>
              </a:rPr>
              <a:t>Fourth level</a:t>
            </a:r>
          </a:p>
          <a:p>
            <a:pPr lvl="4"/>
            <a:r>
              <a:rPr lang="en-US">
                <a:sym typeface="Calibri" charset="0"/>
              </a:rPr>
              <a:t>Fifth level</a:t>
            </a:r>
          </a:p>
        </p:txBody>
      </p:sp>
      <p:sp>
        <p:nvSpPr>
          <p:cNvPr id="5" name="Rectangle 4"/>
          <p:cNvSpPr/>
          <p:nvPr userDrawn="1"/>
        </p:nvSpPr>
        <p:spPr>
          <a:xfrm>
            <a:off x="8818144" y="6611779"/>
            <a:ext cx="338555"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mj-lt"/>
                <a:ea typeface="ＭＳ Ｐゴシック" pitchFamily="-96" charset="-128"/>
                <a:cs typeface="ＭＳ Ｐゴシック" pitchFamily="-96" charset="-128"/>
              </a:rPr>
              <a:pPr/>
              <a:t>‹#›</a:t>
            </a:fld>
            <a:endParaRPr lang="en-US" sz="1000" dirty="0">
              <a:latin typeface="+mj-lt"/>
            </a:endParaRPr>
          </a:p>
        </p:txBody>
      </p:sp>
      <p:sp>
        <p:nvSpPr>
          <p:cNvPr id="6" name="TextBox 5"/>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7" name="Rectangle 1"/>
          <p:cNvSpPr>
            <a:spLocks/>
          </p:cNvSpPr>
          <p:nvPr userDrawn="1"/>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a:p>
        </p:txBody>
      </p:sp>
      <p:sp>
        <p:nvSpPr>
          <p:cNvPr id="8" name="Text Box 32"/>
          <p:cNvSpPr txBox="1">
            <a:spLocks noChangeArrowheads="1"/>
          </p:cNvSpPr>
          <p:nvPr userDrawn="1"/>
        </p:nvSpPr>
        <p:spPr bwMode="auto">
          <a:xfrm>
            <a:off x="7851775" y="-20638"/>
            <a:ext cx="1274763" cy="274638"/>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25400">
                <a:solidFill>
                  <a:srgbClr val="CC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200" b="1" dirty="0">
                <a:solidFill>
                  <a:srgbClr val="FFFFFF"/>
                </a:solidFill>
                <a:latin typeface="Times New Roman" pitchFamily="18" charset="0"/>
                <a:ea typeface="+mn-ea"/>
                <a:cs typeface="+mn-cs"/>
              </a:rPr>
              <a:t>Carnegie Mellon</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l" rtl="0" fontAlgn="base">
        <a:spcBef>
          <a:spcPct val="0"/>
        </a:spcBef>
        <a:spcAft>
          <a:spcPct val="0"/>
        </a:spcAft>
        <a:defRPr sz="3600">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9pPr>
    </p:titleStyle>
    <p:bodyStyle>
      <a:lvl1pPr marL="254000" indent="-254000" algn="l" rtl="0" fontAlgn="base">
        <a:spcBef>
          <a:spcPts val="600"/>
        </a:spcBef>
        <a:spcAft>
          <a:spcPct val="0"/>
        </a:spcAft>
        <a:buClr>
          <a:srgbClr val="990000"/>
        </a:buClr>
        <a:buSzPct val="60000"/>
        <a:buFont typeface="Wingdings 2"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s://beej.us/guide/bgc/" TargetMode="External"/><Relationship Id="rId2" Type="http://schemas.openxmlformats.org/officeDocument/2006/relationships/hyperlink" Target="https://www.gnu.org/software/libc/manual/html_node/index.html" TargetMode="External"/><Relationship Id="rId1" Type="http://schemas.openxmlformats.org/officeDocument/2006/relationships/slideLayout" Target="../slideLayouts/slideLayout13.xml"/><Relationship Id="rId4" Type="http://schemas.openxmlformats.org/officeDocument/2006/relationships/hyperlink" Target="https://cplusplus.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hyperlink" Target="https://csapp.cs.cmu.edu/" TargetMode="Externa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hyperlink" Target="http://www.cs.cmu.edu/~213/schedule.html" TargetMode="Externa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hyperlink" Target="http://autolab.cs.cmu.edu/" TargetMode="Externa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hyperlink" Target="http://www.cs.cmu.edu/~213" TargetMode="Externa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hyperlink" Target="https://www.cs.cmu.edu/~213/schedule.html" TargetMode="Externa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hyperlink" Target="mailto:git@github.com:cmu15213s19/213s19-lab0-seth4618.git"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5"/>
          <p:cNvSpPr>
            <a:spLocks/>
          </p:cNvSpPr>
          <p:nvPr/>
        </p:nvSpPr>
        <p:spPr bwMode="auto">
          <a:xfrm>
            <a:off x="1066800" y="5867400"/>
            <a:ext cx="6858000" cy="635000"/>
          </a:xfrm>
          <a:prstGeom prst="rect">
            <a:avLst/>
          </a:prstGeom>
          <a:noFill/>
          <a:ln w="12700" cap="rnd">
            <a:noFill/>
            <a:round/>
            <a:headEnd type="none" w="med" len="med"/>
            <a:tailEnd type="none" w="med" len="med"/>
          </a:ln>
        </p:spPr>
        <p:txBody>
          <a:bodyPr wrap="none" lIns="38100" tIns="38100" rIns="38100" bIns="38100">
            <a:prstTxWarp prst="textNoShape">
              <a:avLst/>
            </a:prstTxWarp>
            <a:spAutoFit/>
          </a:bodyPr>
          <a:lstStyle/>
          <a:p>
            <a:pPr algn="l"/>
            <a:r>
              <a:rPr lang="en-US" sz="3600" dirty="0">
                <a:solidFill>
                  <a:srgbClr val="C00000"/>
                </a:solidFill>
                <a:latin typeface="Calibri Italic" charset="0"/>
                <a:ea typeface="Calibri Italic" charset="0"/>
                <a:cs typeface="Calibri Italic" charset="0"/>
                <a:sym typeface="Calibri Italic" charset="0"/>
              </a:rPr>
              <a:t>The course that gives CMU its “Zip”! </a:t>
            </a:r>
          </a:p>
        </p:txBody>
      </p:sp>
      <p:sp>
        <p:nvSpPr>
          <p:cNvPr id="7" name="Title 1"/>
          <p:cNvSpPr txBox="1">
            <a:spLocks/>
          </p:cNvSpPr>
          <p:nvPr/>
        </p:nvSpPr>
        <p:spPr bwMode="auto">
          <a:xfrm>
            <a:off x="685800" y="1447800"/>
            <a:ext cx="7772400" cy="1219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chemeClr val="tx1"/>
                </a:solidFill>
                <a:effectLst/>
                <a:uLnTx/>
                <a:uFillTx/>
                <a:latin typeface="Calibri" pitchFamily="34" charset="0"/>
                <a:ea typeface="+mj-ea"/>
                <a:cs typeface="+mj-cs"/>
              </a:rPr>
              <a:t>Course Overview</a:t>
            </a:r>
            <a:br>
              <a:rPr kumimoji="0" lang="en-US" sz="3600" b="1" i="0" u="none" strike="noStrike" kern="0" cap="none" spc="0" normalizeH="0" baseline="0" noProof="0" dirty="0">
                <a:ln>
                  <a:noFill/>
                </a:ln>
                <a:solidFill>
                  <a:schemeClr val="tx1"/>
                </a:solidFill>
                <a:effectLst/>
                <a:uLnTx/>
                <a:uFillTx/>
                <a:latin typeface="Calibri" pitchFamily="34" charset="0"/>
                <a:ea typeface="+mj-ea"/>
                <a:cs typeface="+mj-cs"/>
              </a:rPr>
            </a:br>
            <a:br>
              <a:rPr kumimoji="0" lang="en-US" sz="3600" b="1" i="0" u="none" strike="noStrike" kern="0" cap="none" spc="0" normalizeH="0" baseline="0" noProof="0" dirty="0">
                <a:ln>
                  <a:noFill/>
                </a:ln>
                <a:solidFill>
                  <a:schemeClr val="tx1"/>
                </a:solidFill>
                <a:effectLst/>
                <a:uLnTx/>
                <a:uFillTx/>
                <a:latin typeface="Calibri" pitchFamily="34" charset="0"/>
                <a:ea typeface="+mj-ea"/>
                <a:cs typeface="+mj-cs"/>
              </a:rPr>
            </a:br>
            <a:r>
              <a:rPr kumimoji="0" lang="en-US" sz="2000" b="0" i="0" u="none" strike="noStrike" kern="0" cap="none" spc="0" normalizeH="0" baseline="0" noProof="0" dirty="0">
                <a:ln>
                  <a:noFill/>
                </a:ln>
                <a:solidFill>
                  <a:schemeClr val="tx1"/>
                </a:solidFill>
                <a:effectLst/>
                <a:uLnTx/>
                <a:uFillTx/>
                <a:latin typeface="Calibri" pitchFamily="34" charset="0"/>
                <a:ea typeface="+mj-ea"/>
                <a:cs typeface="+mj-cs"/>
              </a:rPr>
              <a:t>15-213/14-513/15-513: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Calibri" pitchFamily="34" charset="0"/>
                <a:ea typeface="+mj-ea"/>
                <a:cs typeface="+mj-cs"/>
              </a:rPr>
              <a:t>Introduction to Computer Systems	</a:t>
            </a:r>
            <a:br>
              <a:rPr kumimoji="0" lang="en-US" sz="3600" b="0" i="0" u="none" strike="noStrike" kern="0" cap="none" spc="0" normalizeH="0" baseline="0" noProof="0" dirty="0">
                <a:ln>
                  <a:noFill/>
                </a:ln>
                <a:solidFill>
                  <a:schemeClr val="tx1"/>
                </a:solidFill>
                <a:effectLst/>
                <a:uLnTx/>
                <a:uFillTx/>
                <a:latin typeface="Calibri" pitchFamily="34" charset="0"/>
                <a:ea typeface="+mj-ea"/>
                <a:cs typeface="+mj-cs"/>
              </a:rPr>
            </a:br>
            <a:r>
              <a:rPr kumimoji="0" lang="en-US" sz="2000" b="0" i="0" u="none" strike="noStrike" kern="0" cap="none" spc="0" normalizeH="0" baseline="0" noProof="0" dirty="0">
                <a:ln>
                  <a:noFill/>
                </a:ln>
                <a:solidFill>
                  <a:schemeClr val="tx1"/>
                </a:solidFill>
                <a:effectLst/>
                <a:uLnTx/>
                <a:uFillTx/>
                <a:latin typeface="Calibri" pitchFamily="34" charset="0"/>
                <a:ea typeface="+mj-ea"/>
                <a:cs typeface="+mj-cs"/>
              </a:rPr>
              <a:t>1</a:t>
            </a:r>
            <a:r>
              <a:rPr kumimoji="0" lang="en-US" sz="2000" b="0" i="0" u="none" strike="noStrike" kern="0" cap="none" spc="0" normalizeH="0" baseline="30000" noProof="0" dirty="0">
                <a:ln>
                  <a:noFill/>
                </a:ln>
                <a:solidFill>
                  <a:schemeClr val="tx1"/>
                </a:solidFill>
                <a:effectLst/>
                <a:uLnTx/>
                <a:uFillTx/>
                <a:latin typeface="Calibri" pitchFamily="34" charset="0"/>
                <a:ea typeface="+mj-ea"/>
                <a:cs typeface="+mj-cs"/>
              </a:rPr>
              <a:t>st</a:t>
            </a:r>
            <a:r>
              <a:rPr kumimoji="0" lang="en-US" sz="2000" b="0" i="0" u="none" strike="noStrike" kern="0" cap="none" spc="0" normalizeH="0" baseline="0" noProof="0" dirty="0">
                <a:ln>
                  <a:noFill/>
                </a:ln>
                <a:solidFill>
                  <a:schemeClr val="tx1"/>
                </a:solidFill>
                <a:effectLst/>
                <a:uLnTx/>
                <a:uFillTx/>
                <a:latin typeface="Calibri" pitchFamily="34" charset="0"/>
                <a:ea typeface="+mj-ea"/>
                <a:cs typeface="+mj-cs"/>
              </a:rPr>
              <a:t> Lecture, </a:t>
            </a:r>
            <a:r>
              <a:rPr lang="en-US" sz="2000" kern="0" dirty="0">
                <a:solidFill>
                  <a:schemeClr val="tx1"/>
                </a:solidFill>
                <a:latin typeface="Calibri" pitchFamily="34" charset="0"/>
                <a:ea typeface="+mj-ea"/>
                <a:cs typeface="+mj-cs"/>
              </a:rPr>
              <a:t>Jan. 18, 2022</a:t>
            </a:r>
            <a:endParaRPr kumimoji="0" lang="en-US" sz="2000" b="0" i="0" u="none" strike="noStrike" kern="0" cap="none" spc="0" normalizeH="0" baseline="0" noProof="0" dirty="0">
              <a:ln>
                <a:noFill/>
              </a:ln>
              <a:solidFill>
                <a:schemeClr val="tx1"/>
              </a:solidFill>
              <a:effectLst/>
              <a:uLnTx/>
              <a:uFillTx/>
              <a:latin typeface="Calibri" pitchFamily="34" charset="0"/>
              <a:ea typeface="+mj-ea"/>
              <a:cs typeface="+mj-cs"/>
            </a:endParaRPr>
          </a:p>
        </p:txBody>
      </p:sp>
      <p:sp>
        <p:nvSpPr>
          <p:cNvPr id="10" name="Subtitle 2"/>
          <p:cNvSpPr txBox="1">
            <a:spLocks/>
          </p:cNvSpPr>
          <p:nvPr/>
        </p:nvSpPr>
        <p:spPr bwMode="auto">
          <a:xfrm>
            <a:off x="5410200" y="2667001"/>
            <a:ext cx="3439886" cy="3048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rgbClr val="990000"/>
              </a:buClr>
              <a:buSzPct val="60000"/>
              <a:buFont typeface="Wingdings 2" pitchFamily="18" charset="2"/>
              <a:buNone/>
              <a:tabLst/>
              <a:defRPr/>
            </a:pPr>
            <a:r>
              <a:rPr kumimoji="0" lang="en-US" sz="2000" b="1" i="0" u="none" strike="noStrike" kern="0" cap="none" spc="0" normalizeH="0" baseline="0" noProof="0" dirty="0">
                <a:ln>
                  <a:noFill/>
                </a:ln>
                <a:solidFill>
                  <a:schemeClr val="tx1"/>
                </a:solidFill>
                <a:effectLst/>
                <a:uLnTx/>
                <a:uFillTx/>
                <a:latin typeface="Calibri" pitchFamily="34" charset="0"/>
                <a:ea typeface="+mn-ea"/>
                <a:cs typeface="+mn-cs"/>
              </a:rPr>
              <a:t>Instructors:</a:t>
            </a:r>
            <a:r>
              <a:rPr kumimoji="0" lang="en-US" sz="2000" b="0" i="0" u="none" strike="noStrike" kern="0" cap="none" spc="0" normalizeH="0" baseline="0" noProof="0" dirty="0">
                <a:ln>
                  <a:noFill/>
                </a:ln>
                <a:solidFill>
                  <a:schemeClr val="tx1"/>
                </a:solidFill>
                <a:effectLst/>
                <a:uLnTx/>
                <a:uFillTx/>
                <a:latin typeface="Calibri" pitchFamily="34" charset="0"/>
                <a:ea typeface="+mn-ea"/>
                <a:cs typeface="+mn-cs"/>
              </a:rPr>
              <a:t> </a:t>
            </a:r>
          </a:p>
          <a:p>
            <a:pPr algn="l">
              <a:spcBef>
                <a:spcPct val="20000"/>
              </a:spcBef>
              <a:buClr>
                <a:srgbClr val="990000"/>
              </a:buClr>
              <a:buSzPct val="60000"/>
              <a:defRPr/>
            </a:pPr>
            <a:r>
              <a:rPr lang="en-US" sz="2000" kern="0" dirty="0">
                <a:solidFill>
                  <a:schemeClr val="tx1"/>
                </a:solidFill>
                <a:latin typeface="Calibri" pitchFamily="34" charset="0"/>
              </a:rPr>
              <a:t>Dave Andersen (15-213)</a:t>
            </a:r>
          </a:p>
          <a:p>
            <a:pPr algn="l">
              <a:spcBef>
                <a:spcPct val="20000"/>
              </a:spcBef>
              <a:buClr>
                <a:srgbClr val="990000"/>
              </a:buClr>
              <a:buSzPct val="60000"/>
              <a:defRPr/>
            </a:pPr>
            <a:r>
              <a:rPr lang="en-US" sz="2000" kern="0" dirty="0">
                <a:solidFill>
                  <a:schemeClr val="tx1"/>
                </a:solidFill>
                <a:latin typeface="Calibri" pitchFamily="34" charset="0"/>
              </a:rPr>
              <a:t>Brian Railing (15-513)</a:t>
            </a:r>
          </a:p>
          <a:p>
            <a:pPr algn="l">
              <a:spcBef>
                <a:spcPct val="20000"/>
              </a:spcBef>
              <a:buClr>
                <a:srgbClr val="990000"/>
              </a:buClr>
              <a:buSzPct val="60000"/>
              <a:defRPr/>
            </a:pPr>
            <a:r>
              <a:rPr lang="en-US" sz="2000" kern="0" dirty="0">
                <a:solidFill>
                  <a:schemeClr val="tx1"/>
                </a:solidFill>
                <a:latin typeface="Calibri" pitchFamily="34" charset="0"/>
              </a:rPr>
              <a:t>David Varodayan (14-513)</a:t>
            </a:r>
          </a:p>
          <a:p>
            <a:pPr algn="l">
              <a:spcBef>
                <a:spcPct val="20000"/>
              </a:spcBef>
              <a:buClr>
                <a:srgbClr val="990000"/>
              </a:buClr>
              <a:buSzPct val="60000"/>
              <a:defRPr/>
            </a:pPr>
            <a:r>
              <a:rPr lang="en-US" sz="2000" kern="0" dirty="0">
                <a:solidFill>
                  <a:schemeClr val="tx1"/>
                </a:solidFill>
                <a:latin typeface="Calibri" pitchFamily="34" charset="0"/>
              </a:rPr>
              <a:t>Zack Weinberg (15-213)</a:t>
            </a:r>
          </a:p>
          <a:p>
            <a:pPr lvl="0" algn="l">
              <a:spcBef>
                <a:spcPct val="20000"/>
              </a:spcBef>
              <a:buClr>
                <a:srgbClr val="990000"/>
              </a:buClr>
              <a:buSzPct val="60000"/>
              <a:defRPr/>
            </a:pPr>
            <a:endParaRPr kumimoji="0" lang="en-US" sz="2000" b="0" i="0" u="none" strike="noStrike" kern="0" cap="none" spc="0" normalizeH="0" baseline="0" noProof="0" dirty="0">
              <a:ln>
                <a:noFill/>
              </a:ln>
              <a:solidFill>
                <a:schemeClr val="tx1"/>
              </a:solidFill>
              <a:effectLst/>
              <a:uLnTx/>
              <a:uFillTx/>
              <a:latin typeface="Calibri" pitchFamily="34" charset="0"/>
              <a:ea typeface="+mn-ea"/>
              <a:cs typeface="+mn-cs"/>
            </a:endParaRPr>
          </a:p>
        </p:txBody>
      </p:sp>
      <p:pic>
        <p:nvPicPr>
          <p:cNvPr id="2" name="Picture 1">
            <a:extLst>
              <a:ext uri="{FF2B5EF4-FFF2-40B4-BE49-F238E27FC236}">
                <a16:creationId xmlns:a16="http://schemas.microsoft.com/office/drawing/2014/main" id="{C00ED4A3-5ADE-3447-A24A-388933D8593A}"/>
              </a:ext>
            </a:extLst>
          </p:cNvPr>
          <p:cNvPicPr>
            <a:picLocks noChangeAspect="1"/>
          </p:cNvPicPr>
          <p:nvPr/>
        </p:nvPicPr>
        <p:blipFill>
          <a:blip r:embed="rId2"/>
          <a:stretch>
            <a:fillRect/>
          </a:stretch>
        </p:blipFill>
        <p:spPr>
          <a:xfrm>
            <a:off x="1066800" y="3200400"/>
            <a:ext cx="2514600" cy="250707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title"/>
          </p:nvPr>
        </p:nvSpPr>
        <p:spPr>
          <a:xfrm>
            <a:off x="381000" y="685800"/>
            <a:ext cx="8382000" cy="1092200"/>
          </a:xfrm>
          <a:ln/>
        </p:spPr>
        <p:txBody>
          <a:bodyPr/>
          <a:lstStyle/>
          <a:p>
            <a:r>
              <a:rPr lang="en-US" b="1" dirty="0">
                <a:solidFill>
                  <a:schemeClr val="tx1">
                    <a:lumMod val="65000"/>
                    <a:lumOff val="35000"/>
                  </a:schemeClr>
                </a:solidFill>
              </a:rPr>
              <a:t>Great Reality #3: </a:t>
            </a:r>
            <a:r>
              <a:rPr lang="en-US" b="1" dirty="0"/>
              <a:t>Memory Matters</a:t>
            </a:r>
            <a:br>
              <a:rPr lang="en-US" b="1" dirty="0"/>
            </a:br>
            <a:r>
              <a:rPr lang="en-US" sz="2800" b="1" dirty="0"/>
              <a:t>Random Access Memory Is an Unphysical Abstraction</a:t>
            </a:r>
            <a:br>
              <a:rPr lang="en-US" sz="2800" b="1" dirty="0"/>
            </a:br>
            <a:endParaRPr lang="en-US" sz="2900" b="1" dirty="0"/>
          </a:p>
        </p:txBody>
      </p:sp>
      <p:sp>
        <p:nvSpPr>
          <p:cNvPr id="17412" name="Rectangle 4"/>
          <p:cNvSpPr>
            <a:spLocks noGrp="1" noChangeArrowheads="1"/>
          </p:cNvSpPr>
          <p:nvPr>
            <p:ph type="body" idx="1"/>
          </p:nvPr>
        </p:nvSpPr>
        <p:spPr>
          <a:xfrm>
            <a:off x="381000" y="1498600"/>
            <a:ext cx="8382000" cy="5435600"/>
          </a:xfrm>
          <a:ln/>
        </p:spPr>
        <p:txBody>
          <a:bodyPr/>
          <a:lstStyle/>
          <a:p>
            <a:pPr marL="0" indent="0">
              <a:buNone/>
            </a:pPr>
            <a:endParaRPr lang="en-US" b="1" dirty="0"/>
          </a:p>
          <a:p>
            <a:r>
              <a:rPr lang="en-US" b="1" dirty="0"/>
              <a:t>Memory is not unbounded</a:t>
            </a:r>
          </a:p>
          <a:p>
            <a:pPr marL="552450" lvl="1"/>
            <a:r>
              <a:rPr lang="en-US" dirty="0"/>
              <a:t>It must be allocated and managed</a:t>
            </a:r>
          </a:p>
          <a:p>
            <a:pPr marL="552450" lvl="1"/>
            <a:r>
              <a:rPr lang="en-US" dirty="0"/>
              <a:t>Many applications are memory dominated</a:t>
            </a:r>
          </a:p>
          <a:p>
            <a:r>
              <a:rPr lang="en-US" b="1" dirty="0"/>
              <a:t>Memory referencing bugs especially pernicious</a:t>
            </a:r>
          </a:p>
          <a:p>
            <a:pPr marL="552450" lvl="1"/>
            <a:r>
              <a:rPr lang="en-US" dirty="0"/>
              <a:t>Effects are distant in both time and space</a:t>
            </a:r>
          </a:p>
          <a:p>
            <a:r>
              <a:rPr lang="en-US" b="1" dirty="0"/>
              <a:t>Memory performance is not uniform</a:t>
            </a:r>
          </a:p>
          <a:p>
            <a:pPr marL="552450" lvl="1"/>
            <a:r>
              <a:rPr lang="en-US" dirty="0"/>
              <a:t>Cache and virtual memory effects can greatly affect program performance</a:t>
            </a:r>
          </a:p>
          <a:p>
            <a:pPr marL="552450" lvl="1"/>
            <a:r>
              <a:rPr lang="en-US" dirty="0"/>
              <a:t>Adapting program to characteristics of memory system can lead to major speed improvements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a:ln/>
        </p:spPr>
        <p:txBody>
          <a:bodyPr/>
          <a:lstStyle/>
          <a:p>
            <a:pPr marL="119063" indent="-119063"/>
            <a:r>
              <a:rPr lang="en-US" b="1" dirty="0"/>
              <a:t>Memory Referencing Bug Example</a:t>
            </a:r>
          </a:p>
        </p:txBody>
      </p:sp>
      <p:sp>
        <p:nvSpPr>
          <p:cNvPr id="18438" name="Rectangle 6"/>
          <p:cNvSpPr>
            <a:spLocks noGrp="1" noChangeArrowheads="1"/>
          </p:cNvSpPr>
          <p:nvPr>
            <p:ph idx="1"/>
          </p:nvPr>
        </p:nvSpPr>
        <p:spPr bwMode="auto">
          <a:xfrm>
            <a:off x="457200" y="6096000"/>
            <a:ext cx="8229600" cy="563563"/>
          </a:xfrm>
          <a:noFill/>
          <a:ln>
            <a:miter lim="800000"/>
            <a:headEnd/>
            <a:tailEnd/>
          </a:ln>
        </p:spPr>
        <p:txBody>
          <a:bodyPr wrap="square" lIns="38100" tIns="38100" rIns="38100" bIns="38100" numCol="1" anchor="t" anchorCtr="0" compatLnSpc="1">
            <a:prstTxWarp prst="textNoShape">
              <a:avLst/>
            </a:prstTxWarp>
          </a:bodyPr>
          <a:lstStyle/>
          <a:p>
            <a:pPr lvl="1" indent="-342900"/>
            <a:r>
              <a:rPr lang="en-US" dirty="0"/>
              <a:t>Result is system specific</a:t>
            </a:r>
          </a:p>
        </p:txBody>
      </p:sp>
      <p:sp>
        <p:nvSpPr>
          <p:cNvPr id="18437" name="Rectangle 5"/>
          <p:cNvSpPr>
            <a:spLocks/>
          </p:cNvSpPr>
          <p:nvPr/>
        </p:nvSpPr>
        <p:spPr bwMode="auto">
          <a:xfrm>
            <a:off x="825500" y="4267200"/>
            <a:ext cx="7327900" cy="1828800"/>
          </a:xfrm>
          <a:prstGeom prst="rect">
            <a:avLst/>
          </a:prstGeom>
          <a:solidFill>
            <a:srgbClr val="FFFFFF"/>
          </a:solidFill>
          <a:ln w="12700" cap="flat">
            <a:noFill/>
            <a:miter lim="800000"/>
            <a:headEnd type="none" w="med" len="med"/>
            <a:tailEnd type="none" w="med" len="med"/>
          </a:ln>
        </p:spPr>
        <p:txBody>
          <a:bodyPr lIns="38100" tIns="38100" rIns="38100" bIns="38100">
            <a:prstTxWarp prst="textNoShape">
              <a:avLst/>
            </a:prstTxWarp>
          </a:bodyPr>
          <a:lstStyle/>
          <a:p>
            <a:pPr algn="l"/>
            <a:r>
              <a:rPr lang="en-US" sz="1800" dirty="0">
                <a:solidFill>
                  <a:schemeClr val="tx1"/>
                </a:solidFill>
                <a:latin typeface="Courier New" charset="0"/>
                <a:ea typeface="Zapf Dingbats" charset="2"/>
                <a:cs typeface="Zapf Dingbats" charset="2"/>
                <a:sym typeface="Courier New" charset="0"/>
              </a:rPr>
              <a:t>fun(0) </a:t>
            </a:r>
            <a:r>
              <a:rPr lang="en-US" sz="1800" dirty="0"/>
              <a:t>--&gt;</a:t>
            </a:r>
            <a:r>
              <a:rPr lang="en-US" sz="1800" dirty="0">
                <a:solidFill>
                  <a:schemeClr val="tx1"/>
                </a:solidFill>
                <a:latin typeface="Courier New" charset="0"/>
                <a:ea typeface="Zapf Dingbats" charset="2"/>
                <a:cs typeface="Zapf Dingbats" charset="2"/>
                <a:sym typeface="Courier New" charset="0"/>
              </a:rPr>
              <a:t> 	3.14</a:t>
            </a:r>
            <a:endParaRPr lang="en-US" sz="2400" dirty="0">
              <a:solidFill>
                <a:schemeClr val="tx1"/>
              </a:solidFill>
              <a:latin typeface="Arial Narrow" charset="0"/>
              <a:ea typeface="Lucida Grande" charset="0"/>
              <a:cs typeface="Lucida Grande" charset="0"/>
              <a:sym typeface="Arial Narrow" charset="0"/>
            </a:endParaRPr>
          </a:p>
          <a:p>
            <a:pPr algn="l"/>
            <a:r>
              <a:rPr lang="en-US" sz="1800" dirty="0">
                <a:solidFill>
                  <a:schemeClr val="tx1"/>
                </a:solidFill>
                <a:latin typeface="Courier New" charset="0"/>
                <a:ea typeface="Courier New" charset="0"/>
                <a:cs typeface="Courier New" charset="0"/>
                <a:sym typeface="Courier New" charset="0"/>
              </a:rPr>
              <a:t>fun(1) </a:t>
            </a:r>
            <a:r>
              <a:rPr lang="en-US" sz="1800" dirty="0"/>
              <a:t>--&gt;</a:t>
            </a:r>
            <a:r>
              <a:rPr lang="en-US" sz="1800" dirty="0">
                <a:solidFill>
                  <a:schemeClr val="tx1"/>
                </a:solidFill>
                <a:latin typeface="Times New Roman"/>
                <a:ea typeface="Zapf Dingbats" charset="2"/>
                <a:cs typeface="Times New Roman"/>
                <a:sym typeface="Courier New" charset="0"/>
              </a:rPr>
              <a:t> </a:t>
            </a:r>
            <a:r>
              <a:rPr lang="en-US" sz="1800" dirty="0">
                <a:solidFill>
                  <a:schemeClr val="tx1"/>
                </a:solidFill>
                <a:latin typeface="Courier New" charset="0"/>
                <a:ea typeface="Monaco" charset="0"/>
                <a:cs typeface="Monaco" charset="0"/>
                <a:sym typeface="Courier New" charset="0"/>
              </a:rPr>
              <a:t>	3.14</a:t>
            </a:r>
            <a:endParaRPr lang="en-US" sz="2400" dirty="0">
              <a:solidFill>
                <a:schemeClr val="tx1"/>
              </a:solidFill>
              <a:latin typeface="Arial Narrow" charset="0"/>
              <a:ea typeface="Lucida Grande" charset="0"/>
              <a:cs typeface="Lucida Grande" charset="0"/>
              <a:sym typeface="Arial Narrow" charset="0"/>
            </a:endParaRPr>
          </a:p>
          <a:p>
            <a:pPr algn="l"/>
            <a:r>
              <a:rPr lang="en-US" sz="1800" dirty="0">
                <a:solidFill>
                  <a:schemeClr val="tx1"/>
                </a:solidFill>
                <a:latin typeface="Courier New" charset="0"/>
                <a:ea typeface="Courier New" charset="0"/>
                <a:cs typeface="Courier New" charset="0"/>
                <a:sym typeface="Courier New" charset="0"/>
              </a:rPr>
              <a:t>fun(2) </a:t>
            </a:r>
            <a:r>
              <a:rPr lang="en-US" sz="1800" dirty="0"/>
              <a:t>--&gt;</a:t>
            </a:r>
            <a:r>
              <a:rPr lang="en-US" sz="1800" dirty="0">
                <a:solidFill>
                  <a:schemeClr val="tx1"/>
                </a:solidFill>
                <a:latin typeface="Times New Roman"/>
                <a:ea typeface="Zapf Dingbats" charset="2"/>
                <a:cs typeface="Times New Roman"/>
                <a:sym typeface="Courier New" charset="0"/>
              </a:rPr>
              <a:t> </a:t>
            </a:r>
            <a:r>
              <a:rPr lang="en-US" sz="1800" dirty="0">
                <a:solidFill>
                  <a:schemeClr val="tx1"/>
                </a:solidFill>
                <a:latin typeface="Courier New" charset="0"/>
                <a:ea typeface="Monaco" charset="0"/>
                <a:cs typeface="Monaco" charset="0"/>
                <a:sym typeface="Courier New" charset="0"/>
              </a:rPr>
              <a:t>	3.1399998664856</a:t>
            </a:r>
            <a:endParaRPr lang="en-US" sz="2400" dirty="0">
              <a:solidFill>
                <a:schemeClr val="tx1"/>
              </a:solidFill>
              <a:latin typeface="Arial Narrow" charset="0"/>
              <a:ea typeface="Lucida Grande" charset="0"/>
              <a:cs typeface="Lucida Grande" charset="0"/>
              <a:sym typeface="Arial Narrow" charset="0"/>
            </a:endParaRPr>
          </a:p>
          <a:p>
            <a:pPr algn="l"/>
            <a:r>
              <a:rPr lang="en-US" sz="1800" dirty="0">
                <a:solidFill>
                  <a:schemeClr val="tx1"/>
                </a:solidFill>
                <a:latin typeface="Courier New" charset="0"/>
                <a:ea typeface="Courier New" charset="0"/>
                <a:cs typeface="Courier New" charset="0"/>
                <a:sym typeface="Courier New" charset="0"/>
              </a:rPr>
              <a:t>fun(3) </a:t>
            </a:r>
            <a:r>
              <a:rPr lang="en-US" sz="1800" dirty="0"/>
              <a:t>--&gt; </a:t>
            </a:r>
            <a:r>
              <a:rPr lang="en-US" sz="1800" dirty="0">
                <a:solidFill>
                  <a:schemeClr val="tx1"/>
                </a:solidFill>
                <a:latin typeface="Courier New" charset="0"/>
                <a:ea typeface="Monaco" charset="0"/>
                <a:cs typeface="Monaco" charset="0"/>
                <a:sym typeface="Courier New" charset="0"/>
              </a:rPr>
              <a:t>	2.00000061035156</a:t>
            </a:r>
            <a:endParaRPr lang="en-US" sz="2400" dirty="0">
              <a:solidFill>
                <a:schemeClr val="tx1"/>
              </a:solidFill>
              <a:latin typeface="Arial Narrow" charset="0"/>
              <a:ea typeface="Lucida Grande" charset="0"/>
              <a:cs typeface="Lucida Grande" charset="0"/>
              <a:sym typeface="Arial Narrow" charset="0"/>
            </a:endParaRPr>
          </a:p>
          <a:p>
            <a:pPr algn="l"/>
            <a:r>
              <a:rPr lang="en-US" sz="1800" dirty="0">
                <a:solidFill>
                  <a:schemeClr val="tx1"/>
                </a:solidFill>
                <a:latin typeface="Courier New" charset="0"/>
                <a:ea typeface="Courier New" charset="0"/>
                <a:cs typeface="Courier New" charset="0"/>
                <a:sym typeface="Courier New" charset="0"/>
              </a:rPr>
              <a:t>fun(4) </a:t>
            </a:r>
            <a:r>
              <a:rPr lang="en-US" sz="1800" dirty="0"/>
              <a:t>--&gt;</a:t>
            </a:r>
            <a:r>
              <a:rPr lang="en-US" sz="1800" dirty="0">
                <a:solidFill>
                  <a:schemeClr val="tx1"/>
                </a:solidFill>
                <a:latin typeface="Times New Roman"/>
                <a:ea typeface="Zapf Dingbats" charset="2"/>
                <a:cs typeface="Times New Roman"/>
                <a:sym typeface="Courier New" charset="0"/>
              </a:rPr>
              <a:t> </a:t>
            </a:r>
            <a:r>
              <a:rPr lang="en-US" sz="1800" dirty="0">
                <a:solidFill>
                  <a:schemeClr val="tx1"/>
                </a:solidFill>
                <a:latin typeface="Courier New" charset="0"/>
                <a:ea typeface="Monaco" charset="0"/>
                <a:cs typeface="Monaco" charset="0"/>
                <a:sym typeface="Courier New" charset="0"/>
              </a:rPr>
              <a:t>	3.14</a:t>
            </a:r>
          </a:p>
          <a:p>
            <a:pPr algn="l"/>
            <a:r>
              <a:rPr lang="en-US" sz="1800" dirty="0">
                <a:solidFill>
                  <a:schemeClr val="tx1"/>
                </a:solidFill>
                <a:latin typeface="Courier New" charset="0"/>
                <a:ea typeface="Courier New" charset="0"/>
                <a:cs typeface="Courier New" charset="0"/>
                <a:sym typeface="Courier New" charset="0"/>
              </a:rPr>
              <a:t>fun(6) </a:t>
            </a:r>
            <a:r>
              <a:rPr lang="en-US" sz="1800" dirty="0"/>
              <a:t>--&gt; </a:t>
            </a:r>
            <a:r>
              <a:rPr lang="en-US" sz="1800" dirty="0">
                <a:solidFill>
                  <a:schemeClr val="tx1"/>
                </a:solidFill>
                <a:latin typeface="Courier New" charset="0"/>
                <a:ea typeface="Monaco" charset="0"/>
                <a:cs typeface="Monaco" charset="0"/>
                <a:sym typeface="Courier New" charset="0"/>
              </a:rPr>
              <a:t>	</a:t>
            </a:r>
            <a:r>
              <a:rPr lang="en-US" sz="1800" dirty="0">
                <a:solidFill>
                  <a:schemeClr val="tx1"/>
                </a:solidFill>
                <a:latin typeface="Calibri"/>
                <a:ea typeface="Monaco" charset="0"/>
                <a:cs typeface="Calibri"/>
                <a:sym typeface="Courier New" charset="0"/>
              </a:rPr>
              <a:t>Segmentation fault</a:t>
            </a:r>
            <a:endParaRPr lang="en-US" sz="1800" dirty="0">
              <a:solidFill>
                <a:schemeClr val="tx1"/>
              </a:solidFill>
              <a:latin typeface="Courier New" charset="0"/>
              <a:ea typeface="Monaco" charset="0"/>
              <a:cs typeface="Monaco" charset="0"/>
              <a:sym typeface="Courier New" charset="0"/>
            </a:endParaRPr>
          </a:p>
        </p:txBody>
      </p:sp>
      <p:sp>
        <p:nvSpPr>
          <p:cNvPr id="18436" name="Rectangle 4"/>
          <p:cNvSpPr>
            <a:spLocks/>
          </p:cNvSpPr>
          <p:nvPr/>
        </p:nvSpPr>
        <p:spPr bwMode="auto">
          <a:xfrm>
            <a:off x="838200" y="1295400"/>
            <a:ext cx="6553200" cy="2844800"/>
          </a:xfrm>
          <a:prstGeom prst="rect">
            <a:avLst/>
          </a:prstGeom>
          <a:solidFill>
            <a:srgbClr val="F8F6D9"/>
          </a:solidFill>
          <a:ln w="6350" cap="flat">
            <a:solidFill>
              <a:schemeClr val="tx1"/>
            </a:solidFill>
            <a:prstDash val="solid"/>
            <a:miter lim="800000"/>
            <a:headEnd type="none" w="med" len="med"/>
            <a:tailEnd type="none" w="med" len="med"/>
          </a:ln>
        </p:spPr>
        <p:txBody>
          <a:bodyPr lIns="63500" tIns="63500" rIns="63500" bIns="63500">
            <a:prstTxWarp prst="textNoShape">
              <a:avLst/>
            </a:prstTxWarp>
          </a:bodyPr>
          <a:lstStyle/>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err="1">
                <a:solidFill>
                  <a:schemeClr val="tx1"/>
                </a:solidFill>
                <a:latin typeface="Courier New"/>
                <a:ea typeface="Monaco" charset="0"/>
                <a:cs typeface="Courier New"/>
                <a:sym typeface="Monaco" charset="0"/>
              </a:rPr>
              <a:t>typedef</a:t>
            </a: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struct</a:t>
            </a:r>
            <a:r>
              <a:rPr lang="en-US" sz="1600" b="1" dirty="0">
                <a:solidFill>
                  <a:schemeClr val="tx1"/>
                </a:solidFill>
                <a:latin typeface="Courier New"/>
                <a:ea typeface="Monaco" charset="0"/>
                <a:cs typeface="Courier New"/>
                <a:sym typeface="Monaco" charset="0"/>
              </a:rPr>
              <a:t> {</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int</a:t>
            </a:r>
            <a:r>
              <a:rPr lang="en-US" sz="1600" b="1" dirty="0">
                <a:solidFill>
                  <a:schemeClr val="tx1"/>
                </a:solidFill>
                <a:latin typeface="Courier New"/>
                <a:ea typeface="Monaco" charset="0"/>
                <a:cs typeface="Courier New"/>
                <a:sym typeface="Monaco" charset="0"/>
              </a:rPr>
              <a:t> a[2];</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double d;</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struct_t</a:t>
            </a:r>
            <a:r>
              <a:rPr lang="en-US" sz="1600" b="1" dirty="0">
                <a:solidFill>
                  <a:schemeClr val="tx1"/>
                </a:solidFill>
                <a:latin typeface="Courier New"/>
                <a:ea typeface="Monaco" charset="0"/>
                <a:cs typeface="Courier New"/>
                <a:sym typeface="Monaco" charset="0"/>
              </a:rPr>
              <a:t>;</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endParaRPr lang="en-US" sz="1600" b="1" dirty="0">
              <a:solidFill>
                <a:schemeClr val="tx1"/>
              </a:solidFill>
              <a:latin typeface="Courier New"/>
              <a:ea typeface="Monaco" charset="0"/>
              <a:cs typeface="Courier New"/>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double fun(</a:t>
            </a:r>
            <a:r>
              <a:rPr lang="en-US" sz="1600" b="1" dirty="0" err="1">
                <a:solidFill>
                  <a:schemeClr val="tx1"/>
                </a:solidFill>
                <a:latin typeface="Courier New"/>
                <a:ea typeface="Monaco" charset="0"/>
                <a:cs typeface="Courier New"/>
                <a:sym typeface="Monaco" charset="0"/>
              </a:rPr>
              <a:t>int</a:t>
            </a: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i</a:t>
            </a:r>
            <a:r>
              <a:rPr lang="en-US" sz="1600" b="1" dirty="0">
                <a:solidFill>
                  <a:schemeClr val="tx1"/>
                </a:solidFill>
                <a:latin typeface="Courier New"/>
                <a:ea typeface="Monaco" charset="0"/>
                <a:cs typeface="Courier New"/>
                <a:sym typeface="Monaco" charset="0"/>
              </a:rPr>
              <a:t>) {</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volatile </a:t>
            </a:r>
            <a:r>
              <a:rPr lang="en-US" sz="1600" b="1" dirty="0" err="1">
                <a:solidFill>
                  <a:schemeClr val="tx1"/>
                </a:solidFill>
                <a:latin typeface="Courier New"/>
                <a:ea typeface="Monaco" charset="0"/>
                <a:cs typeface="Courier New"/>
                <a:sym typeface="Monaco" charset="0"/>
              </a:rPr>
              <a:t>struct_t</a:t>
            </a:r>
            <a:r>
              <a:rPr lang="en-US" sz="1600" b="1" dirty="0">
                <a:solidFill>
                  <a:schemeClr val="tx1"/>
                </a:solidFill>
                <a:latin typeface="Courier New"/>
                <a:ea typeface="Monaco" charset="0"/>
                <a:cs typeface="Courier New"/>
                <a:sym typeface="Monaco" charset="0"/>
              </a:rPr>
              <a:t> s;</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s.d</a:t>
            </a:r>
            <a:r>
              <a:rPr lang="en-US" sz="1600" b="1" dirty="0">
                <a:solidFill>
                  <a:schemeClr val="tx1"/>
                </a:solidFill>
                <a:latin typeface="Courier New"/>
                <a:ea typeface="Monaco" charset="0"/>
                <a:cs typeface="Courier New"/>
                <a:sym typeface="Monaco" charset="0"/>
              </a:rPr>
              <a:t> = 3.14;</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s.a</a:t>
            </a:r>
            <a:r>
              <a:rPr lang="en-US" sz="1600" b="1" dirty="0">
                <a:solidFill>
                  <a:schemeClr val="tx1"/>
                </a:solidFill>
                <a:latin typeface="Courier New"/>
                <a:ea typeface="Monaco" charset="0"/>
                <a:cs typeface="Courier New"/>
                <a:sym typeface="Monaco" charset="0"/>
              </a:rPr>
              <a:t>[</a:t>
            </a:r>
            <a:r>
              <a:rPr lang="en-US" sz="1600" b="1" dirty="0" err="1">
                <a:solidFill>
                  <a:schemeClr val="tx1"/>
                </a:solidFill>
                <a:latin typeface="Courier New"/>
                <a:ea typeface="Monaco" charset="0"/>
                <a:cs typeface="Courier New"/>
                <a:sym typeface="Monaco" charset="0"/>
              </a:rPr>
              <a:t>i</a:t>
            </a:r>
            <a:r>
              <a:rPr lang="en-US" sz="1600" b="1" dirty="0">
                <a:solidFill>
                  <a:schemeClr val="tx1"/>
                </a:solidFill>
                <a:latin typeface="Courier New"/>
                <a:ea typeface="Monaco" charset="0"/>
                <a:cs typeface="Courier New"/>
                <a:sym typeface="Monaco" charset="0"/>
              </a:rPr>
              <a:t>] = 1073741824; /* Possibly out of bounds */</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return </a:t>
            </a:r>
            <a:r>
              <a:rPr lang="en-US" sz="1600" b="1" dirty="0" err="1">
                <a:solidFill>
                  <a:schemeClr val="tx1"/>
                </a:solidFill>
                <a:latin typeface="Courier New"/>
                <a:ea typeface="Monaco" charset="0"/>
                <a:cs typeface="Courier New"/>
                <a:sym typeface="Monaco" charset="0"/>
              </a:rPr>
              <a:t>s.d</a:t>
            </a:r>
            <a:r>
              <a:rPr lang="en-US" sz="1600" b="1" dirty="0">
                <a:solidFill>
                  <a:schemeClr val="tx1"/>
                </a:solidFill>
                <a:latin typeface="Courier New"/>
                <a:ea typeface="Monaco" charset="0"/>
                <a:cs typeface="Courier New"/>
                <a:sym typeface="Monaco" charset="0"/>
              </a:rPr>
              <a:t>;</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a:t>
            </a:r>
          </a:p>
        </p:txBody>
      </p:sp>
    </p:spTree>
    <p:extLst>
      <p:ext uri="{BB962C8B-B14F-4D97-AF65-F5344CB8AC3E}">
        <p14:creationId xmlns:p14="http://schemas.microsoft.com/office/powerpoint/2010/main" val="2357525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3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3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43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uiExpand="1"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title"/>
          </p:nvPr>
        </p:nvSpPr>
        <p:spPr>
          <a:ln/>
        </p:spPr>
        <p:txBody>
          <a:bodyPr/>
          <a:lstStyle/>
          <a:p>
            <a:pPr marL="119063" indent="-119063"/>
            <a:r>
              <a:rPr lang="en-US" b="1" dirty="0"/>
              <a:t>Memory Referencing Bug Example</a:t>
            </a:r>
          </a:p>
        </p:txBody>
      </p:sp>
      <p:sp>
        <p:nvSpPr>
          <p:cNvPr id="19460" name="Rectangle 4"/>
          <p:cNvSpPr>
            <a:spLocks/>
          </p:cNvSpPr>
          <p:nvPr/>
        </p:nvSpPr>
        <p:spPr bwMode="auto">
          <a:xfrm>
            <a:off x="762000" y="1270000"/>
            <a:ext cx="2209800" cy="1320800"/>
          </a:xfrm>
          <a:prstGeom prst="rect">
            <a:avLst/>
          </a:prstGeom>
          <a:solidFill>
            <a:srgbClr val="F8F6D9"/>
          </a:solidFill>
          <a:ln w="6350" cap="flat">
            <a:solidFill>
              <a:schemeClr val="tx1"/>
            </a:solidFill>
            <a:prstDash val="solid"/>
            <a:miter lim="800000"/>
            <a:headEnd type="none" w="med" len="med"/>
            <a:tailEnd type="none" w="med" len="med"/>
          </a:ln>
        </p:spPr>
        <p:txBody>
          <a:bodyPr lIns="63500" tIns="63500" rIns="63500" bIns="63500">
            <a:prstTxWarp prst="textNoShape">
              <a:avLst/>
            </a:prstTxWarp>
          </a:bodyPr>
          <a:lstStyle/>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err="1">
                <a:solidFill>
                  <a:schemeClr val="tx1"/>
                </a:solidFill>
                <a:latin typeface="Courier New"/>
                <a:ea typeface="Monaco" charset="0"/>
                <a:cs typeface="Courier New"/>
                <a:sym typeface="Monaco" charset="0"/>
              </a:rPr>
              <a:t>typedef</a:t>
            </a: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struct</a:t>
            </a:r>
            <a:r>
              <a:rPr lang="en-US" sz="1600" b="1" dirty="0">
                <a:solidFill>
                  <a:schemeClr val="tx1"/>
                </a:solidFill>
                <a:latin typeface="Courier New"/>
                <a:ea typeface="Monaco" charset="0"/>
                <a:cs typeface="Courier New"/>
                <a:sym typeface="Monaco" charset="0"/>
              </a:rPr>
              <a:t> {</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int</a:t>
            </a:r>
            <a:r>
              <a:rPr lang="en-US" sz="1600" b="1" dirty="0">
                <a:solidFill>
                  <a:schemeClr val="tx1"/>
                </a:solidFill>
                <a:latin typeface="Courier New"/>
                <a:ea typeface="Monaco" charset="0"/>
                <a:cs typeface="Courier New"/>
                <a:sym typeface="Monaco" charset="0"/>
              </a:rPr>
              <a:t> a[2];</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double d;</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struct_t</a:t>
            </a:r>
            <a:r>
              <a:rPr lang="en-US" sz="1600" b="1" dirty="0">
                <a:solidFill>
                  <a:schemeClr val="tx1"/>
                </a:solidFill>
                <a:latin typeface="Courier New"/>
                <a:ea typeface="Monaco" charset="0"/>
                <a:cs typeface="Courier New"/>
                <a:sym typeface="Monaco" charset="0"/>
              </a:rPr>
              <a:t>;</a:t>
            </a:r>
          </a:p>
        </p:txBody>
      </p:sp>
      <p:sp>
        <p:nvSpPr>
          <p:cNvPr id="19461" name="Rectangle 5"/>
          <p:cNvSpPr>
            <a:spLocks/>
          </p:cNvSpPr>
          <p:nvPr/>
        </p:nvSpPr>
        <p:spPr bwMode="auto">
          <a:xfrm>
            <a:off x="3581400" y="1295400"/>
            <a:ext cx="4419600" cy="1371600"/>
          </a:xfrm>
          <a:prstGeom prst="rect">
            <a:avLst/>
          </a:prstGeom>
          <a:solidFill>
            <a:srgbClr val="FFFFFF"/>
          </a:solidFill>
          <a:ln w="12700" cap="flat">
            <a:noFill/>
            <a:miter lim="800000"/>
            <a:headEnd type="none" w="med" len="med"/>
            <a:tailEnd type="none" w="med" len="med"/>
          </a:ln>
        </p:spPr>
        <p:txBody>
          <a:bodyPr lIns="38100" tIns="38100" rIns="38100" bIns="38100">
            <a:prstTxWarp prst="textNoShape">
              <a:avLst/>
            </a:prstTxWarp>
          </a:bodyPr>
          <a:lstStyle/>
          <a:p>
            <a:pPr algn="l"/>
            <a:r>
              <a:rPr lang="en-US" sz="1800" dirty="0">
                <a:solidFill>
                  <a:schemeClr val="tx1"/>
                </a:solidFill>
                <a:latin typeface="Courier New" charset="0"/>
                <a:ea typeface="Zapf Dingbats" charset="2"/>
                <a:cs typeface="Zapf Dingbats" charset="2"/>
                <a:sym typeface="Courier New" charset="0"/>
              </a:rPr>
              <a:t>fun(0) </a:t>
            </a:r>
            <a:r>
              <a:rPr lang="en-US" sz="1800" dirty="0"/>
              <a:t>--&gt; </a:t>
            </a:r>
            <a:r>
              <a:rPr lang="en-US" sz="1800" dirty="0">
                <a:solidFill>
                  <a:schemeClr val="tx1"/>
                </a:solidFill>
                <a:latin typeface="Courier New" charset="0"/>
                <a:ea typeface="Zapf Dingbats" charset="2"/>
                <a:cs typeface="Zapf Dingbats" charset="2"/>
                <a:sym typeface="Courier New" charset="0"/>
              </a:rPr>
              <a:t>	3.14</a:t>
            </a:r>
            <a:endParaRPr lang="en-US" sz="2400" dirty="0">
              <a:solidFill>
                <a:schemeClr val="tx1"/>
              </a:solidFill>
              <a:latin typeface="Arial Narrow" charset="0"/>
              <a:ea typeface="Lucida Grande" charset="0"/>
              <a:cs typeface="Lucida Grande" charset="0"/>
              <a:sym typeface="Arial Narrow" charset="0"/>
            </a:endParaRPr>
          </a:p>
          <a:p>
            <a:pPr algn="l"/>
            <a:r>
              <a:rPr lang="en-US" sz="1800" dirty="0">
                <a:solidFill>
                  <a:schemeClr val="tx1"/>
                </a:solidFill>
                <a:latin typeface="Courier New" charset="0"/>
                <a:ea typeface="Courier New" charset="0"/>
                <a:cs typeface="Courier New" charset="0"/>
                <a:sym typeface="Courier New" charset="0"/>
              </a:rPr>
              <a:t>fun(1) </a:t>
            </a:r>
            <a:r>
              <a:rPr lang="en-US" sz="1800" dirty="0"/>
              <a:t>--&gt; </a:t>
            </a:r>
            <a:r>
              <a:rPr lang="en-US" sz="1800" dirty="0">
                <a:solidFill>
                  <a:schemeClr val="tx1"/>
                </a:solidFill>
                <a:latin typeface="Courier New" charset="0"/>
                <a:ea typeface="Monaco" charset="0"/>
                <a:cs typeface="Monaco" charset="0"/>
                <a:sym typeface="Courier New" charset="0"/>
              </a:rPr>
              <a:t>	3.14</a:t>
            </a:r>
            <a:endParaRPr lang="en-US" sz="2400" dirty="0">
              <a:solidFill>
                <a:schemeClr val="tx1"/>
              </a:solidFill>
              <a:latin typeface="Arial Narrow" charset="0"/>
              <a:ea typeface="Lucida Grande" charset="0"/>
              <a:cs typeface="Lucida Grande" charset="0"/>
              <a:sym typeface="Arial Narrow" charset="0"/>
            </a:endParaRPr>
          </a:p>
          <a:p>
            <a:pPr algn="l"/>
            <a:r>
              <a:rPr lang="en-US" sz="1800" dirty="0">
                <a:solidFill>
                  <a:schemeClr val="tx1"/>
                </a:solidFill>
                <a:latin typeface="Courier New" charset="0"/>
                <a:ea typeface="Courier New" charset="0"/>
                <a:cs typeface="Courier New" charset="0"/>
                <a:sym typeface="Courier New" charset="0"/>
              </a:rPr>
              <a:t>fun(2) </a:t>
            </a:r>
            <a:r>
              <a:rPr lang="en-US" sz="1800" dirty="0"/>
              <a:t>--&gt; </a:t>
            </a:r>
            <a:r>
              <a:rPr lang="en-US" sz="1800" dirty="0">
                <a:solidFill>
                  <a:schemeClr val="tx1"/>
                </a:solidFill>
                <a:latin typeface="Courier New" charset="0"/>
                <a:ea typeface="Monaco" charset="0"/>
                <a:cs typeface="Monaco" charset="0"/>
                <a:sym typeface="Courier New" charset="0"/>
              </a:rPr>
              <a:t>	3.1399998664856</a:t>
            </a:r>
            <a:endParaRPr lang="en-US" sz="2400" dirty="0">
              <a:solidFill>
                <a:schemeClr val="tx1"/>
              </a:solidFill>
              <a:latin typeface="Arial Narrow" charset="0"/>
              <a:ea typeface="Lucida Grande" charset="0"/>
              <a:cs typeface="Lucida Grande" charset="0"/>
              <a:sym typeface="Arial Narrow" charset="0"/>
            </a:endParaRPr>
          </a:p>
          <a:p>
            <a:pPr algn="l"/>
            <a:r>
              <a:rPr lang="en-US" sz="1800" dirty="0">
                <a:solidFill>
                  <a:schemeClr val="tx1"/>
                </a:solidFill>
                <a:latin typeface="Courier New" charset="0"/>
                <a:ea typeface="Courier New" charset="0"/>
                <a:cs typeface="Courier New" charset="0"/>
                <a:sym typeface="Courier New" charset="0"/>
              </a:rPr>
              <a:t>fun(3) </a:t>
            </a:r>
            <a:r>
              <a:rPr lang="en-US" sz="1800" dirty="0"/>
              <a:t>--&gt; </a:t>
            </a:r>
            <a:r>
              <a:rPr lang="en-US" sz="1800" dirty="0">
                <a:solidFill>
                  <a:schemeClr val="tx1"/>
                </a:solidFill>
                <a:latin typeface="Courier New" charset="0"/>
                <a:ea typeface="Monaco" charset="0"/>
                <a:cs typeface="Monaco" charset="0"/>
                <a:sym typeface="Courier New" charset="0"/>
              </a:rPr>
              <a:t>	2.00000061035156</a:t>
            </a:r>
            <a:endParaRPr lang="en-US" sz="2400" dirty="0">
              <a:solidFill>
                <a:schemeClr val="tx1"/>
              </a:solidFill>
              <a:latin typeface="Arial Narrow" charset="0"/>
              <a:ea typeface="Lucida Grande" charset="0"/>
              <a:cs typeface="Lucida Grande" charset="0"/>
              <a:sym typeface="Arial Narrow" charset="0"/>
            </a:endParaRPr>
          </a:p>
          <a:p>
            <a:pPr algn="l"/>
            <a:r>
              <a:rPr lang="en-US" sz="1800" dirty="0">
                <a:solidFill>
                  <a:schemeClr val="tx1"/>
                </a:solidFill>
                <a:latin typeface="Courier New" charset="0"/>
                <a:ea typeface="Courier New" charset="0"/>
                <a:cs typeface="Courier New" charset="0"/>
                <a:sym typeface="Courier New" charset="0"/>
              </a:rPr>
              <a:t>fun(4) </a:t>
            </a:r>
            <a:r>
              <a:rPr lang="en-US" sz="1800" dirty="0"/>
              <a:t>--&gt; </a:t>
            </a:r>
            <a:r>
              <a:rPr lang="en-US" sz="1800" dirty="0">
                <a:solidFill>
                  <a:schemeClr val="tx1"/>
                </a:solidFill>
                <a:latin typeface="Courier New" charset="0"/>
                <a:ea typeface="Monaco" charset="0"/>
                <a:cs typeface="Monaco" charset="0"/>
                <a:sym typeface="Courier New" charset="0"/>
              </a:rPr>
              <a:t>	3.14</a:t>
            </a:r>
          </a:p>
          <a:p>
            <a:pPr algn="l"/>
            <a:r>
              <a:rPr lang="en-US" sz="1800" dirty="0">
                <a:solidFill>
                  <a:schemeClr val="tx1"/>
                </a:solidFill>
                <a:latin typeface="Courier New" charset="0"/>
                <a:ea typeface="Monaco" charset="0"/>
                <a:cs typeface="Monaco" charset="0"/>
                <a:sym typeface="Courier New" charset="0"/>
              </a:rPr>
              <a:t>fun(6)</a:t>
            </a:r>
            <a:r>
              <a:rPr lang="en-US" sz="1800" dirty="0">
                <a:solidFill>
                  <a:schemeClr val="tx1"/>
                </a:solidFill>
                <a:latin typeface="Courier New" charset="0"/>
                <a:ea typeface="Courier New" charset="0"/>
                <a:cs typeface="Courier New" charset="0"/>
                <a:sym typeface="Courier New" charset="0"/>
              </a:rPr>
              <a:t> </a:t>
            </a:r>
            <a:r>
              <a:rPr lang="en-US" sz="1800" dirty="0"/>
              <a:t>--&gt; </a:t>
            </a:r>
            <a:r>
              <a:rPr lang="en-US" sz="1800" dirty="0">
                <a:solidFill>
                  <a:schemeClr val="tx1"/>
                </a:solidFill>
                <a:latin typeface="Courier New" charset="0"/>
                <a:ea typeface="Monaco" charset="0"/>
                <a:cs typeface="Monaco" charset="0"/>
                <a:sym typeface="Courier New" charset="0"/>
              </a:rPr>
              <a:t>	</a:t>
            </a:r>
            <a:r>
              <a:rPr lang="en-US" sz="1800" dirty="0">
                <a:solidFill>
                  <a:schemeClr val="tx1"/>
                </a:solidFill>
                <a:latin typeface="Calibri"/>
                <a:ea typeface="Monaco" charset="0"/>
                <a:cs typeface="Calibri"/>
                <a:sym typeface="Courier New" charset="0"/>
              </a:rPr>
              <a:t>Segmentation fault</a:t>
            </a:r>
            <a:endParaRPr lang="en-US" sz="1800" dirty="0">
              <a:solidFill>
                <a:schemeClr val="tx1"/>
              </a:solidFill>
              <a:latin typeface="Courier New" charset="0"/>
              <a:ea typeface="Monaco" charset="0"/>
              <a:cs typeface="Monaco" charset="0"/>
              <a:sym typeface="Courier New" charset="0"/>
            </a:endParaRPr>
          </a:p>
        </p:txBody>
      </p:sp>
      <p:sp>
        <p:nvSpPr>
          <p:cNvPr id="19462" name="AutoShape 6"/>
          <p:cNvSpPr>
            <a:spLocks/>
          </p:cNvSpPr>
          <p:nvPr/>
        </p:nvSpPr>
        <p:spPr bwMode="auto">
          <a:xfrm>
            <a:off x="4648200" y="3733800"/>
            <a:ext cx="304800" cy="2667000"/>
          </a:xfrm>
          <a:custGeom>
            <a:avLst/>
            <a:gdLst>
              <a:gd name="T0" fmla="*/ 10800 w 21600"/>
              <a:gd name="T1" fmla="*/ 10800 h 21600"/>
            </a:gdLst>
            <a:ahLst/>
            <a:cxnLst>
              <a:cxn ang="0">
                <a:pos x="T0" y="T1"/>
              </a:cxn>
            </a:cxnLst>
            <a:rect l="0" t="0" r="r" b="b"/>
            <a:pathLst>
              <a:path w="21600" h="21600">
                <a:moveTo>
                  <a:pt x="0" y="0"/>
                </a:moveTo>
                <a:cubicBezTo>
                  <a:pt x="5965" y="0"/>
                  <a:pt x="10800" y="631"/>
                  <a:pt x="10800" y="1409"/>
                </a:cubicBezTo>
                <a:lnTo>
                  <a:pt x="10800" y="9391"/>
                </a:lnTo>
                <a:cubicBezTo>
                  <a:pt x="10800" y="10169"/>
                  <a:pt x="15635" y="10800"/>
                  <a:pt x="21600" y="10800"/>
                </a:cubicBezTo>
                <a:cubicBezTo>
                  <a:pt x="15635" y="10800"/>
                  <a:pt x="10800" y="11431"/>
                  <a:pt x="10800" y="12209"/>
                </a:cubicBezTo>
                <a:lnTo>
                  <a:pt x="10800" y="20191"/>
                </a:lnTo>
                <a:cubicBezTo>
                  <a:pt x="10800" y="20969"/>
                  <a:pt x="5965" y="21600"/>
                  <a:pt x="0" y="21600"/>
                </a:cubicBezTo>
              </a:path>
            </a:pathLst>
          </a:custGeom>
          <a:noFill/>
          <a:ln w="28575" cap="flat">
            <a:solidFill>
              <a:srgbClr val="7F7F7F"/>
            </a:solidFill>
            <a:prstDash val="solid"/>
            <a:round/>
            <a:headEnd type="none" w="med" len="med"/>
            <a:tailEnd type="none" w="med" len="med"/>
          </a:ln>
        </p:spPr>
        <p:txBody>
          <a:bodyPr lIns="0" tIns="0" rIns="0" bIns="0">
            <a:prstTxWarp prst="textNoShape">
              <a:avLst/>
            </a:prstTxWarp>
          </a:bodyPr>
          <a:lstStyle/>
          <a:p>
            <a:endParaRPr lang="en-US"/>
          </a:p>
        </p:txBody>
      </p:sp>
      <p:sp>
        <p:nvSpPr>
          <p:cNvPr id="19463" name="Rectangle 7"/>
          <p:cNvSpPr>
            <a:spLocks/>
          </p:cNvSpPr>
          <p:nvPr/>
        </p:nvSpPr>
        <p:spPr bwMode="auto">
          <a:xfrm>
            <a:off x="5105400" y="4800600"/>
            <a:ext cx="2120900" cy="647700"/>
          </a:xfrm>
          <a:prstGeom prst="rect">
            <a:avLst/>
          </a:prstGeom>
          <a:noFill/>
          <a:ln w="19050" cap="flat">
            <a:noFill/>
            <a:miter lim="800000"/>
            <a:headEnd type="none" w="med" len="med"/>
            <a:tailEnd type="none" w="med" len="med"/>
          </a:ln>
        </p:spPr>
        <p:txBody>
          <a:bodyPr lIns="38100" tIns="38100" rIns="38100" bIns="38100">
            <a:prstTxWarp prst="textNoShape">
              <a:avLst/>
            </a:prstTxWarp>
          </a:bodyPr>
          <a:lstStyle/>
          <a:p>
            <a:pPr algn="l">
              <a:lnSpc>
                <a:spcPct val="110000"/>
              </a:lnSpc>
            </a:pPr>
            <a:r>
              <a:rPr lang="en-US" sz="1800" dirty="0">
                <a:solidFill>
                  <a:schemeClr val="tx1"/>
                </a:solidFill>
                <a:latin typeface="Calibri" charset="0"/>
                <a:ea typeface="Calibri" charset="0"/>
                <a:cs typeface="Calibri" charset="0"/>
                <a:sym typeface="Calibri" charset="0"/>
              </a:rPr>
              <a:t>Location accessed by </a:t>
            </a:r>
            <a:r>
              <a:rPr lang="en-US" sz="1800" dirty="0">
                <a:solidFill>
                  <a:schemeClr val="tx1"/>
                </a:solidFill>
                <a:latin typeface="Courier New" charset="0"/>
                <a:ea typeface="Courier New" charset="0"/>
                <a:cs typeface="Courier New" charset="0"/>
                <a:sym typeface="Courier New" charset="0"/>
              </a:rPr>
              <a:t>fun(</a:t>
            </a:r>
            <a:r>
              <a:rPr lang="en-US" sz="1800" dirty="0" err="1">
                <a:solidFill>
                  <a:schemeClr val="tx1"/>
                </a:solidFill>
                <a:latin typeface="Courier New" charset="0"/>
                <a:ea typeface="Courier New" charset="0"/>
                <a:cs typeface="Courier New" charset="0"/>
                <a:sym typeface="Courier New" charset="0"/>
              </a:rPr>
              <a:t>i</a:t>
            </a:r>
            <a:r>
              <a:rPr lang="en-US" sz="1800" dirty="0">
                <a:solidFill>
                  <a:schemeClr val="tx1"/>
                </a:solidFill>
                <a:latin typeface="Courier New" charset="0"/>
                <a:ea typeface="Courier New" charset="0"/>
                <a:cs typeface="Courier New" charset="0"/>
                <a:sym typeface="Courier New" charset="0"/>
              </a:rPr>
              <a:t>)</a:t>
            </a:r>
          </a:p>
        </p:txBody>
      </p:sp>
      <p:sp>
        <p:nvSpPr>
          <p:cNvPr id="19464" name="Rectangle 8"/>
          <p:cNvSpPr>
            <a:spLocks/>
          </p:cNvSpPr>
          <p:nvPr/>
        </p:nvSpPr>
        <p:spPr bwMode="auto">
          <a:xfrm>
            <a:off x="762000" y="3200400"/>
            <a:ext cx="1668462" cy="444500"/>
          </a:xfrm>
          <a:prstGeom prst="rect">
            <a:avLst/>
          </a:prstGeom>
          <a:noFill/>
          <a:ln w="12700" cap="flat">
            <a:noFill/>
            <a:miter lim="800000"/>
            <a:headEnd type="none" w="med" len="med"/>
            <a:tailEnd type="none" w="med" len="med"/>
          </a:ln>
        </p:spPr>
        <p:txBody>
          <a:bodyPr wrap="none" lIns="0" tIns="0" rIns="0" bIns="0">
            <a:prstTxWarp prst="textNoShape">
              <a:avLst/>
            </a:prstTxWarp>
            <a:spAutoFit/>
          </a:bodyPr>
          <a:lstStyle/>
          <a:p>
            <a:r>
              <a:rPr lang="en-US" sz="2400" dirty="0">
                <a:solidFill>
                  <a:schemeClr val="tx1"/>
                </a:solidFill>
                <a:latin typeface="Calibri Bold" charset="0"/>
                <a:ea typeface="Calibri Bold" charset="0"/>
                <a:cs typeface="Calibri Bold" charset="0"/>
                <a:sym typeface="Calibri Bold" charset="0"/>
              </a:rPr>
              <a:t>Explanation:</a:t>
            </a:r>
          </a:p>
        </p:txBody>
      </p:sp>
      <p:graphicFrame>
        <p:nvGraphicFramePr>
          <p:cNvPr id="19465" name="Group 9"/>
          <p:cNvGraphicFramePr>
            <a:graphicFrameLocks noGrp="1"/>
          </p:cNvGraphicFramePr>
          <p:nvPr/>
        </p:nvGraphicFramePr>
        <p:xfrm>
          <a:off x="2514600" y="3733800"/>
          <a:ext cx="2070100" cy="2667000"/>
        </p:xfrm>
        <a:graphic>
          <a:graphicData uri="http://schemas.openxmlformats.org/drawingml/2006/table">
            <a:tbl>
              <a:tblPr/>
              <a:tblGrid>
                <a:gridCol w="16383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defRPr/>
                      </a:pPr>
                      <a:r>
                        <a:rPr kumimoji="0" lang="en-US" sz="1800" b="0" i="0" u="none" strike="noStrike" cap="none" normalizeH="0" baseline="0" dirty="0">
                          <a:ln>
                            <a:noFill/>
                          </a:ln>
                          <a:solidFill>
                            <a:schemeClr val="tx1"/>
                          </a:solidFill>
                          <a:effectLst/>
                          <a:latin typeface="Calibri"/>
                          <a:ea typeface="Monaco" charset="0"/>
                          <a:cs typeface="Calibri"/>
                          <a:sym typeface="Monaco" charset="0"/>
                        </a:rPr>
                        <a:t>Critical State</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6</a:t>
                      </a: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mn-lt"/>
                          <a:ea typeface="Monaco" charset="0"/>
                          <a:cs typeface="Courier New"/>
                          <a:sym typeface="Monaco" charset="0"/>
                        </a:rPr>
                        <a:t>?</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5</a:t>
                      </a: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mn-lt"/>
                          <a:ea typeface="Monaco" charset="0"/>
                          <a:cs typeface="Courier New"/>
                          <a:sym typeface="Monaco" charset="0"/>
                        </a:rPr>
                        <a:t>?</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ourier New"/>
                          <a:ea typeface="Monaco" charset="0"/>
                          <a:cs typeface="Courier New"/>
                          <a:sym typeface="Monaco" charset="0"/>
                        </a:rPr>
                        <a:t>d7 ... d4</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3</a:t>
                      </a: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ourier New"/>
                          <a:ea typeface="Monaco" charset="0"/>
                          <a:cs typeface="Courier New"/>
                          <a:sym typeface="Monaco" charset="0"/>
                        </a:rPr>
                        <a:t>d3 ... d0</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2</a:t>
                      </a: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ourier New"/>
                          <a:ea typeface="Monaco" charset="0"/>
                          <a:cs typeface="Courier New"/>
                          <a:sym typeface="Monaco" charset="0"/>
                        </a:rPr>
                        <a:t>a[1]</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1</a:t>
                      </a: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ourier New"/>
                          <a:ea typeface="Monaco" charset="0"/>
                          <a:cs typeface="Courier New"/>
                          <a:sym typeface="Monaco" charset="0"/>
                        </a:rPr>
                        <a:t>a[0]</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0</a:t>
                      </a: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1" name="AutoShape 6"/>
          <p:cNvSpPr>
            <a:spLocks/>
          </p:cNvSpPr>
          <p:nvPr/>
        </p:nvSpPr>
        <p:spPr bwMode="auto">
          <a:xfrm flipH="1">
            <a:off x="2057400" y="4876800"/>
            <a:ext cx="304800" cy="1524000"/>
          </a:xfrm>
          <a:custGeom>
            <a:avLst/>
            <a:gdLst>
              <a:gd name="T0" fmla="*/ 10800 w 21600"/>
              <a:gd name="T1" fmla="*/ 10800 h 21600"/>
            </a:gdLst>
            <a:ahLst/>
            <a:cxnLst>
              <a:cxn ang="0">
                <a:pos x="T0" y="T1"/>
              </a:cxn>
            </a:cxnLst>
            <a:rect l="0" t="0" r="r" b="b"/>
            <a:pathLst>
              <a:path w="21600" h="21600">
                <a:moveTo>
                  <a:pt x="0" y="0"/>
                </a:moveTo>
                <a:cubicBezTo>
                  <a:pt x="5965" y="0"/>
                  <a:pt x="10800" y="631"/>
                  <a:pt x="10800" y="1409"/>
                </a:cubicBezTo>
                <a:lnTo>
                  <a:pt x="10800" y="9391"/>
                </a:lnTo>
                <a:cubicBezTo>
                  <a:pt x="10800" y="10169"/>
                  <a:pt x="15635" y="10800"/>
                  <a:pt x="21600" y="10800"/>
                </a:cubicBezTo>
                <a:cubicBezTo>
                  <a:pt x="15635" y="10800"/>
                  <a:pt x="10800" y="11431"/>
                  <a:pt x="10800" y="12209"/>
                </a:cubicBezTo>
                <a:lnTo>
                  <a:pt x="10800" y="20191"/>
                </a:lnTo>
                <a:cubicBezTo>
                  <a:pt x="10800" y="20969"/>
                  <a:pt x="5965" y="21600"/>
                  <a:pt x="0" y="21600"/>
                </a:cubicBezTo>
              </a:path>
            </a:pathLst>
          </a:custGeom>
          <a:noFill/>
          <a:ln w="28575" cap="flat">
            <a:solidFill>
              <a:srgbClr val="7F7F7F"/>
            </a:solidFill>
            <a:prstDash val="solid"/>
            <a:round/>
            <a:headEnd type="none" w="med" len="med"/>
            <a:tailEnd type="none" w="med" len="med"/>
          </a:ln>
        </p:spPr>
        <p:txBody>
          <a:bodyPr lIns="0" tIns="0" rIns="0" bIns="0">
            <a:prstTxWarp prst="textNoShape">
              <a:avLst/>
            </a:prstTxWarp>
          </a:bodyPr>
          <a:lstStyle/>
          <a:p>
            <a:endParaRPr lang="en-US"/>
          </a:p>
        </p:txBody>
      </p:sp>
      <p:sp>
        <p:nvSpPr>
          <p:cNvPr id="2" name="Rectangle 1"/>
          <p:cNvSpPr/>
          <p:nvPr/>
        </p:nvSpPr>
        <p:spPr>
          <a:xfrm>
            <a:off x="609600" y="5486400"/>
            <a:ext cx="1292842" cy="369332"/>
          </a:xfrm>
          <a:prstGeom prst="rect">
            <a:avLst/>
          </a:prstGeom>
        </p:spPr>
        <p:txBody>
          <a:bodyPr wrap="none">
            <a:spAutoFit/>
          </a:bodyPr>
          <a:lstStyle/>
          <a:p>
            <a:r>
              <a:rPr lang="en-US" sz="1800" dirty="0" err="1">
                <a:solidFill>
                  <a:schemeClr val="tx1"/>
                </a:solidFill>
                <a:latin typeface="Courier New" charset="0"/>
                <a:ea typeface="Courier New" charset="0"/>
                <a:cs typeface="Courier New" charset="0"/>
                <a:sym typeface="Courier New" charset="0"/>
              </a:rPr>
              <a:t>struct_t</a:t>
            </a:r>
            <a:endParaRPr lang="en-US" sz="1800" dirty="0"/>
          </a:p>
        </p:txBody>
      </p:sp>
    </p:spTree>
    <p:extLst>
      <p:ext uri="{BB962C8B-B14F-4D97-AF65-F5344CB8AC3E}">
        <p14:creationId xmlns:p14="http://schemas.microsoft.com/office/powerpoint/2010/main" val="29991774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title"/>
          </p:nvPr>
        </p:nvSpPr>
        <p:spPr>
          <a:ln/>
        </p:spPr>
        <p:txBody>
          <a:bodyPr/>
          <a:lstStyle/>
          <a:p>
            <a:pPr marL="119063" indent="-119063"/>
            <a:r>
              <a:rPr lang="en-US" b="1" dirty="0"/>
              <a:t>Memory Referencing Errors</a:t>
            </a:r>
          </a:p>
        </p:txBody>
      </p:sp>
      <p:sp>
        <p:nvSpPr>
          <p:cNvPr id="20484" name="Rectangle 4"/>
          <p:cNvSpPr>
            <a:spLocks noGrp="1" noChangeArrowheads="1"/>
          </p:cNvSpPr>
          <p:nvPr>
            <p:ph type="body" idx="1"/>
          </p:nvPr>
        </p:nvSpPr>
        <p:spPr>
          <a:ln/>
        </p:spPr>
        <p:txBody>
          <a:bodyPr/>
          <a:lstStyle/>
          <a:p>
            <a:r>
              <a:rPr lang="en-US" b="1" dirty="0"/>
              <a:t>C and C++ do not provide any memory protection</a:t>
            </a:r>
          </a:p>
          <a:p>
            <a:pPr marL="552450" lvl="1"/>
            <a:r>
              <a:rPr lang="en-US" dirty="0"/>
              <a:t>Out of bounds array references</a:t>
            </a:r>
          </a:p>
          <a:p>
            <a:pPr marL="552450" lvl="1"/>
            <a:r>
              <a:rPr lang="en-US" dirty="0"/>
              <a:t>Invalid pointer values</a:t>
            </a:r>
          </a:p>
          <a:p>
            <a:pPr marL="552450" lvl="1"/>
            <a:r>
              <a:rPr lang="en-US" dirty="0"/>
              <a:t>Abuses of </a:t>
            </a:r>
            <a:r>
              <a:rPr lang="en-US" dirty="0" err="1"/>
              <a:t>malloc</a:t>
            </a:r>
            <a:r>
              <a:rPr lang="en-US" dirty="0"/>
              <a:t>/free</a:t>
            </a:r>
          </a:p>
          <a:p>
            <a:r>
              <a:rPr lang="en-US" b="1" dirty="0"/>
              <a:t>Can lead to nasty bugs</a:t>
            </a:r>
          </a:p>
          <a:p>
            <a:pPr marL="552450" lvl="1"/>
            <a:r>
              <a:rPr lang="en-US" dirty="0"/>
              <a:t>Whether or not bug has any effect depends on system and compiler</a:t>
            </a:r>
          </a:p>
          <a:p>
            <a:pPr marL="552450" lvl="1"/>
            <a:r>
              <a:rPr lang="en-US" dirty="0"/>
              <a:t>Action at a distance</a:t>
            </a:r>
          </a:p>
          <a:p>
            <a:pPr marL="838200" lvl="2"/>
            <a:r>
              <a:rPr lang="en-US" dirty="0"/>
              <a:t>Corrupted object logically unrelated to one being accessed</a:t>
            </a:r>
          </a:p>
          <a:p>
            <a:pPr marL="838200" lvl="2"/>
            <a:r>
              <a:rPr lang="en-US" dirty="0"/>
              <a:t>Effect of bug may be first observed long after it is generated</a:t>
            </a:r>
          </a:p>
          <a:p>
            <a:r>
              <a:rPr lang="en-US" b="1" dirty="0"/>
              <a:t>How can I deal with this?</a:t>
            </a:r>
          </a:p>
          <a:p>
            <a:pPr marL="552450" lvl="1"/>
            <a:r>
              <a:rPr lang="en-US" dirty="0"/>
              <a:t>Program in Java, Ruby, Python, ML, …</a:t>
            </a:r>
          </a:p>
          <a:p>
            <a:pPr marL="552450" lvl="1"/>
            <a:r>
              <a:rPr lang="en-US" dirty="0"/>
              <a:t>Understand what possible interactions may occur</a:t>
            </a:r>
          </a:p>
          <a:p>
            <a:pPr marL="552450" lvl="1"/>
            <a:r>
              <a:rPr lang="en-US" dirty="0"/>
              <a:t>Use or develop tools to detect referencing errors (e.g. </a:t>
            </a:r>
            <a:r>
              <a:rPr lang="en-US" dirty="0" err="1"/>
              <a:t>Valgrind</a:t>
            </a:r>
            <a:r>
              <a:rPr lang="en-US" dirty="0"/>
              <a:t>)</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title"/>
          </p:nvPr>
        </p:nvSpPr>
        <p:spPr>
          <a:xfrm>
            <a:off x="381000" y="457200"/>
            <a:ext cx="8382000" cy="1066800"/>
          </a:xfrm>
          <a:ln/>
        </p:spPr>
        <p:txBody>
          <a:bodyPr>
            <a:normAutofit fontScale="90000"/>
          </a:bodyPr>
          <a:lstStyle/>
          <a:p>
            <a:r>
              <a:rPr lang="en-US" sz="4000" b="1" dirty="0">
                <a:solidFill>
                  <a:schemeClr val="tx1">
                    <a:lumMod val="65000"/>
                    <a:lumOff val="35000"/>
                  </a:schemeClr>
                </a:solidFill>
              </a:rPr>
              <a:t>Great Reality #4: </a:t>
            </a:r>
            <a:r>
              <a:rPr lang="en-US" sz="4000" b="1" dirty="0"/>
              <a:t>There’s more to performance than asymptotic complexity</a:t>
            </a:r>
            <a:br>
              <a:rPr lang="en-US" dirty="0"/>
            </a:br>
            <a:endParaRPr lang="en-US" dirty="0"/>
          </a:p>
        </p:txBody>
      </p:sp>
      <p:sp>
        <p:nvSpPr>
          <p:cNvPr id="23556" name="Rectangle 4"/>
          <p:cNvSpPr>
            <a:spLocks noGrp="1" noChangeArrowheads="1"/>
          </p:cNvSpPr>
          <p:nvPr>
            <p:ph type="body" idx="1"/>
          </p:nvPr>
        </p:nvSpPr>
        <p:spPr>
          <a:xfrm>
            <a:off x="381000" y="1651000"/>
            <a:ext cx="8382000" cy="5181600"/>
          </a:xfrm>
          <a:ln/>
        </p:spPr>
        <p:txBody>
          <a:bodyPr/>
          <a:lstStyle/>
          <a:p>
            <a:r>
              <a:rPr lang="en-US" b="1" dirty="0">
                <a:highlight>
                  <a:srgbClr val="FFFF00"/>
                </a:highlight>
              </a:rPr>
              <a:t>Constant factors matter too!</a:t>
            </a:r>
          </a:p>
          <a:p>
            <a:r>
              <a:rPr lang="en-US" b="1" dirty="0"/>
              <a:t>And even exact op count does not predict performance</a:t>
            </a:r>
          </a:p>
          <a:p>
            <a:pPr marL="552450" lvl="1"/>
            <a:r>
              <a:rPr lang="en-US" dirty="0"/>
              <a:t>Easily see 10:1 performance range depending on how code written</a:t>
            </a:r>
          </a:p>
          <a:p>
            <a:pPr marL="552450" lvl="1"/>
            <a:r>
              <a:rPr lang="en-US" dirty="0"/>
              <a:t>Must optimize at multiple levels: </a:t>
            </a:r>
            <a:r>
              <a:rPr lang="en-US" dirty="0">
                <a:highlight>
                  <a:srgbClr val="FFFF00"/>
                </a:highlight>
              </a:rPr>
              <a:t>algorithm, data representations, procedures, and loops</a:t>
            </a:r>
          </a:p>
          <a:p>
            <a:r>
              <a:rPr lang="en-US" b="1" dirty="0"/>
              <a:t>Must understand system to optimize performance</a:t>
            </a:r>
          </a:p>
          <a:p>
            <a:pPr marL="552450" lvl="1"/>
            <a:r>
              <a:rPr lang="en-US" dirty="0"/>
              <a:t>How programs compiled and executed</a:t>
            </a:r>
          </a:p>
          <a:p>
            <a:pPr marL="552450" lvl="1"/>
            <a:r>
              <a:rPr lang="en-US" dirty="0"/>
              <a:t>How to </a:t>
            </a:r>
            <a:r>
              <a:rPr lang="en-US" dirty="0">
                <a:highlight>
                  <a:srgbClr val="FFFF00"/>
                </a:highlight>
              </a:rPr>
              <a:t>measure program performance and identify bottlenecks</a:t>
            </a:r>
          </a:p>
          <a:p>
            <a:pPr marL="552450" lvl="1"/>
            <a:r>
              <a:rPr lang="en-US" dirty="0"/>
              <a:t>How to improve performance without destroying code modularity and generality</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a:ln/>
        </p:spPr>
        <p:txBody>
          <a:bodyPr/>
          <a:lstStyle/>
          <a:p>
            <a:pPr marL="119063" indent="-119063"/>
            <a:r>
              <a:rPr lang="en-US" b="1" dirty="0"/>
              <a:t>Memory System Performance Example</a:t>
            </a:r>
          </a:p>
        </p:txBody>
      </p:sp>
      <p:sp>
        <p:nvSpPr>
          <p:cNvPr id="21508" name="Rectangle 4"/>
          <p:cNvSpPr>
            <a:spLocks noGrp="1" noChangeArrowheads="1"/>
          </p:cNvSpPr>
          <p:nvPr>
            <p:ph type="body" idx="1"/>
          </p:nvPr>
        </p:nvSpPr>
        <p:spPr>
          <a:xfrm>
            <a:off x="381000" y="4864100"/>
            <a:ext cx="8382000" cy="1536700"/>
          </a:xfrm>
          <a:ln/>
        </p:spPr>
        <p:txBody>
          <a:bodyPr/>
          <a:lstStyle/>
          <a:p>
            <a:r>
              <a:rPr lang="en-US" dirty="0"/>
              <a:t>Hierarchical memory organization</a:t>
            </a:r>
          </a:p>
          <a:p>
            <a:r>
              <a:rPr lang="en-US" dirty="0"/>
              <a:t>Performance depends on access patterns</a:t>
            </a:r>
          </a:p>
          <a:p>
            <a:pPr marL="552450" lvl="1"/>
            <a:r>
              <a:rPr lang="en-US" dirty="0"/>
              <a:t>Including how step through multi-dimensional array</a:t>
            </a:r>
          </a:p>
        </p:txBody>
      </p:sp>
      <p:sp>
        <p:nvSpPr>
          <p:cNvPr id="21509" name="Rectangle 5"/>
          <p:cNvSpPr>
            <a:spLocks/>
          </p:cNvSpPr>
          <p:nvPr/>
        </p:nvSpPr>
        <p:spPr bwMode="auto">
          <a:xfrm>
            <a:off x="4622800" y="1603375"/>
            <a:ext cx="4114800" cy="2273300"/>
          </a:xfrm>
          <a:prstGeom prst="rect">
            <a:avLst/>
          </a:prstGeom>
          <a:solidFill>
            <a:srgbClr val="D3F2D3"/>
          </a:solidFill>
          <a:ln w="6350" cap="flat">
            <a:solidFill>
              <a:schemeClr val="tx1"/>
            </a:solidFill>
            <a:prstDash val="solid"/>
            <a:miter lim="800000"/>
            <a:headEnd type="none" w="med" len="med"/>
            <a:tailEnd type="none" w="med" len="med"/>
          </a:ln>
        </p:spPr>
        <p:txBody>
          <a:bodyPr lIns="63500" tIns="63500" rIns="63500" bIns="63500">
            <a:prstTxWarp prst="textNoShape">
              <a:avLst/>
            </a:prstTxWarp>
          </a:bodyPr>
          <a:lstStyle/>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void </a:t>
            </a:r>
            <a:r>
              <a:rPr lang="en-US" sz="1600" b="1" dirty="0" err="1">
                <a:solidFill>
                  <a:schemeClr val="tx1"/>
                </a:solidFill>
                <a:latin typeface="Courier New"/>
                <a:ea typeface="Monaco" charset="0"/>
                <a:cs typeface="Courier New"/>
                <a:sym typeface="Monaco" charset="0"/>
              </a:rPr>
              <a:t>copyji(int</a:t>
            </a:r>
            <a:r>
              <a:rPr lang="en-US" sz="1600" b="1" dirty="0">
                <a:solidFill>
                  <a:schemeClr val="tx1"/>
                </a:solidFill>
                <a:latin typeface="Courier New"/>
                <a:ea typeface="Monaco" charset="0"/>
                <a:cs typeface="Courier New"/>
                <a:sym typeface="Monaco" charset="0"/>
              </a:rPr>
              <a:t> src[2048][2048],</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int</a:t>
            </a:r>
            <a:r>
              <a:rPr lang="en-US" sz="1600" b="1" dirty="0">
                <a:solidFill>
                  <a:schemeClr val="tx1"/>
                </a:solidFill>
                <a:latin typeface="Courier New"/>
                <a:ea typeface="Monaco" charset="0"/>
                <a:cs typeface="Courier New"/>
                <a:sym typeface="Monaco" charset="0"/>
              </a:rPr>
              <a:t> dst[2048][2048])</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int</a:t>
            </a: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i,j</a:t>
            </a:r>
            <a:r>
              <a:rPr lang="en-US" sz="1600" b="1" dirty="0">
                <a:solidFill>
                  <a:schemeClr val="tx1"/>
                </a:solidFill>
                <a:latin typeface="Courier New"/>
                <a:ea typeface="Monaco" charset="0"/>
                <a:cs typeface="Courier New"/>
                <a:sym typeface="Monaco" charset="0"/>
              </a:rPr>
              <a:t>;</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a:solidFill>
                  <a:srgbClr val="21218A"/>
                </a:solidFill>
                <a:latin typeface="Courier New"/>
                <a:ea typeface="Monaco" charset="0"/>
                <a:cs typeface="Courier New"/>
                <a:sym typeface="Monaco" charset="0"/>
              </a:rPr>
              <a:t>for (</a:t>
            </a:r>
            <a:r>
              <a:rPr lang="en-US" sz="1600" b="1" dirty="0" err="1">
                <a:solidFill>
                  <a:srgbClr val="21218A"/>
                </a:solidFill>
                <a:latin typeface="Courier New"/>
                <a:ea typeface="Monaco" charset="0"/>
                <a:cs typeface="Courier New"/>
                <a:sym typeface="Monaco" charset="0"/>
              </a:rPr>
              <a:t>j</a:t>
            </a:r>
            <a:r>
              <a:rPr lang="en-US" sz="1600" b="1" dirty="0">
                <a:solidFill>
                  <a:srgbClr val="21218A"/>
                </a:solidFill>
                <a:latin typeface="Courier New"/>
                <a:ea typeface="Monaco" charset="0"/>
                <a:cs typeface="Courier New"/>
                <a:sym typeface="Monaco" charset="0"/>
              </a:rPr>
              <a:t> = 0; </a:t>
            </a:r>
            <a:r>
              <a:rPr lang="en-US" sz="1600" b="1" dirty="0" err="1">
                <a:solidFill>
                  <a:srgbClr val="21218A"/>
                </a:solidFill>
                <a:latin typeface="Courier New"/>
                <a:ea typeface="Monaco" charset="0"/>
                <a:cs typeface="Courier New"/>
                <a:sym typeface="Monaco" charset="0"/>
              </a:rPr>
              <a:t>j</a:t>
            </a:r>
            <a:r>
              <a:rPr lang="en-US" sz="1600" b="1" dirty="0">
                <a:solidFill>
                  <a:srgbClr val="21218A"/>
                </a:solidFill>
                <a:latin typeface="Courier New"/>
                <a:ea typeface="Monaco" charset="0"/>
                <a:cs typeface="Courier New"/>
                <a:sym typeface="Monaco" charset="0"/>
              </a:rPr>
              <a:t> &lt; 2048; </a:t>
            </a:r>
            <a:r>
              <a:rPr lang="en-US" sz="1600" b="1" dirty="0" err="1">
                <a:solidFill>
                  <a:srgbClr val="21218A"/>
                </a:solidFill>
                <a:latin typeface="Courier New"/>
                <a:ea typeface="Monaco" charset="0"/>
                <a:cs typeface="Courier New"/>
                <a:sym typeface="Monaco" charset="0"/>
              </a:rPr>
              <a:t>j</a:t>
            </a:r>
            <a:r>
              <a:rPr lang="en-US" sz="1600" b="1" dirty="0">
                <a:solidFill>
                  <a:srgbClr val="21218A"/>
                </a:solidFill>
                <a:latin typeface="Courier New"/>
                <a:ea typeface="Monaco" charset="0"/>
                <a:cs typeface="Courier New"/>
                <a:sym typeface="Monaco" charset="0"/>
              </a:rPr>
              <a:t>++)</a:t>
            </a:r>
            <a:endParaRPr lang="en-US" sz="1600" b="1" dirty="0">
              <a:solidFill>
                <a:schemeClr val="tx1"/>
              </a:solidFill>
              <a:latin typeface="Courier New"/>
              <a:ea typeface="Monaco" charset="0"/>
              <a:cs typeface="Courier New"/>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a:solidFill>
                  <a:srgbClr val="C00000"/>
                </a:solidFill>
                <a:latin typeface="Courier New"/>
                <a:ea typeface="Monaco" charset="0"/>
                <a:cs typeface="Courier New"/>
                <a:sym typeface="Monaco" charset="0"/>
              </a:rPr>
              <a:t>for (</a:t>
            </a:r>
            <a:r>
              <a:rPr lang="en-US" sz="1600" b="1" dirty="0" err="1">
                <a:solidFill>
                  <a:srgbClr val="C00000"/>
                </a:solidFill>
                <a:latin typeface="Courier New"/>
                <a:ea typeface="Monaco" charset="0"/>
                <a:cs typeface="Courier New"/>
                <a:sym typeface="Monaco" charset="0"/>
              </a:rPr>
              <a:t>i</a:t>
            </a:r>
            <a:r>
              <a:rPr lang="en-US" sz="1600" b="1" dirty="0">
                <a:solidFill>
                  <a:srgbClr val="C00000"/>
                </a:solidFill>
                <a:latin typeface="Courier New"/>
                <a:ea typeface="Monaco" charset="0"/>
                <a:cs typeface="Courier New"/>
                <a:sym typeface="Monaco" charset="0"/>
              </a:rPr>
              <a:t> = 0; </a:t>
            </a:r>
            <a:r>
              <a:rPr lang="en-US" sz="1600" b="1" dirty="0" err="1">
                <a:solidFill>
                  <a:srgbClr val="C00000"/>
                </a:solidFill>
                <a:latin typeface="Courier New"/>
                <a:ea typeface="Monaco" charset="0"/>
                <a:cs typeface="Courier New"/>
                <a:sym typeface="Monaco" charset="0"/>
              </a:rPr>
              <a:t>i</a:t>
            </a:r>
            <a:r>
              <a:rPr lang="en-US" sz="1600" b="1" dirty="0">
                <a:solidFill>
                  <a:srgbClr val="C00000"/>
                </a:solidFill>
                <a:latin typeface="Courier New"/>
                <a:ea typeface="Monaco" charset="0"/>
                <a:cs typeface="Courier New"/>
                <a:sym typeface="Monaco" charset="0"/>
              </a:rPr>
              <a:t> &lt; 2048; </a:t>
            </a:r>
            <a:r>
              <a:rPr lang="en-US" sz="1600" b="1" dirty="0" err="1">
                <a:solidFill>
                  <a:srgbClr val="C00000"/>
                </a:solidFill>
                <a:latin typeface="Courier New"/>
                <a:ea typeface="Monaco" charset="0"/>
                <a:cs typeface="Courier New"/>
                <a:sym typeface="Monaco" charset="0"/>
              </a:rPr>
              <a:t>i</a:t>
            </a:r>
            <a:r>
              <a:rPr lang="en-US" sz="1600" b="1" dirty="0">
                <a:solidFill>
                  <a:srgbClr val="C00000"/>
                </a:solidFill>
                <a:latin typeface="Courier New"/>
                <a:ea typeface="Monaco" charset="0"/>
                <a:cs typeface="Courier New"/>
                <a:sym typeface="Monaco" charset="0"/>
              </a:rPr>
              <a:t>++)</a:t>
            </a:r>
            <a:endParaRPr lang="en-US" sz="1600" b="1" dirty="0">
              <a:solidFill>
                <a:schemeClr val="tx1"/>
              </a:solidFill>
              <a:latin typeface="Courier New"/>
              <a:ea typeface="Monaco" charset="0"/>
              <a:cs typeface="Courier New"/>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dst[i][j</a:t>
            </a:r>
            <a:r>
              <a:rPr lang="en-US" sz="1600" b="1" dirty="0">
                <a:solidFill>
                  <a:schemeClr val="tx1"/>
                </a:solidFill>
                <a:latin typeface="Courier New"/>
                <a:ea typeface="Monaco" charset="0"/>
                <a:cs typeface="Courier New"/>
                <a:sym typeface="Monaco" charset="0"/>
              </a:rPr>
              <a:t>] = </a:t>
            </a:r>
            <a:r>
              <a:rPr lang="en-US" sz="1600" b="1" dirty="0" err="1">
                <a:solidFill>
                  <a:schemeClr val="tx1"/>
                </a:solidFill>
                <a:latin typeface="Courier New"/>
                <a:ea typeface="Monaco" charset="0"/>
                <a:cs typeface="Courier New"/>
                <a:sym typeface="Monaco" charset="0"/>
              </a:rPr>
              <a:t>src[i][j</a:t>
            </a:r>
            <a:r>
              <a:rPr lang="en-US" sz="1600" b="1" dirty="0">
                <a:solidFill>
                  <a:schemeClr val="tx1"/>
                </a:solidFill>
                <a:latin typeface="Courier New"/>
                <a:ea typeface="Monaco" charset="0"/>
                <a:cs typeface="Courier New"/>
                <a:sym typeface="Monaco" charset="0"/>
              </a:rPr>
              <a:t>];</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a:t>
            </a:r>
          </a:p>
        </p:txBody>
      </p:sp>
      <p:sp>
        <p:nvSpPr>
          <p:cNvPr id="21510" name="Rectangle 6"/>
          <p:cNvSpPr>
            <a:spLocks/>
          </p:cNvSpPr>
          <p:nvPr/>
        </p:nvSpPr>
        <p:spPr bwMode="auto">
          <a:xfrm>
            <a:off x="393700" y="1603375"/>
            <a:ext cx="4114800" cy="2273300"/>
          </a:xfrm>
          <a:prstGeom prst="rect">
            <a:avLst/>
          </a:prstGeom>
          <a:solidFill>
            <a:srgbClr val="F8F6D9"/>
          </a:solidFill>
          <a:ln w="6350" cap="flat">
            <a:solidFill>
              <a:schemeClr val="tx1"/>
            </a:solidFill>
            <a:prstDash val="solid"/>
            <a:miter lim="800000"/>
            <a:headEnd type="none" w="med" len="med"/>
            <a:tailEnd type="none" w="med" len="med"/>
          </a:ln>
        </p:spPr>
        <p:txBody>
          <a:bodyPr lIns="63500" tIns="63500" rIns="63500" bIns="63500">
            <a:prstTxWarp prst="textNoShape">
              <a:avLst/>
            </a:prstTxWarp>
          </a:bodyPr>
          <a:lstStyle/>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void </a:t>
            </a:r>
            <a:r>
              <a:rPr lang="en-US" sz="1600" b="1" dirty="0" err="1">
                <a:solidFill>
                  <a:schemeClr val="tx1"/>
                </a:solidFill>
                <a:latin typeface="Courier New"/>
                <a:ea typeface="Monaco" charset="0"/>
                <a:cs typeface="Courier New"/>
                <a:sym typeface="Monaco" charset="0"/>
              </a:rPr>
              <a:t>copyij</a:t>
            </a:r>
            <a:r>
              <a:rPr lang="en-US" sz="1600" b="1" dirty="0">
                <a:solidFill>
                  <a:schemeClr val="tx1"/>
                </a:solidFill>
                <a:latin typeface="Courier New"/>
                <a:ea typeface="Monaco" charset="0"/>
                <a:cs typeface="Courier New"/>
                <a:sym typeface="Monaco" charset="0"/>
              </a:rPr>
              <a:t>(</a:t>
            </a:r>
            <a:r>
              <a:rPr lang="en-US" sz="1600" b="1" dirty="0" err="1">
                <a:solidFill>
                  <a:schemeClr val="tx1"/>
                </a:solidFill>
                <a:latin typeface="Courier New"/>
                <a:ea typeface="Monaco" charset="0"/>
                <a:cs typeface="Courier New"/>
                <a:sym typeface="Monaco" charset="0"/>
              </a:rPr>
              <a:t>int</a:t>
            </a: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src</a:t>
            </a:r>
            <a:r>
              <a:rPr lang="en-US" sz="1600" b="1" dirty="0">
                <a:solidFill>
                  <a:schemeClr val="tx1"/>
                </a:solidFill>
                <a:latin typeface="Courier New"/>
                <a:ea typeface="Monaco" charset="0"/>
                <a:cs typeface="Courier New"/>
                <a:sym typeface="Monaco" charset="0"/>
              </a:rPr>
              <a:t>[2048][2048],</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int</a:t>
            </a: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dst</a:t>
            </a:r>
            <a:r>
              <a:rPr lang="en-US" sz="1600" b="1" dirty="0">
                <a:solidFill>
                  <a:schemeClr val="tx1"/>
                </a:solidFill>
                <a:latin typeface="Courier New"/>
                <a:ea typeface="Monaco" charset="0"/>
                <a:cs typeface="Courier New"/>
                <a:sym typeface="Monaco" charset="0"/>
              </a:rPr>
              <a:t>[2048][2048])</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int</a:t>
            </a: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i,j</a:t>
            </a:r>
            <a:r>
              <a:rPr lang="en-US" sz="1600" b="1" dirty="0">
                <a:solidFill>
                  <a:schemeClr val="tx1"/>
                </a:solidFill>
                <a:latin typeface="Courier New"/>
                <a:ea typeface="Monaco" charset="0"/>
                <a:cs typeface="Courier New"/>
                <a:sym typeface="Monaco" charset="0"/>
              </a:rPr>
              <a:t>;</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a:solidFill>
                  <a:srgbClr val="C00000"/>
                </a:solidFill>
                <a:latin typeface="Courier New"/>
                <a:ea typeface="Monaco" charset="0"/>
                <a:cs typeface="Courier New"/>
                <a:sym typeface="Monaco" charset="0"/>
              </a:rPr>
              <a:t>for (</a:t>
            </a:r>
            <a:r>
              <a:rPr lang="en-US" sz="1600" b="1" dirty="0" err="1">
                <a:solidFill>
                  <a:srgbClr val="C00000"/>
                </a:solidFill>
                <a:latin typeface="Courier New"/>
                <a:ea typeface="Monaco" charset="0"/>
                <a:cs typeface="Courier New"/>
                <a:sym typeface="Monaco" charset="0"/>
              </a:rPr>
              <a:t>i</a:t>
            </a:r>
            <a:r>
              <a:rPr lang="en-US" sz="1600" b="1" dirty="0">
                <a:solidFill>
                  <a:srgbClr val="C00000"/>
                </a:solidFill>
                <a:latin typeface="Courier New"/>
                <a:ea typeface="Monaco" charset="0"/>
                <a:cs typeface="Courier New"/>
                <a:sym typeface="Monaco" charset="0"/>
              </a:rPr>
              <a:t> = 0; </a:t>
            </a:r>
            <a:r>
              <a:rPr lang="en-US" sz="1600" b="1" dirty="0" err="1">
                <a:solidFill>
                  <a:srgbClr val="C00000"/>
                </a:solidFill>
                <a:latin typeface="Courier New"/>
                <a:ea typeface="Monaco" charset="0"/>
                <a:cs typeface="Courier New"/>
                <a:sym typeface="Monaco" charset="0"/>
              </a:rPr>
              <a:t>i</a:t>
            </a:r>
            <a:r>
              <a:rPr lang="en-US" sz="1600" b="1" dirty="0">
                <a:solidFill>
                  <a:srgbClr val="C00000"/>
                </a:solidFill>
                <a:latin typeface="Courier New"/>
                <a:ea typeface="Monaco" charset="0"/>
                <a:cs typeface="Courier New"/>
                <a:sym typeface="Monaco" charset="0"/>
              </a:rPr>
              <a:t> &lt; 2048; </a:t>
            </a:r>
            <a:r>
              <a:rPr lang="en-US" sz="1600" b="1" dirty="0" err="1">
                <a:solidFill>
                  <a:srgbClr val="C00000"/>
                </a:solidFill>
                <a:latin typeface="Courier New"/>
                <a:ea typeface="Monaco" charset="0"/>
                <a:cs typeface="Courier New"/>
                <a:sym typeface="Monaco" charset="0"/>
              </a:rPr>
              <a:t>i</a:t>
            </a:r>
            <a:r>
              <a:rPr lang="en-US" sz="1600" b="1" dirty="0">
                <a:solidFill>
                  <a:srgbClr val="C00000"/>
                </a:solidFill>
                <a:latin typeface="Courier New"/>
                <a:ea typeface="Monaco" charset="0"/>
                <a:cs typeface="Courier New"/>
                <a:sym typeface="Monaco" charset="0"/>
              </a:rPr>
              <a:t>++)</a:t>
            </a:r>
            <a:endParaRPr lang="en-US" sz="1600" b="1" dirty="0">
              <a:solidFill>
                <a:schemeClr val="tx1"/>
              </a:solidFill>
              <a:latin typeface="Courier New"/>
              <a:ea typeface="Monaco" charset="0"/>
              <a:cs typeface="Courier New"/>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a:solidFill>
                  <a:srgbClr val="21218A"/>
                </a:solidFill>
                <a:latin typeface="Courier New"/>
                <a:ea typeface="Monaco" charset="0"/>
                <a:cs typeface="Courier New"/>
                <a:sym typeface="Monaco" charset="0"/>
              </a:rPr>
              <a:t>for (j = 0; j &lt; 2048; j++)</a:t>
            </a:r>
            <a:endParaRPr lang="en-US" sz="1600" b="1" dirty="0">
              <a:solidFill>
                <a:schemeClr val="tx1"/>
              </a:solidFill>
              <a:latin typeface="Courier New"/>
              <a:ea typeface="Monaco" charset="0"/>
              <a:cs typeface="Courier New"/>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dst</a:t>
            </a:r>
            <a:r>
              <a:rPr lang="en-US" sz="1600" b="1" dirty="0">
                <a:solidFill>
                  <a:schemeClr val="tx1"/>
                </a:solidFill>
                <a:latin typeface="Courier New"/>
                <a:ea typeface="Monaco" charset="0"/>
                <a:cs typeface="Courier New"/>
                <a:sym typeface="Monaco" charset="0"/>
              </a:rPr>
              <a:t>[</a:t>
            </a:r>
            <a:r>
              <a:rPr lang="en-US" sz="1600" b="1" dirty="0" err="1">
                <a:solidFill>
                  <a:schemeClr val="tx1"/>
                </a:solidFill>
                <a:latin typeface="Courier New"/>
                <a:ea typeface="Monaco" charset="0"/>
                <a:cs typeface="Courier New"/>
                <a:sym typeface="Monaco" charset="0"/>
              </a:rPr>
              <a:t>i</a:t>
            </a:r>
            <a:r>
              <a:rPr lang="en-US" sz="1600" b="1" dirty="0">
                <a:solidFill>
                  <a:schemeClr val="tx1"/>
                </a:solidFill>
                <a:latin typeface="Courier New"/>
                <a:ea typeface="Monaco" charset="0"/>
                <a:cs typeface="Courier New"/>
                <a:sym typeface="Monaco" charset="0"/>
              </a:rPr>
              <a:t>][j] = </a:t>
            </a:r>
            <a:r>
              <a:rPr lang="en-US" sz="1600" b="1" dirty="0" err="1">
                <a:solidFill>
                  <a:schemeClr val="tx1"/>
                </a:solidFill>
                <a:latin typeface="Courier New"/>
                <a:ea typeface="Monaco" charset="0"/>
                <a:cs typeface="Courier New"/>
                <a:sym typeface="Monaco" charset="0"/>
              </a:rPr>
              <a:t>src</a:t>
            </a:r>
            <a:r>
              <a:rPr lang="en-US" sz="1600" b="1" dirty="0">
                <a:solidFill>
                  <a:schemeClr val="tx1"/>
                </a:solidFill>
                <a:latin typeface="Courier New"/>
                <a:ea typeface="Monaco" charset="0"/>
                <a:cs typeface="Courier New"/>
                <a:sym typeface="Monaco" charset="0"/>
              </a:rPr>
              <a:t>[</a:t>
            </a:r>
            <a:r>
              <a:rPr lang="en-US" sz="1600" b="1" dirty="0" err="1">
                <a:solidFill>
                  <a:schemeClr val="tx1"/>
                </a:solidFill>
                <a:latin typeface="Courier New"/>
                <a:ea typeface="Monaco" charset="0"/>
                <a:cs typeface="Courier New"/>
                <a:sym typeface="Monaco" charset="0"/>
              </a:rPr>
              <a:t>i</a:t>
            </a:r>
            <a:r>
              <a:rPr lang="en-US" sz="1600" b="1" dirty="0">
                <a:solidFill>
                  <a:schemeClr val="tx1"/>
                </a:solidFill>
                <a:latin typeface="Courier New"/>
                <a:ea typeface="Monaco" charset="0"/>
                <a:cs typeface="Courier New"/>
                <a:sym typeface="Monaco" charset="0"/>
              </a:rPr>
              <a:t>][j];</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a:t>
            </a:r>
          </a:p>
        </p:txBody>
      </p:sp>
      <p:grpSp>
        <p:nvGrpSpPr>
          <p:cNvPr id="21511" name="Group 7"/>
          <p:cNvGrpSpPr>
            <a:grpSpLocks/>
          </p:cNvGrpSpPr>
          <p:nvPr/>
        </p:nvGrpSpPr>
        <p:grpSpPr bwMode="auto">
          <a:xfrm>
            <a:off x="4130675" y="2860675"/>
            <a:ext cx="762000" cy="228600"/>
            <a:chOff x="0" y="0"/>
            <a:chExt cx="480" cy="144"/>
          </a:xfrm>
        </p:grpSpPr>
        <p:sp>
          <p:nvSpPr>
            <p:cNvPr id="21512" name="Line 8"/>
            <p:cNvSpPr>
              <a:spLocks noChangeShapeType="1"/>
            </p:cNvSpPr>
            <p:nvPr/>
          </p:nvSpPr>
          <p:spPr bwMode="auto">
            <a:xfrm>
              <a:off x="0" y="0"/>
              <a:ext cx="480" cy="144"/>
            </a:xfrm>
            <a:prstGeom prst="line">
              <a:avLst/>
            </a:prstGeom>
            <a:noFill/>
            <a:ln w="38100" cap="flat">
              <a:solidFill>
                <a:schemeClr val="tx1"/>
              </a:solidFill>
              <a:prstDash val="solid"/>
              <a:round/>
              <a:headEnd type="none" w="med" len="med"/>
              <a:tailEnd type="triangle" w="sm" len="sm"/>
            </a:ln>
          </p:spPr>
          <p:txBody>
            <a:bodyPr lIns="0" tIns="0" rIns="0" bIns="0">
              <a:prstTxWarp prst="textNoShape">
                <a:avLst/>
              </a:prstTxWarp>
            </a:bodyPr>
            <a:lstStyle/>
            <a:p>
              <a:endParaRPr lang="en-US"/>
            </a:p>
          </p:txBody>
        </p:sp>
        <p:sp>
          <p:nvSpPr>
            <p:cNvPr id="21513" name="Line 9"/>
            <p:cNvSpPr>
              <a:spLocks noChangeShapeType="1"/>
            </p:cNvSpPr>
            <p:nvPr/>
          </p:nvSpPr>
          <p:spPr bwMode="auto">
            <a:xfrm rot="10800000" flipH="1">
              <a:off x="0" y="0"/>
              <a:ext cx="480" cy="144"/>
            </a:xfrm>
            <a:prstGeom prst="line">
              <a:avLst/>
            </a:prstGeom>
            <a:noFill/>
            <a:ln w="38100" cap="flat">
              <a:solidFill>
                <a:schemeClr val="tx1"/>
              </a:solidFill>
              <a:prstDash val="solid"/>
              <a:round/>
              <a:headEnd type="none" w="med" len="med"/>
              <a:tailEnd type="triangle" w="sm" len="sm"/>
            </a:ln>
          </p:spPr>
          <p:txBody>
            <a:bodyPr lIns="0" tIns="0" rIns="0" bIns="0">
              <a:prstTxWarp prst="textNoShape">
                <a:avLst/>
              </a:prstTxWarp>
            </a:bodyPr>
            <a:lstStyle/>
            <a:p>
              <a:endParaRPr lang="en-US"/>
            </a:p>
          </p:txBody>
        </p:sp>
      </p:grpSp>
      <p:grpSp>
        <p:nvGrpSpPr>
          <p:cNvPr id="3" name="Group 2"/>
          <p:cNvGrpSpPr/>
          <p:nvPr/>
        </p:nvGrpSpPr>
        <p:grpSpPr>
          <a:xfrm>
            <a:off x="1867959" y="3886200"/>
            <a:ext cx="5886221" cy="827276"/>
            <a:chOff x="1867959" y="3886200"/>
            <a:chExt cx="5886221" cy="827276"/>
          </a:xfrm>
        </p:grpSpPr>
        <p:sp>
          <p:nvSpPr>
            <p:cNvPr id="21514" name="Rectangle 10"/>
            <p:cNvSpPr>
              <a:spLocks/>
            </p:cNvSpPr>
            <p:nvPr/>
          </p:nvSpPr>
          <p:spPr bwMode="auto">
            <a:xfrm>
              <a:off x="6598414" y="3886200"/>
              <a:ext cx="1155766" cy="507831"/>
            </a:xfrm>
            <a:prstGeom prst="rect">
              <a:avLst/>
            </a:prstGeom>
            <a:noFill/>
            <a:ln w="12700" cap="rnd">
              <a:noFill/>
              <a:round/>
              <a:headEnd type="none" w="med" len="med"/>
              <a:tailEnd type="none" w="med" len="med"/>
            </a:ln>
          </p:spPr>
          <p:txBody>
            <a:bodyPr wrap="none" lIns="38100" tIns="38100" rIns="38100" bIns="38100">
              <a:prstTxWarp prst="textNoShape">
                <a:avLst/>
              </a:prstTxWarp>
              <a:spAutoFit/>
            </a:bodyPr>
            <a:lstStyle/>
            <a:p>
              <a:r>
                <a:rPr lang="en-US" sz="2800" dirty="0">
                  <a:solidFill>
                    <a:srgbClr val="C00000"/>
                  </a:solidFill>
                  <a:latin typeface="+mn-lt"/>
                  <a:ea typeface="Calibri" charset="0"/>
                  <a:cs typeface="Calibri" charset="0"/>
                  <a:sym typeface="Calibri" charset="0"/>
                </a:rPr>
                <a:t>81.8ms</a:t>
              </a:r>
            </a:p>
          </p:txBody>
        </p:sp>
        <p:sp>
          <p:nvSpPr>
            <p:cNvPr id="2" name="TextBox 1"/>
            <p:cNvSpPr txBox="1"/>
            <p:nvPr/>
          </p:nvSpPr>
          <p:spPr>
            <a:xfrm>
              <a:off x="1867959" y="3886200"/>
              <a:ext cx="1080745" cy="523220"/>
            </a:xfrm>
            <a:prstGeom prst="rect">
              <a:avLst/>
            </a:prstGeom>
            <a:noFill/>
          </p:spPr>
          <p:txBody>
            <a:bodyPr wrap="none" rtlCol="0">
              <a:spAutoFit/>
            </a:bodyPr>
            <a:lstStyle/>
            <a:p>
              <a:r>
                <a:rPr lang="en-US" sz="2800" dirty="0">
                  <a:solidFill>
                    <a:srgbClr val="C00000"/>
                  </a:solidFill>
                  <a:latin typeface="+mn-lt"/>
                </a:rPr>
                <a:t>4.3ms</a:t>
              </a:r>
            </a:p>
          </p:txBody>
        </p:sp>
        <p:sp>
          <p:nvSpPr>
            <p:cNvPr id="13" name="Rectangle 10"/>
            <p:cNvSpPr>
              <a:spLocks/>
            </p:cNvSpPr>
            <p:nvPr/>
          </p:nvSpPr>
          <p:spPr bwMode="auto">
            <a:xfrm>
              <a:off x="2870694" y="4267200"/>
              <a:ext cx="3675585" cy="446276"/>
            </a:xfrm>
            <a:prstGeom prst="rect">
              <a:avLst/>
            </a:prstGeom>
            <a:noFill/>
            <a:ln w="12700" cap="rnd">
              <a:noFill/>
              <a:round/>
              <a:headEnd type="none" w="med" len="med"/>
              <a:tailEnd type="none" w="med" len="med"/>
            </a:ln>
          </p:spPr>
          <p:txBody>
            <a:bodyPr wrap="none" lIns="38100" tIns="38100" rIns="38100" bIns="38100">
              <a:prstTxWarp prst="textNoShape">
                <a:avLst/>
              </a:prstTxWarp>
              <a:spAutoFit/>
            </a:bodyPr>
            <a:lstStyle/>
            <a:p>
              <a:r>
                <a:rPr lang="en-US" sz="2400" dirty="0">
                  <a:solidFill>
                    <a:schemeClr val="tx1"/>
                  </a:solidFill>
                  <a:latin typeface="+mn-lt"/>
                  <a:ea typeface="Calibri" charset="0"/>
                  <a:cs typeface="Calibri" charset="0"/>
                  <a:sym typeface="Calibri" charset="0"/>
                </a:rPr>
                <a:t>2.0 GHz Intel Core i7 </a:t>
              </a:r>
              <a:r>
                <a:rPr lang="en-US" sz="2400" dirty="0" err="1">
                  <a:solidFill>
                    <a:schemeClr val="tx1"/>
                  </a:solidFill>
                  <a:latin typeface="+mn-lt"/>
                  <a:ea typeface="Calibri" charset="0"/>
                  <a:cs typeface="Calibri" charset="0"/>
                  <a:sym typeface="Calibri" charset="0"/>
                </a:rPr>
                <a:t>Haswell</a:t>
              </a:r>
              <a:endParaRPr lang="en-US" sz="2400" dirty="0">
                <a:solidFill>
                  <a:schemeClr val="tx1"/>
                </a:solidFill>
                <a:latin typeface="+mn-lt"/>
                <a:ea typeface="Calibri" charset="0"/>
                <a:cs typeface="Calibri" charset="0"/>
                <a:sym typeface="Calibri" charset="0"/>
              </a:endParaRPr>
            </a:p>
          </p:txBody>
        </p:sp>
      </p:grpSp>
    </p:spTree>
    <p:extLst>
      <p:ext uri="{BB962C8B-B14F-4D97-AF65-F5344CB8AC3E}">
        <p14:creationId xmlns:p14="http://schemas.microsoft.com/office/powerpoint/2010/main" val="38513520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15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p:bldP spid="2150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The Performance Differs</a:t>
            </a:r>
          </a:p>
        </p:txBody>
      </p:sp>
      <p:graphicFrame>
        <p:nvGraphicFramePr>
          <p:cNvPr id="4" name="Chart 3"/>
          <p:cNvGraphicFramePr>
            <a:graphicFrameLocks noGrp="1" noChangeAspect="1"/>
          </p:cNvGraphicFramePr>
          <p:nvPr/>
        </p:nvGraphicFramePr>
        <p:xfrm>
          <a:off x="457200" y="1061112"/>
          <a:ext cx="8572500" cy="582930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bwMode="auto">
          <a:xfrm>
            <a:off x="1828800" y="1295400"/>
            <a:ext cx="1219200" cy="533400"/>
          </a:xfrm>
          <a:prstGeom prst="rect">
            <a:avLst/>
          </a:prstGeom>
          <a:solidFill>
            <a:srgbClr val="FFFF00"/>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u="none" strike="noStrike" cap="none" normalizeH="0" baseline="0" dirty="0" err="1">
                <a:ln>
                  <a:noFill/>
                </a:ln>
                <a:solidFill>
                  <a:srgbClr val="000000"/>
                </a:solidFill>
                <a:effectLst/>
                <a:latin typeface="Courier New"/>
                <a:ea typeface="ヒラギノ角ゴ ProN W3" charset="-128"/>
                <a:cs typeface="Courier New"/>
                <a:sym typeface="Gill Sans" charset="0"/>
              </a:rPr>
              <a:t>copyij</a:t>
            </a:r>
            <a:endParaRPr kumimoji="0" lang="en-US" sz="1800" b="1" u="none" strike="noStrike" cap="none" normalizeH="0" baseline="0" dirty="0">
              <a:ln>
                <a:noFill/>
              </a:ln>
              <a:solidFill>
                <a:srgbClr val="000000"/>
              </a:solidFill>
              <a:effectLst/>
              <a:latin typeface="Courier New"/>
              <a:ea typeface="ヒラギノ角ゴ ProN W3" charset="-128"/>
              <a:cs typeface="Courier New"/>
              <a:sym typeface="Gill Sans" charset="0"/>
            </a:endParaRPr>
          </a:p>
        </p:txBody>
      </p:sp>
      <p:sp>
        <p:nvSpPr>
          <p:cNvPr id="6" name="Rectangle 5"/>
          <p:cNvSpPr/>
          <p:nvPr/>
        </p:nvSpPr>
        <p:spPr bwMode="auto">
          <a:xfrm>
            <a:off x="4724400" y="4724400"/>
            <a:ext cx="1219200" cy="533400"/>
          </a:xfrm>
          <a:prstGeom prst="rect">
            <a:avLst/>
          </a:prstGeom>
          <a:solidFill>
            <a:srgbClr val="FFFF00"/>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u="none" strike="noStrike" cap="none" normalizeH="0" baseline="0" dirty="0" err="1">
                <a:ln>
                  <a:noFill/>
                </a:ln>
                <a:solidFill>
                  <a:srgbClr val="000000"/>
                </a:solidFill>
                <a:effectLst/>
                <a:latin typeface="Courier New"/>
                <a:ea typeface="ヒラギノ角ゴ ProN W3" charset="-128"/>
                <a:cs typeface="Courier New"/>
                <a:sym typeface="Gill Sans" charset="0"/>
              </a:rPr>
              <a:t>copyji</a:t>
            </a:r>
            <a:endParaRPr kumimoji="0" lang="en-US" sz="1800" b="1" u="none" strike="noStrike" cap="none" normalizeH="0" baseline="0" dirty="0">
              <a:ln>
                <a:noFill/>
              </a:ln>
              <a:solidFill>
                <a:srgbClr val="000000"/>
              </a:solidFill>
              <a:effectLst/>
              <a:latin typeface="Courier New"/>
              <a:ea typeface="ヒラギノ角ゴ ProN W3" charset="-128"/>
              <a:cs typeface="Courier New"/>
              <a:sym typeface="Gill Sans" charset="0"/>
            </a:endParaRPr>
          </a:p>
        </p:txBody>
      </p:sp>
      <p:cxnSp>
        <p:nvCxnSpPr>
          <p:cNvPr id="8" name="Straight Arrow Connector 7"/>
          <p:cNvCxnSpPr>
            <a:stCxn id="5" idx="2"/>
          </p:cNvCxnSpPr>
          <p:nvPr/>
        </p:nvCxnSpPr>
        <p:spPr bwMode="auto">
          <a:xfrm flipH="1">
            <a:off x="1981200" y="1828800"/>
            <a:ext cx="457200" cy="182880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cxnSp>
        <p:nvCxnSpPr>
          <p:cNvPr id="9" name="Straight Arrow Connector 8"/>
          <p:cNvCxnSpPr>
            <a:stCxn id="6" idx="2"/>
          </p:cNvCxnSpPr>
          <p:nvPr/>
        </p:nvCxnSpPr>
        <p:spPr bwMode="auto">
          <a:xfrm flipH="1">
            <a:off x="4495800" y="5257800"/>
            <a:ext cx="838200" cy="68580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66370088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title"/>
          </p:nvPr>
        </p:nvSpPr>
        <p:spPr>
          <a:xfrm>
            <a:off x="381000" y="254000"/>
            <a:ext cx="8534400" cy="1168400"/>
          </a:xfrm>
          <a:ln/>
        </p:spPr>
        <p:txBody>
          <a:bodyPr/>
          <a:lstStyle/>
          <a:p>
            <a:pPr marL="3175" indent="-3175"/>
            <a:r>
              <a:rPr lang="en-US" b="1" dirty="0">
                <a:solidFill>
                  <a:schemeClr val="tx1">
                    <a:lumMod val="65000"/>
                    <a:lumOff val="35000"/>
                  </a:schemeClr>
                </a:solidFill>
              </a:rPr>
              <a:t>Great Reality #5:</a:t>
            </a:r>
            <a:br>
              <a:rPr lang="en-US" b="1" dirty="0"/>
            </a:br>
            <a:r>
              <a:rPr lang="en-US" b="1" dirty="0"/>
              <a:t>Computers do more than execute programs</a:t>
            </a:r>
          </a:p>
        </p:txBody>
      </p:sp>
      <p:sp>
        <p:nvSpPr>
          <p:cNvPr id="26628" name="Rectangle 4"/>
          <p:cNvSpPr>
            <a:spLocks noGrp="1" noChangeArrowheads="1"/>
          </p:cNvSpPr>
          <p:nvPr>
            <p:ph type="body" idx="1"/>
          </p:nvPr>
        </p:nvSpPr>
        <p:spPr>
          <a:xfrm>
            <a:off x="381000" y="1600200"/>
            <a:ext cx="8382000" cy="5232400"/>
          </a:xfrm>
          <a:ln/>
        </p:spPr>
        <p:txBody>
          <a:bodyPr/>
          <a:lstStyle/>
          <a:p>
            <a:r>
              <a:rPr lang="en-US" b="1" dirty="0"/>
              <a:t>They need to get data in and out</a:t>
            </a:r>
          </a:p>
          <a:p>
            <a:pPr marL="552450" lvl="1"/>
            <a:r>
              <a:rPr lang="en-US" dirty="0">
                <a:highlight>
                  <a:srgbClr val="FFFF00"/>
                </a:highlight>
              </a:rPr>
              <a:t>I/O system critical to program reliability and performance</a:t>
            </a:r>
          </a:p>
          <a:p>
            <a:endParaRPr lang="en-US" dirty="0"/>
          </a:p>
          <a:p>
            <a:r>
              <a:rPr lang="en-US" b="1" dirty="0"/>
              <a:t>They communicate with each other over networks</a:t>
            </a:r>
          </a:p>
          <a:p>
            <a:pPr marL="552450" lvl="1"/>
            <a:r>
              <a:rPr lang="en-US" dirty="0"/>
              <a:t>Many system-level issues arise in presence of network</a:t>
            </a:r>
          </a:p>
          <a:p>
            <a:pPr marL="838200" lvl="2"/>
            <a:r>
              <a:rPr lang="en-US" dirty="0"/>
              <a:t>Concurrent operations by autonomous processes</a:t>
            </a:r>
          </a:p>
          <a:p>
            <a:pPr marL="838200" lvl="2"/>
            <a:r>
              <a:rPr lang="en-US" dirty="0"/>
              <a:t>Coping with unreliable media</a:t>
            </a:r>
          </a:p>
          <a:p>
            <a:pPr marL="838200" lvl="2"/>
            <a:r>
              <a:rPr lang="en-US" dirty="0"/>
              <a:t>Cross platform compatibility</a:t>
            </a:r>
          </a:p>
          <a:p>
            <a:pPr marL="838200" lvl="2"/>
            <a:r>
              <a:rPr lang="en-US" dirty="0"/>
              <a:t>Complex performance issues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title"/>
          </p:nvPr>
        </p:nvSpPr>
        <p:spPr/>
        <p:txBody>
          <a:bodyPr/>
          <a:lstStyle/>
          <a:p>
            <a:r>
              <a:rPr lang="en-US" dirty="0"/>
              <a:t>Course Perspective</a:t>
            </a:r>
          </a:p>
        </p:txBody>
      </p:sp>
      <p:sp>
        <p:nvSpPr>
          <p:cNvPr id="28676" name="Rectangle 4"/>
          <p:cNvSpPr>
            <a:spLocks noGrp="1" noChangeArrowheads="1"/>
          </p:cNvSpPr>
          <p:nvPr>
            <p:ph type="body" idx="1"/>
          </p:nvPr>
        </p:nvSpPr>
        <p:spPr/>
        <p:txBody>
          <a:bodyPr/>
          <a:lstStyle/>
          <a:p>
            <a:r>
              <a:rPr lang="en-US" b="1" dirty="0"/>
              <a:t>Most Systems Courses are Builder-Centric</a:t>
            </a:r>
          </a:p>
          <a:p>
            <a:pPr lvl="1"/>
            <a:r>
              <a:rPr lang="en-US" dirty="0"/>
              <a:t>Computer Architecture</a:t>
            </a:r>
          </a:p>
          <a:p>
            <a:pPr lvl="2"/>
            <a:r>
              <a:rPr lang="en-US" dirty="0"/>
              <a:t>Design pipelined processor in Verilog</a:t>
            </a:r>
          </a:p>
          <a:p>
            <a:pPr lvl="1"/>
            <a:r>
              <a:rPr lang="en-US" dirty="0"/>
              <a:t>Operating Systems</a:t>
            </a:r>
          </a:p>
          <a:p>
            <a:pPr lvl="2"/>
            <a:r>
              <a:rPr lang="en-US" dirty="0"/>
              <a:t>Implement sample portions of operating system</a:t>
            </a:r>
          </a:p>
          <a:p>
            <a:pPr lvl="1"/>
            <a:r>
              <a:rPr lang="en-US" dirty="0"/>
              <a:t>Compilers</a:t>
            </a:r>
          </a:p>
          <a:p>
            <a:pPr lvl="2"/>
            <a:r>
              <a:rPr lang="en-US" dirty="0"/>
              <a:t>Write compiler for simple language</a:t>
            </a:r>
          </a:p>
          <a:p>
            <a:pPr lvl="1"/>
            <a:r>
              <a:rPr lang="en-US" dirty="0"/>
              <a:t>Networking</a:t>
            </a:r>
          </a:p>
          <a:p>
            <a:pPr lvl="2"/>
            <a:r>
              <a:rPr lang="en-US" dirty="0"/>
              <a:t>Implement and simulate network protocols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title"/>
          </p:nvPr>
        </p:nvSpPr>
        <p:spPr/>
        <p:txBody>
          <a:bodyPr/>
          <a:lstStyle/>
          <a:p>
            <a:r>
              <a:rPr lang="en-US" dirty="0"/>
              <a:t>Course Perspective (Cont.)</a:t>
            </a:r>
          </a:p>
        </p:txBody>
      </p:sp>
      <p:sp>
        <p:nvSpPr>
          <p:cNvPr id="29700" name="Rectangle 4"/>
          <p:cNvSpPr>
            <a:spLocks noGrp="1" noChangeArrowheads="1"/>
          </p:cNvSpPr>
          <p:nvPr>
            <p:ph type="body" idx="1"/>
          </p:nvPr>
        </p:nvSpPr>
        <p:spPr/>
        <p:txBody>
          <a:bodyPr/>
          <a:lstStyle/>
          <a:p>
            <a:r>
              <a:rPr lang="en-US" b="1" dirty="0"/>
              <a:t>Our Course is Programmer-Centric</a:t>
            </a:r>
          </a:p>
          <a:p>
            <a:pPr lvl="1"/>
            <a:r>
              <a:rPr lang="en-US" dirty="0"/>
              <a:t>By knowing more about the underlying system, you can be more effective as a programmer</a:t>
            </a:r>
          </a:p>
          <a:p>
            <a:pPr lvl="1"/>
            <a:r>
              <a:rPr lang="en-US" dirty="0"/>
              <a:t>Enable you to</a:t>
            </a:r>
          </a:p>
          <a:p>
            <a:pPr lvl="2"/>
            <a:r>
              <a:rPr lang="en-US" dirty="0"/>
              <a:t>Write programs that are more reliable and efficient</a:t>
            </a:r>
          </a:p>
          <a:p>
            <a:pPr lvl="2"/>
            <a:r>
              <a:rPr lang="en-US" dirty="0"/>
              <a:t>Incorporate features that require hooks into OS</a:t>
            </a:r>
          </a:p>
          <a:p>
            <a:pPr lvl="3"/>
            <a:r>
              <a:rPr lang="en-US" dirty="0"/>
              <a:t>E.g., concurrency, signal handlers</a:t>
            </a:r>
          </a:p>
          <a:p>
            <a:pPr lvl="1"/>
            <a:r>
              <a:rPr lang="en-US" dirty="0"/>
              <a:t>Cover material in this course that you won’t see elsewhere</a:t>
            </a:r>
          </a:p>
          <a:p>
            <a:pPr lvl="1"/>
            <a:r>
              <a:rPr lang="en-US" dirty="0"/>
              <a:t>Not just a course for dedicated hackers</a:t>
            </a:r>
          </a:p>
          <a:p>
            <a:pPr lvl="2"/>
            <a:r>
              <a:rPr lang="en-US" b="1" dirty="0"/>
              <a:t>We bring out the hidden hacker in everyone!</a:t>
            </a:r>
          </a:p>
          <a:p>
            <a:pPr lvl="1"/>
            <a:endParaRPr lang="en-US" dirty="0"/>
          </a:p>
        </p:txBody>
      </p:sp>
    </p:spTree>
    <p:extLst>
      <p:ext uri="{BB962C8B-B14F-4D97-AF65-F5344CB8AC3E}">
        <p14:creationId xmlns:p14="http://schemas.microsoft.com/office/powerpoint/2010/main" val="115047143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title"/>
          </p:nvPr>
        </p:nvSpPr>
        <p:spPr/>
        <p:txBody>
          <a:bodyPr/>
          <a:lstStyle/>
          <a:p>
            <a:r>
              <a:rPr lang="en-US" dirty="0"/>
              <a:t>Overview</a:t>
            </a:r>
          </a:p>
        </p:txBody>
      </p:sp>
      <p:sp>
        <p:nvSpPr>
          <p:cNvPr id="5124" name="Rectangle 4"/>
          <p:cNvSpPr>
            <a:spLocks noGrp="1" noChangeArrowheads="1"/>
          </p:cNvSpPr>
          <p:nvPr>
            <p:ph type="body" idx="1"/>
          </p:nvPr>
        </p:nvSpPr>
        <p:spPr/>
        <p:txBody>
          <a:bodyPr/>
          <a:lstStyle/>
          <a:p>
            <a:r>
              <a:rPr lang="en-US" dirty="0"/>
              <a:t>Introductions</a:t>
            </a:r>
          </a:p>
          <a:p>
            <a:r>
              <a:rPr lang="en-US" dirty="0"/>
              <a:t>Big Picture</a:t>
            </a:r>
          </a:p>
          <a:p>
            <a:pPr lvl="1"/>
            <a:r>
              <a:rPr lang="en-US" dirty="0"/>
              <a:t>Course theme</a:t>
            </a:r>
          </a:p>
          <a:p>
            <a:pPr lvl="1"/>
            <a:r>
              <a:rPr lang="en-US" dirty="0"/>
              <a:t>Five realities</a:t>
            </a:r>
          </a:p>
          <a:p>
            <a:pPr lvl="1"/>
            <a:r>
              <a:rPr lang="en-US" dirty="0"/>
              <a:t>How the course fits into the CS/ECE/INI curriculum</a:t>
            </a:r>
          </a:p>
          <a:p>
            <a:r>
              <a:rPr lang="en-US" dirty="0"/>
              <a:t>Academic integrity</a:t>
            </a:r>
          </a:p>
          <a:p>
            <a:r>
              <a:rPr lang="en-US" dirty="0"/>
              <a:t>Logistics and Policies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a:ln/>
        </p:spPr>
        <p:txBody>
          <a:bodyPr/>
          <a:lstStyle/>
          <a:p>
            <a:pPr marL="119063" indent="-119063"/>
            <a:r>
              <a:rPr lang="en-US" dirty="0"/>
              <a:t>Role within CS/ECE Curriculum</a:t>
            </a:r>
          </a:p>
        </p:txBody>
      </p:sp>
      <p:sp>
        <p:nvSpPr>
          <p:cNvPr id="27663" name="Rectangle 15"/>
          <p:cNvSpPr>
            <a:spLocks/>
          </p:cNvSpPr>
          <p:nvPr/>
        </p:nvSpPr>
        <p:spPr bwMode="auto">
          <a:xfrm>
            <a:off x="6477000" y="583125"/>
            <a:ext cx="1382712" cy="838200"/>
          </a:xfrm>
          <a:prstGeom prst="rect">
            <a:avLst/>
          </a:prstGeom>
          <a:solidFill>
            <a:srgbClr val="F2F2F2"/>
          </a:solidFill>
          <a:ln w="12700" cap="flat">
            <a:solidFill>
              <a:schemeClr val="tx1"/>
            </a:solidFill>
            <a:prstDash val="solid"/>
            <a:miter lim="800000"/>
            <a:headEnd type="none" w="med" len="med"/>
            <a:tailEnd type="none" w="med" len="med"/>
          </a:ln>
          <a:effectLst>
            <a:outerShdw blurRad="12700" dist="25399" dir="2700000" algn="ctr" rotWithShape="0">
              <a:schemeClr val="bg2">
                <a:alpha val="74998"/>
              </a:schemeClr>
            </a:outerShdw>
          </a:effectLst>
        </p:spPr>
        <p:txBody>
          <a:bodyPr wrap="none" lIns="38100" tIns="38100" rIns="38100" bIns="38100" anchor="ctr">
            <a:prstTxWarp prst="textNoShape">
              <a:avLst/>
            </a:prstTxWarp>
          </a:bodyPr>
          <a:lstStyle/>
          <a:p>
            <a:r>
              <a:rPr lang="en-US" sz="1600" dirty="0">
                <a:solidFill>
                  <a:schemeClr val="tx1"/>
                </a:solidFill>
                <a:latin typeface="Calibri" charset="0"/>
                <a:ea typeface="Calibri" charset="0"/>
                <a:cs typeface="Calibri" charset="0"/>
                <a:sym typeface="Calibri" charset="0"/>
              </a:rPr>
              <a:t>CS 122</a:t>
            </a:r>
            <a:endParaRPr lang="en-US" sz="2400" dirty="0">
              <a:solidFill>
                <a:schemeClr val="tx1"/>
              </a:solidFill>
              <a:latin typeface="Arial Narrow" charset="0"/>
              <a:ea typeface="Lucida Grande" charset="0"/>
              <a:cs typeface="Lucida Grande" charset="0"/>
              <a:sym typeface="Arial Narrow" charset="0"/>
            </a:endParaRPr>
          </a:p>
          <a:p>
            <a:pPr algn="l"/>
            <a:r>
              <a:rPr lang="en-US" sz="1600" dirty="0">
                <a:solidFill>
                  <a:schemeClr val="tx1"/>
                </a:solidFill>
                <a:latin typeface="Calibri" charset="0"/>
                <a:ea typeface="Calibri" charset="0"/>
                <a:cs typeface="Calibri" charset="0"/>
                <a:sym typeface="Calibri" charset="0"/>
              </a:rPr>
              <a:t>Imperative</a:t>
            </a:r>
          </a:p>
          <a:p>
            <a:pPr algn="l"/>
            <a:r>
              <a:rPr lang="en-US" sz="1600" dirty="0">
                <a:solidFill>
                  <a:schemeClr val="tx1"/>
                </a:solidFill>
                <a:latin typeface="Calibri" charset="0"/>
                <a:ea typeface="Calibri" charset="0"/>
                <a:cs typeface="Calibri" charset="0"/>
                <a:sym typeface="Calibri" charset="0"/>
              </a:rPr>
              <a:t> Programming</a:t>
            </a:r>
          </a:p>
        </p:txBody>
      </p:sp>
      <p:sp>
        <p:nvSpPr>
          <p:cNvPr id="27672" name="Rectangle 24"/>
          <p:cNvSpPr>
            <a:spLocks/>
          </p:cNvSpPr>
          <p:nvPr/>
        </p:nvSpPr>
        <p:spPr bwMode="auto">
          <a:xfrm>
            <a:off x="40849" y="1675339"/>
            <a:ext cx="3898900" cy="990600"/>
          </a:xfrm>
          <a:prstGeom prst="rect">
            <a:avLst/>
          </a:prstGeom>
          <a:noFill/>
          <a:ln w="12700" cap="rnd">
            <a:noFill/>
            <a:round/>
            <a:headEnd type="none" w="med" len="med"/>
            <a:tailEnd type="none" w="med" len="med"/>
          </a:ln>
        </p:spPr>
        <p:txBody>
          <a:bodyPr lIns="38100" tIns="38100" rIns="38100" bIns="38100">
            <a:prstTxWarp prst="textNoShape">
              <a:avLst/>
            </a:prstTxWarp>
          </a:bodyPr>
          <a:lstStyle/>
          <a:p>
            <a:pPr algn="l">
              <a:spcBef>
                <a:spcPts val="475"/>
              </a:spcBef>
            </a:pPr>
            <a:r>
              <a:rPr lang="en-US" sz="2000" dirty="0">
                <a:solidFill>
                  <a:srgbClr val="C00000"/>
                </a:solidFill>
                <a:latin typeface="Calibri Italic" charset="0"/>
                <a:ea typeface="Calibri Italic" charset="0"/>
                <a:cs typeface="Calibri Italic" charset="0"/>
                <a:sym typeface="Calibri Italic" charset="0"/>
              </a:rPr>
              <a:t>Foundation of Computer Systems</a:t>
            </a:r>
            <a:br>
              <a:rPr lang="en-US" sz="2000" dirty="0">
                <a:solidFill>
                  <a:srgbClr val="C00000"/>
                </a:solidFill>
                <a:latin typeface="Calibri Italic" charset="0"/>
                <a:ea typeface="Calibri Italic" charset="0"/>
                <a:cs typeface="Calibri Italic" charset="0"/>
                <a:sym typeface="Calibri Italic" charset="0"/>
              </a:rPr>
            </a:br>
            <a:r>
              <a:rPr lang="en-US" sz="2000" dirty="0">
                <a:solidFill>
                  <a:srgbClr val="C00000"/>
                </a:solidFill>
                <a:latin typeface="Calibri Italic" charset="0"/>
                <a:ea typeface="Calibri Italic" charset="0"/>
                <a:cs typeface="Calibri Italic" charset="0"/>
                <a:sym typeface="Calibri Italic" charset="0"/>
              </a:rPr>
              <a:t>Underlying principles for hardware, </a:t>
            </a:r>
            <a:br>
              <a:rPr lang="en-US" sz="2000" dirty="0">
                <a:solidFill>
                  <a:srgbClr val="C00000"/>
                </a:solidFill>
                <a:latin typeface="Calibri Italic" charset="0"/>
                <a:ea typeface="Calibri Italic" charset="0"/>
                <a:cs typeface="Calibri Italic" charset="0"/>
                <a:sym typeface="Calibri Italic" charset="0"/>
              </a:rPr>
            </a:br>
            <a:r>
              <a:rPr lang="en-US" sz="2000" dirty="0">
                <a:solidFill>
                  <a:srgbClr val="C00000"/>
                </a:solidFill>
                <a:latin typeface="Calibri Italic" charset="0"/>
                <a:ea typeface="Calibri Italic" charset="0"/>
                <a:cs typeface="Calibri Italic" charset="0"/>
                <a:sym typeface="Calibri Italic" charset="0"/>
              </a:rPr>
              <a:t>software, and networking</a:t>
            </a:r>
          </a:p>
        </p:txBody>
      </p:sp>
      <p:sp>
        <p:nvSpPr>
          <p:cNvPr id="27677" name="Line 29"/>
          <p:cNvSpPr>
            <a:spLocks noChangeShapeType="1"/>
          </p:cNvSpPr>
          <p:nvPr/>
        </p:nvSpPr>
        <p:spPr bwMode="auto">
          <a:xfrm flipV="1">
            <a:off x="4572001" y="990600"/>
            <a:ext cx="1905000" cy="672039"/>
          </a:xfrm>
          <a:prstGeom prst="line">
            <a:avLst/>
          </a:prstGeom>
          <a:noFill/>
          <a:ln w="25400" cap="flat">
            <a:solidFill>
              <a:schemeClr val="tx1"/>
            </a:solidFill>
            <a:prstDash val="solid"/>
            <a:round/>
            <a:headEnd type="triangle" w="med" len="med"/>
            <a:tailEnd type="none" w="med" len="med"/>
          </a:ln>
        </p:spPr>
        <p:txBody>
          <a:bodyPr lIns="0" tIns="0" rIns="0" bIns="0">
            <a:prstTxWarp prst="textNoShape">
              <a:avLst/>
            </a:prstTxWarp>
          </a:bodyPr>
          <a:lstStyle/>
          <a:p>
            <a:endParaRPr lang="en-US"/>
          </a:p>
        </p:txBody>
      </p:sp>
      <p:sp>
        <p:nvSpPr>
          <p:cNvPr id="2" name="TextBox 1">
            <a:extLst>
              <a:ext uri="{FF2B5EF4-FFF2-40B4-BE49-F238E27FC236}">
                <a16:creationId xmlns:a16="http://schemas.microsoft.com/office/drawing/2014/main" id="{7365FD70-9248-E148-B9DD-CADB20517FEE}"/>
              </a:ext>
            </a:extLst>
          </p:cNvPr>
          <p:cNvSpPr txBox="1"/>
          <p:nvPr/>
        </p:nvSpPr>
        <p:spPr>
          <a:xfrm>
            <a:off x="409411" y="3623608"/>
            <a:ext cx="3505200" cy="286232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285750" indent="-285750" algn="l">
              <a:tabLst>
                <a:tab pos="1082675" algn="l"/>
              </a:tabLst>
            </a:pPr>
            <a:r>
              <a:rPr lang="en-US" sz="1800" dirty="0">
                <a:latin typeface="+mj-lt"/>
              </a:rPr>
              <a:t>CS Systems</a:t>
            </a:r>
          </a:p>
          <a:p>
            <a:pPr marL="285750" indent="-285750" algn="l">
              <a:buFont typeface="Arial" panose="020B0604020202020204" pitchFamily="34" charset="0"/>
              <a:buChar char="•"/>
              <a:tabLst>
                <a:tab pos="1082675" algn="l"/>
              </a:tabLst>
            </a:pPr>
            <a:r>
              <a:rPr lang="en-US" sz="1800" dirty="0">
                <a:latin typeface="+mj-lt"/>
              </a:rPr>
              <a:t>15-319	Cloud Computing</a:t>
            </a:r>
          </a:p>
          <a:p>
            <a:pPr marL="285750" indent="-285750" algn="l">
              <a:buFont typeface="Arial" panose="020B0604020202020204" pitchFamily="34" charset="0"/>
              <a:buChar char="•"/>
              <a:tabLst>
                <a:tab pos="1082675" algn="l"/>
              </a:tabLst>
            </a:pPr>
            <a:r>
              <a:rPr lang="en-US" sz="1800" dirty="0">
                <a:latin typeface="+mj-lt"/>
              </a:rPr>
              <a:t>15-330	Computer Security</a:t>
            </a:r>
          </a:p>
          <a:p>
            <a:pPr marL="285750" indent="-285750" algn="l">
              <a:buFont typeface="Arial" panose="020B0604020202020204" pitchFamily="34" charset="0"/>
              <a:buChar char="•"/>
              <a:tabLst>
                <a:tab pos="1082675" algn="l"/>
              </a:tabLst>
            </a:pPr>
            <a:r>
              <a:rPr lang="en-US" sz="1800" dirty="0">
                <a:latin typeface="+mj-lt"/>
              </a:rPr>
              <a:t>15-410	Operating Systems</a:t>
            </a:r>
          </a:p>
          <a:p>
            <a:pPr marL="285750" indent="-285750" algn="l">
              <a:buFont typeface="Arial" panose="020B0604020202020204" pitchFamily="34" charset="0"/>
              <a:buChar char="•"/>
              <a:tabLst>
                <a:tab pos="1082675" algn="l"/>
              </a:tabLst>
            </a:pPr>
            <a:r>
              <a:rPr lang="en-US" sz="1800" dirty="0">
                <a:latin typeface="+mj-lt"/>
              </a:rPr>
              <a:t>15-411	Compiler Design</a:t>
            </a:r>
          </a:p>
          <a:p>
            <a:pPr marL="285750" indent="-285750" algn="l">
              <a:buFont typeface="Arial" panose="020B0604020202020204" pitchFamily="34" charset="0"/>
              <a:buChar char="•"/>
              <a:tabLst>
                <a:tab pos="1082675" algn="l"/>
              </a:tabLst>
            </a:pPr>
            <a:r>
              <a:rPr lang="en-US" sz="1800" dirty="0">
                <a:latin typeface="+mj-lt"/>
              </a:rPr>
              <a:t>15-415	Database Applications</a:t>
            </a:r>
          </a:p>
          <a:p>
            <a:pPr marL="285750" indent="-285750" algn="l">
              <a:buFont typeface="Arial" panose="020B0604020202020204" pitchFamily="34" charset="0"/>
              <a:buChar char="•"/>
              <a:tabLst>
                <a:tab pos="1082675" algn="l"/>
              </a:tabLst>
            </a:pPr>
            <a:r>
              <a:rPr lang="en-US" sz="1800" dirty="0">
                <a:latin typeface="+mj-lt"/>
              </a:rPr>
              <a:t>15-418 	Parallel Computing</a:t>
            </a:r>
          </a:p>
          <a:p>
            <a:pPr marL="285750" indent="-285750" algn="l">
              <a:buFont typeface="Arial" panose="020B0604020202020204" pitchFamily="34" charset="0"/>
              <a:buChar char="•"/>
              <a:tabLst>
                <a:tab pos="1082675" algn="l"/>
              </a:tabLst>
            </a:pPr>
            <a:r>
              <a:rPr lang="en-US" sz="1800" dirty="0">
                <a:latin typeface="+mj-lt"/>
              </a:rPr>
              <a:t>15-440	Distributed Systems</a:t>
            </a:r>
          </a:p>
          <a:p>
            <a:pPr marL="285750" indent="-285750" algn="l">
              <a:buFont typeface="Arial" panose="020B0604020202020204" pitchFamily="34" charset="0"/>
              <a:buChar char="•"/>
              <a:tabLst>
                <a:tab pos="1082675" algn="l"/>
              </a:tabLst>
            </a:pPr>
            <a:r>
              <a:rPr lang="en-US" sz="1800" dirty="0">
                <a:latin typeface="+mj-lt"/>
              </a:rPr>
              <a:t>15-441	Computer Networks</a:t>
            </a:r>
          </a:p>
          <a:p>
            <a:pPr marL="285750" indent="-285750" algn="l">
              <a:buFont typeface="Arial" panose="020B0604020202020204" pitchFamily="34" charset="0"/>
              <a:buChar char="•"/>
              <a:tabLst>
                <a:tab pos="1082675" algn="l"/>
              </a:tabLst>
            </a:pPr>
            <a:r>
              <a:rPr lang="en-US" sz="1800" dirty="0">
                <a:latin typeface="+mj-lt"/>
              </a:rPr>
              <a:t>15-445	Database Systems</a:t>
            </a:r>
          </a:p>
        </p:txBody>
      </p:sp>
      <p:sp>
        <p:nvSpPr>
          <p:cNvPr id="37" name="TextBox 36">
            <a:extLst>
              <a:ext uri="{FF2B5EF4-FFF2-40B4-BE49-F238E27FC236}">
                <a16:creationId xmlns:a16="http://schemas.microsoft.com/office/drawing/2014/main" id="{F3DD7260-962A-D540-8123-480B84356C04}"/>
              </a:ext>
            </a:extLst>
          </p:cNvPr>
          <p:cNvSpPr txBox="1"/>
          <p:nvPr/>
        </p:nvSpPr>
        <p:spPr>
          <a:xfrm>
            <a:off x="4929335" y="3381026"/>
            <a:ext cx="4114800" cy="203132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285750" indent="-285750" algn="l">
              <a:tabLst>
                <a:tab pos="1082675" algn="l"/>
              </a:tabLst>
            </a:pPr>
            <a:r>
              <a:rPr lang="en-US" sz="1800" dirty="0">
                <a:latin typeface="+mj-lt"/>
              </a:rPr>
              <a:t>ECE Systems</a:t>
            </a:r>
          </a:p>
          <a:p>
            <a:pPr marL="285750" indent="-285750" algn="l">
              <a:buFont typeface="Arial" panose="020B0604020202020204" pitchFamily="34" charset="0"/>
              <a:buChar char="•"/>
              <a:tabLst>
                <a:tab pos="1082675" algn="l"/>
              </a:tabLst>
            </a:pPr>
            <a:r>
              <a:rPr lang="en-US" sz="1800" dirty="0">
                <a:latin typeface="+mj-lt"/>
              </a:rPr>
              <a:t>18-330	Computer Security</a:t>
            </a:r>
          </a:p>
          <a:p>
            <a:pPr marL="285750" indent="-285750" algn="l">
              <a:buFont typeface="Arial" panose="020B0604020202020204" pitchFamily="34" charset="0"/>
              <a:buChar char="•"/>
              <a:tabLst>
                <a:tab pos="1082675" algn="l"/>
              </a:tabLst>
            </a:pPr>
            <a:r>
              <a:rPr lang="en-US" sz="1800" dirty="0">
                <a:latin typeface="+mj-lt"/>
              </a:rPr>
              <a:t>18-349 	Intro to Embedded Systems</a:t>
            </a:r>
          </a:p>
          <a:p>
            <a:pPr marL="285750" indent="-285750" algn="l">
              <a:buFont typeface="Arial" panose="020B0604020202020204" pitchFamily="34" charset="0"/>
              <a:buChar char="•"/>
              <a:tabLst>
                <a:tab pos="1082675" algn="l"/>
              </a:tabLst>
            </a:pPr>
            <a:r>
              <a:rPr lang="en-US" sz="1800" dirty="0">
                <a:latin typeface="+mj-lt"/>
              </a:rPr>
              <a:t>18-441	Computer Networks</a:t>
            </a:r>
          </a:p>
          <a:p>
            <a:pPr marL="285750" indent="-285750" algn="l">
              <a:buFont typeface="Arial" panose="020B0604020202020204" pitchFamily="34" charset="0"/>
              <a:buChar char="•"/>
              <a:tabLst>
                <a:tab pos="1082675" algn="l"/>
              </a:tabLst>
            </a:pPr>
            <a:r>
              <a:rPr lang="en-US" sz="1800" dirty="0">
                <a:latin typeface="+mj-lt"/>
              </a:rPr>
              <a:t>18-447	Computer Architecture</a:t>
            </a:r>
          </a:p>
          <a:p>
            <a:pPr marL="285750" indent="-285750" algn="l">
              <a:buFont typeface="Arial" panose="020B0604020202020204" pitchFamily="34" charset="0"/>
              <a:buChar char="•"/>
              <a:tabLst>
                <a:tab pos="1082675" algn="l"/>
              </a:tabLst>
            </a:pPr>
            <a:r>
              <a:rPr lang="en-US" sz="1800" dirty="0">
                <a:latin typeface="+mj-lt"/>
              </a:rPr>
              <a:t>18-452	Wireless Networking</a:t>
            </a:r>
          </a:p>
          <a:p>
            <a:pPr marL="285750" indent="-285750" algn="l">
              <a:buFont typeface="Arial" panose="020B0604020202020204" pitchFamily="34" charset="0"/>
              <a:buChar char="•"/>
              <a:tabLst>
                <a:tab pos="1082675" algn="l"/>
              </a:tabLst>
            </a:pPr>
            <a:r>
              <a:rPr lang="en-US" sz="1800" dirty="0">
                <a:latin typeface="+mj-lt"/>
              </a:rPr>
              <a:t>18-451	</a:t>
            </a:r>
            <a:r>
              <a:rPr lang="en-US" sz="1800" dirty="0" err="1">
                <a:latin typeface="+mj-lt"/>
              </a:rPr>
              <a:t>Cyberphysical</a:t>
            </a:r>
            <a:r>
              <a:rPr lang="en-US" sz="1800" dirty="0">
                <a:latin typeface="+mj-lt"/>
              </a:rPr>
              <a:t> Systems</a:t>
            </a:r>
          </a:p>
        </p:txBody>
      </p:sp>
      <p:sp>
        <p:nvSpPr>
          <p:cNvPr id="38" name="TextBox 37">
            <a:extLst>
              <a:ext uri="{FF2B5EF4-FFF2-40B4-BE49-F238E27FC236}">
                <a16:creationId xmlns:a16="http://schemas.microsoft.com/office/drawing/2014/main" id="{087DD645-51FE-6F42-BD89-E38B34A74D96}"/>
              </a:ext>
            </a:extLst>
          </p:cNvPr>
          <p:cNvSpPr txBox="1"/>
          <p:nvPr/>
        </p:nvSpPr>
        <p:spPr>
          <a:xfrm>
            <a:off x="4572000" y="5562600"/>
            <a:ext cx="3505200" cy="92333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285750" indent="-285750" algn="l">
              <a:tabLst>
                <a:tab pos="1082675" algn="l"/>
              </a:tabLst>
            </a:pPr>
            <a:r>
              <a:rPr lang="en-US" sz="1800" dirty="0">
                <a:latin typeface="+mj-lt"/>
              </a:rPr>
              <a:t>CS Graphics</a:t>
            </a:r>
          </a:p>
          <a:p>
            <a:pPr marL="285750" indent="-285750" algn="l">
              <a:buFont typeface="Arial" panose="020B0604020202020204" pitchFamily="34" charset="0"/>
              <a:buChar char="•"/>
              <a:tabLst>
                <a:tab pos="1082675" algn="l"/>
              </a:tabLst>
            </a:pPr>
            <a:r>
              <a:rPr lang="en-US" sz="1800" dirty="0">
                <a:latin typeface="+mj-lt"/>
              </a:rPr>
              <a:t>15-462	Computer Graphics</a:t>
            </a:r>
          </a:p>
          <a:p>
            <a:pPr marL="285750" indent="-285750" algn="l">
              <a:buFont typeface="Arial" panose="020B0604020202020204" pitchFamily="34" charset="0"/>
              <a:buChar char="•"/>
              <a:tabLst>
                <a:tab pos="1082675" algn="l"/>
              </a:tabLst>
            </a:pPr>
            <a:r>
              <a:rPr lang="en-US" sz="1800" dirty="0">
                <a:latin typeface="+mj-lt"/>
              </a:rPr>
              <a:t>15-463	Comp. Photography</a:t>
            </a:r>
          </a:p>
        </p:txBody>
      </p:sp>
      <p:sp>
        <p:nvSpPr>
          <p:cNvPr id="39" name="Line 29">
            <a:extLst>
              <a:ext uri="{FF2B5EF4-FFF2-40B4-BE49-F238E27FC236}">
                <a16:creationId xmlns:a16="http://schemas.microsoft.com/office/drawing/2014/main" id="{CDD00F28-71B2-0C45-B5AC-34D9E02D23C9}"/>
              </a:ext>
            </a:extLst>
          </p:cNvPr>
          <p:cNvSpPr>
            <a:spLocks noChangeShapeType="1"/>
          </p:cNvSpPr>
          <p:nvPr/>
        </p:nvSpPr>
        <p:spPr bwMode="auto">
          <a:xfrm flipV="1">
            <a:off x="1981199" y="2157923"/>
            <a:ext cx="2641075" cy="1465683"/>
          </a:xfrm>
          <a:prstGeom prst="line">
            <a:avLst/>
          </a:prstGeom>
          <a:noFill/>
          <a:ln w="25400" cap="flat">
            <a:solidFill>
              <a:schemeClr val="tx1"/>
            </a:solidFill>
            <a:prstDash val="solid"/>
            <a:round/>
            <a:headEnd type="triangle" w="med" len="med"/>
            <a:tailEnd type="none" w="med" len="med"/>
          </a:ln>
        </p:spPr>
        <p:txBody>
          <a:bodyPr lIns="0" tIns="0" rIns="0" bIns="0">
            <a:prstTxWarp prst="textNoShape">
              <a:avLst/>
            </a:prstTxWarp>
          </a:bodyPr>
          <a:lstStyle/>
          <a:p>
            <a:endParaRPr lang="en-US"/>
          </a:p>
        </p:txBody>
      </p:sp>
      <p:sp>
        <p:nvSpPr>
          <p:cNvPr id="40" name="Line 29">
            <a:extLst>
              <a:ext uri="{FF2B5EF4-FFF2-40B4-BE49-F238E27FC236}">
                <a16:creationId xmlns:a16="http://schemas.microsoft.com/office/drawing/2014/main" id="{0E9ACB34-8200-764E-9A0B-D433F66458A6}"/>
              </a:ext>
            </a:extLst>
          </p:cNvPr>
          <p:cNvSpPr>
            <a:spLocks noChangeShapeType="1"/>
          </p:cNvSpPr>
          <p:nvPr/>
        </p:nvSpPr>
        <p:spPr bwMode="auto">
          <a:xfrm flipH="1" flipV="1">
            <a:off x="4597137" y="2157925"/>
            <a:ext cx="175051" cy="3404674"/>
          </a:xfrm>
          <a:prstGeom prst="line">
            <a:avLst/>
          </a:prstGeom>
          <a:noFill/>
          <a:ln w="25400" cap="flat">
            <a:solidFill>
              <a:schemeClr val="tx1"/>
            </a:solidFill>
            <a:prstDash val="solid"/>
            <a:round/>
            <a:headEnd type="triangle" w="med" len="med"/>
            <a:tailEnd type="none" w="med" len="med"/>
          </a:ln>
        </p:spPr>
        <p:txBody>
          <a:bodyPr lIns="0" tIns="0" rIns="0" bIns="0">
            <a:prstTxWarp prst="textNoShape">
              <a:avLst/>
            </a:prstTxWarp>
          </a:bodyPr>
          <a:lstStyle/>
          <a:p>
            <a:endParaRPr lang="en-US"/>
          </a:p>
        </p:txBody>
      </p:sp>
      <p:sp>
        <p:nvSpPr>
          <p:cNvPr id="41" name="Line 29">
            <a:extLst>
              <a:ext uri="{FF2B5EF4-FFF2-40B4-BE49-F238E27FC236}">
                <a16:creationId xmlns:a16="http://schemas.microsoft.com/office/drawing/2014/main" id="{3C7913D0-F0E6-4942-BB2A-9D2A621C2E76}"/>
              </a:ext>
            </a:extLst>
          </p:cNvPr>
          <p:cNvSpPr>
            <a:spLocks noChangeShapeType="1"/>
          </p:cNvSpPr>
          <p:nvPr/>
        </p:nvSpPr>
        <p:spPr bwMode="auto">
          <a:xfrm flipH="1" flipV="1">
            <a:off x="4571999" y="2157925"/>
            <a:ext cx="2362199" cy="1223100"/>
          </a:xfrm>
          <a:prstGeom prst="line">
            <a:avLst/>
          </a:prstGeom>
          <a:noFill/>
          <a:ln w="25400" cap="flat">
            <a:solidFill>
              <a:schemeClr val="tx1"/>
            </a:solidFill>
            <a:prstDash val="solid"/>
            <a:round/>
            <a:headEnd type="triangle" w="med" len="med"/>
            <a:tailEnd type="none" w="med" len="med"/>
          </a:ln>
        </p:spPr>
        <p:txBody>
          <a:bodyPr lIns="0" tIns="0" rIns="0" bIns="0">
            <a:prstTxWarp prst="textNoShape">
              <a:avLst/>
            </a:prstTxWarp>
          </a:bodyPr>
          <a:lstStyle/>
          <a:p>
            <a:endParaRPr lang="en-US"/>
          </a:p>
        </p:txBody>
      </p:sp>
      <p:sp>
        <p:nvSpPr>
          <p:cNvPr id="27678" name="Rectangle 30"/>
          <p:cNvSpPr>
            <a:spLocks/>
          </p:cNvSpPr>
          <p:nvPr/>
        </p:nvSpPr>
        <p:spPr bwMode="auto">
          <a:xfrm>
            <a:off x="3829050" y="1662639"/>
            <a:ext cx="1485900" cy="1003300"/>
          </a:xfrm>
          <a:prstGeom prst="rect">
            <a:avLst/>
          </a:prstGeom>
          <a:solidFill>
            <a:srgbClr val="C00000"/>
          </a:solidFill>
          <a:ln w="12700" cap="flat">
            <a:solidFill>
              <a:schemeClr val="tx1"/>
            </a:solidFill>
            <a:prstDash val="solid"/>
            <a:miter lim="800000"/>
            <a:headEnd type="none" w="med" len="med"/>
            <a:tailEnd type="none" w="med" len="med"/>
          </a:ln>
          <a:effectLst>
            <a:outerShdw blurRad="12700" dist="25399" dir="2700000" algn="ctr" rotWithShape="0">
              <a:schemeClr val="bg2">
                <a:alpha val="74998"/>
              </a:schemeClr>
            </a:outerShdw>
          </a:effectLst>
        </p:spPr>
        <p:txBody>
          <a:bodyPr lIns="0" tIns="0" rIns="0" bIns="0" anchor="ctr">
            <a:prstTxWarp prst="textNoShape">
              <a:avLst/>
            </a:prstTxWarp>
          </a:bodyPr>
          <a:lstStyle/>
          <a:p>
            <a:r>
              <a:rPr lang="en-US" sz="2800" dirty="0">
                <a:solidFill>
                  <a:srgbClr val="FFFFFF"/>
                </a:solidFill>
                <a:latin typeface="Calibri" charset="0"/>
                <a:ea typeface="Calibri" charset="0"/>
                <a:cs typeface="Calibri" charset="0"/>
                <a:sym typeface="Calibri" charset="0"/>
              </a:rPr>
              <a:t>213/513</a:t>
            </a:r>
          </a:p>
        </p:txBody>
      </p:sp>
    </p:spTree>
    <p:extLst>
      <p:ext uri="{BB962C8B-B14F-4D97-AF65-F5344CB8AC3E}">
        <p14:creationId xmlns:p14="http://schemas.microsoft.com/office/powerpoint/2010/main" val="148715636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2999E-D42E-FB46-863E-AD1A8323FCEA}"/>
              </a:ext>
            </a:extLst>
          </p:cNvPr>
          <p:cNvSpPr>
            <a:spLocks noGrp="1"/>
          </p:cNvSpPr>
          <p:nvPr>
            <p:ph type="title"/>
          </p:nvPr>
        </p:nvSpPr>
        <p:spPr/>
        <p:txBody>
          <a:bodyPr/>
          <a:lstStyle/>
          <a:p>
            <a:r>
              <a:rPr lang="en-US" dirty="0"/>
              <a:t>Systems Concentration</a:t>
            </a:r>
          </a:p>
        </p:txBody>
      </p:sp>
      <p:sp>
        <p:nvSpPr>
          <p:cNvPr id="3" name="Content Placeholder 2">
            <a:extLst>
              <a:ext uri="{FF2B5EF4-FFF2-40B4-BE49-F238E27FC236}">
                <a16:creationId xmlns:a16="http://schemas.microsoft.com/office/drawing/2014/main" id="{B75EA88D-22C5-0044-95F4-7F47C0CA8307}"/>
              </a:ext>
            </a:extLst>
          </p:cNvPr>
          <p:cNvSpPr>
            <a:spLocks noGrp="1"/>
          </p:cNvSpPr>
          <p:nvPr>
            <p:ph idx="1"/>
          </p:nvPr>
        </p:nvSpPr>
        <p:spPr/>
        <p:txBody>
          <a:bodyPr/>
          <a:lstStyle/>
          <a:p>
            <a:r>
              <a:rPr lang="en-US" dirty="0"/>
              <a:t>For CS undergrads (currently)</a:t>
            </a:r>
          </a:p>
          <a:p>
            <a:r>
              <a:rPr lang="en-US" dirty="0"/>
              <a:t>Take ~5 systems courses</a:t>
            </a:r>
          </a:p>
          <a:p>
            <a:r>
              <a:rPr lang="en-US" dirty="0"/>
              <a:t>Chance to learn about wide range of systems and systems issues</a:t>
            </a:r>
          </a:p>
        </p:txBody>
      </p:sp>
    </p:spTree>
    <p:extLst>
      <p:ext uri="{BB962C8B-B14F-4D97-AF65-F5344CB8AC3E}">
        <p14:creationId xmlns:p14="http://schemas.microsoft.com/office/powerpoint/2010/main" val="60120087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lgn="ctr"/>
            <a:r>
              <a:rPr lang="en-US" sz="7200" dirty="0"/>
              <a:t>Academic Integrity</a:t>
            </a:r>
          </a:p>
        </p:txBody>
      </p:sp>
      <p:sp>
        <p:nvSpPr>
          <p:cNvPr id="5" name="Text Placeholder 4"/>
          <p:cNvSpPr>
            <a:spLocks noGrp="1"/>
          </p:cNvSpPr>
          <p:nvPr>
            <p:ph type="subTitle" idx="1"/>
          </p:nvPr>
        </p:nvSpPr>
        <p:spPr/>
        <p:txBody>
          <a:bodyPr/>
          <a:lstStyle/>
          <a:p>
            <a:pPr algn="l"/>
            <a:r>
              <a:rPr lang="en-US" sz="3200" b="1" dirty="0">
                <a:solidFill>
                  <a:srgbClr val="FF0000"/>
                </a:solidFill>
              </a:rPr>
              <a:t>Please pay close attention, especially if this is your first semester at CMU</a:t>
            </a:r>
          </a:p>
          <a:p>
            <a:pPr algn="l"/>
            <a:endParaRPr lang="en-US" sz="3200" dirty="0"/>
          </a:p>
        </p:txBody>
      </p:sp>
    </p:spTree>
    <p:extLst>
      <p:ext uri="{BB962C8B-B14F-4D97-AF65-F5344CB8AC3E}">
        <p14:creationId xmlns:p14="http://schemas.microsoft.com/office/powerpoint/2010/main" val="192793437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title"/>
          </p:nvPr>
        </p:nvSpPr>
        <p:spPr/>
        <p:txBody>
          <a:bodyPr/>
          <a:lstStyle/>
          <a:p>
            <a:r>
              <a:rPr lang="en-US" dirty="0"/>
              <a:t>Cheating/Plagiarism: Description</a:t>
            </a:r>
          </a:p>
        </p:txBody>
      </p:sp>
      <p:sp>
        <p:nvSpPr>
          <p:cNvPr id="39940" name="Rectangle 4"/>
          <p:cNvSpPr>
            <a:spLocks noGrp="1" noChangeArrowheads="1"/>
          </p:cNvSpPr>
          <p:nvPr>
            <p:ph type="body" idx="1"/>
          </p:nvPr>
        </p:nvSpPr>
        <p:spPr>
          <a:xfrm>
            <a:off x="381000" y="1219200"/>
            <a:ext cx="8382000" cy="5410200"/>
          </a:xfrm>
        </p:spPr>
        <p:txBody>
          <a:bodyPr>
            <a:normAutofit/>
          </a:bodyPr>
          <a:lstStyle/>
          <a:p>
            <a:r>
              <a:rPr lang="en-US" dirty="0"/>
              <a:t>Unauthorized use of information</a:t>
            </a:r>
          </a:p>
          <a:p>
            <a:pPr lvl="1"/>
            <a:r>
              <a:rPr lang="en-US" b="1" dirty="0"/>
              <a:t>Borrowing code: </a:t>
            </a:r>
            <a:r>
              <a:rPr lang="en-US" dirty="0"/>
              <a:t>by copying, retyping, </a:t>
            </a:r>
            <a:r>
              <a:rPr lang="en-US" b="1" i="1" dirty="0"/>
              <a:t>looking at</a:t>
            </a:r>
            <a:r>
              <a:rPr lang="en-US" dirty="0"/>
              <a:t> a file</a:t>
            </a:r>
          </a:p>
          <a:p>
            <a:pPr lvl="1"/>
            <a:r>
              <a:rPr lang="en-US" b="1" dirty="0"/>
              <a:t>Describing: </a:t>
            </a:r>
            <a:r>
              <a:rPr lang="en-US" dirty="0"/>
              <a:t>verbal description of code from one person to another</a:t>
            </a:r>
          </a:p>
          <a:p>
            <a:pPr lvl="2"/>
            <a:r>
              <a:rPr lang="en-US" b="1" i="1" dirty="0">
                <a:solidFill>
                  <a:srgbClr val="C00000"/>
                </a:solidFill>
              </a:rPr>
              <a:t>Even if you just describe/discuss how to put together CS:APP code snippets to solve the problem</a:t>
            </a:r>
          </a:p>
          <a:p>
            <a:pPr lvl="1"/>
            <a:r>
              <a:rPr lang="en-US" b="1" dirty="0"/>
              <a:t>Searching the Web </a:t>
            </a:r>
            <a:r>
              <a:rPr lang="en-US" dirty="0"/>
              <a:t>for solutions, discussions, tutorials, blogs, other universities’ 213 instances,…  in English or any other language</a:t>
            </a:r>
          </a:p>
          <a:p>
            <a:pPr lvl="1"/>
            <a:r>
              <a:rPr lang="en-US" b="1" dirty="0"/>
              <a:t>Copying code </a:t>
            </a:r>
            <a:r>
              <a:rPr lang="en-US" dirty="0"/>
              <a:t>from a previous course or online solution</a:t>
            </a:r>
          </a:p>
          <a:p>
            <a:pPr lvl="1"/>
            <a:r>
              <a:rPr lang="en-US" b="1" dirty="0"/>
              <a:t>Reusing </a:t>
            </a:r>
            <a:r>
              <a:rPr lang="en-US" b="1" i="1" dirty="0"/>
              <a:t>your</a:t>
            </a:r>
            <a:r>
              <a:rPr lang="en-US" b="1" dirty="0"/>
              <a:t> code </a:t>
            </a:r>
            <a:r>
              <a:rPr lang="en-US" dirty="0"/>
              <a:t>from a previous semester (here or elsewhere)</a:t>
            </a:r>
          </a:p>
          <a:p>
            <a:pPr lvl="2"/>
            <a:r>
              <a:rPr lang="en-US" b="1" i="1" dirty="0">
                <a:solidFill>
                  <a:srgbClr val="C00000"/>
                </a:solidFill>
              </a:rPr>
              <a:t>If you take the course this semester, all work has to be done this semester </a:t>
            </a:r>
            <a:r>
              <a:rPr lang="en-US" b="1" i="1" dirty="0"/>
              <a:t>(unless you have special permission from the instructors)</a:t>
            </a:r>
          </a:p>
        </p:txBody>
      </p:sp>
    </p:spTree>
    <p:extLst>
      <p:ext uri="{BB962C8B-B14F-4D97-AF65-F5344CB8AC3E}">
        <p14:creationId xmlns:p14="http://schemas.microsoft.com/office/powerpoint/2010/main" val="222123668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title"/>
          </p:nvPr>
        </p:nvSpPr>
        <p:spPr/>
        <p:txBody>
          <a:bodyPr/>
          <a:lstStyle/>
          <a:p>
            <a:r>
              <a:rPr lang="en-US" dirty="0"/>
              <a:t>Cheating/Plagiarism: Description (cont.)</a:t>
            </a:r>
          </a:p>
        </p:txBody>
      </p:sp>
      <p:sp>
        <p:nvSpPr>
          <p:cNvPr id="39940" name="Rectangle 4"/>
          <p:cNvSpPr>
            <a:spLocks noGrp="1" noChangeArrowheads="1"/>
          </p:cNvSpPr>
          <p:nvPr>
            <p:ph type="body" idx="1"/>
          </p:nvPr>
        </p:nvSpPr>
        <p:spPr>
          <a:xfrm>
            <a:off x="381000" y="1219200"/>
            <a:ext cx="8382000" cy="5410200"/>
          </a:xfrm>
        </p:spPr>
        <p:txBody>
          <a:bodyPr>
            <a:normAutofit/>
          </a:bodyPr>
          <a:lstStyle/>
          <a:p>
            <a:r>
              <a:rPr lang="en-US" dirty="0"/>
              <a:t>Unauthorized supplying of information</a:t>
            </a:r>
          </a:p>
          <a:p>
            <a:pPr lvl="1"/>
            <a:r>
              <a:rPr lang="en-US" dirty="0"/>
              <a:t>Providing copy: Giving a copy of a file to someone</a:t>
            </a:r>
          </a:p>
          <a:p>
            <a:pPr lvl="1"/>
            <a:r>
              <a:rPr lang="en-US" dirty="0"/>
              <a:t>Providing access:</a:t>
            </a:r>
          </a:p>
          <a:p>
            <a:pPr lvl="2"/>
            <a:r>
              <a:rPr lang="en-US" dirty="0"/>
              <a:t>Putting material in unprotected directory</a:t>
            </a:r>
          </a:p>
          <a:p>
            <a:pPr lvl="2"/>
            <a:r>
              <a:rPr lang="en-US" dirty="0"/>
              <a:t>Putting material in unprotected code repository (e.g., </a:t>
            </a:r>
            <a:r>
              <a:rPr lang="en-US" dirty="0" err="1"/>
              <a:t>Github</a:t>
            </a:r>
            <a:r>
              <a:rPr lang="en-US" dirty="0"/>
              <a:t>)</a:t>
            </a:r>
          </a:p>
          <a:p>
            <a:pPr lvl="3"/>
            <a:r>
              <a:rPr lang="en-US" dirty="0"/>
              <a:t>Or, letting protections expire</a:t>
            </a:r>
          </a:p>
          <a:p>
            <a:pPr lvl="1"/>
            <a:r>
              <a:rPr lang="en-US" dirty="0"/>
              <a:t>Applies to this term and the future</a:t>
            </a:r>
          </a:p>
          <a:p>
            <a:pPr lvl="2"/>
            <a:r>
              <a:rPr lang="en-US" dirty="0"/>
              <a:t>There is </a:t>
            </a:r>
            <a:r>
              <a:rPr lang="en-US" dirty="0">
                <a:solidFill>
                  <a:srgbClr val="FF0000"/>
                </a:solidFill>
              </a:rPr>
              <a:t>no statute of limitations </a:t>
            </a:r>
            <a:r>
              <a:rPr lang="en-US" dirty="0"/>
              <a:t>for academic integrity violations</a:t>
            </a:r>
          </a:p>
          <a:p>
            <a:r>
              <a:rPr lang="en-US" dirty="0"/>
              <a:t>Collaborations beyond high-level, strategic advice</a:t>
            </a:r>
          </a:p>
          <a:p>
            <a:pPr lvl="1"/>
            <a:r>
              <a:rPr lang="en-US" dirty="0"/>
              <a:t>Anything more than block diagram or a few words</a:t>
            </a:r>
          </a:p>
          <a:p>
            <a:pPr lvl="1"/>
            <a:r>
              <a:rPr lang="en-US" dirty="0"/>
              <a:t>Code / pseudo-code is NOT high level</a:t>
            </a:r>
          </a:p>
          <a:p>
            <a:pPr lvl="1"/>
            <a:r>
              <a:rPr lang="en-US" dirty="0"/>
              <a:t>Coaching, arranging blocks of allowed code is NOT high level</a:t>
            </a:r>
          </a:p>
          <a:p>
            <a:pPr lvl="1"/>
            <a:r>
              <a:rPr lang="en-US" dirty="0"/>
              <a:t>Code-level debugging is NOT high level</a:t>
            </a:r>
          </a:p>
        </p:txBody>
      </p:sp>
    </p:spTree>
    <p:extLst>
      <p:ext uri="{BB962C8B-B14F-4D97-AF65-F5344CB8AC3E}">
        <p14:creationId xmlns:p14="http://schemas.microsoft.com/office/powerpoint/2010/main" val="339176758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title"/>
          </p:nvPr>
        </p:nvSpPr>
        <p:spPr/>
        <p:txBody>
          <a:bodyPr/>
          <a:lstStyle/>
          <a:p>
            <a:r>
              <a:rPr lang="en-US" dirty="0"/>
              <a:t>Cheating/Plagiarism: Description</a:t>
            </a:r>
          </a:p>
        </p:txBody>
      </p:sp>
      <p:sp>
        <p:nvSpPr>
          <p:cNvPr id="39940" name="Rectangle 4"/>
          <p:cNvSpPr>
            <a:spLocks noGrp="1" noChangeArrowheads="1"/>
          </p:cNvSpPr>
          <p:nvPr>
            <p:ph type="body" idx="1"/>
          </p:nvPr>
        </p:nvSpPr>
        <p:spPr>
          <a:xfrm>
            <a:off x="381000" y="1219200"/>
            <a:ext cx="8382000" cy="5410200"/>
          </a:xfrm>
        </p:spPr>
        <p:txBody>
          <a:bodyPr>
            <a:normAutofit/>
          </a:bodyPr>
          <a:lstStyle/>
          <a:p>
            <a:r>
              <a:rPr lang="en-US" dirty="0"/>
              <a:t>Attribution Requirements</a:t>
            </a:r>
          </a:p>
          <a:p>
            <a:pPr lvl="1"/>
            <a:r>
              <a:rPr lang="en-US" dirty="0"/>
              <a:t>Starter code: No</a:t>
            </a:r>
          </a:p>
          <a:p>
            <a:pPr lvl="1"/>
            <a:r>
              <a:rPr lang="en-US" dirty="0"/>
              <a:t>Other allowed code (course, CS:APP): Yes</a:t>
            </a:r>
          </a:p>
          <a:p>
            <a:pPr lvl="1"/>
            <a:r>
              <a:rPr lang="en-US" dirty="0">
                <a:solidFill>
                  <a:srgbClr val="FF0000"/>
                </a:solidFill>
              </a:rPr>
              <a:t>Indicate source, beginning, and end</a:t>
            </a:r>
          </a:p>
          <a:p>
            <a:pPr lvl="1"/>
            <a:endParaRPr lang="en-US" dirty="0"/>
          </a:p>
          <a:p>
            <a:r>
              <a:rPr lang="en-US" dirty="0"/>
              <a:t>See the course syllabus for details.</a:t>
            </a:r>
          </a:p>
          <a:p>
            <a:pPr lvl="1"/>
            <a:r>
              <a:rPr lang="en-US" dirty="0"/>
              <a:t>Ignorance is not an excuse</a:t>
            </a:r>
          </a:p>
          <a:p>
            <a:pPr lvl="1"/>
            <a:endParaRPr lang="en-US" dirty="0"/>
          </a:p>
        </p:txBody>
      </p:sp>
    </p:spTree>
    <p:extLst>
      <p:ext uri="{BB962C8B-B14F-4D97-AF65-F5344CB8AC3E}">
        <p14:creationId xmlns:p14="http://schemas.microsoft.com/office/powerpoint/2010/main" val="226225905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title"/>
          </p:nvPr>
        </p:nvSpPr>
        <p:spPr/>
        <p:txBody>
          <a:bodyPr/>
          <a:lstStyle/>
          <a:p>
            <a:r>
              <a:rPr lang="en-US" dirty="0"/>
              <a:t>Cheating/Plagiarism: Description</a:t>
            </a:r>
          </a:p>
        </p:txBody>
      </p:sp>
      <p:sp>
        <p:nvSpPr>
          <p:cNvPr id="39940" name="Rectangle 4"/>
          <p:cNvSpPr>
            <a:spLocks noGrp="1" noChangeArrowheads="1"/>
          </p:cNvSpPr>
          <p:nvPr>
            <p:ph type="body" idx="1"/>
          </p:nvPr>
        </p:nvSpPr>
        <p:spPr>
          <a:xfrm>
            <a:off x="381000" y="1219200"/>
            <a:ext cx="8382000" cy="5410200"/>
          </a:xfrm>
        </p:spPr>
        <p:txBody>
          <a:bodyPr>
            <a:normAutofit/>
          </a:bodyPr>
          <a:lstStyle/>
          <a:p>
            <a:r>
              <a:rPr lang="en-US" dirty="0"/>
              <a:t>What is NOT cheating?</a:t>
            </a:r>
          </a:p>
          <a:p>
            <a:pPr lvl="1"/>
            <a:r>
              <a:rPr lang="en-US" dirty="0"/>
              <a:t>Explaining how to use systems or tools</a:t>
            </a:r>
          </a:p>
          <a:p>
            <a:pPr lvl="1"/>
            <a:r>
              <a:rPr lang="en-US" dirty="0"/>
              <a:t>Helping others with </a:t>
            </a:r>
            <a:r>
              <a:rPr lang="en-US" i="1" dirty="0"/>
              <a:t>high-level </a:t>
            </a:r>
            <a:r>
              <a:rPr lang="en-US" dirty="0"/>
              <a:t>design issues</a:t>
            </a:r>
            <a:br>
              <a:rPr lang="en-US" dirty="0"/>
            </a:br>
            <a:r>
              <a:rPr lang="en-US" i="1" dirty="0"/>
              <a:t>High means VERY high</a:t>
            </a:r>
          </a:p>
          <a:p>
            <a:pPr lvl="1"/>
            <a:r>
              <a:rPr lang="en-US" dirty="0"/>
              <a:t>Using code supplied by us</a:t>
            </a:r>
          </a:p>
          <a:p>
            <a:pPr lvl="1"/>
            <a:r>
              <a:rPr lang="en-US" dirty="0"/>
              <a:t>Using code from the CS:APP web site</a:t>
            </a:r>
          </a:p>
          <a:p>
            <a:pPr lvl="1"/>
            <a:r>
              <a:rPr lang="en-US" dirty="0"/>
              <a:t>Using books from the library, Unix </a:t>
            </a:r>
            <a:r>
              <a:rPr lang="en-US" dirty="0" err="1"/>
              <a:t>manpages</a:t>
            </a:r>
            <a:r>
              <a:rPr lang="en-US" dirty="0"/>
              <a:t>, other published material</a:t>
            </a:r>
          </a:p>
          <a:p>
            <a:pPr lvl="2"/>
            <a:r>
              <a:rPr lang="en-US" dirty="0"/>
              <a:t>Except the “Solutions Manual for CS:APP”</a:t>
            </a:r>
          </a:p>
          <a:p>
            <a:pPr lvl="1"/>
            <a:r>
              <a:rPr lang="en-US" dirty="0"/>
              <a:t>Using </a:t>
            </a:r>
            <a:r>
              <a:rPr lang="en-US" i="1" dirty="0"/>
              <a:t>general</a:t>
            </a:r>
            <a:r>
              <a:rPr lang="en-US" dirty="0"/>
              <a:t> online references</a:t>
            </a:r>
          </a:p>
          <a:p>
            <a:pPr lvl="2"/>
            <a:r>
              <a:rPr lang="en-US" dirty="0"/>
              <a:t>OK: The </a:t>
            </a:r>
            <a:r>
              <a:rPr lang="en-US" dirty="0">
                <a:hlinkClick r:id="rId2"/>
              </a:rPr>
              <a:t>GNU C Library Manual</a:t>
            </a:r>
            <a:r>
              <a:rPr lang="en-US" dirty="0"/>
              <a:t>, </a:t>
            </a:r>
            <a:r>
              <a:rPr lang="en-US" dirty="0">
                <a:hlinkClick r:id="rId3"/>
              </a:rPr>
              <a:t>Beej’s Guide to C</a:t>
            </a:r>
            <a:r>
              <a:rPr lang="en-US" dirty="0"/>
              <a:t>, </a:t>
            </a:r>
            <a:r>
              <a:rPr lang="en-US" dirty="0">
                <a:hlinkClick r:id="rId4"/>
              </a:rPr>
              <a:t>cplusplus.com</a:t>
            </a:r>
            <a:endParaRPr lang="en-US" dirty="0"/>
          </a:p>
          <a:p>
            <a:pPr lvl="2"/>
            <a:r>
              <a:rPr lang="en-US" dirty="0"/>
              <a:t>Not OK: searching for “213 malloc solution”</a:t>
            </a:r>
          </a:p>
          <a:p>
            <a:pPr marL="0" indent="0">
              <a:buNone/>
            </a:pPr>
            <a:endParaRPr lang="en-US" dirty="0"/>
          </a:p>
        </p:txBody>
      </p:sp>
    </p:spTree>
    <p:extLst>
      <p:ext uri="{BB962C8B-B14F-4D97-AF65-F5344CB8AC3E}">
        <p14:creationId xmlns:p14="http://schemas.microsoft.com/office/powerpoint/2010/main" val="246236901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title"/>
          </p:nvPr>
        </p:nvSpPr>
        <p:spPr/>
        <p:txBody>
          <a:bodyPr/>
          <a:lstStyle/>
          <a:p>
            <a:r>
              <a:rPr lang="en-US" dirty="0"/>
              <a:t>Cheating: Consequences</a:t>
            </a:r>
          </a:p>
        </p:txBody>
      </p:sp>
      <p:sp>
        <p:nvSpPr>
          <p:cNvPr id="39940" name="Rectangle 4"/>
          <p:cNvSpPr>
            <a:spLocks noGrp="1" noChangeArrowheads="1"/>
          </p:cNvSpPr>
          <p:nvPr>
            <p:ph type="body" idx="1"/>
          </p:nvPr>
        </p:nvSpPr>
        <p:spPr>
          <a:xfrm>
            <a:off x="381000" y="1219200"/>
            <a:ext cx="8382000" cy="5435600"/>
          </a:xfrm>
        </p:spPr>
        <p:txBody>
          <a:bodyPr>
            <a:normAutofit fontScale="92500" lnSpcReduction="20000"/>
          </a:bodyPr>
          <a:lstStyle/>
          <a:p>
            <a:r>
              <a:rPr lang="en-US" sz="1800" dirty="0"/>
              <a:t>Penalty for cheating:</a:t>
            </a:r>
          </a:p>
          <a:p>
            <a:pPr lvl="1"/>
            <a:r>
              <a:rPr lang="en-US" sz="1600" dirty="0"/>
              <a:t>Best case: -100% for assignment</a:t>
            </a:r>
          </a:p>
          <a:p>
            <a:pPr lvl="2"/>
            <a:r>
              <a:rPr lang="en-US" sz="1800" b="1" i="1" dirty="0">
                <a:solidFill>
                  <a:srgbClr val="C00000"/>
                </a:solidFill>
              </a:rPr>
              <a:t>You would be better off to turn in nothing</a:t>
            </a:r>
          </a:p>
          <a:p>
            <a:pPr lvl="1"/>
            <a:r>
              <a:rPr lang="en-US" sz="1600" dirty="0"/>
              <a:t>Worst case: Removal from course with failing grade</a:t>
            </a:r>
          </a:p>
          <a:p>
            <a:pPr lvl="2"/>
            <a:r>
              <a:rPr lang="en-US" sz="1600" dirty="0"/>
              <a:t>This is the default</a:t>
            </a:r>
          </a:p>
          <a:p>
            <a:pPr lvl="1"/>
            <a:r>
              <a:rPr lang="en-US" sz="1600" dirty="0"/>
              <a:t>Permanent mark on your record</a:t>
            </a:r>
          </a:p>
          <a:p>
            <a:pPr lvl="1"/>
            <a:r>
              <a:rPr lang="en-US" sz="1600" dirty="0"/>
              <a:t>Loss of respect by you, the instructors and your colleagues</a:t>
            </a:r>
          </a:p>
          <a:p>
            <a:pPr lvl="1"/>
            <a:r>
              <a:rPr lang="en-US" sz="1800" b="1" i="1" dirty="0">
                <a:solidFill>
                  <a:srgbClr val="C00000"/>
                </a:solidFill>
              </a:rPr>
              <a:t>If you do cheat – come clean asap!</a:t>
            </a:r>
          </a:p>
          <a:p>
            <a:endParaRPr lang="en-US" sz="1800" dirty="0"/>
          </a:p>
          <a:p>
            <a:r>
              <a:rPr lang="en-US" sz="1800" dirty="0"/>
              <a:t>Detection of cheating:</a:t>
            </a:r>
          </a:p>
          <a:p>
            <a:pPr lvl="1"/>
            <a:r>
              <a:rPr lang="en-US" sz="1600" dirty="0"/>
              <a:t>We have sophisticated tools for detecting code plagiarism</a:t>
            </a:r>
          </a:p>
          <a:p>
            <a:pPr lvl="1"/>
            <a:r>
              <a:rPr lang="en-US" sz="1600" dirty="0"/>
              <a:t>In Fall 2015, 20 students were caught cheating and failed the course. </a:t>
            </a:r>
          </a:p>
          <a:p>
            <a:pPr lvl="2"/>
            <a:r>
              <a:rPr lang="en-US" sz="1600" dirty="0"/>
              <a:t>Some were </a:t>
            </a:r>
            <a:r>
              <a:rPr lang="en-US" sz="1600" b="1" dirty="0"/>
              <a:t>expelled</a:t>
            </a:r>
            <a:r>
              <a:rPr lang="en-US" sz="1600" dirty="0"/>
              <a:t> from the University</a:t>
            </a:r>
          </a:p>
          <a:p>
            <a:pPr lvl="1"/>
            <a:r>
              <a:rPr lang="en-US" sz="1600" dirty="0"/>
              <a:t>In January 2016, 11 students were penalized for cheating violations that occurred as far back as Spring 2014.</a:t>
            </a:r>
          </a:p>
          <a:p>
            <a:pPr lvl="1"/>
            <a:r>
              <a:rPr lang="en-US" sz="1600" dirty="0"/>
              <a:t>In May 2019, we gave an AIV to a student who took the course in Fall 2018 for unauthorized coaching of a Spring 2019 student.  His grade was changed retroactively.</a:t>
            </a:r>
          </a:p>
          <a:p>
            <a:pPr lvl="1"/>
            <a:endParaRPr lang="en-US" sz="1600" dirty="0"/>
          </a:p>
          <a:p>
            <a:r>
              <a:rPr lang="en-US" sz="1800" dirty="0"/>
              <a:t>Don</a:t>
            </a:r>
            <a:r>
              <a:rPr lang="fr-FR" sz="1800" dirty="0"/>
              <a:t>’</a:t>
            </a:r>
            <a:r>
              <a:rPr lang="en-US" sz="1800" dirty="0"/>
              <a:t>t do it!</a:t>
            </a:r>
          </a:p>
          <a:p>
            <a:pPr lvl="1"/>
            <a:r>
              <a:rPr lang="en-US" sz="1600" dirty="0"/>
              <a:t>Manage your time carefully</a:t>
            </a:r>
          </a:p>
          <a:p>
            <a:pPr lvl="1"/>
            <a:r>
              <a:rPr lang="en-US" sz="1600" dirty="0"/>
              <a:t>Ask the staff for help when you get stuck</a:t>
            </a:r>
          </a:p>
        </p:txBody>
      </p:sp>
    </p:spTree>
    <p:extLst>
      <p:ext uri="{BB962C8B-B14F-4D97-AF65-F5344CB8AC3E}">
        <p14:creationId xmlns:p14="http://schemas.microsoft.com/office/powerpoint/2010/main" val="296322394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Cheating Notes</a:t>
            </a:r>
          </a:p>
        </p:txBody>
      </p:sp>
      <p:sp>
        <p:nvSpPr>
          <p:cNvPr id="3" name="Content Placeholder 2"/>
          <p:cNvSpPr>
            <a:spLocks noGrp="1"/>
          </p:cNvSpPr>
          <p:nvPr>
            <p:ph idx="1"/>
          </p:nvPr>
        </p:nvSpPr>
        <p:spPr/>
        <p:txBody>
          <a:bodyPr/>
          <a:lstStyle/>
          <a:p>
            <a:r>
              <a:rPr lang="en-US" dirty="0"/>
              <a:t>We have written over 100 letters for cheating cases</a:t>
            </a:r>
          </a:p>
          <a:p>
            <a:pPr lvl="1"/>
            <a:r>
              <a:rPr lang="en-US" dirty="0"/>
              <a:t>Don’t add to this total</a:t>
            </a:r>
          </a:p>
          <a:p>
            <a:pPr lvl="1"/>
            <a:r>
              <a:rPr lang="en-US" dirty="0"/>
              <a:t>Some have been for years earlier</a:t>
            </a:r>
          </a:p>
          <a:p>
            <a:pPr lvl="1"/>
            <a:endParaRPr lang="en-US" dirty="0"/>
          </a:p>
          <a:p>
            <a:r>
              <a:rPr lang="en-US" dirty="0"/>
              <a:t>Your work is sophisticated enough that there are many different solutions</a:t>
            </a:r>
          </a:p>
          <a:p>
            <a:pPr lvl="1"/>
            <a:r>
              <a:rPr lang="en-US" dirty="0"/>
              <a:t>Things that look the same are very suspicious</a:t>
            </a:r>
          </a:p>
          <a:p>
            <a:pPr lvl="1"/>
            <a:r>
              <a:rPr lang="en-US" dirty="0"/>
              <a:t>If you do your own work and commit regularly, your work is unique</a:t>
            </a:r>
          </a:p>
          <a:p>
            <a:pPr lvl="1"/>
            <a:endParaRPr lang="en-US" dirty="0"/>
          </a:p>
          <a:p>
            <a:r>
              <a:rPr lang="en-US" dirty="0"/>
              <a:t>We use PhD-level research to detect similarities</a:t>
            </a:r>
          </a:p>
          <a:p>
            <a:pPr lvl="1"/>
            <a:r>
              <a:rPr lang="en-US" dirty="0"/>
              <a:t>Inputs include: multiple tools, online searches, past semester submissions</a:t>
            </a:r>
          </a:p>
          <a:p>
            <a:pPr lvl="1"/>
            <a:endParaRPr lang="en-US" dirty="0"/>
          </a:p>
        </p:txBody>
      </p:sp>
    </p:spTree>
    <p:extLst>
      <p:ext uri="{BB962C8B-B14F-4D97-AF65-F5344CB8AC3E}">
        <p14:creationId xmlns:p14="http://schemas.microsoft.com/office/powerpoint/2010/main" val="7711267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Concrete Examples:</a:t>
            </a:r>
          </a:p>
        </p:txBody>
      </p:sp>
      <p:sp>
        <p:nvSpPr>
          <p:cNvPr id="3" name="Content Placeholder 2"/>
          <p:cNvSpPr>
            <a:spLocks noGrp="1"/>
          </p:cNvSpPr>
          <p:nvPr>
            <p:ph idx="1"/>
          </p:nvPr>
        </p:nvSpPr>
        <p:spPr>
          <a:xfrm>
            <a:off x="381000" y="1066800"/>
            <a:ext cx="8382000" cy="5435600"/>
          </a:xfrm>
        </p:spPr>
        <p:txBody>
          <a:bodyPr/>
          <a:lstStyle/>
          <a:p>
            <a:r>
              <a:rPr lang="en-US" dirty="0"/>
              <a:t>This is Cheating:</a:t>
            </a:r>
          </a:p>
          <a:p>
            <a:pPr lvl="1"/>
            <a:r>
              <a:rPr lang="en-US" dirty="0"/>
              <a:t>Searching the internet with the phrase 15-213, 15213, 213, 18213, 513, </a:t>
            </a:r>
            <a:r>
              <a:rPr lang="en-US" dirty="0" err="1"/>
              <a:t>malloclab</a:t>
            </a:r>
            <a:r>
              <a:rPr lang="en-US" dirty="0"/>
              <a:t>, </a:t>
            </a:r>
            <a:r>
              <a:rPr lang="en-US" b="1" dirty="0"/>
              <a:t>etc.</a:t>
            </a:r>
          </a:p>
          <a:p>
            <a:pPr lvl="2"/>
            <a:r>
              <a:rPr lang="en-US" dirty="0"/>
              <a:t>That’s right, just entering it in a search engine</a:t>
            </a:r>
          </a:p>
          <a:p>
            <a:pPr lvl="1"/>
            <a:r>
              <a:rPr lang="en-US" dirty="0"/>
              <a:t>Looking at someone’s code on the computer next to yours</a:t>
            </a:r>
          </a:p>
          <a:p>
            <a:pPr lvl="1"/>
            <a:r>
              <a:rPr lang="en-US" dirty="0"/>
              <a:t>Giving your code to someone else, now or in the future</a:t>
            </a:r>
          </a:p>
          <a:p>
            <a:pPr lvl="1"/>
            <a:r>
              <a:rPr lang="en-US" dirty="0"/>
              <a:t>Posting your code in a publicly accessible place on the Internet, now or in the future</a:t>
            </a:r>
          </a:p>
          <a:p>
            <a:pPr lvl="1"/>
            <a:r>
              <a:rPr lang="en-US" dirty="0"/>
              <a:t>Hacking the course infrastructure</a:t>
            </a:r>
          </a:p>
          <a:p>
            <a:r>
              <a:rPr lang="en-US" dirty="0"/>
              <a:t>This is OK (and encouraged):</a:t>
            </a:r>
          </a:p>
          <a:p>
            <a:pPr lvl="1"/>
            <a:r>
              <a:rPr lang="en-US" dirty="0"/>
              <a:t>Googling a man page for </a:t>
            </a:r>
            <a:r>
              <a:rPr lang="en-US" dirty="0" err="1"/>
              <a:t>fputs</a:t>
            </a:r>
            <a:endParaRPr lang="en-US" dirty="0"/>
          </a:p>
          <a:p>
            <a:pPr lvl="1"/>
            <a:r>
              <a:rPr lang="en-US" dirty="0"/>
              <a:t>Asking a friend for help with </a:t>
            </a:r>
            <a:r>
              <a:rPr lang="en-US" dirty="0" err="1"/>
              <a:t>gdb</a:t>
            </a:r>
            <a:r>
              <a:rPr lang="en-US" dirty="0"/>
              <a:t> </a:t>
            </a:r>
          </a:p>
          <a:p>
            <a:pPr lvl="1"/>
            <a:r>
              <a:rPr lang="en-US" dirty="0"/>
              <a:t>Asking a TA or course instructor for help, showing them your code, …</a:t>
            </a:r>
          </a:p>
          <a:p>
            <a:pPr lvl="1"/>
            <a:r>
              <a:rPr lang="en-US" dirty="0"/>
              <a:t>Looking in the textbook for a code example</a:t>
            </a:r>
          </a:p>
          <a:p>
            <a:pPr lvl="1"/>
            <a:r>
              <a:rPr lang="en-US" dirty="0"/>
              <a:t>Talking about a (high-level) approach to the lab with a classmate</a:t>
            </a:r>
          </a:p>
        </p:txBody>
      </p:sp>
    </p:spTree>
    <p:extLst>
      <p:ext uri="{BB962C8B-B14F-4D97-AF65-F5344CB8AC3E}">
        <p14:creationId xmlns:p14="http://schemas.microsoft.com/office/powerpoint/2010/main" val="60510506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p:cNvSpPr>
          <p:nvPr/>
        </p:nvSpPr>
        <p:spPr bwMode="auto">
          <a:xfrm>
            <a:off x="6996113" y="228600"/>
            <a:ext cx="1320800" cy="177800"/>
          </a:xfrm>
          <a:prstGeom prst="rect">
            <a:avLst/>
          </a:prstGeom>
          <a:noFill/>
          <a:ln w="25400" cap="flat">
            <a:noFill/>
            <a:miter lim="800000"/>
            <a:headEnd type="none" w="med" len="med"/>
            <a:tailEnd type="none" w="med" len="med"/>
          </a:ln>
        </p:spPr>
        <p:txBody>
          <a:bodyPr lIns="0" tIns="0" rIns="0" bIns="0">
            <a:prstTxWarp prst="textNoShape">
              <a:avLst/>
            </a:prstTxWarp>
          </a:bodyPr>
          <a:lstStyle/>
          <a:p>
            <a:pPr algn="l"/>
            <a:r>
              <a:rPr lang="en-US" sz="1200">
                <a:solidFill>
                  <a:srgbClr val="FFFFFF"/>
                </a:solidFill>
                <a:ea typeface="Gill Sans" charset="0"/>
                <a:cs typeface="Gill Sans" charset="0"/>
              </a:rPr>
              <a:t>Carnegie Mellon</a:t>
            </a:r>
          </a:p>
        </p:txBody>
      </p:sp>
      <p:sp>
        <p:nvSpPr>
          <p:cNvPr id="30723" name="Rectangle 3"/>
          <p:cNvSpPr>
            <a:spLocks noGrp="1" noChangeArrowheads="1"/>
          </p:cNvSpPr>
          <p:nvPr>
            <p:ph type="title"/>
          </p:nvPr>
        </p:nvSpPr>
        <p:spPr>
          <a:xfrm>
            <a:off x="381000" y="254000"/>
            <a:ext cx="8382000" cy="647700"/>
          </a:xfrm>
          <a:ln/>
        </p:spPr>
        <p:txBody>
          <a:bodyPr/>
          <a:lstStyle/>
          <a:p>
            <a:pPr marL="119063" indent="-119063"/>
            <a:r>
              <a:rPr lang="en-US" dirty="0"/>
              <a:t>Instructors</a:t>
            </a:r>
          </a:p>
        </p:txBody>
      </p:sp>
      <p:sp>
        <p:nvSpPr>
          <p:cNvPr id="13" name="TextBox 10"/>
          <p:cNvSpPr txBox="1"/>
          <p:nvPr/>
        </p:nvSpPr>
        <p:spPr>
          <a:xfrm>
            <a:off x="1182479" y="2398705"/>
            <a:ext cx="1077800" cy="461665"/>
          </a:xfrm>
          <a:prstGeom prst="rect">
            <a:avLst/>
          </a:prstGeom>
          <a:noFill/>
        </p:spPr>
        <p:txBody>
          <a:bodyPr wrap="square" rtlCol="0">
            <a:spAutoFit/>
          </a:bodyPr>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5pPr>
            <a:lvl6pPr marL="22860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6pPr>
            <a:lvl7pPr marL="27432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7pPr>
            <a:lvl8pPr marL="32004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8pPr>
            <a:lvl9pPr marL="36576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9pPr>
          </a:lstStyle>
          <a:p>
            <a:pPr algn="l"/>
            <a:r>
              <a:rPr lang="en-US" sz="2400" dirty="0">
                <a:latin typeface="+mn-lt"/>
              </a:rPr>
              <a:t>15-213</a:t>
            </a:r>
          </a:p>
        </p:txBody>
      </p:sp>
      <p:sp>
        <p:nvSpPr>
          <p:cNvPr id="12" name="TextBox 10"/>
          <p:cNvSpPr txBox="1"/>
          <p:nvPr/>
        </p:nvSpPr>
        <p:spPr>
          <a:xfrm>
            <a:off x="1970235" y="4195061"/>
            <a:ext cx="2435567" cy="461665"/>
          </a:xfrm>
          <a:prstGeom prst="rect">
            <a:avLst/>
          </a:prstGeom>
          <a:noFill/>
        </p:spPr>
        <p:txBody>
          <a:bodyPr wrap="square" rtlCol="0">
            <a:spAutoFit/>
          </a:bodyPr>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5pPr>
            <a:lvl6pPr marL="22860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6pPr>
            <a:lvl7pPr marL="27432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7pPr>
            <a:lvl8pPr marL="32004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8pPr>
            <a:lvl9pPr marL="36576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9pPr>
          </a:lstStyle>
          <a:p>
            <a:r>
              <a:rPr lang="en-US" sz="2400" dirty="0">
                <a:latin typeface="+mn-lt"/>
              </a:rPr>
              <a:t>Brian Railing</a:t>
            </a:r>
          </a:p>
        </p:txBody>
      </p:sp>
      <p:grpSp>
        <p:nvGrpSpPr>
          <p:cNvPr id="23" name="Group 22">
            <a:extLst>
              <a:ext uri="{FF2B5EF4-FFF2-40B4-BE49-F238E27FC236}">
                <a16:creationId xmlns:a16="http://schemas.microsoft.com/office/drawing/2014/main" id="{37B6970F-4DA8-4A38-A0BA-5640B88CA3BE}"/>
              </a:ext>
            </a:extLst>
          </p:cNvPr>
          <p:cNvGrpSpPr/>
          <p:nvPr/>
        </p:nvGrpSpPr>
        <p:grpSpPr>
          <a:xfrm>
            <a:off x="1214640" y="4727610"/>
            <a:ext cx="2855786" cy="1692453"/>
            <a:chOff x="10625" y="4321601"/>
            <a:chExt cx="2855786" cy="1692453"/>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241" y="4321601"/>
              <a:ext cx="1660170" cy="16924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4" name="TextBox 10"/>
            <p:cNvSpPr txBox="1"/>
            <p:nvPr/>
          </p:nvSpPr>
          <p:spPr>
            <a:xfrm>
              <a:off x="10625" y="4928354"/>
              <a:ext cx="1335600" cy="461665"/>
            </a:xfrm>
            <a:prstGeom prst="rect">
              <a:avLst/>
            </a:prstGeom>
            <a:noFill/>
          </p:spPr>
          <p:txBody>
            <a:bodyPr wrap="square" rtlCol="0">
              <a:spAutoFit/>
            </a:bodyPr>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5pPr>
              <a:lvl6pPr marL="22860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6pPr>
              <a:lvl7pPr marL="27432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7pPr>
              <a:lvl8pPr marL="32004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8pPr>
              <a:lvl9pPr marL="36576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9pPr>
            </a:lstStyle>
            <a:p>
              <a:pPr algn="l"/>
              <a:r>
                <a:rPr lang="en-US" sz="2400" dirty="0">
                  <a:latin typeface="+mn-lt"/>
                </a:rPr>
                <a:t>15-513</a:t>
              </a:r>
            </a:p>
          </p:txBody>
        </p:sp>
      </p:grpSp>
      <p:grpSp>
        <p:nvGrpSpPr>
          <p:cNvPr id="29" name="Group 28">
            <a:extLst>
              <a:ext uri="{FF2B5EF4-FFF2-40B4-BE49-F238E27FC236}">
                <a16:creationId xmlns:a16="http://schemas.microsoft.com/office/drawing/2014/main" id="{B5159B46-5BD5-4E55-8EA5-1832725F4002}"/>
              </a:ext>
            </a:extLst>
          </p:cNvPr>
          <p:cNvGrpSpPr/>
          <p:nvPr/>
        </p:nvGrpSpPr>
        <p:grpSpPr>
          <a:xfrm>
            <a:off x="4254484" y="4727610"/>
            <a:ext cx="2741629" cy="1689520"/>
            <a:chOff x="3050469" y="4321601"/>
            <a:chExt cx="2741629" cy="1689520"/>
          </a:xfrm>
        </p:grpSpPr>
        <p:pic>
          <p:nvPicPr>
            <p:cNvPr id="28" name="Picture 27" descr="A person smiling for the camera&#10;&#10;Description automatically generated">
              <a:extLst>
                <a:ext uri="{FF2B5EF4-FFF2-40B4-BE49-F238E27FC236}">
                  <a16:creationId xmlns:a16="http://schemas.microsoft.com/office/drawing/2014/main" id="{A74EBE46-3A21-4D0C-8FDD-5D508F7AC143}"/>
                </a:ext>
              </a:extLst>
            </p:cNvPr>
            <p:cNvPicPr>
              <a:picLocks noChangeAspect="1"/>
            </p:cNvPicPr>
            <p:nvPr/>
          </p:nvPicPr>
          <p:blipFill>
            <a:blip r:embed="rId3"/>
            <a:stretch>
              <a:fillRect/>
            </a:stretch>
          </p:blipFill>
          <p:spPr>
            <a:xfrm>
              <a:off x="4102578" y="4321601"/>
              <a:ext cx="1689520" cy="1689520"/>
            </a:xfrm>
            <a:prstGeom prst="rect">
              <a:avLst/>
            </a:prstGeom>
          </p:spPr>
        </p:pic>
        <p:sp>
          <p:nvSpPr>
            <p:cNvPr id="15" name="TextBox 10">
              <a:extLst>
                <a:ext uri="{FF2B5EF4-FFF2-40B4-BE49-F238E27FC236}">
                  <a16:creationId xmlns:a16="http://schemas.microsoft.com/office/drawing/2014/main" id="{3EFC762C-A3F6-D24F-AF5F-714C7657C341}"/>
                </a:ext>
              </a:extLst>
            </p:cNvPr>
            <p:cNvSpPr txBox="1"/>
            <p:nvPr/>
          </p:nvSpPr>
          <p:spPr>
            <a:xfrm>
              <a:off x="3050469" y="4928354"/>
              <a:ext cx="2435567" cy="461665"/>
            </a:xfrm>
            <a:prstGeom prst="rect">
              <a:avLst/>
            </a:prstGeom>
            <a:noFill/>
          </p:spPr>
          <p:txBody>
            <a:bodyPr wrap="square" rtlCol="0">
              <a:spAutoFit/>
            </a:bodyPr>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5pPr>
              <a:lvl6pPr marL="22860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6pPr>
              <a:lvl7pPr marL="27432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7pPr>
              <a:lvl8pPr marL="32004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8pPr>
              <a:lvl9pPr marL="36576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9pPr>
            </a:lstStyle>
            <a:p>
              <a:pPr algn="l"/>
              <a:r>
                <a:rPr lang="en-US" sz="2400" dirty="0">
                  <a:latin typeface="+mn-lt"/>
                </a:rPr>
                <a:t>14-513</a:t>
              </a:r>
            </a:p>
          </p:txBody>
        </p:sp>
      </p:grpSp>
      <p:sp>
        <p:nvSpPr>
          <p:cNvPr id="16" name="TextBox 10">
            <a:extLst>
              <a:ext uri="{FF2B5EF4-FFF2-40B4-BE49-F238E27FC236}">
                <a16:creationId xmlns:a16="http://schemas.microsoft.com/office/drawing/2014/main" id="{DD25168E-4AFE-D14D-A9B9-8E3DF58299E2}"/>
              </a:ext>
            </a:extLst>
          </p:cNvPr>
          <p:cNvSpPr txBox="1"/>
          <p:nvPr/>
        </p:nvSpPr>
        <p:spPr>
          <a:xfrm>
            <a:off x="4953000" y="4195061"/>
            <a:ext cx="2435567" cy="461665"/>
          </a:xfrm>
          <a:prstGeom prst="rect">
            <a:avLst/>
          </a:prstGeom>
          <a:noFill/>
        </p:spPr>
        <p:txBody>
          <a:bodyPr wrap="square" rtlCol="0">
            <a:spAutoFit/>
          </a:bodyPr>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5pPr>
            <a:lvl6pPr marL="22860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6pPr>
            <a:lvl7pPr marL="27432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7pPr>
            <a:lvl8pPr marL="32004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8pPr>
            <a:lvl9pPr marL="36576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9pPr>
          </a:lstStyle>
          <a:p>
            <a:r>
              <a:rPr lang="en-US" sz="2400" dirty="0">
                <a:latin typeface="+mn-lt"/>
              </a:rPr>
              <a:t>David Varodayan</a:t>
            </a:r>
          </a:p>
        </p:txBody>
      </p:sp>
      <p:sp>
        <p:nvSpPr>
          <p:cNvPr id="26" name="TextBox 10">
            <a:extLst>
              <a:ext uri="{FF2B5EF4-FFF2-40B4-BE49-F238E27FC236}">
                <a16:creationId xmlns:a16="http://schemas.microsoft.com/office/drawing/2014/main" id="{59225F06-5CFD-45E0-96D4-F0D9D852CBB8}"/>
              </a:ext>
            </a:extLst>
          </p:cNvPr>
          <p:cNvSpPr txBox="1"/>
          <p:nvPr/>
        </p:nvSpPr>
        <p:spPr>
          <a:xfrm>
            <a:off x="2292936" y="1258504"/>
            <a:ext cx="2435567" cy="461665"/>
          </a:xfrm>
          <a:prstGeom prst="rect">
            <a:avLst/>
          </a:prstGeom>
          <a:noFill/>
        </p:spPr>
        <p:txBody>
          <a:bodyPr wrap="square" rtlCol="0">
            <a:spAutoFit/>
          </a:bodyPr>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5pPr>
            <a:lvl6pPr marL="22860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6pPr>
            <a:lvl7pPr marL="27432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7pPr>
            <a:lvl8pPr marL="32004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8pPr>
            <a:lvl9pPr marL="36576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9pPr>
          </a:lstStyle>
          <a:p>
            <a:r>
              <a:rPr lang="en-US" sz="2400" dirty="0">
                <a:latin typeface="+mn-lt"/>
              </a:rPr>
              <a:t>Dave Andersen</a:t>
            </a:r>
          </a:p>
        </p:txBody>
      </p:sp>
      <p:sp>
        <p:nvSpPr>
          <p:cNvPr id="37" name="TextBox 10">
            <a:extLst>
              <a:ext uri="{FF2B5EF4-FFF2-40B4-BE49-F238E27FC236}">
                <a16:creationId xmlns:a16="http://schemas.microsoft.com/office/drawing/2014/main" id="{278FA984-3AF6-493B-BCBB-63DBC7C20AE3}"/>
              </a:ext>
            </a:extLst>
          </p:cNvPr>
          <p:cNvSpPr txBox="1"/>
          <p:nvPr/>
        </p:nvSpPr>
        <p:spPr>
          <a:xfrm>
            <a:off x="4728503" y="1248946"/>
            <a:ext cx="2435567" cy="461665"/>
          </a:xfrm>
          <a:prstGeom prst="rect">
            <a:avLst/>
          </a:prstGeom>
          <a:noFill/>
        </p:spPr>
        <p:txBody>
          <a:bodyPr wrap="square" rtlCol="0">
            <a:spAutoFit/>
          </a:bodyPr>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5pPr>
            <a:lvl6pPr marL="22860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6pPr>
            <a:lvl7pPr marL="27432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7pPr>
            <a:lvl8pPr marL="32004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8pPr>
            <a:lvl9pPr marL="36576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9pPr>
          </a:lstStyle>
          <a:p>
            <a:r>
              <a:rPr lang="en-US" sz="2400" dirty="0">
                <a:latin typeface="+mn-lt"/>
              </a:rPr>
              <a:t>Zack Weinberg</a:t>
            </a:r>
          </a:p>
        </p:txBody>
      </p:sp>
      <p:pic>
        <p:nvPicPr>
          <p:cNvPr id="38" name="Picture 2">
            <a:extLst>
              <a:ext uri="{FF2B5EF4-FFF2-40B4-BE49-F238E27FC236}">
                <a16:creationId xmlns:a16="http://schemas.microsoft.com/office/drawing/2014/main" id="{3AB91D5F-6FEB-40F2-8640-74E6EABFB3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267" y="1797559"/>
            <a:ext cx="1637803" cy="163780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3B193FB-F4BF-4614-9220-E12A70FCCC5D}"/>
              </a:ext>
            </a:extLst>
          </p:cNvPr>
          <p:cNvPicPr>
            <a:picLocks noChangeAspect="1"/>
          </p:cNvPicPr>
          <p:nvPr/>
        </p:nvPicPr>
        <p:blipFill>
          <a:blip r:embed="rId5"/>
          <a:srcRect/>
          <a:stretch/>
        </p:blipFill>
        <p:spPr>
          <a:xfrm>
            <a:off x="2721958" y="1786341"/>
            <a:ext cx="1633389" cy="1633389"/>
          </a:xfrm>
          <a:prstGeom prst="rect">
            <a:avLst/>
          </a:prstGeom>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Feels: Student and Instructor</a:t>
            </a:r>
          </a:p>
        </p:txBody>
      </p:sp>
      <p:sp>
        <p:nvSpPr>
          <p:cNvPr id="3" name="Content Placeholder 2"/>
          <p:cNvSpPr>
            <a:spLocks noGrp="1"/>
          </p:cNvSpPr>
          <p:nvPr>
            <p:ph idx="1"/>
          </p:nvPr>
        </p:nvSpPr>
        <p:spPr/>
        <p:txBody>
          <a:bodyPr/>
          <a:lstStyle/>
          <a:p>
            <a:r>
              <a:rPr lang="en-US" sz="2000" dirty="0"/>
              <a:t>Fred is desperate.  He can’t get his code to work and the deadline is drawing near.  In panic and frustration, he searches the web and finds a solution posted by a student at U. Oklahoma on </a:t>
            </a:r>
            <a:r>
              <a:rPr lang="en-US" sz="2000" dirty="0" err="1"/>
              <a:t>Github</a:t>
            </a:r>
            <a:r>
              <a:rPr lang="en-US" sz="2000" dirty="0"/>
              <a:t>.  He carefully strips out the comments and inserts his own.  He changes the names of the variables and functions.  Phew!  Got it done!</a:t>
            </a:r>
          </a:p>
          <a:p>
            <a:r>
              <a:rPr lang="en-US" sz="2000" dirty="0"/>
              <a:t>The course staff run checking tools that compare all submitted solutions to the solutions from this and other semesters, along with ones that are on the Web.</a:t>
            </a:r>
          </a:p>
          <a:p>
            <a:pPr lvl="1"/>
            <a:r>
              <a:rPr lang="en-US" sz="1800" dirty="0"/>
              <a:t>Remember: We are as good at web searching as you are</a:t>
            </a:r>
          </a:p>
          <a:p>
            <a:r>
              <a:rPr lang="en-US" sz="2000" dirty="0"/>
              <a:t>Meanwhile, Fred has had an uneasy feeling: Will I get away with it?  Why does my conscience bother me?</a:t>
            </a:r>
          </a:p>
          <a:p>
            <a:r>
              <a:rPr lang="en-US" sz="2000" dirty="0"/>
              <a:t>Fred gets email from an instructor: “Please see me tomorrow at 9:30 am.”</a:t>
            </a:r>
          </a:p>
          <a:p>
            <a:pPr lvl="1"/>
            <a:r>
              <a:rPr lang="en-US" dirty="0"/>
              <a:t>Fred does not sleep well that night</a:t>
            </a:r>
          </a:p>
        </p:txBody>
      </p:sp>
    </p:spTree>
    <p:extLst>
      <p:ext uri="{BB962C8B-B14F-4D97-AF65-F5344CB8AC3E}">
        <p14:creationId xmlns:p14="http://schemas.microsoft.com/office/powerpoint/2010/main" val="262273285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Feels: Student and Instructor</a:t>
            </a:r>
          </a:p>
        </p:txBody>
      </p:sp>
      <p:sp>
        <p:nvSpPr>
          <p:cNvPr id="3" name="Content Placeholder 2"/>
          <p:cNvSpPr>
            <a:spLocks noGrp="1"/>
          </p:cNvSpPr>
          <p:nvPr>
            <p:ph idx="1"/>
          </p:nvPr>
        </p:nvSpPr>
        <p:spPr>
          <a:xfrm>
            <a:off x="381000" y="1295400"/>
            <a:ext cx="8382000" cy="5435600"/>
          </a:xfrm>
        </p:spPr>
        <p:txBody>
          <a:bodyPr/>
          <a:lstStyle/>
          <a:p>
            <a:r>
              <a:rPr lang="en-US" sz="2000" dirty="0"/>
              <a:t>The instructor feels frustrated.  His job is to help students learn, not to be police.  Every hour he spends looking at code for cheating is time that he cannot spend providing help to students.  But, these cases can’t be overlooked</a:t>
            </a:r>
          </a:p>
          <a:p>
            <a:r>
              <a:rPr lang="en-US" sz="2000" dirty="0"/>
              <a:t>At the meeting:</a:t>
            </a:r>
          </a:p>
          <a:p>
            <a:pPr lvl="1"/>
            <a:r>
              <a:rPr lang="en-US" sz="1800" dirty="0"/>
              <a:t>Instructor: “Explain why your code looks so much like the code on </a:t>
            </a:r>
            <a:r>
              <a:rPr lang="en-US" sz="1800" dirty="0" err="1"/>
              <a:t>Github</a:t>
            </a:r>
            <a:r>
              <a:rPr lang="en-US" sz="1800" dirty="0"/>
              <a:t>.”</a:t>
            </a:r>
          </a:p>
          <a:p>
            <a:pPr lvl="1"/>
            <a:r>
              <a:rPr lang="en-US" sz="1800" dirty="0"/>
              <a:t>Fred: “Gee, I don’t know.  I guess all solutions look pretty much alike.”</a:t>
            </a:r>
          </a:p>
          <a:p>
            <a:pPr lvl="1"/>
            <a:r>
              <a:rPr lang="en-US" sz="1800" dirty="0"/>
              <a:t>Instructor: “I don’t believe you.  I am going to file an academic integrity violation.”</a:t>
            </a:r>
          </a:p>
          <a:p>
            <a:pPr lvl="2"/>
            <a:r>
              <a:rPr lang="en-US" sz="1800" dirty="0"/>
              <a:t>Fred will have the right to appeal, but the instructor does not need him to admit his guilt in order to penalize him.</a:t>
            </a:r>
          </a:p>
          <a:p>
            <a:r>
              <a:rPr lang="en-US" sz="2200" dirty="0"/>
              <a:t>Consequences</a:t>
            </a:r>
          </a:p>
          <a:p>
            <a:pPr lvl="1"/>
            <a:r>
              <a:rPr lang="en-US" sz="1800" dirty="0"/>
              <a:t>Fred may (most likely) will be given a failing grade for the course</a:t>
            </a:r>
          </a:p>
          <a:p>
            <a:pPr lvl="1"/>
            <a:r>
              <a:rPr lang="en-US" sz="1800" dirty="0"/>
              <a:t>Fred will be reported to the university</a:t>
            </a:r>
          </a:p>
          <a:p>
            <a:pPr lvl="1"/>
            <a:r>
              <a:rPr lang="en-US" sz="1800" dirty="0"/>
              <a:t>A second AIV will lead to a disciplinary hearing</a:t>
            </a:r>
          </a:p>
          <a:p>
            <a:pPr lvl="1"/>
            <a:r>
              <a:rPr lang="en-US" sz="1800" dirty="0"/>
              <a:t>Fred will go through the rest of his life carrying a burden of shame</a:t>
            </a:r>
          </a:p>
          <a:p>
            <a:pPr lvl="1"/>
            <a:r>
              <a:rPr lang="en-US" sz="1800" dirty="0"/>
              <a:t>The instructor will experience a combination of betrayal and distress</a:t>
            </a:r>
          </a:p>
        </p:txBody>
      </p:sp>
    </p:spTree>
    <p:extLst>
      <p:ext uri="{BB962C8B-B14F-4D97-AF65-F5344CB8AC3E}">
        <p14:creationId xmlns:p14="http://schemas.microsoft.com/office/powerpoint/2010/main" val="222213494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7B2A4-FA57-3941-802D-1A2737E59F06}"/>
              </a:ext>
            </a:extLst>
          </p:cNvPr>
          <p:cNvSpPr>
            <a:spLocks noGrp="1"/>
          </p:cNvSpPr>
          <p:nvPr>
            <p:ph type="title"/>
          </p:nvPr>
        </p:nvSpPr>
        <p:spPr/>
        <p:txBody>
          <a:bodyPr/>
          <a:lstStyle/>
          <a:p>
            <a:r>
              <a:rPr lang="en-US" dirty="0"/>
              <a:t>Why It’s a Big Deal</a:t>
            </a:r>
          </a:p>
        </p:txBody>
      </p:sp>
      <p:sp>
        <p:nvSpPr>
          <p:cNvPr id="3" name="Content Placeholder 2">
            <a:extLst>
              <a:ext uri="{FF2B5EF4-FFF2-40B4-BE49-F238E27FC236}">
                <a16:creationId xmlns:a16="http://schemas.microsoft.com/office/drawing/2014/main" id="{B6EB68C6-4A30-A244-AC3E-A7F968CFB462}"/>
              </a:ext>
            </a:extLst>
          </p:cNvPr>
          <p:cNvSpPr>
            <a:spLocks noGrp="1"/>
          </p:cNvSpPr>
          <p:nvPr>
            <p:ph idx="1"/>
          </p:nvPr>
        </p:nvSpPr>
        <p:spPr/>
        <p:txBody>
          <a:bodyPr/>
          <a:lstStyle/>
          <a:p>
            <a:r>
              <a:rPr lang="en-US" dirty="0"/>
              <a:t>This material is best learned by doing</a:t>
            </a:r>
          </a:p>
          <a:p>
            <a:pPr lvl="1"/>
            <a:r>
              <a:rPr lang="en-US" dirty="0"/>
              <a:t>Even though that can, at times, be difficult and frustrating</a:t>
            </a:r>
          </a:p>
          <a:p>
            <a:pPr lvl="1"/>
            <a:r>
              <a:rPr lang="en-US" dirty="0"/>
              <a:t>Starting with a copy of a program and then tweaking it is very different from writing from scratch</a:t>
            </a:r>
          </a:p>
          <a:p>
            <a:pPr lvl="2"/>
            <a:r>
              <a:rPr lang="en-US" dirty="0"/>
              <a:t>Planning, designing, organizing a program are important skills</a:t>
            </a:r>
          </a:p>
          <a:p>
            <a:r>
              <a:rPr lang="en-US" dirty="0"/>
              <a:t>We are the gateway to other system courses</a:t>
            </a:r>
          </a:p>
          <a:p>
            <a:pPr lvl="1"/>
            <a:r>
              <a:rPr lang="en-US" dirty="0"/>
              <a:t>Want to make sure everyone completing the course has mastered the material</a:t>
            </a:r>
          </a:p>
          <a:p>
            <a:r>
              <a:rPr lang="en-US" dirty="0"/>
              <a:t>Industry appreciates the value of this course</a:t>
            </a:r>
          </a:p>
          <a:p>
            <a:pPr lvl="1"/>
            <a:r>
              <a:rPr lang="en-US" dirty="0"/>
              <a:t>We want to make sure anyone claiming to have taken the course is prepared for the real world</a:t>
            </a:r>
          </a:p>
          <a:p>
            <a:r>
              <a:rPr lang="en-US" dirty="0"/>
              <a:t>Working in teams and collaboration is an important skill</a:t>
            </a:r>
          </a:p>
          <a:p>
            <a:pPr lvl="1"/>
            <a:r>
              <a:rPr lang="en-US" dirty="0"/>
              <a:t>But only if team members have solid foundations</a:t>
            </a:r>
          </a:p>
          <a:p>
            <a:pPr lvl="1"/>
            <a:r>
              <a:rPr lang="en-US" dirty="0"/>
              <a:t>This course is about foundations, not teamwork</a:t>
            </a:r>
          </a:p>
        </p:txBody>
      </p:sp>
    </p:spTree>
    <p:extLst>
      <p:ext uri="{BB962C8B-B14F-4D97-AF65-F5344CB8AC3E}">
        <p14:creationId xmlns:p14="http://schemas.microsoft.com/office/powerpoint/2010/main" val="246970444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Scenario: Cheating or Not?</a:t>
            </a:r>
          </a:p>
        </p:txBody>
      </p:sp>
      <p:sp>
        <p:nvSpPr>
          <p:cNvPr id="3" name="Content Placeholder 2"/>
          <p:cNvSpPr>
            <a:spLocks noGrp="1"/>
          </p:cNvSpPr>
          <p:nvPr>
            <p:ph idx="1"/>
          </p:nvPr>
        </p:nvSpPr>
        <p:spPr>
          <a:xfrm>
            <a:off x="228600" y="1143000"/>
            <a:ext cx="8686800" cy="5435600"/>
          </a:xfrm>
        </p:spPr>
        <p:txBody>
          <a:bodyPr/>
          <a:lstStyle/>
          <a:p>
            <a:pPr marL="0" indent="0">
              <a:buNone/>
            </a:pPr>
            <a:r>
              <a:rPr lang="en-US" dirty="0"/>
              <a:t>Alice is working on </a:t>
            </a:r>
            <a:r>
              <a:rPr lang="en-US" dirty="0" err="1"/>
              <a:t>malloc</a:t>
            </a:r>
            <a:r>
              <a:rPr lang="en-US" dirty="0"/>
              <a:t> lab and is just plain stuck.  Her code is </a:t>
            </a:r>
            <a:r>
              <a:rPr lang="en-US" dirty="0" err="1"/>
              <a:t>seg</a:t>
            </a:r>
            <a:r>
              <a:rPr lang="en-US" dirty="0"/>
              <a:t> faulting and she doesn't know why.  It is only 2 days until </a:t>
            </a:r>
            <a:r>
              <a:rPr lang="en-US" dirty="0" err="1"/>
              <a:t>malloc</a:t>
            </a:r>
            <a:r>
              <a:rPr lang="en-US" dirty="0"/>
              <a:t> lab is due and she has 3 other assignments due this same week.  She is in the cluster.</a:t>
            </a:r>
          </a:p>
          <a:p>
            <a:pPr marL="0" indent="0">
              <a:buNone/>
            </a:pPr>
            <a:r>
              <a:rPr lang="en-US" dirty="0"/>
              <a:t>Bob is sitting next to her.  He is pretty much done.</a:t>
            </a:r>
          </a:p>
          <a:p>
            <a:pPr marL="0" indent="0">
              <a:buNone/>
            </a:pPr>
            <a:r>
              <a:rPr lang="en-US" dirty="0"/>
              <a:t>Sitting next to Bob is Charlie.  He is also stuck.</a:t>
            </a:r>
          </a:p>
          <a:p>
            <a:r>
              <a:rPr lang="en-US" dirty="0"/>
              <a:t>1. Charlie gets up for a break and Bob makes a printout of his own code and leaves it on Charlie’s chair.</a:t>
            </a:r>
          </a:p>
          <a:p>
            <a:pPr lvl="1"/>
            <a:r>
              <a:rPr lang="en-US" dirty="0"/>
              <a:t>Who cheated: Charlie?       Bob?</a:t>
            </a:r>
          </a:p>
          <a:p>
            <a:r>
              <a:rPr lang="en-US" dirty="0"/>
              <a:t>2. Charlie finds the copy of Bob’s </a:t>
            </a:r>
            <a:r>
              <a:rPr lang="en-US" dirty="0" err="1"/>
              <a:t>malloc</a:t>
            </a:r>
            <a:r>
              <a:rPr lang="en-US" dirty="0"/>
              <a:t> code, looks it over, and then copies one function, but changes the names of all the variables.</a:t>
            </a:r>
          </a:p>
          <a:p>
            <a:pPr lvl="1"/>
            <a:r>
              <a:rPr lang="en-US" dirty="0">
                <a:solidFill>
                  <a:srgbClr val="000000"/>
                </a:solidFill>
              </a:rPr>
              <a:t>Who cheated: Charlie?       Bob?</a:t>
            </a:r>
          </a:p>
          <a:p>
            <a:endParaRPr lang="en-US" dirty="0"/>
          </a:p>
          <a:p>
            <a:endParaRPr lang="en-US" dirty="0"/>
          </a:p>
        </p:txBody>
      </p:sp>
    </p:spTree>
    <p:extLst>
      <p:ext uri="{BB962C8B-B14F-4D97-AF65-F5344CB8AC3E}">
        <p14:creationId xmlns:p14="http://schemas.microsoft.com/office/powerpoint/2010/main" val="122854935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Scenario</a:t>
            </a:r>
          </a:p>
        </p:txBody>
      </p:sp>
      <p:sp>
        <p:nvSpPr>
          <p:cNvPr id="3" name="Content Placeholder 2"/>
          <p:cNvSpPr>
            <a:spLocks noGrp="1"/>
          </p:cNvSpPr>
          <p:nvPr>
            <p:ph idx="1"/>
          </p:nvPr>
        </p:nvSpPr>
        <p:spPr>
          <a:xfrm>
            <a:off x="228600" y="1143000"/>
            <a:ext cx="8686800" cy="5435600"/>
          </a:xfrm>
        </p:spPr>
        <p:txBody>
          <a:bodyPr/>
          <a:lstStyle/>
          <a:p>
            <a:pPr marL="0" indent="0">
              <a:buNone/>
            </a:pPr>
            <a:r>
              <a:rPr lang="en-US" sz="2000" dirty="0"/>
              <a:t>Alice is working on </a:t>
            </a:r>
            <a:r>
              <a:rPr lang="en-US" sz="2000" dirty="0" err="1"/>
              <a:t>malloc</a:t>
            </a:r>
            <a:r>
              <a:rPr lang="en-US" sz="2000" dirty="0"/>
              <a:t> lab and is just plain stuck.  Her code is </a:t>
            </a:r>
            <a:r>
              <a:rPr lang="en-US" sz="2000" dirty="0" err="1"/>
              <a:t>seg</a:t>
            </a:r>
            <a:r>
              <a:rPr lang="en-US" sz="2000" dirty="0"/>
              <a:t> faulting and she doesn't know why.  It is only 2 days until </a:t>
            </a:r>
            <a:r>
              <a:rPr lang="en-US" sz="2000" dirty="0" err="1"/>
              <a:t>malloc</a:t>
            </a:r>
            <a:r>
              <a:rPr lang="en-US" sz="2000" dirty="0"/>
              <a:t> lab is due and she has 3 other assignments due this same week.  She is in the cluster.</a:t>
            </a:r>
          </a:p>
          <a:p>
            <a:pPr marL="0" indent="0">
              <a:buNone/>
            </a:pPr>
            <a:r>
              <a:rPr lang="en-US" sz="2000" dirty="0"/>
              <a:t>Bob is sitting next to her.  He is pretty much done.</a:t>
            </a:r>
          </a:p>
          <a:p>
            <a:pPr marL="0" indent="0">
              <a:buNone/>
            </a:pPr>
            <a:r>
              <a:rPr lang="en-US" sz="2000" dirty="0"/>
              <a:t>Sitting next to Bob is Charlie.  He is also stuck.</a:t>
            </a:r>
          </a:p>
          <a:p>
            <a:pPr>
              <a:spcAft>
                <a:spcPts val="600"/>
              </a:spcAft>
            </a:pPr>
            <a:r>
              <a:rPr lang="en-US" dirty="0"/>
              <a:t>1. Bob offers to help Alice and they go over her code together.</a:t>
            </a:r>
          </a:p>
          <a:p>
            <a:pPr lvl="1"/>
            <a:r>
              <a:rPr lang="en-US" dirty="0">
                <a:solidFill>
                  <a:srgbClr val="000000"/>
                </a:solidFill>
              </a:rPr>
              <a:t>Who cheated: Bob?       Alice?</a:t>
            </a:r>
            <a:endParaRPr lang="en-US" dirty="0"/>
          </a:p>
          <a:p>
            <a:pPr>
              <a:spcAft>
                <a:spcPts val="600"/>
              </a:spcAft>
            </a:pPr>
            <a:r>
              <a:rPr lang="en-US" dirty="0"/>
              <a:t>2. Bob gets up to go to the bathroom and Charlie looks over at his screen to see how Bob implemented his free list.</a:t>
            </a:r>
          </a:p>
          <a:p>
            <a:pPr lvl="1"/>
            <a:r>
              <a:rPr lang="en-US" dirty="0">
                <a:solidFill>
                  <a:srgbClr val="000000"/>
                </a:solidFill>
              </a:rPr>
              <a:t>Who cheated: Charlie?       Bob?</a:t>
            </a:r>
          </a:p>
        </p:txBody>
      </p:sp>
    </p:spTree>
    <p:extLst>
      <p:ext uri="{BB962C8B-B14F-4D97-AF65-F5344CB8AC3E}">
        <p14:creationId xmlns:p14="http://schemas.microsoft.com/office/powerpoint/2010/main" val="3887193464"/>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Scenario (cont.)</a:t>
            </a:r>
          </a:p>
        </p:txBody>
      </p:sp>
      <p:sp>
        <p:nvSpPr>
          <p:cNvPr id="3" name="Content Placeholder 2"/>
          <p:cNvSpPr>
            <a:spLocks noGrp="1"/>
          </p:cNvSpPr>
          <p:nvPr>
            <p:ph idx="1"/>
          </p:nvPr>
        </p:nvSpPr>
        <p:spPr>
          <a:xfrm>
            <a:off x="228600" y="1143000"/>
            <a:ext cx="8686800" cy="5435600"/>
          </a:xfrm>
        </p:spPr>
        <p:txBody>
          <a:bodyPr/>
          <a:lstStyle/>
          <a:p>
            <a:pPr>
              <a:spcAft>
                <a:spcPts val="600"/>
              </a:spcAft>
            </a:pPr>
            <a:r>
              <a:rPr lang="en-US" dirty="0"/>
              <a:t>3. Alice is having trouble with GDB.  She asks Bob how to set a breakpoint, and he shows her.</a:t>
            </a:r>
          </a:p>
          <a:p>
            <a:pPr lvl="1"/>
            <a:r>
              <a:rPr lang="en-US" dirty="0">
                <a:solidFill>
                  <a:srgbClr val="000000"/>
                </a:solidFill>
              </a:rPr>
              <a:t>Who cheated: Bob?       Alice?</a:t>
            </a:r>
            <a:endParaRPr lang="en-US" dirty="0"/>
          </a:p>
          <a:p>
            <a:pPr>
              <a:spcAft>
                <a:spcPts val="600"/>
              </a:spcAft>
            </a:pPr>
            <a:r>
              <a:rPr lang="en-US" dirty="0"/>
              <a:t>4. Charlie goes to a TA and asks for help</a:t>
            </a:r>
          </a:p>
          <a:p>
            <a:pPr lvl="1"/>
            <a:r>
              <a:rPr lang="en-US" dirty="0">
                <a:solidFill>
                  <a:srgbClr val="000000"/>
                </a:solidFill>
              </a:rPr>
              <a:t>Who cheated: Charlie?       </a:t>
            </a:r>
          </a:p>
          <a:p>
            <a:pPr lvl="1"/>
            <a:endParaRPr lang="en-US" dirty="0">
              <a:solidFill>
                <a:srgbClr val="000000"/>
              </a:solidFill>
            </a:endParaRPr>
          </a:p>
          <a:p>
            <a:r>
              <a:rPr lang="en-US" dirty="0">
                <a:solidFill>
                  <a:srgbClr val="000000"/>
                </a:solidFill>
              </a:rPr>
              <a:t>If you are uncertain which of these constitutes cheating, and which do not, please read the syllabus carefully.  If you’re still uncertain, ask one of the staff</a:t>
            </a:r>
          </a:p>
        </p:txBody>
      </p:sp>
    </p:spTree>
    <p:extLst>
      <p:ext uri="{BB962C8B-B14F-4D97-AF65-F5344CB8AC3E}">
        <p14:creationId xmlns:p14="http://schemas.microsoft.com/office/powerpoint/2010/main" val="139893031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Control: Your Good Friend</a:t>
            </a:r>
          </a:p>
        </p:txBody>
      </p:sp>
      <p:sp>
        <p:nvSpPr>
          <p:cNvPr id="3" name="Content Placeholder 2"/>
          <p:cNvSpPr>
            <a:spLocks noGrp="1"/>
          </p:cNvSpPr>
          <p:nvPr>
            <p:ph idx="1"/>
          </p:nvPr>
        </p:nvSpPr>
        <p:spPr>
          <a:xfrm>
            <a:off x="228600" y="1143000"/>
            <a:ext cx="8686800" cy="5435600"/>
          </a:xfrm>
        </p:spPr>
        <p:txBody>
          <a:bodyPr/>
          <a:lstStyle/>
          <a:p>
            <a:r>
              <a:rPr lang="en-US" dirty="0">
                <a:solidFill>
                  <a:srgbClr val="000000"/>
                </a:solidFill>
              </a:rPr>
              <a:t>Starting with cache lab, labs will be distributed via</a:t>
            </a:r>
            <a:br>
              <a:rPr lang="en-US" dirty="0">
                <a:solidFill>
                  <a:srgbClr val="000000"/>
                </a:solidFill>
              </a:rPr>
            </a:br>
            <a:r>
              <a:rPr lang="en-US" dirty="0">
                <a:solidFill>
                  <a:srgbClr val="000000"/>
                </a:solidFill>
              </a:rPr>
              <a:t>GitHub Classroom</a:t>
            </a:r>
            <a:endParaRPr lang="en-US" b="1" dirty="0">
              <a:solidFill>
                <a:srgbClr val="000000"/>
              </a:solidFill>
              <a:latin typeface="Courier New" panose="02070309020205020404" pitchFamily="49" charset="0"/>
              <a:cs typeface="Courier New" panose="02070309020205020404" pitchFamily="49" charset="0"/>
            </a:endParaRPr>
          </a:p>
          <a:p>
            <a:r>
              <a:rPr lang="en-US" dirty="0">
                <a:solidFill>
                  <a:srgbClr val="000000"/>
                </a:solidFill>
              </a:rPr>
              <a:t>Must be used by all students</a:t>
            </a:r>
          </a:p>
          <a:p>
            <a:r>
              <a:rPr lang="en-US" dirty="0">
                <a:solidFill>
                  <a:srgbClr val="000000"/>
                </a:solidFill>
              </a:rPr>
              <a:t>Students must </a:t>
            </a:r>
            <a:r>
              <a:rPr lang="en-US" dirty="0">
                <a:solidFill>
                  <a:srgbClr val="C00000"/>
                </a:solidFill>
              </a:rPr>
              <a:t>commit early and often</a:t>
            </a:r>
          </a:p>
          <a:p>
            <a:r>
              <a:rPr lang="en-US" dirty="0"/>
              <a:t>If a student is accused of cheating (plagiarism), we will consult</a:t>
            </a:r>
            <a:br>
              <a:rPr lang="en-US" dirty="0"/>
            </a:br>
            <a:r>
              <a:rPr lang="en-US" dirty="0"/>
              <a:t>the GIT server and look for a reasonable commit history</a:t>
            </a:r>
          </a:p>
          <a:p>
            <a:r>
              <a:rPr lang="en-US" dirty="0"/>
              <a:t>Missing GIT history </a:t>
            </a:r>
            <a:r>
              <a:rPr lang="en-US" dirty="0">
                <a:solidFill>
                  <a:srgbClr val="C00000"/>
                </a:solidFill>
              </a:rPr>
              <a:t>will count against you</a:t>
            </a:r>
          </a:p>
          <a:p>
            <a:r>
              <a:rPr lang="en-US" dirty="0"/>
              <a:t>Please make sure you have one!</a:t>
            </a:r>
          </a:p>
          <a:p>
            <a:endParaRPr lang="en-US" dirty="0">
              <a:solidFill>
                <a:srgbClr val="000000"/>
              </a:solidFill>
            </a:endParaRPr>
          </a:p>
        </p:txBody>
      </p:sp>
    </p:spTree>
    <p:extLst>
      <p:ext uri="{BB962C8B-B14F-4D97-AF65-F5344CB8AC3E}">
        <p14:creationId xmlns:p14="http://schemas.microsoft.com/office/powerpoint/2010/main" val="324961749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9B7E-DEE3-934E-9894-00B1DEC74E17}"/>
              </a:ext>
            </a:extLst>
          </p:cNvPr>
          <p:cNvSpPr>
            <a:spLocks noGrp="1"/>
          </p:cNvSpPr>
          <p:nvPr>
            <p:ph type="title"/>
          </p:nvPr>
        </p:nvSpPr>
        <p:spPr/>
        <p:txBody>
          <a:bodyPr/>
          <a:lstStyle/>
          <a:p>
            <a:r>
              <a:rPr lang="en-US" dirty="0"/>
              <a:t>How to Avoid AIVs</a:t>
            </a:r>
          </a:p>
        </p:txBody>
      </p:sp>
      <p:sp>
        <p:nvSpPr>
          <p:cNvPr id="3" name="Content Placeholder 2">
            <a:extLst>
              <a:ext uri="{FF2B5EF4-FFF2-40B4-BE49-F238E27FC236}">
                <a16:creationId xmlns:a16="http://schemas.microsoft.com/office/drawing/2014/main" id="{593299D7-4E45-4748-BB02-BD7BA354AA68}"/>
              </a:ext>
            </a:extLst>
          </p:cNvPr>
          <p:cNvSpPr>
            <a:spLocks noGrp="1"/>
          </p:cNvSpPr>
          <p:nvPr>
            <p:ph idx="1"/>
          </p:nvPr>
        </p:nvSpPr>
        <p:spPr/>
        <p:txBody>
          <a:bodyPr/>
          <a:lstStyle/>
          <a:p>
            <a:r>
              <a:rPr lang="en-US" dirty="0"/>
              <a:t>Start early</a:t>
            </a:r>
          </a:p>
          <a:p>
            <a:r>
              <a:rPr lang="en-US" dirty="0"/>
              <a:t>Don’t rely on marathon programming sessions</a:t>
            </a:r>
          </a:p>
          <a:p>
            <a:pPr lvl="1"/>
            <a:r>
              <a:rPr lang="en-US" dirty="0"/>
              <a:t>Your brain works better in small bursts of activity</a:t>
            </a:r>
          </a:p>
          <a:p>
            <a:pPr lvl="1"/>
            <a:r>
              <a:rPr lang="en-US" dirty="0"/>
              <a:t>Ideas / solutions will come to mind while you’re doing other things</a:t>
            </a:r>
          </a:p>
          <a:p>
            <a:r>
              <a:rPr lang="en-US" dirty="0"/>
              <a:t>Plan for stumbling blocks</a:t>
            </a:r>
          </a:p>
          <a:p>
            <a:pPr lvl="1"/>
            <a:r>
              <a:rPr lang="en-US" dirty="0"/>
              <a:t>Assignment is harder than you expected</a:t>
            </a:r>
          </a:p>
          <a:p>
            <a:pPr lvl="1"/>
            <a:r>
              <a:rPr lang="en-US" dirty="0"/>
              <a:t>Code doesn’t work</a:t>
            </a:r>
          </a:p>
          <a:p>
            <a:pPr lvl="1"/>
            <a:r>
              <a:rPr lang="en-US" dirty="0"/>
              <a:t>Bugs hard to track down</a:t>
            </a:r>
          </a:p>
          <a:p>
            <a:pPr lvl="1"/>
            <a:r>
              <a:rPr lang="en-US" dirty="0"/>
              <a:t>Life gets in the way</a:t>
            </a:r>
          </a:p>
          <a:p>
            <a:pPr lvl="2"/>
            <a:r>
              <a:rPr lang="en-US" dirty="0"/>
              <a:t>Minor health issues</a:t>
            </a:r>
          </a:p>
          <a:p>
            <a:pPr lvl="2"/>
            <a:r>
              <a:rPr lang="en-US" dirty="0"/>
              <a:t>Unanticipated events</a:t>
            </a:r>
          </a:p>
          <a:p>
            <a:pPr lvl="1"/>
            <a:endParaRPr lang="en-US" dirty="0"/>
          </a:p>
          <a:p>
            <a:pPr lvl="1"/>
            <a:endParaRPr lang="en-US" dirty="0"/>
          </a:p>
        </p:txBody>
      </p:sp>
    </p:spTree>
    <p:extLst>
      <p:ext uri="{BB962C8B-B14F-4D97-AF65-F5344CB8AC3E}">
        <p14:creationId xmlns:p14="http://schemas.microsoft.com/office/powerpoint/2010/main" val="163387614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7200" dirty="0"/>
              <a:t>Logistics</a:t>
            </a:r>
          </a:p>
        </p:txBody>
      </p:sp>
      <p:sp>
        <p:nvSpPr>
          <p:cNvPr id="7" name="Subtitle 6"/>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9588467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a:p>
        </p:txBody>
      </p:sp>
      <p:sp>
        <p:nvSpPr>
          <p:cNvPr id="30722" name="Rectangle 2"/>
          <p:cNvSpPr>
            <a:spLocks/>
          </p:cNvSpPr>
          <p:nvPr/>
        </p:nvSpPr>
        <p:spPr bwMode="auto">
          <a:xfrm>
            <a:off x="7910513" y="228600"/>
            <a:ext cx="1320800" cy="177800"/>
          </a:xfrm>
          <a:prstGeom prst="rect">
            <a:avLst/>
          </a:prstGeom>
          <a:noFill/>
          <a:ln w="25400" cap="flat">
            <a:noFill/>
            <a:miter lim="800000"/>
            <a:headEnd type="none" w="med" len="med"/>
            <a:tailEnd type="none" w="med" len="med"/>
          </a:ln>
        </p:spPr>
        <p:txBody>
          <a:bodyPr lIns="0" tIns="0" rIns="0" bIns="0">
            <a:prstTxWarp prst="textNoShape">
              <a:avLst/>
            </a:prstTxWarp>
          </a:bodyPr>
          <a:lstStyle/>
          <a:p>
            <a:pPr algn="l"/>
            <a:r>
              <a:rPr lang="en-US" sz="1200">
                <a:solidFill>
                  <a:srgbClr val="FFFFFF"/>
                </a:solidFill>
                <a:ea typeface="Gill Sans" charset="0"/>
                <a:cs typeface="Gill Sans" charset="0"/>
              </a:rPr>
              <a:t>Carnegie Mellon</a:t>
            </a:r>
          </a:p>
        </p:txBody>
      </p:sp>
      <p:sp>
        <p:nvSpPr>
          <p:cNvPr id="30723" name="Rectangle 3"/>
          <p:cNvSpPr>
            <a:spLocks noGrp="1" noChangeArrowheads="1"/>
          </p:cNvSpPr>
          <p:nvPr>
            <p:ph type="title"/>
          </p:nvPr>
        </p:nvSpPr>
        <p:spPr>
          <a:xfrm>
            <a:off x="381000" y="254000"/>
            <a:ext cx="8382000" cy="647700"/>
          </a:xfrm>
          <a:ln/>
        </p:spPr>
        <p:txBody>
          <a:bodyPr/>
          <a:lstStyle/>
          <a:p>
            <a:pPr marL="119063" indent="-119063"/>
            <a:r>
              <a:rPr lang="en-US" dirty="0"/>
              <a:t>15-213, 14-513, 15-513, 18-213, 18-613</a:t>
            </a:r>
          </a:p>
        </p:txBody>
      </p:sp>
      <p:sp>
        <p:nvSpPr>
          <p:cNvPr id="11" name="Rectangle 4"/>
          <p:cNvSpPr txBox="1">
            <a:spLocks noChangeArrowheads="1"/>
          </p:cNvSpPr>
          <p:nvPr/>
        </p:nvSpPr>
        <p:spPr bwMode="auto">
          <a:xfrm>
            <a:off x="387350" y="927100"/>
            <a:ext cx="7689850" cy="53213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9pPr>
          </a:lstStyle>
          <a:p>
            <a:r>
              <a:rPr lang="en-US" sz="2000" dirty="0"/>
              <a:t>15-213</a:t>
            </a:r>
          </a:p>
          <a:p>
            <a:pPr lvl="1"/>
            <a:r>
              <a:rPr lang="en-US" sz="1800" dirty="0"/>
              <a:t>CS Undergraduates and other Undergraduates</a:t>
            </a:r>
          </a:p>
          <a:p>
            <a:pPr lvl="1"/>
            <a:r>
              <a:rPr lang="en-US" sz="1800" dirty="0"/>
              <a:t>In-class lectures in GHC 4401 (with in-class quizzes)</a:t>
            </a:r>
          </a:p>
          <a:p>
            <a:r>
              <a:rPr lang="en-US" sz="2000" dirty="0"/>
              <a:t>14-513</a:t>
            </a:r>
          </a:p>
          <a:p>
            <a:pPr lvl="1"/>
            <a:r>
              <a:rPr lang="en-US" sz="1800" dirty="0"/>
              <a:t>INI Masters students</a:t>
            </a:r>
          </a:p>
          <a:p>
            <a:pPr lvl="1"/>
            <a:r>
              <a:rPr lang="en-US" sz="1800" dirty="0"/>
              <a:t>In-class lectures in INI DEC / B23 118 (with in-class quizzes)</a:t>
            </a:r>
          </a:p>
          <a:p>
            <a:r>
              <a:rPr lang="en-US" sz="2000" dirty="0"/>
              <a:t>15-513</a:t>
            </a:r>
          </a:p>
          <a:p>
            <a:pPr lvl="1"/>
            <a:r>
              <a:rPr lang="en-US" sz="1800" dirty="0"/>
              <a:t>CS Masters and other Masters students</a:t>
            </a:r>
          </a:p>
          <a:p>
            <a:pPr lvl="1"/>
            <a:r>
              <a:rPr lang="en-US" sz="1800" dirty="0"/>
              <a:t>Watch recorded lectures (no in-class quizzes)</a:t>
            </a:r>
          </a:p>
          <a:p>
            <a:r>
              <a:rPr lang="en-US" sz="2000" dirty="0"/>
              <a:t>18-213</a:t>
            </a:r>
          </a:p>
          <a:p>
            <a:pPr lvl="1"/>
            <a:r>
              <a:rPr lang="en-US" sz="1800" dirty="0"/>
              <a:t>ECE Undergraduates</a:t>
            </a:r>
          </a:p>
          <a:p>
            <a:pPr lvl="1"/>
            <a:r>
              <a:rPr lang="en-US" sz="1800" dirty="0"/>
              <a:t>In-class lectures in POS 153 (with in-class quizzes)</a:t>
            </a:r>
          </a:p>
          <a:p>
            <a:r>
              <a:rPr lang="en-US" sz="2000" dirty="0"/>
              <a:t>18-613</a:t>
            </a:r>
          </a:p>
          <a:p>
            <a:pPr lvl="1"/>
            <a:r>
              <a:rPr lang="en-US" sz="1800" dirty="0"/>
              <a:t>ECE Masters students</a:t>
            </a:r>
          </a:p>
          <a:p>
            <a:pPr lvl="1"/>
            <a:r>
              <a:rPr lang="en-US" sz="1800" dirty="0"/>
              <a:t>In-class lectures in DH A302 / B23 211 (with in-class quizzes)</a:t>
            </a:r>
            <a:endParaRPr lang="en-US" sz="400" dirty="0"/>
          </a:p>
          <a:p>
            <a:r>
              <a:rPr lang="en-US" b="1" dirty="0">
                <a:solidFill>
                  <a:srgbClr val="C00000"/>
                </a:solidFill>
              </a:rPr>
              <a:t>Same material &amp; labs for all the courses</a:t>
            </a:r>
          </a:p>
          <a:p>
            <a:pPr lvl="1"/>
            <a:endParaRPr lang="en-US" sz="1800" dirty="0"/>
          </a:p>
        </p:txBody>
      </p:sp>
      <p:sp>
        <p:nvSpPr>
          <p:cNvPr id="2" name="Right Brace 1">
            <a:extLst>
              <a:ext uri="{FF2B5EF4-FFF2-40B4-BE49-F238E27FC236}">
                <a16:creationId xmlns:a16="http://schemas.microsoft.com/office/drawing/2014/main" id="{2F71053B-433C-4210-8B96-87F4E7C8B56A}"/>
              </a:ext>
            </a:extLst>
          </p:cNvPr>
          <p:cNvSpPr/>
          <p:nvPr/>
        </p:nvSpPr>
        <p:spPr bwMode="auto">
          <a:xfrm>
            <a:off x="6400800" y="1066800"/>
            <a:ext cx="612648" cy="3048000"/>
          </a:xfrm>
          <a:prstGeom prst="rightBrace">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7" name="Right Brace 6">
            <a:extLst>
              <a:ext uri="{FF2B5EF4-FFF2-40B4-BE49-F238E27FC236}">
                <a16:creationId xmlns:a16="http://schemas.microsoft.com/office/drawing/2014/main" id="{F0FFD925-249D-445E-BD2B-E140797E8F8E}"/>
              </a:ext>
            </a:extLst>
          </p:cNvPr>
          <p:cNvSpPr/>
          <p:nvPr/>
        </p:nvSpPr>
        <p:spPr bwMode="auto">
          <a:xfrm>
            <a:off x="6400800" y="4432300"/>
            <a:ext cx="690372" cy="1741116"/>
          </a:xfrm>
          <a:prstGeom prst="rightBrace">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3" name="TextBox 2">
            <a:extLst>
              <a:ext uri="{FF2B5EF4-FFF2-40B4-BE49-F238E27FC236}">
                <a16:creationId xmlns:a16="http://schemas.microsoft.com/office/drawing/2014/main" id="{B7CE8790-6EBC-4A0D-ADAC-8455BA0DE38E}"/>
              </a:ext>
            </a:extLst>
          </p:cNvPr>
          <p:cNvSpPr txBox="1"/>
          <p:nvPr/>
        </p:nvSpPr>
        <p:spPr>
          <a:xfrm>
            <a:off x="7162800" y="2286000"/>
            <a:ext cx="1676400" cy="1138773"/>
          </a:xfrm>
          <a:prstGeom prst="rect">
            <a:avLst/>
          </a:prstGeom>
          <a:noFill/>
        </p:spPr>
        <p:txBody>
          <a:bodyPr wrap="square" rtlCol="0">
            <a:spAutoFit/>
          </a:bodyPr>
          <a:lstStyle/>
          <a:p>
            <a:r>
              <a:rPr lang="en-US" sz="2800" dirty="0"/>
              <a:t>15-cohort </a:t>
            </a:r>
            <a:r>
              <a:rPr lang="en-US" sz="2000" dirty="0"/>
              <a:t>(for TAs, office hours, </a:t>
            </a:r>
            <a:r>
              <a:rPr lang="en-US" sz="2000" dirty="0" err="1"/>
              <a:t>etc</a:t>
            </a:r>
            <a:r>
              <a:rPr lang="en-US" sz="2000" dirty="0"/>
              <a:t>)</a:t>
            </a:r>
            <a:endParaRPr lang="en-US" sz="2800" dirty="0"/>
          </a:p>
        </p:txBody>
      </p:sp>
      <p:sp>
        <p:nvSpPr>
          <p:cNvPr id="9" name="TextBox 8">
            <a:extLst>
              <a:ext uri="{FF2B5EF4-FFF2-40B4-BE49-F238E27FC236}">
                <a16:creationId xmlns:a16="http://schemas.microsoft.com/office/drawing/2014/main" id="{46B34AC3-2F98-476E-A779-9D573435EBCA}"/>
              </a:ext>
            </a:extLst>
          </p:cNvPr>
          <p:cNvSpPr txBox="1"/>
          <p:nvPr/>
        </p:nvSpPr>
        <p:spPr>
          <a:xfrm>
            <a:off x="7239000" y="5034643"/>
            <a:ext cx="1676400" cy="1138773"/>
          </a:xfrm>
          <a:prstGeom prst="rect">
            <a:avLst/>
          </a:prstGeom>
          <a:noFill/>
        </p:spPr>
        <p:txBody>
          <a:bodyPr wrap="square" rtlCol="0">
            <a:spAutoFit/>
          </a:bodyPr>
          <a:lstStyle/>
          <a:p>
            <a:r>
              <a:rPr lang="en-US" sz="2800" dirty="0"/>
              <a:t>18-cohort </a:t>
            </a:r>
            <a:r>
              <a:rPr lang="en-US" sz="2000" dirty="0"/>
              <a:t>(for TAs, office hours, </a:t>
            </a:r>
            <a:r>
              <a:rPr lang="en-US" sz="2000" dirty="0" err="1"/>
              <a:t>etc</a:t>
            </a:r>
            <a:r>
              <a:rPr lang="en-US" sz="2000" dirty="0"/>
              <a:t>)</a:t>
            </a:r>
            <a:endParaRPr lang="en-US" sz="2800" dirty="0"/>
          </a:p>
        </p:txBody>
      </p:sp>
    </p:spTree>
    <p:extLst>
      <p:ext uri="{BB962C8B-B14F-4D97-AF65-F5344CB8AC3E}">
        <p14:creationId xmlns:p14="http://schemas.microsoft.com/office/powerpoint/2010/main" val="16690538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7200" dirty="0"/>
              <a:t>The Big Picture</a:t>
            </a:r>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6849420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p:txBody>
          <a:bodyPr/>
          <a:lstStyle/>
          <a:p>
            <a:r>
              <a:rPr lang="en-US" dirty="0"/>
              <a:t>Primary Textbook</a:t>
            </a:r>
          </a:p>
        </p:txBody>
      </p:sp>
      <p:sp>
        <p:nvSpPr>
          <p:cNvPr id="31748" name="Rectangle 4"/>
          <p:cNvSpPr>
            <a:spLocks noGrp="1" noChangeArrowheads="1"/>
          </p:cNvSpPr>
          <p:nvPr>
            <p:ph type="body" idx="1"/>
          </p:nvPr>
        </p:nvSpPr>
        <p:spPr>
          <a:xfrm>
            <a:off x="381000" y="1397000"/>
            <a:ext cx="8382000" cy="4927600"/>
          </a:xfrm>
        </p:spPr>
        <p:txBody>
          <a:bodyPr/>
          <a:lstStyle/>
          <a:p>
            <a:r>
              <a:rPr lang="en-US" dirty="0"/>
              <a:t>Randal E. Bryant and David R. </a:t>
            </a:r>
            <a:r>
              <a:rPr lang="en-US" dirty="0" err="1"/>
              <a:t>O’Hallaron</a:t>
            </a:r>
            <a:r>
              <a:rPr lang="en-US" dirty="0"/>
              <a:t>, </a:t>
            </a:r>
          </a:p>
          <a:p>
            <a:pPr lvl="1"/>
            <a:r>
              <a:rPr lang="en-US" i="1" dirty="0"/>
              <a:t>Computer Systems: A Programmer’s Perspective</a:t>
            </a:r>
            <a:r>
              <a:rPr lang="en-US" dirty="0"/>
              <a:t>, </a:t>
            </a:r>
            <a:r>
              <a:rPr lang="en-US" b="1" dirty="0">
                <a:solidFill>
                  <a:srgbClr val="FF0000"/>
                </a:solidFill>
              </a:rPr>
              <a:t>Third Edition </a:t>
            </a:r>
            <a:r>
              <a:rPr lang="en-US" dirty="0"/>
              <a:t>(CS:APP3e), Pearson, 2016</a:t>
            </a:r>
          </a:p>
          <a:p>
            <a:pPr lvl="1"/>
            <a:r>
              <a:rPr lang="en-US" dirty="0">
                <a:hlinkClick r:id="rId2"/>
              </a:rPr>
              <a:t>https://csapp.cs.cmu.edu</a:t>
            </a:r>
            <a:r>
              <a:rPr lang="en-US" dirty="0"/>
              <a:t>  </a:t>
            </a:r>
          </a:p>
          <a:p>
            <a:pPr lvl="1"/>
            <a:r>
              <a:rPr lang="en-US" dirty="0"/>
              <a:t>This book really matters for the course!</a:t>
            </a:r>
          </a:p>
          <a:p>
            <a:pPr lvl="2"/>
            <a:r>
              <a:rPr lang="en-US" dirty="0"/>
              <a:t>How to solve labs</a:t>
            </a:r>
          </a:p>
          <a:p>
            <a:pPr lvl="2"/>
            <a:r>
              <a:rPr lang="en-US" dirty="0"/>
              <a:t>Practice problems typical of exam problems</a:t>
            </a:r>
          </a:p>
          <a:p>
            <a:pPr lvl="1"/>
            <a:r>
              <a:rPr lang="en-US" dirty="0"/>
              <a:t>Electronic editions available (</a:t>
            </a:r>
            <a:r>
              <a:rPr lang="en-US" i="1" dirty="0"/>
              <a:t>Don’t get paperback/international version</a:t>
            </a:r>
            <a:r>
              <a:rPr lang="en-US" dirty="0"/>
              <a:t>!)</a:t>
            </a:r>
          </a:p>
          <a:p>
            <a:pPr lvl="1"/>
            <a:r>
              <a:rPr lang="en-US" dirty="0"/>
              <a:t>On reserve in Sorrells Library</a:t>
            </a:r>
          </a:p>
          <a:p>
            <a:pPr lvl="1"/>
            <a:endParaRPr lang="en-US" dirty="0"/>
          </a:p>
          <a:p>
            <a:r>
              <a:rPr lang="en-US" dirty="0"/>
              <a:t>Note: All textbooks have errors</a:t>
            </a:r>
          </a:p>
          <a:p>
            <a:pPr lvl="1"/>
            <a:r>
              <a:rPr lang="en-US" dirty="0"/>
              <a:t>Don’t panic if you see something that seems wrong</a:t>
            </a:r>
          </a:p>
          <a:p>
            <a:pPr lvl="1"/>
            <a:r>
              <a:rPr lang="en-US" dirty="0"/>
              <a:t>Come talk to us about it if you can’t make it make sense</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p:txBody>
          <a:bodyPr/>
          <a:lstStyle/>
          <a:p>
            <a:r>
              <a:rPr lang="en-US" dirty="0"/>
              <a:t>Recommended reading</a:t>
            </a:r>
          </a:p>
        </p:txBody>
      </p:sp>
      <p:sp>
        <p:nvSpPr>
          <p:cNvPr id="31748" name="Rectangle 4"/>
          <p:cNvSpPr>
            <a:spLocks noGrp="1" noChangeArrowheads="1"/>
          </p:cNvSpPr>
          <p:nvPr>
            <p:ph type="body" idx="1"/>
          </p:nvPr>
        </p:nvSpPr>
        <p:spPr/>
        <p:txBody>
          <a:bodyPr/>
          <a:lstStyle/>
          <a:p>
            <a:r>
              <a:rPr lang="en-US" dirty="0"/>
              <a:t>Brian Kernighan and Dennis Ritchie, </a:t>
            </a:r>
          </a:p>
          <a:p>
            <a:pPr lvl="1"/>
            <a:r>
              <a:rPr lang="en-US" i="1" dirty="0"/>
              <a:t>The C Programming Language</a:t>
            </a:r>
            <a:r>
              <a:rPr lang="en-US" dirty="0"/>
              <a:t>, Second Edition, Prentice Hall, 1988</a:t>
            </a:r>
          </a:p>
          <a:p>
            <a:pPr lvl="1"/>
            <a:r>
              <a:rPr lang="en-US" dirty="0"/>
              <a:t>Everyone calls this book “K&amp;R”</a:t>
            </a:r>
          </a:p>
          <a:p>
            <a:pPr lvl="1"/>
            <a:r>
              <a:rPr lang="en-US" dirty="0"/>
              <a:t>Guide to C by the designers of the language</a:t>
            </a:r>
          </a:p>
          <a:p>
            <a:pPr lvl="1"/>
            <a:r>
              <a:rPr lang="en-US" dirty="0"/>
              <a:t>Well-written, concise</a:t>
            </a:r>
          </a:p>
          <a:p>
            <a:pPr lvl="1"/>
            <a:r>
              <a:rPr lang="en-US" dirty="0"/>
              <a:t>A little dated</a:t>
            </a:r>
          </a:p>
          <a:p>
            <a:pPr lvl="2"/>
            <a:r>
              <a:rPr lang="en-US" dirty="0"/>
              <a:t>Doesn’t cover additions to C since 1988 (that’s thirty years ago…)</a:t>
            </a:r>
          </a:p>
          <a:p>
            <a:pPr lvl="2"/>
            <a:r>
              <a:rPr lang="en-US" dirty="0"/>
              <a:t>Casual about issues we consider serious problems now</a:t>
            </a:r>
          </a:p>
          <a:p>
            <a:pPr lvl="1"/>
            <a:r>
              <a:rPr lang="en-US" dirty="0"/>
              <a:t>On reserve in Sorrells Library</a:t>
            </a:r>
          </a:p>
          <a:p>
            <a:pPr lvl="1"/>
            <a:endParaRPr lang="en-US" dirty="0"/>
          </a:p>
        </p:txBody>
      </p:sp>
    </p:spTree>
    <p:extLst>
      <p:ext uri="{BB962C8B-B14F-4D97-AF65-F5344CB8AC3E}">
        <p14:creationId xmlns:p14="http://schemas.microsoft.com/office/powerpoint/2010/main" val="2423953827"/>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7D0A0-2F7B-4D88-998B-A488CE5F3E73}"/>
              </a:ext>
            </a:extLst>
          </p:cNvPr>
          <p:cNvSpPr>
            <a:spLocks noGrp="1"/>
          </p:cNvSpPr>
          <p:nvPr>
            <p:ph type="title"/>
          </p:nvPr>
        </p:nvSpPr>
        <p:spPr/>
        <p:txBody>
          <a:bodyPr/>
          <a:lstStyle/>
          <a:p>
            <a:r>
              <a:rPr lang="en-US" dirty="0"/>
              <a:t>If you want more books about C</a:t>
            </a:r>
          </a:p>
        </p:txBody>
      </p:sp>
      <p:sp>
        <p:nvSpPr>
          <p:cNvPr id="3" name="Content Placeholder 2">
            <a:extLst>
              <a:ext uri="{FF2B5EF4-FFF2-40B4-BE49-F238E27FC236}">
                <a16:creationId xmlns:a16="http://schemas.microsoft.com/office/drawing/2014/main" id="{BFAE0DE3-5579-4DE6-BA34-E821BF97FF0C}"/>
              </a:ext>
            </a:extLst>
          </p:cNvPr>
          <p:cNvSpPr>
            <a:spLocks noGrp="1"/>
          </p:cNvSpPr>
          <p:nvPr>
            <p:ph idx="1"/>
          </p:nvPr>
        </p:nvSpPr>
        <p:spPr>
          <a:xfrm>
            <a:off x="381000" y="1397000"/>
            <a:ext cx="8382000" cy="5207000"/>
          </a:xfrm>
        </p:spPr>
        <p:txBody>
          <a:bodyPr>
            <a:normAutofit fontScale="85000" lnSpcReduction="20000"/>
          </a:bodyPr>
          <a:lstStyle/>
          <a:p>
            <a:r>
              <a:rPr lang="en-US" dirty="0"/>
              <a:t>C for Programmers with an introduction to C11</a:t>
            </a:r>
          </a:p>
          <a:p>
            <a:pPr lvl="1"/>
            <a:r>
              <a:rPr lang="en-US" dirty="0"/>
              <a:t>Paul and Harvey </a:t>
            </a:r>
            <a:r>
              <a:rPr lang="en-US" dirty="0" err="1"/>
              <a:t>Deitel</a:t>
            </a:r>
            <a:endParaRPr lang="en-US" dirty="0"/>
          </a:p>
          <a:p>
            <a:pPr lvl="1"/>
            <a:r>
              <a:rPr lang="en-US" dirty="0"/>
              <a:t>Opposite of K&amp;R: modern, verbose</a:t>
            </a:r>
          </a:p>
          <a:p>
            <a:pPr lvl="1"/>
            <a:r>
              <a:rPr lang="en-US" dirty="0"/>
              <a:t>Lots of worked-out examples</a:t>
            </a:r>
          </a:p>
          <a:p>
            <a:pPr lvl="1"/>
            <a:r>
              <a:rPr lang="en-US" dirty="0"/>
              <a:t>Ugly code style (compare readability to K&amp;R)</a:t>
            </a:r>
          </a:p>
          <a:p>
            <a:r>
              <a:rPr lang="en-US" dirty="0"/>
              <a:t>21</a:t>
            </a:r>
            <a:r>
              <a:rPr lang="en-US" baseline="30000" dirty="0"/>
              <a:t>st</a:t>
            </a:r>
            <a:r>
              <a:rPr lang="en-US" dirty="0"/>
              <a:t> Century C</a:t>
            </a:r>
          </a:p>
          <a:p>
            <a:pPr lvl="1"/>
            <a:r>
              <a:rPr lang="en-US" dirty="0"/>
              <a:t>Ben </a:t>
            </a:r>
            <a:r>
              <a:rPr lang="en-US" dirty="0" err="1"/>
              <a:t>Klemens</a:t>
            </a:r>
            <a:endParaRPr lang="en-US" dirty="0"/>
          </a:p>
          <a:p>
            <a:pPr lvl="1"/>
            <a:r>
              <a:rPr lang="en-US" dirty="0"/>
              <a:t>Supplement to full C textbooks: goes into the corners of the language</a:t>
            </a:r>
          </a:p>
          <a:p>
            <a:pPr lvl="1"/>
            <a:r>
              <a:rPr lang="en-US" dirty="0"/>
              <a:t>Opinionated</a:t>
            </a:r>
          </a:p>
          <a:p>
            <a:pPr lvl="1"/>
            <a:r>
              <a:rPr lang="en-US" dirty="0"/>
              <a:t>First half is about how to </a:t>
            </a:r>
            <a:r>
              <a:rPr lang="en-US" i="1" dirty="0"/>
              <a:t>build</a:t>
            </a:r>
            <a:r>
              <a:rPr lang="en-US" dirty="0"/>
              <a:t> C programs in the Unix environment</a:t>
            </a:r>
          </a:p>
          <a:p>
            <a:pPr lvl="2"/>
            <a:r>
              <a:rPr lang="en-US" dirty="0"/>
              <a:t>So, if you want to understand the </a:t>
            </a:r>
            <a:r>
              <a:rPr lang="en-US" dirty="0" err="1"/>
              <a:t>Makefiles</a:t>
            </a:r>
            <a:r>
              <a:rPr lang="en-US" dirty="0"/>
              <a:t> we give you…</a:t>
            </a:r>
          </a:p>
          <a:p>
            <a:r>
              <a:rPr lang="en-US" dirty="0"/>
              <a:t>Learn C the Hard Way</a:t>
            </a:r>
          </a:p>
          <a:p>
            <a:pPr lvl="1"/>
            <a:r>
              <a:rPr lang="en-US" dirty="0"/>
              <a:t>Zed A. Shaw</a:t>
            </a:r>
          </a:p>
          <a:p>
            <a:pPr lvl="1"/>
            <a:r>
              <a:rPr lang="en-US" dirty="0"/>
              <a:t>Extremely opinionated</a:t>
            </a:r>
          </a:p>
          <a:p>
            <a:pPr lvl="1"/>
            <a:r>
              <a:rPr lang="en-US" dirty="0"/>
              <a:t>Also has lots of worked-out examples</a:t>
            </a:r>
          </a:p>
          <a:p>
            <a:pPr lvl="1"/>
            <a:r>
              <a:rPr lang="en-US" dirty="0"/>
              <a:t>Only book I can find that takes “undefined behavior” seriously enough</a:t>
            </a:r>
          </a:p>
          <a:p>
            <a:r>
              <a:rPr lang="en-US" dirty="0"/>
              <a:t>These books are not on reserve</a:t>
            </a:r>
          </a:p>
          <a:p>
            <a:pPr lvl="1"/>
            <a:r>
              <a:rPr lang="en-US" dirty="0"/>
              <a:t>The library may still have them, or you can borrow a copy from Weinberg</a:t>
            </a:r>
          </a:p>
        </p:txBody>
      </p:sp>
    </p:spTree>
    <p:extLst>
      <p:ext uri="{BB962C8B-B14F-4D97-AF65-F5344CB8AC3E}">
        <p14:creationId xmlns:p14="http://schemas.microsoft.com/office/powerpoint/2010/main" val="126109664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title"/>
          </p:nvPr>
        </p:nvSpPr>
        <p:spPr>
          <a:xfrm>
            <a:off x="381000" y="254000"/>
            <a:ext cx="8763000" cy="1092200"/>
          </a:xfrm>
          <a:ln/>
        </p:spPr>
        <p:txBody>
          <a:bodyPr/>
          <a:lstStyle/>
          <a:p>
            <a:pPr marL="119063" indent="-119063"/>
            <a:r>
              <a:rPr lang="en-US" dirty="0"/>
              <a:t>Course Components</a:t>
            </a:r>
          </a:p>
        </p:txBody>
      </p:sp>
      <p:sp>
        <p:nvSpPr>
          <p:cNvPr id="32772" name="Rectangle 4"/>
          <p:cNvSpPr>
            <a:spLocks noGrp="1" noChangeArrowheads="1"/>
          </p:cNvSpPr>
          <p:nvPr>
            <p:ph type="body" idx="1"/>
          </p:nvPr>
        </p:nvSpPr>
        <p:spPr>
          <a:xfrm>
            <a:off x="381000" y="1143000"/>
            <a:ext cx="8458200" cy="5435600"/>
          </a:xfrm>
          <a:ln/>
        </p:spPr>
        <p:txBody>
          <a:bodyPr/>
          <a:lstStyle/>
          <a:p>
            <a:r>
              <a:rPr lang="en-US" dirty="0"/>
              <a:t>Lectures </a:t>
            </a:r>
          </a:p>
          <a:p>
            <a:pPr marL="552450" lvl="1"/>
            <a:r>
              <a:rPr lang="en-US" dirty="0"/>
              <a:t>Higher level concepts</a:t>
            </a:r>
          </a:p>
          <a:p>
            <a:pPr marL="552450" lvl="1"/>
            <a:r>
              <a:rPr lang="en-US" dirty="0"/>
              <a:t>In-class quizzes (except 15-513) could tilt you to a higher grade if borderline</a:t>
            </a:r>
          </a:p>
          <a:p>
            <a:r>
              <a:rPr lang="en-US" dirty="0"/>
              <a:t>Labs (8)</a:t>
            </a:r>
          </a:p>
          <a:p>
            <a:pPr marL="552450" lvl="1"/>
            <a:r>
              <a:rPr lang="en-US" dirty="0"/>
              <a:t>1-2+ weeks each</a:t>
            </a:r>
          </a:p>
          <a:p>
            <a:pPr marL="552450" lvl="1"/>
            <a:r>
              <a:rPr lang="en-US" dirty="0"/>
              <a:t>Provide in-depth understanding of an aspect of systems</a:t>
            </a:r>
          </a:p>
          <a:p>
            <a:pPr marL="552450" lvl="1"/>
            <a:r>
              <a:rPr lang="en-US" dirty="0"/>
              <a:t>Programming and measurement</a:t>
            </a:r>
          </a:p>
          <a:p>
            <a:pPr marL="292100"/>
            <a:r>
              <a:rPr lang="en-US" dirty="0"/>
              <a:t>Written Assignments (best 10 of 12)</a:t>
            </a:r>
          </a:p>
          <a:p>
            <a:pPr marL="552450" lvl="1"/>
            <a:r>
              <a:rPr lang="en-US" dirty="0"/>
              <a:t>Reinforce concepts</a:t>
            </a:r>
          </a:p>
          <a:p>
            <a:pPr marL="552450" lvl="1"/>
            <a:r>
              <a:rPr lang="en-US" dirty="0"/>
              <a:t>You earn 1/3 of score by grading your peers’ work according to our rubric</a:t>
            </a:r>
          </a:p>
          <a:p>
            <a:pPr marL="552450" lvl="1"/>
            <a:r>
              <a:rPr lang="en-US" dirty="0"/>
              <a:t>Due Wednesdays at 11:59pm ET with peer grades due the next Wednesday</a:t>
            </a:r>
          </a:p>
          <a:p>
            <a:r>
              <a:rPr lang="en-US" dirty="0"/>
              <a:t>Final Exam</a:t>
            </a:r>
            <a:endParaRPr lang="en-US" dirty="0">
              <a:solidFill>
                <a:srgbClr val="FF0000"/>
              </a:solidFill>
            </a:endParaRPr>
          </a:p>
          <a:p>
            <a:pPr marL="552450" lvl="1"/>
            <a:r>
              <a:rPr lang="en-US" dirty="0"/>
              <a:t>Test your understanding of concepts &amp; mathematical principles</a:t>
            </a:r>
          </a:p>
          <a:p>
            <a:pPr marL="552450" lvl="1"/>
            <a:r>
              <a:rPr lang="en-US" dirty="0"/>
              <a:t>Covers content from the whole semester</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title"/>
          </p:nvPr>
        </p:nvSpPr>
        <p:spPr>
          <a:ln/>
        </p:spPr>
        <p:txBody>
          <a:bodyPr/>
          <a:lstStyle/>
          <a:p>
            <a:pPr marL="119063" indent="-119063"/>
            <a:r>
              <a:rPr lang="en-US"/>
              <a:t>Programs and Data</a:t>
            </a:r>
          </a:p>
        </p:txBody>
      </p:sp>
      <p:sp>
        <p:nvSpPr>
          <p:cNvPr id="43012" name="Rectangle 4"/>
          <p:cNvSpPr>
            <a:spLocks noGrp="1" noChangeArrowheads="1"/>
          </p:cNvSpPr>
          <p:nvPr>
            <p:ph type="body" idx="1"/>
          </p:nvPr>
        </p:nvSpPr>
        <p:spPr>
          <a:ln/>
        </p:spPr>
        <p:txBody>
          <a:bodyPr/>
          <a:lstStyle/>
          <a:p>
            <a:r>
              <a:rPr lang="en-US" dirty="0"/>
              <a:t>Topics</a:t>
            </a:r>
          </a:p>
          <a:p>
            <a:pPr marL="552450" lvl="1"/>
            <a:r>
              <a:rPr lang="en-US" dirty="0"/>
              <a:t>Bit operations, arithmetic, assembly language programs</a:t>
            </a:r>
          </a:p>
          <a:p>
            <a:pPr marL="552450" lvl="1"/>
            <a:r>
              <a:rPr lang="en-US" dirty="0"/>
              <a:t>Representation of C control and data structures</a:t>
            </a:r>
          </a:p>
          <a:p>
            <a:pPr marL="552450" lvl="1"/>
            <a:r>
              <a:rPr lang="en-US" dirty="0"/>
              <a:t>Includes aspects of architecture and compilers </a:t>
            </a:r>
          </a:p>
          <a:p>
            <a:endParaRPr lang="en-US" dirty="0"/>
          </a:p>
          <a:p>
            <a:r>
              <a:rPr lang="en-US" dirty="0"/>
              <a:t>Assignments</a:t>
            </a:r>
          </a:p>
          <a:p>
            <a:pPr marL="552450" lvl="1"/>
            <a:r>
              <a:rPr lang="en-US" dirty="0"/>
              <a:t>L0 (C programming Lab): Test/refresh your C programming abilities</a:t>
            </a:r>
          </a:p>
          <a:p>
            <a:pPr marL="552450" lvl="1"/>
            <a:r>
              <a:rPr lang="en-US" dirty="0"/>
              <a:t>L1 (</a:t>
            </a:r>
            <a:r>
              <a:rPr lang="en-US" dirty="0" err="1"/>
              <a:t>datalab</a:t>
            </a:r>
            <a:r>
              <a:rPr lang="en-US" dirty="0"/>
              <a:t>): Manipulating bits</a:t>
            </a:r>
          </a:p>
          <a:p>
            <a:pPr marL="552450" lvl="1"/>
            <a:r>
              <a:rPr lang="en-US" dirty="0"/>
              <a:t>L2 (</a:t>
            </a:r>
            <a:r>
              <a:rPr lang="en-US" dirty="0" err="1"/>
              <a:t>bomblab</a:t>
            </a:r>
            <a:r>
              <a:rPr lang="en-US" dirty="0"/>
              <a:t>): Defusing a binary bomb</a:t>
            </a:r>
          </a:p>
          <a:p>
            <a:pPr marL="552450" lvl="1"/>
            <a:r>
              <a:rPr lang="en-US" dirty="0"/>
              <a:t>L3 (</a:t>
            </a:r>
            <a:r>
              <a:rPr lang="en-US" dirty="0" err="1"/>
              <a:t>attacklab</a:t>
            </a:r>
            <a:r>
              <a:rPr lang="en-US" dirty="0"/>
              <a:t>): The basics of code injection attacks</a:t>
            </a:r>
          </a:p>
        </p:txBody>
      </p:sp>
    </p:spTree>
    <p:extLst>
      <p:ext uri="{BB962C8B-B14F-4D97-AF65-F5344CB8AC3E}">
        <p14:creationId xmlns:p14="http://schemas.microsoft.com/office/powerpoint/2010/main" val="2663455061"/>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title"/>
          </p:nvPr>
        </p:nvSpPr>
        <p:spPr>
          <a:ln/>
        </p:spPr>
        <p:txBody>
          <a:bodyPr/>
          <a:lstStyle/>
          <a:p>
            <a:pPr marL="119063" indent="-119063"/>
            <a:r>
              <a:rPr lang="en-US"/>
              <a:t>The Memory Hierarchy</a:t>
            </a:r>
          </a:p>
        </p:txBody>
      </p:sp>
      <p:sp>
        <p:nvSpPr>
          <p:cNvPr id="44036" name="Rectangle 4"/>
          <p:cNvSpPr>
            <a:spLocks noGrp="1" noChangeArrowheads="1"/>
          </p:cNvSpPr>
          <p:nvPr>
            <p:ph type="body" idx="1"/>
          </p:nvPr>
        </p:nvSpPr>
        <p:spPr>
          <a:ln/>
        </p:spPr>
        <p:txBody>
          <a:bodyPr/>
          <a:lstStyle/>
          <a:p>
            <a:r>
              <a:rPr lang="en-US" dirty="0"/>
              <a:t>Topics</a:t>
            </a:r>
          </a:p>
          <a:p>
            <a:pPr marL="552450" lvl="1"/>
            <a:r>
              <a:rPr lang="en-US" dirty="0"/>
              <a:t>Memory technology, memory hierarchy, caches, disks, locality</a:t>
            </a:r>
          </a:p>
          <a:p>
            <a:pPr marL="552450" lvl="1"/>
            <a:r>
              <a:rPr lang="en-US" dirty="0"/>
              <a:t>Includes aspects of architecture and OS</a:t>
            </a:r>
          </a:p>
          <a:p>
            <a:pPr marL="552450" lvl="1"/>
            <a:endParaRPr lang="en-US" dirty="0"/>
          </a:p>
          <a:p>
            <a:pPr marL="292100"/>
            <a:r>
              <a:rPr lang="en-US" dirty="0"/>
              <a:t>Assignments</a:t>
            </a:r>
          </a:p>
          <a:p>
            <a:pPr marL="552450" lvl="1"/>
            <a:r>
              <a:rPr lang="en-US" dirty="0"/>
              <a:t>L4 (</a:t>
            </a:r>
            <a:r>
              <a:rPr lang="en-US" dirty="0" err="1"/>
              <a:t>cachelab</a:t>
            </a:r>
            <a:r>
              <a:rPr lang="en-US" dirty="0"/>
              <a:t>): Building a cache simulator and optimizing for locality.</a:t>
            </a:r>
          </a:p>
          <a:p>
            <a:pPr marL="838200" lvl="2"/>
            <a:r>
              <a:rPr lang="en-US" dirty="0"/>
              <a:t>Learn how to exploit locality in your programs. </a:t>
            </a:r>
          </a:p>
        </p:txBody>
      </p:sp>
    </p:spTree>
    <p:extLst>
      <p:ext uri="{BB962C8B-B14F-4D97-AF65-F5344CB8AC3E}">
        <p14:creationId xmlns:p14="http://schemas.microsoft.com/office/powerpoint/2010/main" val="1943077023"/>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title"/>
          </p:nvPr>
        </p:nvSpPr>
        <p:spPr>
          <a:ln/>
        </p:spPr>
        <p:txBody>
          <a:bodyPr/>
          <a:lstStyle/>
          <a:p>
            <a:pPr marL="119063" indent="-119063"/>
            <a:r>
              <a:rPr lang="en-US" dirty="0"/>
              <a:t> Virtual Memory</a:t>
            </a:r>
          </a:p>
        </p:txBody>
      </p:sp>
      <p:sp>
        <p:nvSpPr>
          <p:cNvPr id="47108" name="Rectangle 4"/>
          <p:cNvSpPr>
            <a:spLocks noGrp="1" noChangeArrowheads="1"/>
          </p:cNvSpPr>
          <p:nvPr>
            <p:ph type="body" idx="1"/>
          </p:nvPr>
        </p:nvSpPr>
        <p:spPr>
          <a:ln/>
        </p:spPr>
        <p:txBody>
          <a:bodyPr/>
          <a:lstStyle/>
          <a:p>
            <a:r>
              <a:rPr lang="en-US" dirty="0"/>
              <a:t>Topics</a:t>
            </a:r>
          </a:p>
          <a:p>
            <a:pPr marL="552450" lvl="1"/>
            <a:r>
              <a:rPr lang="en-US" dirty="0"/>
              <a:t>Virtual memory, address translation, dynamic storage allocation</a:t>
            </a:r>
          </a:p>
          <a:p>
            <a:pPr marL="552450" lvl="1"/>
            <a:r>
              <a:rPr lang="en-US" dirty="0"/>
              <a:t>Includes aspects of architecture and OS</a:t>
            </a:r>
          </a:p>
          <a:p>
            <a:endParaRPr lang="en-US" dirty="0"/>
          </a:p>
          <a:p>
            <a:r>
              <a:rPr lang="en-US" dirty="0"/>
              <a:t>Assignments</a:t>
            </a:r>
          </a:p>
          <a:p>
            <a:pPr marL="552450" lvl="1"/>
            <a:r>
              <a:rPr lang="en-US" dirty="0"/>
              <a:t>L5 (</a:t>
            </a:r>
            <a:r>
              <a:rPr lang="en-US" dirty="0" err="1"/>
              <a:t>malloclab</a:t>
            </a:r>
            <a:r>
              <a:rPr lang="en-US" dirty="0"/>
              <a:t>): Writing your own malloc package</a:t>
            </a:r>
          </a:p>
          <a:p>
            <a:pPr marL="838200" lvl="2"/>
            <a:r>
              <a:rPr lang="en-US" dirty="0"/>
              <a:t>Get a real feel for systems-level programming</a:t>
            </a:r>
          </a:p>
        </p:txBody>
      </p:sp>
    </p:spTree>
    <p:extLst>
      <p:ext uri="{BB962C8B-B14F-4D97-AF65-F5344CB8AC3E}">
        <p14:creationId xmlns:p14="http://schemas.microsoft.com/office/powerpoint/2010/main" val="10730198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title"/>
          </p:nvPr>
        </p:nvSpPr>
        <p:spPr>
          <a:ln/>
        </p:spPr>
        <p:txBody>
          <a:bodyPr/>
          <a:lstStyle/>
          <a:p>
            <a:pPr marL="119063" indent="-119063"/>
            <a:r>
              <a:rPr lang="en-US" dirty="0"/>
              <a:t>Exceptional Control Flow</a:t>
            </a:r>
          </a:p>
        </p:txBody>
      </p:sp>
      <p:sp>
        <p:nvSpPr>
          <p:cNvPr id="46084" name="Rectangle 4"/>
          <p:cNvSpPr>
            <a:spLocks noGrp="1" noChangeArrowheads="1"/>
          </p:cNvSpPr>
          <p:nvPr>
            <p:ph type="body" idx="1"/>
          </p:nvPr>
        </p:nvSpPr>
        <p:spPr>
          <a:xfrm>
            <a:off x="381000" y="1397000"/>
            <a:ext cx="7823200" cy="5435600"/>
          </a:xfrm>
          <a:ln/>
        </p:spPr>
        <p:txBody>
          <a:bodyPr/>
          <a:lstStyle/>
          <a:p>
            <a:r>
              <a:rPr lang="en-US" dirty="0"/>
              <a:t>Topics</a:t>
            </a:r>
          </a:p>
          <a:p>
            <a:pPr marL="552450" lvl="1"/>
            <a:r>
              <a:rPr lang="en-US" dirty="0"/>
              <a:t>Hardware exceptions, processes, process control, Unix signals, nonlocal jumps</a:t>
            </a:r>
          </a:p>
          <a:p>
            <a:pPr marL="552450" lvl="1"/>
            <a:r>
              <a:rPr lang="en-US" dirty="0"/>
              <a:t>Includes aspects of compilers, OS, and architecture</a:t>
            </a:r>
          </a:p>
          <a:p>
            <a:pPr marL="552450" lvl="1"/>
            <a:endParaRPr lang="en-US" dirty="0"/>
          </a:p>
          <a:p>
            <a:r>
              <a:rPr lang="en-US" dirty="0"/>
              <a:t>Assignments</a:t>
            </a:r>
          </a:p>
          <a:p>
            <a:pPr marL="552450" lvl="1"/>
            <a:r>
              <a:rPr lang="en-US" dirty="0"/>
              <a:t>L6 (</a:t>
            </a:r>
            <a:r>
              <a:rPr lang="en-US" dirty="0" err="1"/>
              <a:t>tshlab</a:t>
            </a:r>
            <a:r>
              <a:rPr lang="en-US" dirty="0"/>
              <a:t>): Writing your own Unix shell.</a:t>
            </a:r>
          </a:p>
          <a:p>
            <a:pPr marL="838200" lvl="2"/>
            <a:r>
              <a:rPr lang="en-US" dirty="0"/>
              <a:t>A first introduction to concurrency</a:t>
            </a:r>
          </a:p>
        </p:txBody>
      </p:sp>
    </p:spTree>
    <p:extLst>
      <p:ext uri="{BB962C8B-B14F-4D97-AF65-F5344CB8AC3E}">
        <p14:creationId xmlns:p14="http://schemas.microsoft.com/office/powerpoint/2010/main" val="1306019048"/>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title"/>
          </p:nvPr>
        </p:nvSpPr>
        <p:spPr>
          <a:ln/>
        </p:spPr>
        <p:txBody>
          <a:bodyPr/>
          <a:lstStyle/>
          <a:p>
            <a:pPr marL="119063" indent="-119063"/>
            <a:r>
              <a:rPr lang="en-US"/>
              <a:t> Networking, and Concurrency</a:t>
            </a:r>
          </a:p>
        </p:txBody>
      </p:sp>
      <p:sp>
        <p:nvSpPr>
          <p:cNvPr id="48132" name="Rectangle 4"/>
          <p:cNvSpPr>
            <a:spLocks noGrp="1" noChangeArrowheads="1"/>
          </p:cNvSpPr>
          <p:nvPr>
            <p:ph type="body" idx="1"/>
          </p:nvPr>
        </p:nvSpPr>
        <p:spPr>
          <a:ln/>
        </p:spPr>
        <p:txBody>
          <a:bodyPr/>
          <a:lstStyle/>
          <a:p>
            <a:r>
              <a:rPr lang="en-US" dirty="0"/>
              <a:t>Topics</a:t>
            </a:r>
          </a:p>
          <a:p>
            <a:pPr marL="552450" lvl="1"/>
            <a:r>
              <a:rPr lang="en-US" dirty="0"/>
              <a:t>High level and low-level I/O, network programming</a:t>
            </a:r>
          </a:p>
          <a:p>
            <a:pPr marL="552450" lvl="1"/>
            <a:r>
              <a:rPr lang="en-US" dirty="0"/>
              <a:t>Internet services, Web servers</a:t>
            </a:r>
          </a:p>
          <a:p>
            <a:pPr marL="552450" lvl="1"/>
            <a:r>
              <a:rPr lang="en-US" dirty="0"/>
              <a:t>concurrency, concurrent server design, threads</a:t>
            </a:r>
          </a:p>
          <a:p>
            <a:pPr marL="552450" lvl="1"/>
            <a:r>
              <a:rPr lang="en-US" dirty="0"/>
              <a:t>I/O multiplexing with select</a:t>
            </a:r>
          </a:p>
          <a:p>
            <a:pPr marL="552450" lvl="1"/>
            <a:r>
              <a:rPr lang="en-US" dirty="0"/>
              <a:t>Includes aspects of networking, OS, and architecture</a:t>
            </a:r>
          </a:p>
          <a:p>
            <a:endParaRPr lang="en-US" dirty="0"/>
          </a:p>
          <a:p>
            <a:r>
              <a:rPr lang="en-US" dirty="0"/>
              <a:t>Assignments</a:t>
            </a:r>
          </a:p>
          <a:p>
            <a:pPr marL="552450" lvl="1"/>
            <a:r>
              <a:rPr lang="en-US" dirty="0"/>
              <a:t>L7 (</a:t>
            </a:r>
            <a:r>
              <a:rPr lang="en-US" dirty="0" err="1"/>
              <a:t>proxylab</a:t>
            </a:r>
            <a:r>
              <a:rPr lang="en-US" dirty="0"/>
              <a:t>): Writing your own Web proxy</a:t>
            </a:r>
          </a:p>
          <a:p>
            <a:pPr marL="838200" lvl="2"/>
            <a:r>
              <a:rPr lang="en-US" dirty="0"/>
              <a:t>Learn network programming and more about concurrency and synchronization. </a:t>
            </a:r>
          </a:p>
        </p:txBody>
      </p:sp>
    </p:spTree>
    <p:extLst>
      <p:ext uri="{BB962C8B-B14F-4D97-AF65-F5344CB8AC3E}">
        <p14:creationId xmlns:p14="http://schemas.microsoft.com/office/powerpoint/2010/main" val="2190175178"/>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title"/>
          </p:nvPr>
        </p:nvSpPr>
        <p:spPr>
          <a:ln/>
        </p:spPr>
        <p:txBody>
          <a:bodyPr/>
          <a:lstStyle/>
          <a:p>
            <a:pPr marL="119063" indent="-119063"/>
            <a:r>
              <a:rPr lang="en-US"/>
              <a:t>Lab Rationale </a:t>
            </a:r>
          </a:p>
        </p:txBody>
      </p:sp>
      <p:sp>
        <p:nvSpPr>
          <p:cNvPr id="49156" name="Rectangle 4"/>
          <p:cNvSpPr>
            <a:spLocks noGrp="1" noChangeArrowheads="1"/>
          </p:cNvSpPr>
          <p:nvPr>
            <p:ph type="body" idx="1"/>
          </p:nvPr>
        </p:nvSpPr>
        <p:spPr>
          <a:ln/>
        </p:spPr>
        <p:txBody>
          <a:bodyPr/>
          <a:lstStyle/>
          <a:p>
            <a:r>
              <a:rPr lang="en-US" dirty="0"/>
              <a:t>Each lab has a well-defined goal such as solving a puzzle or winning a contest</a:t>
            </a:r>
          </a:p>
          <a:p>
            <a:endParaRPr lang="en-US" dirty="0"/>
          </a:p>
          <a:p>
            <a:r>
              <a:rPr lang="en-US" dirty="0"/>
              <a:t>Doing the lab should result in new skills and concepts</a:t>
            </a:r>
          </a:p>
          <a:p>
            <a:endParaRPr lang="en-US" dirty="0"/>
          </a:p>
          <a:p>
            <a:r>
              <a:rPr lang="en-US" dirty="0"/>
              <a:t>We try to use competition in a fun and healthy way</a:t>
            </a:r>
          </a:p>
          <a:p>
            <a:pPr marL="552450" lvl="1"/>
            <a:r>
              <a:rPr lang="en-US" dirty="0"/>
              <a:t>Set a reasonable threshold for full credit</a:t>
            </a:r>
          </a:p>
          <a:p>
            <a:pPr marL="552450" lvl="1"/>
            <a:r>
              <a:rPr lang="en-US" dirty="0"/>
              <a:t>Post intermediate results (anonymized) on Autolab scoreboard for glory!</a:t>
            </a:r>
          </a:p>
        </p:txBody>
      </p:sp>
    </p:spTree>
    <p:extLst>
      <p:ext uri="{BB962C8B-B14F-4D97-AF65-F5344CB8AC3E}">
        <p14:creationId xmlns:p14="http://schemas.microsoft.com/office/powerpoint/2010/main" val="237081295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title"/>
          </p:nvPr>
        </p:nvSpPr>
        <p:spPr>
          <a:xfrm>
            <a:off x="381000" y="254000"/>
            <a:ext cx="8534400" cy="1092200"/>
          </a:xfrm>
        </p:spPr>
        <p:txBody>
          <a:bodyPr/>
          <a:lstStyle/>
          <a:p>
            <a:r>
              <a:rPr lang="en-US" b="1" dirty="0">
                <a:solidFill>
                  <a:schemeClr val="tx1">
                    <a:lumMod val="65000"/>
                    <a:lumOff val="35000"/>
                  </a:schemeClr>
                </a:solidFill>
              </a:rPr>
              <a:t>Course Theme: </a:t>
            </a:r>
            <a:br>
              <a:rPr lang="en-US" b="1" dirty="0">
                <a:solidFill>
                  <a:schemeClr val="tx1">
                    <a:lumMod val="65000"/>
                    <a:lumOff val="35000"/>
                  </a:schemeClr>
                </a:solidFill>
              </a:rPr>
            </a:br>
            <a:r>
              <a:rPr lang="en-US" b="1" dirty="0">
                <a:solidFill>
                  <a:schemeClr val="tx1">
                    <a:lumMod val="65000"/>
                    <a:lumOff val="35000"/>
                  </a:schemeClr>
                </a:solidFill>
              </a:rPr>
              <a:t>(Systems) Knowledge is Power!</a:t>
            </a:r>
            <a:endParaRPr lang="en-US" b="1" dirty="0"/>
          </a:p>
        </p:txBody>
      </p:sp>
      <p:sp>
        <p:nvSpPr>
          <p:cNvPr id="6148" name="Rectangle 4"/>
          <p:cNvSpPr>
            <a:spLocks noGrp="1" noChangeArrowheads="1"/>
          </p:cNvSpPr>
          <p:nvPr>
            <p:ph type="body" idx="1"/>
          </p:nvPr>
        </p:nvSpPr>
        <p:spPr/>
        <p:txBody>
          <a:bodyPr/>
          <a:lstStyle/>
          <a:p>
            <a:r>
              <a:rPr lang="en-US" b="1" dirty="0"/>
              <a:t>Systems Knowledge</a:t>
            </a:r>
          </a:p>
          <a:p>
            <a:pPr lvl="1"/>
            <a:r>
              <a:rPr lang="en-US" dirty="0"/>
              <a:t>How hardware (processors, memories, disk drives, network infrastructure) plus software (operating systems, compilers, libraries, network protocols) combine to support the execution of application programs</a:t>
            </a:r>
          </a:p>
          <a:p>
            <a:pPr lvl="1"/>
            <a:r>
              <a:rPr lang="en-US" dirty="0"/>
              <a:t>How you as a programmer can best use these resources</a:t>
            </a:r>
          </a:p>
          <a:p>
            <a:r>
              <a:rPr lang="en-US" b="1" dirty="0"/>
              <a:t>Useful outcomes from taking 213/513</a:t>
            </a:r>
          </a:p>
          <a:p>
            <a:pPr lvl="1"/>
            <a:r>
              <a:rPr lang="en-US" dirty="0"/>
              <a:t>Become more effective programmers</a:t>
            </a:r>
          </a:p>
          <a:p>
            <a:pPr lvl="2"/>
            <a:r>
              <a:rPr lang="en-US" dirty="0"/>
              <a:t>Able to find and eliminate bugs efficiently</a:t>
            </a:r>
          </a:p>
          <a:p>
            <a:pPr lvl="2"/>
            <a:r>
              <a:rPr lang="en-US" dirty="0"/>
              <a:t>Able to understand and tune for program performance</a:t>
            </a:r>
          </a:p>
          <a:p>
            <a:pPr lvl="1"/>
            <a:r>
              <a:rPr lang="en-US" dirty="0"/>
              <a:t>Prepare for later “systems” classes in CS &amp; ECE</a:t>
            </a:r>
          </a:p>
          <a:p>
            <a:pPr lvl="2"/>
            <a:r>
              <a:rPr lang="en-US" dirty="0"/>
              <a:t>Compilers, Operating Systems, Networks, Computer Architecture, Embedded Systems, Storage Systems, etc.</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Lab0: C Programming</a:t>
            </a:r>
          </a:p>
        </p:txBody>
      </p:sp>
      <p:sp>
        <p:nvSpPr>
          <p:cNvPr id="3" name="Content Placeholder 2"/>
          <p:cNvSpPr>
            <a:spLocks noGrp="1"/>
          </p:cNvSpPr>
          <p:nvPr>
            <p:ph idx="1"/>
          </p:nvPr>
        </p:nvSpPr>
        <p:spPr/>
        <p:txBody>
          <a:bodyPr/>
          <a:lstStyle/>
          <a:p>
            <a:r>
              <a:rPr lang="en-US" dirty="0"/>
              <a:t>You can start now: see </a:t>
            </a:r>
            <a:r>
              <a:rPr lang="en-US" dirty="0">
                <a:hlinkClick r:id="rId2"/>
              </a:rPr>
              <a:t>213 schedule page</a:t>
            </a:r>
            <a:endParaRPr lang="en-US" dirty="0"/>
          </a:p>
          <a:p>
            <a:r>
              <a:rPr lang="en-US" dirty="0"/>
              <a:t>It should all be review:</a:t>
            </a:r>
          </a:p>
          <a:p>
            <a:pPr lvl="1"/>
            <a:r>
              <a:rPr lang="en-US" dirty="0"/>
              <a:t>Basic C control flow, syntax, etc.</a:t>
            </a:r>
          </a:p>
          <a:p>
            <a:pPr lvl="1"/>
            <a:r>
              <a:rPr lang="en-US" dirty="0"/>
              <a:t>Explicit memory management, as required in C. </a:t>
            </a:r>
          </a:p>
          <a:p>
            <a:pPr lvl="1"/>
            <a:r>
              <a:rPr lang="en-US" dirty="0"/>
              <a:t>Creating and manipulating pointer-based data structures.</a:t>
            </a:r>
          </a:p>
          <a:p>
            <a:pPr lvl="1"/>
            <a:r>
              <a:rPr lang="en-US" dirty="0"/>
              <a:t>Implementing robust code that operates correctly with invalid arguments, including NULL pointers.</a:t>
            </a:r>
          </a:p>
          <a:p>
            <a:pPr lvl="1"/>
            <a:r>
              <a:rPr lang="en-US" dirty="0"/>
              <a:t>Creating rules in a </a:t>
            </a:r>
            <a:r>
              <a:rPr lang="en-US" dirty="0" err="1"/>
              <a:t>Makefile</a:t>
            </a:r>
            <a:endParaRPr lang="en-US" dirty="0"/>
          </a:p>
          <a:p>
            <a:r>
              <a:rPr lang="en-US" dirty="0"/>
              <a:t>If this lab takes you more than 10 hours, please think hard about taking the course.</a:t>
            </a:r>
          </a:p>
        </p:txBody>
      </p:sp>
    </p:spTree>
    <p:extLst>
      <p:ext uri="{BB962C8B-B14F-4D97-AF65-F5344CB8AC3E}">
        <p14:creationId xmlns:p14="http://schemas.microsoft.com/office/powerpoint/2010/main" val="2953231662"/>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title"/>
          </p:nvPr>
        </p:nvSpPr>
        <p:spPr>
          <a:xfrm>
            <a:off x="381000" y="228600"/>
            <a:ext cx="8382000" cy="1092200"/>
          </a:xfrm>
          <a:ln/>
        </p:spPr>
        <p:txBody>
          <a:bodyPr/>
          <a:lstStyle/>
          <a:p>
            <a:pPr marL="119063" indent="-119063"/>
            <a:r>
              <a:rPr lang="en-US" dirty="0"/>
              <a:t>Policies: Lab</a:t>
            </a:r>
          </a:p>
        </p:txBody>
      </p:sp>
      <p:sp>
        <p:nvSpPr>
          <p:cNvPr id="36868" name="Rectangle 4"/>
          <p:cNvSpPr>
            <a:spLocks noGrp="1" noChangeArrowheads="1"/>
          </p:cNvSpPr>
          <p:nvPr>
            <p:ph type="body" idx="1"/>
          </p:nvPr>
        </p:nvSpPr>
        <p:spPr>
          <a:xfrm>
            <a:off x="381000" y="1397000"/>
            <a:ext cx="8382000" cy="4927600"/>
          </a:xfrm>
          <a:ln/>
        </p:spPr>
        <p:txBody>
          <a:bodyPr/>
          <a:lstStyle/>
          <a:p>
            <a:r>
              <a:rPr lang="en-US" dirty="0"/>
              <a:t>Work groups</a:t>
            </a:r>
          </a:p>
          <a:p>
            <a:pPr marL="552450" lvl="1"/>
            <a:r>
              <a:rPr lang="en-US" dirty="0"/>
              <a:t>You must work alone on all lab assignments</a:t>
            </a:r>
          </a:p>
          <a:p>
            <a:pPr marL="552450" lvl="1"/>
            <a:endParaRPr lang="en-US" dirty="0"/>
          </a:p>
          <a:p>
            <a:pPr marL="317500" lvl="1" indent="0">
              <a:buNone/>
            </a:pPr>
            <a:endParaRPr lang="en-US" dirty="0"/>
          </a:p>
          <a:p>
            <a:r>
              <a:rPr lang="en-US" dirty="0" err="1"/>
              <a:t>Handins</a:t>
            </a:r>
            <a:endParaRPr lang="en-US" dirty="0"/>
          </a:p>
          <a:p>
            <a:pPr marL="552450" lvl="1"/>
            <a:r>
              <a:rPr lang="en-US" dirty="0"/>
              <a:t>Labs due at 11:59pm ET</a:t>
            </a:r>
          </a:p>
          <a:p>
            <a:pPr marL="552450" lvl="1"/>
            <a:r>
              <a:rPr lang="en-US" dirty="0"/>
              <a:t>Electronic handins using </a:t>
            </a:r>
            <a:r>
              <a:rPr lang="en-US" b="1" dirty="0" err="1">
                <a:solidFill>
                  <a:srgbClr val="FF0000"/>
                </a:solidFill>
              </a:rPr>
              <a:t>Autolab</a:t>
            </a:r>
            <a:r>
              <a:rPr lang="en-US" dirty="0"/>
              <a:t> (no exceptions!)</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title"/>
          </p:nvPr>
        </p:nvSpPr>
        <p:spPr>
          <a:ln/>
        </p:spPr>
        <p:txBody>
          <a:bodyPr/>
          <a:lstStyle/>
          <a:p>
            <a:pPr marL="119063" indent="-119063"/>
            <a:r>
              <a:rPr lang="en-US" dirty="0"/>
              <a:t>Timeliness</a:t>
            </a:r>
          </a:p>
        </p:txBody>
      </p:sp>
      <p:sp>
        <p:nvSpPr>
          <p:cNvPr id="38916" name="Rectangle 4"/>
          <p:cNvSpPr>
            <a:spLocks noGrp="1" noChangeArrowheads="1"/>
          </p:cNvSpPr>
          <p:nvPr>
            <p:ph type="body" idx="1"/>
          </p:nvPr>
        </p:nvSpPr>
        <p:spPr>
          <a:xfrm>
            <a:off x="381000" y="1143000"/>
            <a:ext cx="8382000" cy="5435600"/>
          </a:xfrm>
          <a:ln/>
        </p:spPr>
        <p:txBody>
          <a:bodyPr/>
          <a:lstStyle/>
          <a:p>
            <a:r>
              <a:rPr lang="en-US" dirty="0"/>
              <a:t>Grace days</a:t>
            </a:r>
          </a:p>
          <a:p>
            <a:pPr marL="552450" lvl="1"/>
            <a:r>
              <a:rPr lang="en-US" b="1" dirty="0">
                <a:solidFill>
                  <a:srgbClr val="FF0000"/>
                </a:solidFill>
                <a:latin typeface="Calibri Bold" charset="0"/>
                <a:ea typeface="Calibri Bold" charset="0"/>
                <a:cs typeface="Calibri Bold" charset="0"/>
                <a:sym typeface="Calibri Bold" charset="0"/>
              </a:rPr>
              <a:t>5 grace days </a:t>
            </a:r>
            <a:r>
              <a:rPr lang="en-US" dirty="0">
                <a:latin typeface="Calibri Bold" charset="0"/>
                <a:ea typeface="Calibri Bold" charset="0"/>
                <a:cs typeface="Calibri Bold" charset="0"/>
                <a:sym typeface="Calibri Bold" charset="0"/>
              </a:rPr>
              <a:t>for the semester</a:t>
            </a:r>
          </a:p>
          <a:p>
            <a:pPr marL="552450" lvl="1"/>
            <a:r>
              <a:rPr lang="en-US" dirty="0">
                <a:latin typeface="Calibri Bold" charset="0"/>
                <a:ea typeface="Calibri Bold" charset="0"/>
                <a:cs typeface="Calibri Bold" charset="0"/>
                <a:sym typeface="Calibri Bold" charset="0"/>
              </a:rPr>
              <a:t>Limit of</a:t>
            </a:r>
            <a:r>
              <a:rPr lang="en-US" b="1" dirty="0">
                <a:solidFill>
                  <a:srgbClr val="FF0000"/>
                </a:solidFill>
                <a:latin typeface="Calibri Bold" charset="0"/>
                <a:ea typeface="Calibri Bold" charset="0"/>
                <a:cs typeface="Calibri Bold" charset="0"/>
                <a:sym typeface="Calibri Bold" charset="0"/>
              </a:rPr>
              <a:t> 0, 1, or 2 grace days </a:t>
            </a:r>
            <a:r>
              <a:rPr lang="en-US" dirty="0">
                <a:latin typeface="Calibri Bold" charset="0"/>
                <a:ea typeface="Calibri Bold" charset="0"/>
                <a:cs typeface="Calibri Bold" charset="0"/>
                <a:sym typeface="Calibri Bold" charset="0"/>
              </a:rPr>
              <a:t>per lab used </a:t>
            </a:r>
            <a:r>
              <a:rPr lang="en-US" b="1" dirty="0">
                <a:solidFill>
                  <a:srgbClr val="FF0000"/>
                </a:solidFill>
                <a:latin typeface="Calibri Bold" charset="0"/>
                <a:ea typeface="Calibri Bold" charset="0"/>
                <a:cs typeface="Calibri Bold" charset="0"/>
                <a:sym typeface="Calibri Bold" charset="0"/>
              </a:rPr>
              <a:t>automatically</a:t>
            </a:r>
            <a:endParaRPr lang="en-US" b="1" dirty="0">
              <a:latin typeface="Calibri Bold" charset="0"/>
              <a:ea typeface="ヒラギノ角ゴ ProN W6" charset="-128"/>
              <a:cs typeface="ヒラギノ角ゴ ProN W6" charset="-128"/>
              <a:sym typeface="Calibri Bold" charset="0"/>
            </a:endParaRPr>
          </a:p>
          <a:p>
            <a:pPr marL="552450" lvl="1"/>
            <a:r>
              <a:rPr lang="en-US" dirty="0"/>
              <a:t>Covers scheduling crunch, out-of-town trips, illnesses, minor setbacks</a:t>
            </a:r>
          </a:p>
          <a:p>
            <a:r>
              <a:rPr lang="en-US" dirty="0"/>
              <a:t>Lateness penalties</a:t>
            </a:r>
          </a:p>
          <a:p>
            <a:pPr marL="552450" lvl="1"/>
            <a:r>
              <a:rPr lang="en-US" dirty="0"/>
              <a:t>Once grace </a:t>
            </a:r>
            <a:r>
              <a:rPr lang="en-US" dirty="0" err="1"/>
              <a:t>day(s</a:t>
            </a:r>
            <a:r>
              <a:rPr lang="en-US" dirty="0"/>
              <a:t>) used up, get penalized </a:t>
            </a:r>
            <a:r>
              <a:rPr lang="en-US" b="1" dirty="0">
                <a:solidFill>
                  <a:srgbClr val="FF0000"/>
                </a:solidFill>
              </a:rPr>
              <a:t>15% per day</a:t>
            </a:r>
          </a:p>
          <a:p>
            <a:pPr marL="552450" lvl="1"/>
            <a:r>
              <a:rPr lang="en-US" dirty="0"/>
              <a:t>No </a:t>
            </a:r>
            <a:r>
              <a:rPr lang="en-US" dirty="0" err="1"/>
              <a:t>handins</a:t>
            </a:r>
            <a:r>
              <a:rPr lang="en-US" dirty="0"/>
              <a:t> later than </a:t>
            </a:r>
            <a:r>
              <a:rPr lang="en-US" b="1" dirty="0">
                <a:solidFill>
                  <a:srgbClr val="FF0000"/>
                </a:solidFill>
              </a:rPr>
              <a:t>3 days after due date</a:t>
            </a:r>
          </a:p>
          <a:p>
            <a:r>
              <a:rPr lang="en-US" dirty="0"/>
              <a:t>Catastrophic events</a:t>
            </a:r>
          </a:p>
          <a:p>
            <a:pPr marL="552450" lvl="1"/>
            <a:r>
              <a:rPr lang="en-US" dirty="0"/>
              <a:t>Major illness, death in family, …</a:t>
            </a:r>
          </a:p>
          <a:p>
            <a:pPr marL="552450" lvl="1"/>
            <a:r>
              <a:rPr lang="en-US" dirty="0"/>
              <a:t>Formulate a plan (with your academic advisor) to get back on track</a:t>
            </a:r>
          </a:p>
          <a:p>
            <a:r>
              <a:rPr lang="en-US" dirty="0"/>
              <a:t>Advice</a:t>
            </a:r>
          </a:p>
          <a:p>
            <a:pPr marL="552450" lvl="1"/>
            <a:r>
              <a:rPr lang="en-US" dirty="0"/>
              <a:t>Once you start running late, it’s really hard to catch up</a:t>
            </a:r>
          </a:p>
          <a:p>
            <a:pPr marL="552450" lvl="1"/>
            <a:r>
              <a:rPr lang="en-US" dirty="0"/>
              <a:t>Try to save your grace days until the last few labs</a:t>
            </a:r>
          </a:p>
        </p:txBody>
      </p:sp>
      <p:sp>
        <p:nvSpPr>
          <p:cNvPr id="4" name="TextBox 3"/>
          <p:cNvSpPr txBox="1"/>
          <p:nvPr/>
        </p:nvSpPr>
        <p:spPr>
          <a:xfrm>
            <a:off x="4572001" y="4953000"/>
            <a:ext cx="4191000" cy="615553"/>
          </a:xfrm>
          <a:prstGeom prst="rect">
            <a:avLst/>
          </a:prstGeom>
          <a:solidFill>
            <a:srgbClr val="FFC000"/>
          </a:solidFill>
        </p:spPr>
        <p:txBody>
          <a:bodyPr wrap="square" lIns="0" tIns="0" rIns="0" bIns="0" rtlCol="0">
            <a:spAutoFit/>
          </a:bodyPr>
          <a:lstStyle/>
          <a:p>
            <a:r>
              <a:rPr lang="en-US" sz="4000" dirty="0">
                <a:latin typeface="Gill Sans MT" panose="020B0502020104020203" pitchFamily="34" charset="0"/>
              </a:rPr>
              <a:t>Really, Really Hard!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title"/>
          </p:nvPr>
        </p:nvSpPr>
        <p:spPr>
          <a:ln/>
        </p:spPr>
        <p:txBody>
          <a:bodyPr/>
          <a:lstStyle/>
          <a:p>
            <a:pPr marL="119063" indent="-119063"/>
            <a:r>
              <a:rPr lang="en-US" dirty="0"/>
              <a:t>Facilities</a:t>
            </a:r>
          </a:p>
        </p:txBody>
      </p:sp>
      <p:sp>
        <p:nvSpPr>
          <p:cNvPr id="37892" name="Rectangle 4"/>
          <p:cNvSpPr>
            <a:spLocks noGrp="1" noChangeArrowheads="1"/>
          </p:cNvSpPr>
          <p:nvPr>
            <p:ph type="body" idx="1"/>
          </p:nvPr>
        </p:nvSpPr>
        <p:spPr>
          <a:xfrm>
            <a:off x="381000" y="1397000"/>
            <a:ext cx="7924800" cy="5308600"/>
          </a:xfrm>
          <a:ln/>
        </p:spPr>
        <p:txBody>
          <a:bodyPr>
            <a:normAutofit/>
          </a:bodyPr>
          <a:lstStyle/>
          <a:p>
            <a:r>
              <a:rPr lang="en-US" dirty="0"/>
              <a:t>Labs will use the Intel Computer Systems Cluster</a:t>
            </a:r>
          </a:p>
          <a:p>
            <a:pPr lvl="1"/>
            <a:r>
              <a:rPr lang="en-US" dirty="0"/>
              <a:t>The “shark machines”</a:t>
            </a:r>
          </a:p>
          <a:p>
            <a:pPr lvl="1"/>
            <a:r>
              <a:rPr lang="en-US" dirty="0" err="1">
                <a:latin typeface="Courier New"/>
                <a:cs typeface="Courier New"/>
              </a:rPr>
              <a:t>linux</a:t>
            </a:r>
            <a:r>
              <a:rPr lang="en-US" dirty="0">
                <a:latin typeface="Courier New"/>
                <a:cs typeface="Courier New"/>
              </a:rPr>
              <a:t>&gt; </a:t>
            </a:r>
            <a:r>
              <a:rPr lang="en-US" dirty="0" err="1">
                <a:latin typeface="Courier New"/>
                <a:cs typeface="Courier New"/>
              </a:rPr>
              <a:t>ssh</a:t>
            </a:r>
            <a:r>
              <a:rPr lang="en-US" dirty="0">
                <a:latin typeface="Courier New"/>
                <a:cs typeface="Courier New"/>
              </a:rPr>
              <a:t> </a:t>
            </a:r>
            <a:r>
              <a:rPr lang="en-US" dirty="0" err="1">
                <a:latin typeface="Courier New"/>
                <a:cs typeface="Courier New"/>
              </a:rPr>
              <a:t>shark.ics.cs.cmu.edu</a:t>
            </a:r>
            <a:endParaRPr lang="en-US" dirty="0">
              <a:latin typeface="Courier New"/>
              <a:cs typeface="Courier New"/>
            </a:endParaRPr>
          </a:p>
          <a:p>
            <a:pPr lvl="1">
              <a:buNone/>
            </a:pPr>
            <a:endParaRPr lang="en-US" dirty="0">
              <a:latin typeface="Courier New"/>
              <a:cs typeface="Courier New"/>
            </a:endParaRPr>
          </a:p>
          <a:p>
            <a:pPr marL="552450" lvl="1"/>
            <a:r>
              <a:rPr lang="en-US" dirty="0"/>
              <a:t>Servers donated by Intel for 213/513</a:t>
            </a:r>
          </a:p>
          <a:p>
            <a:pPr marL="552450" lvl="1"/>
            <a:r>
              <a:rPr lang="en-US" dirty="0"/>
              <a:t>Login using your Andrew ID and password</a:t>
            </a:r>
          </a:p>
          <a:p>
            <a:pPr marL="552450" lvl="1"/>
            <a:r>
              <a:rPr lang="en-US" dirty="0"/>
              <a:t>Storage shared with general-purpose Andrew clusters (AFS)</a:t>
            </a:r>
          </a:p>
          <a:p>
            <a:pPr marL="552450" lvl="1"/>
            <a:endParaRPr lang="en-US" dirty="0"/>
          </a:p>
          <a:p>
            <a:pPr marL="552450" lvl="1"/>
            <a:r>
              <a:rPr lang="en-US" dirty="0"/>
              <a:t>Please don’t use the general-purpose Andrew clusters for 213 work</a:t>
            </a:r>
          </a:p>
          <a:p>
            <a:pPr marL="838200" lvl="2"/>
            <a:r>
              <a:rPr lang="en-US" dirty="0"/>
              <a:t>They get overloaded</a:t>
            </a:r>
          </a:p>
          <a:p>
            <a:pPr marL="838200" lvl="2"/>
            <a:r>
              <a:rPr lang="en-US" dirty="0"/>
              <a:t>They don’t have the right compilers</a:t>
            </a:r>
          </a:p>
          <a:p>
            <a:pPr marL="552450" lvl="1"/>
            <a:r>
              <a:rPr lang="en-US" dirty="0"/>
              <a:t>You can try to do the labs on your local machine</a:t>
            </a:r>
          </a:p>
          <a:p>
            <a:pPr marL="838200" lvl="2"/>
            <a:r>
              <a:rPr lang="en-US" dirty="0"/>
              <a:t>But it probably doesn’t have the right compilers either</a:t>
            </a:r>
          </a:p>
          <a:p>
            <a:pPr marL="838200" lvl="2"/>
            <a:r>
              <a:rPr lang="en-US" dirty="0">
                <a:latin typeface="Courier New" panose="02070309020205020404" pitchFamily="49" charset="0"/>
                <a:cs typeface="Courier New" panose="02070309020205020404" pitchFamily="49" charset="0"/>
              </a:rPr>
              <a:t>make submit </a:t>
            </a:r>
            <a:r>
              <a:rPr lang="en-US" dirty="0"/>
              <a:t>definitely won’t work</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title"/>
          </p:nvPr>
        </p:nvSpPr>
        <p:spPr>
          <a:ln/>
        </p:spPr>
        <p:txBody>
          <a:bodyPr/>
          <a:lstStyle/>
          <a:p>
            <a:pPr marL="119063" indent="-119063"/>
            <a:r>
              <a:rPr lang="en-US" dirty="0"/>
              <a:t> </a:t>
            </a:r>
            <a:r>
              <a:rPr lang="en-US" dirty="0">
                <a:cs typeface="Courier New"/>
              </a:rPr>
              <a:t>Autolab</a:t>
            </a:r>
            <a:r>
              <a:rPr lang="en-US" dirty="0"/>
              <a:t>	</a:t>
            </a:r>
            <a:r>
              <a:rPr lang="en-US" sz="3200" dirty="0"/>
              <a:t>(https://autolab.andrew.cmu.edu)</a:t>
            </a:r>
            <a:endParaRPr lang="en-US" dirty="0"/>
          </a:p>
        </p:txBody>
      </p:sp>
      <p:sp>
        <p:nvSpPr>
          <p:cNvPr id="50180" name="Rectangle 4"/>
          <p:cNvSpPr>
            <a:spLocks noGrp="1" noChangeArrowheads="1"/>
          </p:cNvSpPr>
          <p:nvPr>
            <p:ph type="body" idx="1"/>
          </p:nvPr>
        </p:nvSpPr>
        <p:spPr>
          <a:xfrm>
            <a:off x="381000" y="1270000"/>
            <a:ext cx="8382000" cy="5435600"/>
          </a:xfrm>
          <a:ln/>
        </p:spPr>
        <p:txBody>
          <a:bodyPr/>
          <a:lstStyle/>
          <a:p>
            <a:r>
              <a:rPr lang="en-US" dirty="0"/>
              <a:t>Labs are provided by the CMU </a:t>
            </a:r>
            <a:r>
              <a:rPr lang="en-US" dirty="0" err="1"/>
              <a:t>Autolab</a:t>
            </a:r>
            <a:r>
              <a:rPr lang="en-US" dirty="0"/>
              <a:t> system</a:t>
            </a:r>
          </a:p>
          <a:p>
            <a:pPr lvl="1"/>
            <a:r>
              <a:rPr lang="en-US" dirty="0"/>
              <a:t>Project page: </a:t>
            </a:r>
            <a:r>
              <a:rPr lang="en-US" dirty="0">
                <a:hlinkClick r:id="rId2"/>
              </a:rPr>
              <a:t>http://autolab.andrew.cmu.edu</a:t>
            </a:r>
            <a:r>
              <a:rPr lang="en-US" dirty="0"/>
              <a:t> </a:t>
            </a:r>
          </a:p>
          <a:p>
            <a:pPr lvl="1"/>
            <a:r>
              <a:rPr lang="en-US" dirty="0"/>
              <a:t>Developed by CMU faculty and students</a:t>
            </a:r>
          </a:p>
          <a:p>
            <a:pPr marL="552450" lvl="1"/>
            <a:r>
              <a:rPr lang="en-US" dirty="0"/>
              <a:t>Key ideas: Autograding and Scoreboards</a:t>
            </a:r>
          </a:p>
          <a:p>
            <a:pPr marL="838200" lvl="2"/>
            <a:r>
              <a:rPr lang="en-US" b="1" dirty="0">
                <a:solidFill>
                  <a:srgbClr val="FF0000"/>
                </a:solidFill>
              </a:rPr>
              <a:t>Autograding:</a:t>
            </a:r>
            <a:r>
              <a:rPr lang="en-US" dirty="0"/>
              <a:t> Providing you with instant feedback.</a:t>
            </a:r>
          </a:p>
          <a:p>
            <a:pPr marL="838200" lvl="2"/>
            <a:r>
              <a:rPr lang="en-US" b="1" dirty="0">
                <a:solidFill>
                  <a:srgbClr val="FF0000"/>
                </a:solidFill>
              </a:rPr>
              <a:t>Scoreboards:</a:t>
            </a:r>
            <a:r>
              <a:rPr lang="en-US" dirty="0"/>
              <a:t> Real-time, rank-ordered, and  anonymous summary.</a:t>
            </a:r>
          </a:p>
          <a:p>
            <a:pPr marL="552450" lvl="1"/>
            <a:r>
              <a:rPr lang="en-US" dirty="0"/>
              <a:t>Used by over 3,000  students each semester</a:t>
            </a:r>
          </a:p>
          <a:p>
            <a:r>
              <a:rPr lang="en-US" dirty="0"/>
              <a:t>With </a:t>
            </a:r>
            <a:r>
              <a:rPr lang="en-US" dirty="0" err="1"/>
              <a:t>Autolab</a:t>
            </a:r>
            <a:r>
              <a:rPr lang="en-US" dirty="0"/>
              <a:t> you can use your Web browser to:</a:t>
            </a:r>
          </a:p>
          <a:p>
            <a:pPr marL="552450" lvl="1"/>
            <a:r>
              <a:rPr lang="en-US" dirty="0"/>
              <a:t>Download the lab materials</a:t>
            </a:r>
          </a:p>
          <a:p>
            <a:pPr marL="552450" lvl="1"/>
            <a:r>
              <a:rPr lang="en-US" dirty="0"/>
              <a:t>Handin your code for autograding by the </a:t>
            </a:r>
            <a:r>
              <a:rPr lang="en-US" dirty="0" err="1"/>
              <a:t>Autolab</a:t>
            </a:r>
            <a:r>
              <a:rPr lang="en-US" dirty="0"/>
              <a:t> server</a:t>
            </a:r>
          </a:p>
          <a:p>
            <a:pPr marL="552450" lvl="1"/>
            <a:r>
              <a:rPr lang="en-US" dirty="0"/>
              <a:t>View the class scoreboard</a:t>
            </a:r>
          </a:p>
          <a:p>
            <a:pPr marL="552450" lvl="1"/>
            <a:r>
              <a:rPr lang="en-US" dirty="0"/>
              <a:t>View the complete history of your code handins, </a:t>
            </a:r>
            <a:r>
              <a:rPr lang="en-US" dirty="0" err="1"/>
              <a:t>autograded</a:t>
            </a:r>
            <a:r>
              <a:rPr lang="en-US" dirty="0"/>
              <a:t> results, instructor’s evaluations, and </a:t>
            </a:r>
            <a:r>
              <a:rPr lang="en-US" dirty="0" err="1"/>
              <a:t>gradebook</a:t>
            </a:r>
            <a:r>
              <a:rPr lang="en-US" dirty="0"/>
              <a:t>.</a:t>
            </a:r>
          </a:p>
          <a:p>
            <a:pPr marL="552450" lvl="1"/>
            <a:r>
              <a:rPr lang="en-US" dirty="0"/>
              <a:t>View the TA annotations of your code for Style points.</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B3C5-AA0C-486A-A6F4-C73B6E15A1C7}"/>
              </a:ext>
            </a:extLst>
          </p:cNvPr>
          <p:cNvSpPr>
            <a:spLocks noGrp="1"/>
          </p:cNvSpPr>
          <p:nvPr>
            <p:ph type="title"/>
          </p:nvPr>
        </p:nvSpPr>
        <p:spPr>
          <a:xfrm>
            <a:off x="0" y="228600"/>
            <a:ext cx="9144000" cy="1066800"/>
          </a:xfrm>
        </p:spPr>
        <p:txBody>
          <a:bodyPr/>
          <a:lstStyle/>
          <a:p>
            <a:pPr algn="ctr"/>
            <a:r>
              <a:rPr lang="en-US" dirty="0"/>
              <a:t>Your grade on </a:t>
            </a:r>
            <a:r>
              <a:rPr lang="en-US" dirty="0" err="1"/>
              <a:t>autolab</a:t>
            </a:r>
            <a:r>
              <a:rPr lang="en-US" dirty="0"/>
              <a:t> is your grade for the lab</a:t>
            </a:r>
          </a:p>
        </p:txBody>
      </p:sp>
      <p:sp>
        <p:nvSpPr>
          <p:cNvPr id="3" name="Content Placeholder 2">
            <a:extLst>
              <a:ext uri="{FF2B5EF4-FFF2-40B4-BE49-F238E27FC236}">
                <a16:creationId xmlns:a16="http://schemas.microsoft.com/office/drawing/2014/main" id="{9DE3CC92-3C0A-4E26-A865-0969F46AF5E5}"/>
              </a:ext>
            </a:extLst>
          </p:cNvPr>
          <p:cNvSpPr>
            <a:spLocks noGrp="1"/>
          </p:cNvSpPr>
          <p:nvPr>
            <p:ph idx="1"/>
          </p:nvPr>
        </p:nvSpPr>
        <p:spPr/>
        <p:txBody>
          <a:bodyPr/>
          <a:lstStyle/>
          <a:p>
            <a:r>
              <a:rPr lang="en-US" sz="2800" dirty="0"/>
              <a:t>Even if you got a better grade on the sharks</a:t>
            </a:r>
          </a:p>
          <a:p>
            <a:pPr lvl="1"/>
            <a:r>
              <a:rPr lang="en-US" sz="2400" dirty="0" err="1"/>
              <a:t>Autolab</a:t>
            </a:r>
            <a:r>
              <a:rPr lang="en-US" sz="2400" dirty="0"/>
              <a:t> does more stringent tests for some labs</a:t>
            </a:r>
          </a:p>
          <a:p>
            <a:pPr lvl="1"/>
            <a:r>
              <a:rPr lang="en-US" sz="2400" dirty="0"/>
              <a:t>Screenshots can be faked</a:t>
            </a:r>
          </a:p>
          <a:p>
            <a:pPr lvl="1"/>
            <a:r>
              <a:rPr lang="en-US" sz="2400" dirty="0"/>
              <a:t>File timestamps can be faked</a:t>
            </a:r>
          </a:p>
          <a:p>
            <a:pPr lvl="1"/>
            <a:endParaRPr lang="en-US" sz="2400" dirty="0"/>
          </a:p>
          <a:p>
            <a:r>
              <a:rPr lang="en-US" sz="2800" dirty="0"/>
              <a:t>Even if you got a better grade earlier</a:t>
            </a:r>
          </a:p>
          <a:p>
            <a:pPr lvl="1"/>
            <a:r>
              <a:rPr lang="en-US" sz="2400" dirty="0"/>
              <a:t>Don’t submit borderline code over and over</a:t>
            </a:r>
          </a:p>
          <a:p>
            <a:pPr lvl="1"/>
            <a:r>
              <a:rPr lang="en-US" sz="2400" dirty="0"/>
              <a:t>All labs are calibrated so it’s possible to get 100% </a:t>
            </a:r>
            <a:r>
              <a:rPr lang="en-US" sz="2400" i="1" dirty="0"/>
              <a:t>consistently</a:t>
            </a:r>
            <a:endParaRPr lang="en-US" sz="2400" dirty="0"/>
          </a:p>
          <a:p>
            <a:pPr lvl="1"/>
            <a:endParaRPr lang="en-US" sz="2400" dirty="0"/>
          </a:p>
          <a:p>
            <a:r>
              <a:rPr lang="en-US" sz="2800" dirty="0"/>
              <a:t>One more reason to do the labs early!</a:t>
            </a:r>
            <a:endParaRPr lang="en-US" sz="2400" dirty="0"/>
          </a:p>
          <a:p>
            <a:pPr lvl="1"/>
            <a:endParaRPr lang="en-US" sz="2400" dirty="0"/>
          </a:p>
        </p:txBody>
      </p:sp>
    </p:spTree>
    <p:extLst>
      <p:ext uri="{BB962C8B-B14F-4D97-AF65-F5344CB8AC3E}">
        <p14:creationId xmlns:p14="http://schemas.microsoft.com/office/powerpoint/2010/main" val="3762347204"/>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title"/>
          </p:nvPr>
        </p:nvSpPr>
        <p:spPr>
          <a:ln/>
        </p:spPr>
        <p:txBody>
          <a:bodyPr/>
          <a:lstStyle/>
          <a:p>
            <a:pPr marL="119063" indent="-119063"/>
            <a:r>
              <a:rPr lang="en-US" dirty="0"/>
              <a:t> </a:t>
            </a:r>
            <a:r>
              <a:rPr lang="en-US" dirty="0" err="1">
                <a:cs typeface="Courier New"/>
              </a:rPr>
              <a:t>Autolab</a:t>
            </a:r>
            <a:r>
              <a:rPr lang="en-US" dirty="0">
                <a:cs typeface="Courier New"/>
              </a:rPr>
              <a:t> accounts</a:t>
            </a:r>
            <a:endParaRPr lang="en-US" dirty="0"/>
          </a:p>
        </p:txBody>
      </p:sp>
      <p:sp>
        <p:nvSpPr>
          <p:cNvPr id="50180" name="Rectangle 4"/>
          <p:cNvSpPr>
            <a:spLocks noGrp="1" noChangeArrowheads="1"/>
          </p:cNvSpPr>
          <p:nvPr>
            <p:ph type="body" idx="1"/>
          </p:nvPr>
        </p:nvSpPr>
        <p:spPr>
          <a:xfrm>
            <a:off x="381000" y="1397000"/>
            <a:ext cx="8534400" cy="5435600"/>
          </a:xfrm>
          <a:ln/>
        </p:spPr>
        <p:txBody>
          <a:bodyPr/>
          <a:lstStyle/>
          <a:p>
            <a:pPr marL="292100"/>
            <a:r>
              <a:rPr lang="en-US" dirty="0"/>
              <a:t>Students enrolled on Monday, January 17 have Autolab accounts</a:t>
            </a:r>
          </a:p>
          <a:p>
            <a:pPr marL="292100">
              <a:spcBef>
                <a:spcPts val="1800"/>
              </a:spcBef>
            </a:pPr>
            <a:r>
              <a:rPr lang="en-US" dirty="0"/>
              <a:t>You must be enrolled to get an account</a:t>
            </a:r>
          </a:p>
          <a:p>
            <a:pPr marL="552450" lvl="1"/>
            <a:r>
              <a:rPr lang="en-US" dirty="0" err="1"/>
              <a:t>Autolab</a:t>
            </a:r>
            <a:r>
              <a:rPr lang="en-US" dirty="0"/>
              <a:t> is not tied into the Hub’s rosters</a:t>
            </a:r>
          </a:p>
          <a:p>
            <a:pPr marL="552450" lvl="1"/>
            <a:r>
              <a:rPr lang="en-US" dirty="0"/>
              <a:t>If you add in, sign up with Google form (check on Piazza)</a:t>
            </a:r>
          </a:p>
          <a:p>
            <a:pPr marL="552450" lvl="1"/>
            <a:r>
              <a:rPr lang="en-US" dirty="0"/>
              <a:t>We will update the autolab accounts once a day, so check back in 24 hours.</a:t>
            </a:r>
          </a:p>
          <a:p>
            <a:pPr marL="292100">
              <a:spcBef>
                <a:spcPts val="1800"/>
              </a:spcBef>
            </a:pPr>
            <a:r>
              <a:rPr lang="en-US" dirty="0"/>
              <a:t>For those who are waiting to add in, the first lab (C Programming Lab) is available on the Schedule page of the course Web site. </a:t>
            </a:r>
          </a:p>
        </p:txBody>
      </p:sp>
    </p:spTree>
    <p:extLst>
      <p:ext uri="{BB962C8B-B14F-4D97-AF65-F5344CB8AC3E}">
        <p14:creationId xmlns:p14="http://schemas.microsoft.com/office/powerpoint/2010/main" val="3123275195"/>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a:p>
        </p:txBody>
      </p:sp>
      <p:sp>
        <p:nvSpPr>
          <p:cNvPr id="33794"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prstTxWarp prst="textNoShape">
              <a:avLst/>
            </a:prstTxWarp>
          </a:bodyPr>
          <a:lstStyle/>
          <a:p>
            <a:pPr algn="l"/>
            <a:r>
              <a:rPr lang="en-US" sz="1200">
                <a:solidFill>
                  <a:srgbClr val="FFFFFF"/>
                </a:solidFill>
                <a:ea typeface="Gill Sans" charset="0"/>
                <a:cs typeface="Gill Sans" charset="0"/>
              </a:rPr>
              <a:t>Carnegie Mellon</a:t>
            </a:r>
          </a:p>
        </p:txBody>
      </p:sp>
      <p:sp>
        <p:nvSpPr>
          <p:cNvPr id="33795" name="Rectangle 3"/>
          <p:cNvSpPr>
            <a:spLocks noGrp="1" noChangeArrowheads="1"/>
          </p:cNvSpPr>
          <p:nvPr>
            <p:ph type="title"/>
          </p:nvPr>
        </p:nvSpPr>
        <p:spPr>
          <a:ln/>
        </p:spPr>
        <p:txBody>
          <a:bodyPr/>
          <a:lstStyle/>
          <a:p>
            <a:pPr marL="119063" indent="-119063"/>
            <a:r>
              <a:rPr lang="en-US" dirty="0"/>
              <a:t>Getting Help	</a:t>
            </a:r>
          </a:p>
        </p:txBody>
      </p:sp>
      <p:sp>
        <p:nvSpPr>
          <p:cNvPr id="33796" name="Rectangle 4"/>
          <p:cNvSpPr>
            <a:spLocks noGrp="1" noChangeArrowheads="1"/>
          </p:cNvSpPr>
          <p:nvPr>
            <p:ph type="body" idx="1"/>
          </p:nvPr>
        </p:nvSpPr>
        <p:spPr>
          <a:xfrm>
            <a:off x="368527" y="1315357"/>
            <a:ext cx="8382000" cy="5435600"/>
          </a:xfrm>
          <a:ln/>
        </p:spPr>
        <p:txBody>
          <a:bodyPr/>
          <a:lstStyle/>
          <a:p>
            <a:r>
              <a:rPr lang="en-US" dirty="0"/>
              <a:t>Class Web page: </a:t>
            </a:r>
          </a:p>
          <a:p>
            <a:pPr lvl="1"/>
            <a:r>
              <a:rPr lang="en-US" b="1" dirty="0">
                <a:solidFill>
                  <a:srgbClr val="FF0000"/>
                </a:solidFill>
                <a:hlinkClick r:id="rId2"/>
              </a:rPr>
              <a:t>http://www.cs.cmu.edu/~213</a:t>
            </a:r>
            <a:r>
              <a:rPr lang="en-US" b="1" dirty="0">
                <a:solidFill>
                  <a:srgbClr val="FF0000"/>
                </a:solidFill>
              </a:rPr>
              <a:t>  </a:t>
            </a:r>
            <a:r>
              <a:rPr lang="en-US" dirty="0"/>
              <a:t>for 15-213/14-513/15-513 </a:t>
            </a:r>
          </a:p>
          <a:p>
            <a:pPr lvl="1"/>
            <a:r>
              <a:rPr lang="en-US" dirty="0"/>
              <a:t>Complete schedule of lectures, exams, and assignments</a:t>
            </a:r>
          </a:p>
          <a:p>
            <a:pPr marL="552450" lvl="1"/>
            <a:r>
              <a:rPr lang="en-US" dirty="0"/>
              <a:t>Copies of lectures, assignments, exams, solutions</a:t>
            </a:r>
          </a:p>
          <a:p>
            <a:pPr marL="552450" lvl="1"/>
            <a:r>
              <a:rPr lang="en-US" dirty="0"/>
              <a:t>FAQ</a:t>
            </a:r>
          </a:p>
          <a:p>
            <a:r>
              <a:rPr lang="en-US" dirty="0"/>
              <a:t>Piazza</a:t>
            </a:r>
          </a:p>
          <a:p>
            <a:pPr lvl="1"/>
            <a:r>
              <a:rPr lang="en-US" dirty="0"/>
              <a:t>Best place for questions about assignments</a:t>
            </a:r>
          </a:p>
          <a:p>
            <a:pPr lvl="1"/>
            <a:r>
              <a:rPr lang="en-US" dirty="0"/>
              <a:t>We will fill the FAQ and Piazza with answers to common questions</a:t>
            </a:r>
          </a:p>
          <a:p>
            <a:pPr lvl="1"/>
            <a:r>
              <a:rPr lang="en-US" dirty="0"/>
              <a:t>Be careful about public posts: Remember the AIV policy</a:t>
            </a:r>
          </a:p>
          <a:p>
            <a:r>
              <a:rPr lang="en-US" dirty="0"/>
              <a:t>Canvas</a:t>
            </a:r>
          </a:p>
          <a:p>
            <a:pPr lvl="1"/>
            <a:r>
              <a:rPr lang="en-US" dirty="0"/>
              <a:t>Zoom links / recorded lectures</a:t>
            </a:r>
          </a:p>
          <a:p>
            <a:pPr lvl="1"/>
            <a:r>
              <a:rPr lang="en-US" dirty="0"/>
              <a:t>In-class quizzes</a:t>
            </a:r>
          </a:p>
          <a:p>
            <a:pPr lvl="1"/>
            <a:r>
              <a:rPr lang="en-US" dirty="0"/>
              <a:t>Written assignments</a:t>
            </a:r>
          </a:p>
        </p:txBody>
      </p:sp>
    </p:spTree>
    <p:extLst>
      <p:ext uri="{BB962C8B-B14F-4D97-AF65-F5344CB8AC3E}">
        <p14:creationId xmlns:p14="http://schemas.microsoft.com/office/powerpoint/2010/main" val="3749273259"/>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a:p>
        </p:txBody>
      </p:sp>
      <p:sp>
        <p:nvSpPr>
          <p:cNvPr id="34818"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prstTxWarp prst="textNoShape">
              <a:avLst/>
            </a:prstTxWarp>
          </a:bodyPr>
          <a:lstStyle/>
          <a:p>
            <a:pPr algn="l"/>
            <a:r>
              <a:rPr lang="en-US" sz="1200">
                <a:solidFill>
                  <a:srgbClr val="FFFFFF"/>
                </a:solidFill>
                <a:ea typeface="Gill Sans" charset="0"/>
                <a:cs typeface="Gill Sans" charset="0"/>
              </a:rPr>
              <a:t>Carnegie Mellon</a:t>
            </a:r>
          </a:p>
        </p:txBody>
      </p:sp>
      <p:sp>
        <p:nvSpPr>
          <p:cNvPr id="34819" name="Rectangle 3"/>
          <p:cNvSpPr>
            <a:spLocks noGrp="1" noChangeArrowheads="1"/>
          </p:cNvSpPr>
          <p:nvPr>
            <p:ph type="title"/>
          </p:nvPr>
        </p:nvSpPr>
        <p:spPr>
          <a:ln/>
        </p:spPr>
        <p:txBody>
          <a:bodyPr/>
          <a:lstStyle/>
          <a:p>
            <a:pPr marL="119063" indent="-119063"/>
            <a:r>
              <a:rPr lang="en-US" dirty="0"/>
              <a:t>Getting Help	</a:t>
            </a:r>
          </a:p>
        </p:txBody>
      </p:sp>
      <p:sp>
        <p:nvSpPr>
          <p:cNvPr id="34820" name="Rectangle 4"/>
          <p:cNvSpPr>
            <a:spLocks noGrp="1" noChangeArrowheads="1"/>
          </p:cNvSpPr>
          <p:nvPr>
            <p:ph type="body" idx="1"/>
          </p:nvPr>
        </p:nvSpPr>
        <p:spPr>
          <a:xfrm>
            <a:off x="381000" y="1219200"/>
            <a:ext cx="8534400" cy="5435600"/>
          </a:xfrm>
          <a:ln/>
        </p:spPr>
        <p:txBody>
          <a:bodyPr/>
          <a:lstStyle/>
          <a:p>
            <a:r>
              <a:rPr lang="en-US" dirty="0"/>
              <a:t>Email</a:t>
            </a:r>
            <a:endParaRPr lang="en-US" b="1" dirty="0">
              <a:solidFill>
                <a:schemeClr val="accent1">
                  <a:lumMod val="60000"/>
                  <a:lumOff val="40000"/>
                </a:schemeClr>
              </a:solidFill>
            </a:endParaRPr>
          </a:p>
          <a:p>
            <a:pPr marL="552450" lvl="1"/>
            <a:r>
              <a:rPr lang="en-US" dirty="0"/>
              <a:t>Send email to individual instructors or TAs only to schedule appointments</a:t>
            </a:r>
          </a:p>
          <a:p>
            <a:pPr marL="292100"/>
            <a:endParaRPr lang="en-US"/>
          </a:p>
          <a:p>
            <a:pPr marL="292100"/>
            <a:r>
              <a:rPr lang="en-US"/>
              <a:t>Office </a:t>
            </a:r>
            <a:r>
              <a:rPr lang="en-US" dirty="0"/>
              <a:t>hours</a:t>
            </a:r>
          </a:p>
          <a:p>
            <a:pPr marL="552450" lvl="1"/>
            <a:r>
              <a:rPr lang="en-US" dirty="0"/>
              <a:t>TAs: See separate slide for 15-cohort vs. 18-cohort</a:t>
            </a:r>
          </a:p>
          <a:p>
            <a:pPr marL="552450" lvl="1"/>
            <a:r>
              <a:rPr lang="en-US" dirty="0"/>
              <a:t>Instructors: See course home page</a:t>
            </a:r>
          </a:p>
          <a:p>
            <a:pPr marL="552450" lvl="1"/>
            <a:endParaRPr lang="en-US" dirty="0"/>
          </a:p>
          <a:p>
            <a:pPr marL="292100"/>
            <a:r>
              <a:rPr lang="en-US" dirty="0"/>
              <a:t>Walk-in Tutoring</a:t>
            </a:r>
          </a:p>
          <a:p>
            <a:pPr marL="552450" lvl="1"/>
            <a:r>
              <a:rPr lang="en-US" dirty="0"/>
              <a:t>Details TBA.  Will put information on class webpage.</a:t>
            </a:r>
          </a:p>
          <a:p>
            <a:pPr marL="552450" lvl="1"/>
            <a:endParaRPr lang="en-US" dirty="0"/>
          </a:p>
          <a:p>
            <a:pPr marL="292100"/>
            <a:r>
              <a:rPr lang="en-US" dirty="0"/>
              <a:t>1:1 Appointments</a:t>
            </a:r>
          </a:p>
          <a:p>
            <a:pPr marL="552450" lvl="1"/>
            <a:r>
              <a:rPr lang="en-US" dirty="0"/>
              <a:t>You can schedule 1:1 appointments with any of the teaching staff</a:t>
            </a:r>
          </a:p>
          <a:p>
            <a:pPr marL="552450" lvl="1">
              <a:buNone/>
            </a:pPr>
            <a:endParaRPr lang="en-US" dirty="0"/>
          </a:p>
          <a:p>
            <a:pPr marL="292100"/>
            <a:endParaRPr lang="en-US" dirty="0"/>
          </a:p>
        </p:txBody>
      </p:sp>
    </p:spTree>
    <p:extLst>
      <p:ext uri="{BB962C8B-B14F-4D97-AF65-F5344CB8AC3E}">
        <p14:creationId xmlns:p14="http://schemas.microsoft.com/office/powerpoint/2010/main" val="3366704928"/>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ED956-739D-45B2-BE5E-9EDE7269C995}"/>
              </a:ext>
            </a:extLst>
          </p:cNvPr>
          <p:cNvSpPr>
            <a:spLocks noGrp="1"/>
          </p:cNvSpPr>
          <p:nvPr>
            <p:ph type="title"/>
          </p:nvPr>
        </p:nvSpPr>
        <p:spPr/>
        <p:txBody>
          <a:bodyPr/>
          <a:lstStyle/>
          <a:p>
            <a:r>
              <a:rPr lang="en-US" dirty="0"/>
              <a:t>Recitations</a:t>
            </a:r>
          </a:p>
        </p:txBody>
      </p:sp>
      <p:sp>
        <p:nvSpPr>
          <p:cNvPr id="3" name="Content Placeholder 2">
            <a:extLst>
              <a:ext uri="{FF2B5EF4-FFF2-40B4-BE49-F238E27FC236}">
                <a16:creationId xmlns:a16="http://schemas.microsoft.com/office/drawing/2014/main" id="{DE5FDF88-C17D-4B3E-B112-458012341DFC}"/>
              </a:ext>
            </a:extLst>
          </p:cNvPr>
          <p:cNvSpPr>
            <a:spLocks noGrp="1"/>
          </p:cNvSpPr>
          <p:nvPr>
            <p:ph idx="1"/>
          </p:nvPr>
        </p:nvSpPr>
        <p:spPr/>
        <p:txBody>
          <a:bodyPr/>
          <a:lstStyle/>
          <a:p>
            <a:r>
              <a:rPr lang="en-US" dirty="0"/>
              <a:t>Begins Monday January 24</a:t>
            </a:r>
          </a:p>
          <a:p>
            <a:r>
              <a:rPr lang="en-US" dirty="0"/>
              <a:t>You must go to the recitation the registrar put you in</a:t>
            </a:r>
          </a:p>
          <a:p>
            <a:r>
              <a:rPr lang="en-US" dirty="0"/>
              <a:t>Check Piazza for Zoom links for first recitation</a:t>
            </a:r>
          </a:p>
        </p:txBody>
      </p:sp>
    </p:spTree>
    <p:extLst>
      <p:ext uri="{BB962C8B-B14F-4D97-AF65-F5344CB8AC3E}">
        <p14:creationId xmlns:p14="http://schemas.microsoft.com/office/powerpoint/2010/main" val="57384304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title"/>
          </p:nvPr>
        </p:nvSpPr>
        <p:spPr>
          <a:xfrm>
            <a:off x="381000" y="254000"/>
            <a:ext cx="8534400" cy="1092200"/>
          </a:xfrm>
        </p:spPr>
        <p:txBody>
          <a:bodyPr/>
          <a:lstStyle/>
          <a:p>
            <a:r>
              <a:rPr lang="en-US" sz="3200" b="1" dirty="0">
                <a:solidFill>
                  <a:schemeClr val="tx1">
                    <a:lumMod val="65000"/>
                    <a:lumOff val="35000"/>
                  </a:schemeClr>
                </a:solidFill>
              </a:rPr>
              <a:t>It’s Important to Understand How Things Work</a:t>
            </a:r>
            <a:endParaRPr lang="en-US" sz="3200" b="1" dirty="0"/>
          </a:p>
        </p:txBody>
      </p:sp>
      <p:sp>
        <p:nvSpPr>
          <p:cNvPr id="6148" name="Rectangle 4"/>
          <p:cNvSpPr>
            <a:spLocks noGrp="1" noChangeArrowheads="1"/>
          </p:cNvSpPr>
          <p:nvPr>
            <p:ph type="body" idx="1"/>
          </p:nvPr>
        </p:nvSpPr>
        <p:spPr/>
        <p:txBody>
          <a:bodyPr/>
          <a:lstStyle/>
          <a:p>
            <a:r>
              <a:rPr lang="en-US" b="1" dirty="0"/>
              <a:t>Why do I need to know this stuff?</a:t>
            </a:r>
          </a:p>
          <a:p>
            <a:pPr lvl="1"/>
            <a:r>
              <a:rPr lang="en-US" dirty="0"/>
              <a:t>Abstraction is good, but don’t forget reality</a:t>
            </a:r>
          </a:p>
          <a:p>
            <a:r>
              <a:rPr lang="en-US" b="1" dirty="0"/>
              <a:t>Most CS and CE courses emphasize abstraction</a:t>
            </a:r>
          </a:p>
          <a:p>
            <a:pPr lvl="1"/>
            <a:r>
              <a:rPr lang="en-US" dirty="0"/>
              <a:t>Abstract data types</a:t>
            </a:r>
          </a:p>
          <a:p>
            <a:pPr lvl="1"/>
            <a:r>
              <a:rPr lang="en-US" dirty="0"/>
              <a:t>Asymptotic analysis</a:t>
            </a:r>
          </a:p>
          <a:p>
            <a:r>
              <a:rPr lang="en-US" b="1" dirty="0"/>
              <a:t>These abstractions have limits</a:t>
            </a:r>
          </a:p>
          <a:p>
            <a:pPr lvl="1"/>
            <a:r>
              <a:rPr lang="en-US" dirty="0"/>
              <a:t>Especially in the presence of bugs</a:t>
            </a:r>
          </a:p>
          <a:p>
            <a:pPr lvl="1"/>
            <a:r>
              <a:rPr lang="en-US" dirty="0"/>
              <a:t>Need to understand details of underlying implementations</a:t>
            </a:r>
          </a:p>
          <a:p>
            <a:pPr lvl="1"/>
            <a:r>
              <a:rPr lang="en-US" dirty="0"/>
              <a:t>Sometimes the abstract interfaces don’t provide the level of control or performance you need</a:t>
            </a:r>
          </a:p>
        </p:txBody>
      </p:sp>
    </p:spTree>
    <p:extLst>
      <p:ext uri="{BB962C8B-B14F-4D97-AF65-F5344CB8AC3E}">
        <p14:creationId xmlns:p14="http://schemas.microsoft.com/office/powerpoint/2010/main" val="320056180"/>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3F0D0-ACDA-430A-8446-81B486C886AE}"/>
              </a:ext>
            </a:extLst>
          </p:cNvPr>
          <p:cNvSpPr>
            <a:spLocks noGrp="1"/>
          </p:cNvSpPr>
          <p:nvPr>
            <p:ph type="title"/>
          </p:nvPr>
        </p:nvSpPr>
        <p:spPr/>
        <p:txBody>
          <a:bodyPr/>
          <a:lstStyle/>
          <a:p>
            <a:r>
              <a:rPr lang="en-US" dirty="0"/>
              <a:t>Office Hours **needs updating**</a:t>
            </a:r>
          </a:p>
        </p:txBody>
      </p:sp>
      <p:sp>
        <p:nvSpPr>
          <p:cNvPr id="3" name="Content Placeholder 2">
            <a:extLst>
              <a:ext uri="{FF2B5EF4-FFF2-40B4-BE49-F238E27FC236}">
                <a16:creationId xmlns:a16="http://schemas.microsoft.com/office/drawing/2014/main" id="{520E0D44-15B9-41AB-A0FD-0DB7EE17A5F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986241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title"/>
          </p:nvPr>
        </p:nvSpPr>
        <p:spPr>
          <a:ln/>
        </p:spPr>
        <p:txBody>
          <a:bodyPr/>
          <a:lstStyle/>
          <a:p>
            <a:pPr marL="119063" indent="-119063"/>
            <a:r>
              <a:rPr lang="en-US" dirty="0"/>
              <a:t>Policies: Grading</a:t>
            </a:r>
          </a:p>
        </p:txBody>
      </p:sp>
      <p:sp>
        <p:nvSpPr>
          <p:cNvPr id="41988" name="Rectangle 4"/>
          <p:cNvSpPr>
            <a:spLocks noGrp="1" noChangeArrowheads="1"/>
          </p:cNvSpPr>
          <p:nvPr>
            <p:ph type="body" idx="1"/>
          </p:nvPr>
        </p:nvSpPr>
        <p:spPr>
          <a:ln/>
        </p:spPr>
        <p:txBody>
          <a:bodyPr>
            <a:normAutofit fontScale="92500" lnSpcReduction="20000"/>
          </a:bodyPr>
          <a:lstStyle/>
          <a:p>
            <a:r>
              <a:rPr lang="en-US" dirty="0"/>
              <a:t>Final Exam (30%)</a:t>
            </a:r>
            <a:br>
              <a:rPr lang="en-US" dirty="0"/>
            </a:br>
            <a:r>
              <a:rPr lang="en-US" dirty="0"/>
              <a:t>		</a:t>
            </a:r>
          </a:p>
          <a:p>
            <a:r>
              <a:rPr lang="en-US" dirty="0"/>
              <a:t>Labs (50%): weighted according to effort</a:t>
            </a:r>
          </a:p>
          <a:p>
            <a:endParaRPr lang="en-US" dirty="0"/>
          </a:p>
          <a:p>
            <a:r>
              <a:rPr lang="en-US" dirty="0"/>
              <a:t>Written Assignments (20%): drop lowest 2 out of 12</a:t>
            </a:r>
          </a:p>
          <a:p>
            <a:pPr lvl="1"/>
            <a:r>
              <a:rPr lang="en-US" dirty="0"/>
              <a:t>1/3 points for making a credible submission</a:t>
            </a:r>
          </a:p>
          <a:p>
            <a:pPr lvl="1"/>
            <a:r>
              <a:rPr lang="en-US" dirty="0"/>
              <a:t>1/3 points from average of the three scores assigned by the peer graders</a:t>
            </a:r>
          </a:p>
          <a:p>
            <a:pPr lvl="1"/>
            <a:r>
              <a:rPr lang="en-US" dirty="0"/>
              <a:t>1/3 points for completing the peer reviews with constructive feedback</a:t>
            </a:r>
          </a:p>
          <a:p>
            <a:pPr lvl="1"/>
            <a:endParaRPr lang="en-US" dirty="0"/>
          </a:p>
          <a:p>
            <a:r>
              <a:rPr lang="en-US" dirty="0"/>
              <a:t>In-lecture quizzes are NOT graded</a:t>
            </a:r>
          </a:p>
          <a:p>
            <a:pPr lvl="1"/>
            <a:r>
              <a:rPr lang="en-US" dirty="0"/>
              <a:t>We may look at whether you did the quizzes, for curving only</a:t>
            </a:r>
          </a:p>
          <a:p>
            <a:pPr>
              <a:buNone/>
            </a:pPr>
            <a:endParaRPr lang="en-US" dirty="0"/>
          </a:p>
          <a:p>
            <a:r>
              <a:rPr lang="en-US" dirty="0"/>
              <a:t>Final grades based on a straight scale (90/80/70/60) with a small amount of curving</a:t>
            </a:r>
          </a:p>
          <a:p>
            <a:pPr lvl="1"/>
            <a:r>
              <a:rPr lang="en-US" dirty="0"/>
              <a:t>Only upward</a:t>
            </a:r>
          </a:p>
          <a:p>
            <a:pPr lvl="1"/>
            <a:r>
              <a:rPr lang="en-US" dirty="0"/>
              <a:t>No +/- grades are given (university policy)</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Bootcamps</a:t>
            </a:r>
          </a:p>
        </p:txBody>
      </p:sp>
      <p:sp>
        <p:nvSpPr>
          <p:cNvPr id="3" name="Content Placeholder 2"/>
          <p:cNvSpPr>
            <a:spLocks noGrp="1"/>
          </p:cNvSpPr>
          <p:nvPr>
            <p:ph idx="1"/>
          </p:nvPr>
        </p:nvSpPr>
        <p:spPr/>
        <p:txBody>
          <a:bodyPr/>
          <a:lstStyle/>
          <a:p>
            <a:r>
              <a:rPr lang="en-US" dirty="0"/>
              <a:t>Bootcamp #1</a:t>
            </a:r>
          </a:p>
          <a:p>
            <a:pPr lvl="1"/>
            <a:r>
              <a:rPr lang="en-US" b="0" i="0" dirty="0">
                <a:solidFill>
                  <a:srgbClr val="1D1C1D"/>
                </a:solidFill>
                <a:effectLst/>
                <a:latin typeface="Slack-Lato"/>
              </a:rPr>
              <a:t>Linux, the Command Line and Git</a:t>
            </a:r>
          </a:p>
          <a:p>
            <a:pPr lvl="1"/>
            <a:r>
              <a:rPr lang="en-US" sz="1800" i="0" dirty="0">
                <a:effectLst/>
                <a:latin typeface="Arial" panose="020B0604020202020204" pitchFamily="34" charset="0"/>
              </a:rPr>
              <a:t>Sunday </a:t>
            </a:r>
            <a:r>
              <a:rPr lang="en-US" sz="1800" dirty="0">
                <a:latin typeface="Arial" panose="020B0604020202020204" pitchFamily="34" charset="0"/>
              </a:rPr>
              <a:t>January 23</a:t>
            </a:r>
            <a:r>
              <a:rPr lang="en-US" sz="1800" i="0" dirty="0">
                <a:effectLst/>
                <a:latin typeface="Arial" panose="020B0604020202020204" pitchFamily="34" charset="0"/>
              </a:rPr>
              <a:t>, check Piazza for time and zoom link</a:t>
            </a:r>
            <a:endParaRPr lang="en-US" sz="1800" dirty="0">
              <a:solidFill>
                <a:srgbClr val="1D1C1D"/>
              </a:solidFill>
              <a:latin typeface="Slack-Lato"/>
            </a:endParaRPr>
          </a:p>
          <a:p>
            <a:r>
              <a:rPr lang="en-US" dirty="0"/>
              <a:t>Bootcamp #2</a:t>
            </a:r>
          </a:p>
          <a:p>
            <a:pPr lvl="1"/>
            <a:r>
              <a:rPr lang="en-US" b="0" i="0" dirty="0">
                <a:solidFill>
                  <a:srgbClr val="1D1C1D"/>
                </a:solidFill>
                <a:effectLst/>
                <a:latin typeface="Slack-Lato"/>
              </a:rPr>
              <a:t>Debugging Fundamentals &amp; GDB</a:t>
            </a:r>
          </a:p>
          <a:p>
            <a:pPr lvl="1"/>
            <a:r>
              <a:rPr lang="en-US" sz="1800" i="0" dirty="0">
                <a:effectLst/>
                <a:latin typeface="Arial" panose="020B0604020202020204" pitchFamily="34" charset="0"/>
              </a:rPr>
              <a:t>See </a:t>
            </a:r>
            <a:r>
              <a:rPr lang="en-US" sz="1800" i="0" dirty="0">
                <a:effectLst/>
                <a:latin typeface="Arial" panose="020B0604020202020204" pitchFamily="34" charset="0"/>
                <a:hlinkClick r:id="rId2"/>
              </a:rPr>
              <a:t>schedule page</a:t>
            </a:r>
            <a:r>
              <a:rPr lang="en-US" sz="1800" i="0" dirty="0">
                <a:effectLst/>
                <a:latin typeface="Arial" panose="020B0604020202020204" pitchFamily="34" charset="0"/>
              </a:rPr>
              <a:t> on the web</a:t>
            </a:r>
            <a:endParaRPr lang="en-US" dirty="0">
              <a:solidFill>
                <a:srgbClr val="1D1C1D"/>
              </a:solidFill>
              <a:latin typeface="Slack-Lato"/>
            </a:endParaRPr>
          </a:p>
          <a:p>
            <a:r>
              <a:rPr lang="en-US" dirty="0"/>
              <a:t>Bootcamp #3</a:t>
            </a:r>
          </a:p>
          <a:p>
            <a:pPr lvl="1"/>
            <a:r>
              <a:rPr lang="en-US" b="0" i="0" dirty="0">
                <a:solidFill>
                  <a:srgbClr val="1D1C1D"/>
                </a:solidFill>
                <a:effectLst/>
                <a:latin typeface="Slack-Lato"/>
              </a:rPr>
              <a:t>GCC &amp; Build Automation (</a:t>
            </a:r>
            <a:r>
              <a:rPr lang="en-US" b="0" i="0" dirty="0" err="1">
                <a:solidFill>
                  <a:srgbClr val="1D1C1D"/>
                </a:solidFill>
                <a:effectLst/>
                <a:latin typeface="Slack-Lato"/>
              </a:rPr>
              <a:t>makefiles</a:t>
            </a:r>
            <a:r>
              <a:rPr lang="en-US" b="0" i="0" dirty="0">
                <a:solidFill>
                  <a:srgbClr val="1D1C1D"/>
                </a:solidFill>
                <a:effectLst/>
                <a:latin typeface="Slack-Lato"/>
              </a:rPr>
              <a:t>)</a:t>
            </a:r>
          </a:p>
          <a:p>
            <a:pPr lvl="1"/>
            <a:r>
              <a:rPr lang="en-US" dirty="0">
                <a:latin typeface="Arial" panose="020B0604020202020204" pitchFamily="34" charset="0"/>
              </a:rPr>
              <a:t>See </a:t>
            </a:r>
            <a:r>
              <a:rPr lang="en-US" dirty="0">
                <a:latin typeface="Arial" panose="020B0604020202020204" pitchFamily="34" charset="0"/>
                <a:hlinkClick r:id="rId2"/>
              </a:rPr>
              <a:t>schedule page</a:t>
            </a:r>
            <a:r>
              <a:rPr lang="en-US" dirty="0">
                <a:latin typeface="Arial" panose="020B0604020202020204" pitchFamily="34" charset="0"/>
              </a:rPr>
              <a:t> on the web</a:t>
            </a:r>
          </a:p>
          <a:p>
            <a:pPr lvl="1"/>
            <a:endParaRPr lang="en-US" dirty="0">
              <a:solidFill>
                <a:srgbClr val="1D1C1D"/>
              </a:solidFill>
              <a:latin typeface="Slack-Lato"/>
            </a:endParaRPr>
          </a:p>
          <a:p>
            <a:r>
              <a:rPr lang="en-US" dirty="0"/>
              <a:t>More bootcamps to be announced for specific labs later</a:t>
            </a:r>
          </a:p>
        </p:txBody>
      </p:sp>
    </p:spTree>
    <p:extLst>
      <p:ext uri="{BB962C8B-B14F-4D97-AF65-F5344CB8AC3E}">
        <p14:creationId xmlns:p14="http://schemas.microsoft.com/office/powerpoint/2010/main" val="225483583"/>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title"/>
          </p:nvPr>
        </p:nvSpPr>
        <p:spPr>
          <a:ln/>
        </p:spPr>
        <p:txBody>
          <a:bodyPr/>
          <a:lstStyle/>
          <a:p>
            <a:pPr marL="119063" indent="-119063"/>
            <a:r>
              <a:rPr lang="en-US" dirty="0"/>
              <a:t> </a:t>
            </a:r>
            <a:r>
              <a:rPr lang="en-US" dirty="0">
                <a:cs typeface="Courier New"/>
              </a:rPr>
              <a:t>Waitlist questions</a:t>
            </a:r>
            <a:endParaRPr lang="en-US" dirty="0"/>
          </a:p>
        </p:txBody>
      </p:sp>
      <p:sp>
        <p:nvSpPr>
          <p:cNvPr id="50180" name="Rectangle 4"/>
          <p:cNvSpPr>
            <a:spLocks noGrp="1" noChangeArrowheads="1"/>
          </p:cNvSpPr>
          <p:nvPr>
            <p:ph type="body" idx="1"/>
          </p:nvPr>
        </p:nvSpPr>
        <p:spPr>
          <a:ln/>
        </p:spPr>
        <p:txBody>
          <a:bodyPr/>
          <a:lstStyle/>
          <a:p>
            <a:pPr marL="292100"/>
            <a:r>
              <a:rPr lang="en-US" dirty="0"/>
              <a:t>15-213: Mary </a:t>
            </a:r>
            <a:r>
              <a:rPr lang="en-US" dirty="0" err="1"/>
              <a:t>Widom</a:t>
            </a:r>
            <a:r>
              <a:rPr lang="en-US" dirty="0"/>
              <a:t> (marwidom@cs.cmu.edu)</a:t>
            </a:r>
          </a:p>
          <a:p>
            <a:pPr marL="292100"/>
            <a:r>
              <a:rPr lang="en-US" dirty="0"/>
              <a:t>15-513: Mary </a:t>
            </a:r>
            <a:r>
              <a:rPr lang="en-US" dirty="0" err="1"/>
              <a:t>Widom</a:t>
            </a:r>
            <a:r>
              <a:rPr lang="en-US" dirty="0"/>
              <a:t> (marwidom@cs.cmu.edu)</a:t>
            </a:r>
          </a:p>
          <a:p>
            <a:pPr marL="292100"/>
            <a:r>
              <a:rPr lang="en-US" dirty="0"/>
              <a:t>14-513: INI Enrollment (ini-academic@andrew.cmu.edu)</a:t>
            </a:r>
          </a:p>
          <a:p>
            <a:pPr marL="38100" indent="0">
              <a:buNone/>
            </a:pPr>
            <a:endParaRPr lang="en-US" dirty="0"/>
          </a:p>
          <a:p>
            <a:pPr marL="292100"/>
            <a:endParaRPr lang="en-US" dirty="0"/>
          </a:p>
          <a:p>
            <a:pPr marL="292100"/>
            <a:r>
              <a:rPr lang="en-US" dirty="0"/>
              <a:t>Please don’t contact the instructors with waitlist questions.</a:t>
            </a:r>
          </a:p>
          <a:p>
            <a:pPr marL="38100" indent="0">
              <a:buNone/>
            </a:pPr>
            <a:endParaRPr lang="en-US" dirty="0"/>
          </a:p>
        </p:txBody>
      </p:sp>
    </p:spTree>
    <p:extLst>
      <p:ext uri="{BB962C8B-B14F-4D97-AF65-F5344CB8AC3E}">
        <p14:creationId xmlns:p14="http://schemas.microsoft.com/office/powerpoint/2010/main" val="3047028766"/>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this course</a:t>
            </a:r>
          </a:p>
        </p:txBody>
      </p:sp>
      <p:sp>
        <p:nvSpPr>
          <p:cNvPr id="3" name="Content Placeholder 2"/>
          <p:cNvSpPr>
            <a:spLocks noGrp="1"/>
          </p:cNvSpPr>
          <p:nvPr>
            <p:ph idx="1"/>
          </p:nvPr>
        </p:nvSpPr>
        <p:spPr/>
        <p:txBody>
          <a:bodyPr/>
          <a:lstStyle/>
          <a:p>
            <a:r>
              <a:rPr lang="en-US" dirty="0"/>
              <a:t>Time management is key</a:t>
            </a:r>
          </a:p>
          <a:p>
            <a:pPr lvl="1"/>
            <a:r>
              <a:rPr lang="en-US" dirty="0"/>
              <a:t>Start early.</a:t>
            </a:r>
          </a:p>
          <a:p>
            <a:pPr lvl="1"/>
            <a:r>
              <a:rPr lang="en-US" dirty="0"/>
              <a:t>Office hours are basically empty the first few days an assignment is out.</a:t>
            </a:r>
          </a:p>
          <a:p>
            <a:pPr lvl="1"/>
            <a:r>
              <a:rPr lang="en-US" dirty="0"/>
              <a:t>If you feel pressured, do appropriate risk analysis</a:t>
            </a:r>
          </a:p>
          <a:p>
            <a:r>
              <a:rPr lang="en-US" dirty="0"/>
              <a:t>Read the Textbook!</a:t>
            </a:r>
          </a:p>
          <a:p>
            <a:r>
              <a:rPr lang="en-US" dirty="0"/>
              <a:t>Come to lecture</a:t>
            </a:r>
          </a:p>
          <a:p>
            <a:r>
              <a:rPr lang="en-US" dirty="0"/>
              <a:t>Go to recitation</a:t>
            </a:r>
          </a:p>
          <a:p>
            <a:endParaRPr lang="en-US" dirty="0"/>
          </a:p>
          <a:p>
            <a:r>
              <a:rPr lang="en-US" dirty="0"/>
              <a:t>(Finally, remember </a:t>
            </a:r>
            <a:r>
              <a:rPr lang="en-US" dirty="0" err="1"/>
              <a:t>linux</a:t>
            </a:r>
            <a:r>
              <a:rPr lang="en-US" dirty="0"/>
              <a:t> bootcamp this Sunday)</a:t>
            </a:r>
          </a:p>
        </p:txBody>
      </p:sp>
    </p:spTree>
    <p:extLst>
      <p:ext uri="{BB962C8B-B14F-4D97-AF65-F5344CB8AC3E}">
        <p14:creationId xmlns:p14="http://schemas.microsoft.com/office/powerpoint/2010/main" val="2663650830"/>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title"/>
          </p:nvPr>
        </p:nvSpPr>
        <p:spPr>
          <a:xfrm>
            <a:off x="2971800" y="2720975"/>
            <a:ext cx="2870200" cy="784225"/>
          </a:xfrm>
          <a:ln/>
        </p:spPr>
        <p:txBody>
          <a:bodyPr/>
          <a:lstStyle/>
          <a:p>
            <a:pPr marL="80963" indent="-809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800" dirty="0">
                <a:solidFill>
                  <a:srgbClr val="606060"/>
                </a:solidFill>
                <a:latin typeface="Calibri Italic" charset="0"/>
                <a:ea typeface="Calibri Italic" charset="0"/>
                <a:cs typeface="Calibri Italic" charset="0"/>
                <a:sym typeface="Calibri Italic" charset="0"/>
              </a:rPr>
              <a:t>Welcome and Enjoy! </a:t>
            </a:r>
            <a:endParaRPr lang="en-US" sz="4800" dirty="0">
              <a:solidFill>
                <a:srgbClr val="606060"/>
              </a:solidFill>
              <a:latin typeface="Calibri Italic" charset="0"/>
              <a:ea typeface="ヒラギノ角ゴ ProN W3" charset="-128"/>
              <a:cs typeface="ヒラギノ角ゴ ProN W3" charset="-128"/>
              <a:sym typeface="Calibri Italic" charset="0"/>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8DC13-F07A-4C45-904F-E5BB557215FF}"/>
              </a:ext>
            </a:extLst>
          </p:cNvPr>
          <p:cNvSpPr>
            <a:spLocks noGrp="1"/>
          </p:cNvSpPr>
          <p:nvPr>
            <p:ph type="title"/>
          </p:nvPr>
        </p:nvSpPr>
        <p:spPr/>
        <p:txBody>
          <a:bodyPr/>
          <a:lstStyle/>
          <a:p>
            <a:r>
              <a:rPr lang="en-US"/>
              <a:t>Appendix: GitHub </a:t>
            </a:r>
            <a:r>
              <a:rPr lang="en-US" dirty="0"/>
              <a:t>Classroom Example</a:t>
            </a:r>
          </a:p>
        </p:txBody>
      </p:sp>
      <p:sp>
        <p:nvSpPr>
          <p:cNvPr id="3" name="Content Placeholder 2">
            <a:extLst>
              <a:ext uri="{FF2B5EF4-FFF2-40B4-BE49-F238E27FC236}">
                <a16:creationId xmlns:a16="http://schemas.microsoft.com/office/drawing/2014/main" id="{26AFA1CA-DA47-4550-885F-73B6B3F78B9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58693280"/>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basics – create a project for your lab</a:t>
            </a:r>
          </a:p>
        </p:txBody>
      </p:sp>
      <p:sp>
        <p:nvSpPr>
          <p:cNvPr id="4" name="Content Placeholder 3"/>
          <p:cNvSpPr>
            <a:spLocks noGrp="1"/>
          </p:cNvSpPr>
          <p:nvPr>
            <p:ph idx="1"/>
          </p:nvPr>
        </p:nvSpPr>
        <p:spPr/>
        <p:txBody>
          <a:bodyPr/>
          <a:lstStyle/>
          <a:p>
            <a:r>
              <a:rPr lang="en-US" dirty="0"/>
              <a:t>Follow link from </a:t>
            </a:r>
            <a:r>
              <a:rPr lang="en-US" dirty="0" err="1"/>
              <a:t>writeup</a:t>
            </a:r>
            <a:r>
              <a:rPr lang="en-US" dirty="0"/>
              <a:t> in TPZ</a:t>
            </a:r>
          </a:p>
          <a:p>
            <a:r>
              <a:rPr lang="en-US" dirty="0"/>
              <a:t>Use link to create a repo</a:t>
            </a:r>
          </a:p>
          <a:p>
            <a:r>
              <a:rPr lang="en-US" dirty="0"/>
              <a:t>Clone to your local machine</a:t>
            </a:r>
          </a:p>
          <a:p>
            <a:r>
              <a:rPr lang="en-US" dirty="0"/>
              <a:t>Commit often!</a:t>
            </a:r>
          </a:p>
        </p:txBody>
      </p:sp>
      <p:pic>
        <p:nvPicPr>
          <p:cNvPr id="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1500" t="19779" r="9875" b="3110"/>
          <a:stretch/>
        </p:blipFill>
        <p:spPr bwMode="auto">
          <a:xfrm>
            <a:off x="381000" y="2362200"/>
            <a:ext cx="8366760" cy="5288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50119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basics – create a project for your lab</a:t>
            </a:r>
          </a:p>
        </p:txBody>
      </p:sp>
      <p:sp>
        <p:nvSpPr>
          <p:cNvPr id="4" name="Content Placeholder 3"/>
          <p:cNvSpPr>
            <a:spLocks noGrp="1"/>
          </p:cNvSpPr>
          <p:nvPr>
            <p:ph idx="1"/>
          </p:nvPr>
        </p:nvSpPr>
        <p:spPr/>
        <p:txBody>
          <a:bodyPr/>
          <a:lstStyle/>
          <a:p>
            <a:r>
              <a:rPr lang="en-US" dirty="0"/>
              <a:t>Follow link from </a:t>
            </a:r>
            <a:r>
              <a:rPr lang="en-US" dirty="0" err="1"/>
              <a:t>writeup</a:t>
            </a:r>
            <a:r>
              <a:rPr lang="en-US" dirty="0"/>
              <a:t> in TPZ</a:t>
            </a:r>
          </a:p>
          <a:p>
            <a:r>
              <a:rPr lang="en-US" dirty="0"/>
              <a:t>Use link to create a repo</a:t>
            </a:r>
          </a:p>
          <a:p>
            <a:r>
              <a:rPr lang="en-US" dirty="0"/>
              <a:t>Clone to your local machine</a:t>
            </a:r>
          </a:p>
          <a:p>
            <a:r>
              <a:rPr lang="en-US" dirty="0"/>
              <a:t>Commit often!</a:t>
            </a:r>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750" t="20444" r="9125" b="3111"/>
          <a:stretch/>
        </p:blipFill>
        <p:spPr bwMode="auto">
          <a:xfrm>
            <a:off x="381000" y="2362200"/>
            <a:ext cx="8427720" cy="5242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4084068"/>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basics – create a project for your lab</a:t>
            </a:r>
          </a:p>
        </p:txBody>
      </p:sp>
      <p:sp>
        <p:nvSpPr>
          <p:cNvPr id="4" name="Content Placeholder 3"/>
          <p:cNvSpPr>
            <a:spLocks noGrp="1"/>
          </p:cNvSpPr>
          <p:nvPr>
            <p:ph idx="1"/>
          </p:nvPr>
        </p:nvSpPr>
        <p:spPr/>
        <p:txBody>
          <a:bodyPr/>
          <a:lstStyle/>
          <a:p>
            <a:r>
              <a:rPr lang="en-US" dirty="0"/>
              <a:t>Follow link from </a:t>
            </a:r>
            <a:r>
              <a:rPr lang="en-US" dirty="0" err="1"/>
              <a:t>writeup</a:t>
            </a:r>
            <a:r>
              <a:rPr lang="en-US" dirty="0"/>
              <a:t> in TPZ</a:t>
            </a:r>
          </a:p>
          <a:p>
            <a:r>
              <a:rPr lang="en-US" dirty="0"/>
              <a:t>Use link to create a repo</a:t>
            </a:r>
          </a:p>
          <a:p>
            <a:r>
              <a:rPr lang="en-US" dirty="0"/>
              <a:t>Clone to your local machine</a:t>
            </a:r>
          </a:p>
          <a:p>
            <a:r>
              <a:rPr lang="en-US" dirty="0"/>
              <a:t>Commit often!</a:t>
            </a: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000" t="18445" r="9250" b="1556"/>
          <a:stretch/>
        </p:blipFill>
        <p:spPr bwMode="auto">
          <a:xfrm>
            <a:off x="381000" y="2362200"/>
            <a:ext cx="850392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594493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a:xfrm>
            <a:off x="381000" y="254000"/>
            <a:ext cx="8382000" cy="1143000"/>
          </a:xfrm>
          <a:ln/>
        </p:spPr>
        <p:txBody>
          <a:bodyPr/>
          <a:lstStyle/>
          <a:p>
            <a:r>
              <a:rPr lang="en-US" b="1" dirty="0">
                <a:solidFill>
                  <a:schemeClr val="tx1">
                    <a:lumMod val="65000"/>
                    <a:lumOff val="35000"/>
                  </a:schemeClr>
                </a:solidFill>
              </a:rPr>
              <a:t>Great Reality #1: </a:t>
            </a:r>
            <a:br>
              <a:rPr lang="en-US" b="1" dirty="0"/>
            </a:br>
            <a:r>
              <a:rPr lang="en-US" b="1" dirty="0" err="1"/>
              <a:t>Ints</a:t>
            </a:r>
            <a:r>
              <a:rPr lang="en-US" b="1" dirty="0"/>
              <a:t> are not Integers, Floats are not </a:t>
            </a:r>
            <a:r>
              <a:rPr lang="en-US" b="1" dirty="0" err="1"/>
              <a:t>Reals</a:t>
            </a:r>
            <a:endParaRPr lang="en-US" b="1" dirty="0"/>
          </a:p>
        </p:txBody>
      </p:sp>
      <p:sp>
        <p:nvSpPr>
          <p:cNvPr id="7172" name="Rectangle 4"/>
          <p:cNvSpPr>
            <a:spLocks noGrp="1" noChangeArrowheads="1"/>
          </p:cNvSpPr>
          <p:nvPr>
            <p:ph type="body" idx="1"/>
          </p:nvPr>
        </p:nvSpPr>
        <p:spPr>
          <a:ln/>
        </p:spPr>
        <p:txBody>
          <a:bodyPr/>
          <a:lstStyle/>
          <a:p>
            <a:r>
              <a:rPr lang="en-US" b="1" dirty="0"/>
              <a:t>Example 1: Is x</a:t>
            </a:r>
            <a:r>
              <a:rPr lang="en-US" b="1" baseline="32000" dirty="0"/>
              <a:t>2</a:t>
            </a:r>
            <a:r>
              <a:rPr lang="en-US" b="1" dirty="0"/>
              <a:t> ≥ 0?</a:t>
            </a:r>
          </a:p>
          <a:p>
            <a:pPr marL="552450" lvl="1">
              <a:spcBef>
                <a:spcPts val="1600"/>
              </a:spcBef>
            </a:pPr>
            <a:r>
              <a:rPr lang="en-US" dirty="0"/>
              <a:t>Float’s: Yes!</a:t>
            </a:r>
          </a:p>
          <a:p>
            <a:pPr marL="552450" lvl="1">
              <a:spcBef>
                <a:spcPts val="9600"/>
              </a:spcBef>
            </a:pPr>
            <a:r>
              <a:rPr lang="en-US" dirty="0" err="1"/>
              <a:t>Int’s</a:t>
            </a:r>
            <a:r>
              <a:rPr lang="en-US" dirty="0"/>
              <a:t>:</a:t>
            </a:r>
          </a:p>
          <a:p>
            <a:pPr marL="838200" lvl="2"/>
            <a:r>
              <a:rPr lang="en-US" dirty="0">
                <a:ea typeface="Zapf Dingbats" charset="2"/>
                <a:cs typeface="Zapf Dingbats" charset="2"/>
              </a:rPr>
              <a:t> 40000 * 40000 </a:t>
            </a:r>
            <a:r>
              <a:rPr lang="en-US" dirty="0"/>
              <a:t>--&gt; </a:t>
            </a:r>
            <a:r>
              <a:rPr lang="en-US" dirty="0">
                <a:ea typeface="Zapf Dingbats" charset="2"/>
                <a:cs typeface="Zapf Dingbats" charset="2"/>
              </a:rPr>
              <a:t>1600000000</a:t>
            </a:r>
            <a:endParaRPr lang="en-US" dirty="0"/>
          </a:p>
          <a:p>
            <a:pPr marL="838200" lvl="2"/>
            <a:r>
              <a:rPr lang="en-US" dirty="0">
                <a:ea typeface="Zapf Dingbats" charset="2"/>
                <a:cs typeface="Zapf Dingbats" charset="2"/>
              </a:rPr>
              <a:t> 50000 * </a:t>
            </a:r>
            <a:r>
              <a:rPr lang="en-US">
                <a:ea typeface="Zapf Dingbats" charset="2"/>
                <a:cs typeface="Zapf Dingbats" charset="2"/>
              </a:rPr>
              <a:t>50000 </a:t>
            </a:r>
            <a:r>
              <a:rPr lang="en-US"/>
              <a:t>--&gt; </a:t>
            </a:r>
            <a:r>
              <a:rPr lang="en-US">
                <a:ea typeface="Zapf Dingbats" charset="2"/>
                <a:cs typeface="Zapf Dingbats" charset="2"/>
              </a:rPr>
              <a:t>?</a:t>
            </a:r>
            <a:endParaRPr lang="en-US" dirty="0"/>
          </a:p>
          <a:p>
            <a:r>
              <a:rPr lang="en-US" b="1" dirty="0"/>
              <a:t>Example 2: Is (</a:t>
            </a:r>
            <a:r>
              <a:rPr lang="en-US" b="1" dirty="0" err="1"/>
              <a:t>x</a:t>
            </a:r>
            <a:r>
              <a:rPr lang="en-US" b="1" dirty="0"/>
              <a:t> + </a:t>
            </a:r>
            <a:r>
              <a:rPr lang="en-US" b="1" dirty="0" err="1"/>
              <a:t>y</a:t>
            </a:r>
            <a:r>
              <a:rPr lang="en-US" b="1" dirty="0"/>
              <a:t>) + </a:t>
            </a:r>
            <a:r>
              <a:rPr lang="en-US" b="1" dirty="0" err="1"/>
              <a:t>z</a:t>
            </a:r>
            <a:r>
              <a:rPr lang="en-US" b="1" dirty="0"/>
              <a:t>  =  </a:t>
            </a:r>
            <a:r>
              <a:rPr lang="en-US" b="1" dirty="0" err="1"/>
              <a:t>x</a:t>
            </a:r>
            <a:r>
              <a:rPr lang="en-US" b="1" dirty="0"/>
              <a:t> + (</a:t>
            </a:r>
            <a:r>
              <a:rPr lang="en-US" b="1" dirty="0" err="1"/>
              <a:t>y</a:t>
            </a:r>
            <a:r>
              <a:rPr lang="en-US" b="1" dirty="0"/>
              <a:t> + </a:t>
            </a:r>
            <a:r>
              <a:rPr lang="en-US" b="1" dirty="0" err="1"/>
              <a:t>z</a:t>
            </a:r>
            <a:r>
              <a:rPr lang="en-US" b="1" dirty="0"/>
              <a:t>)?</a:t>
            </a:r>
          </a:p>
          <a:p>
            <a:pPr marL="552450" lvl="1"/>
            <a:r>
              <a:rPr lang="en-US" dirty="0"/>
              <a:t>Unsigned &amp; Signed </a:t>
            </a:r>
            <a:r>
              <a:rPr lang="en-US" dirty="0" err="1"/>
              <a:t>Int’s</a:t>
            </a:r>
            <a:r>
              <a:rPr lang="en-US" dirty="0"/>
              <a:t>: Yes!</a:t>
            </a:r>
          </a:p>
          <a:p>
            <a:pPr marL="552450" lvl="1"/>
            <a:r>
              <a:rPr lang="en-US" dirty="0"/>
              <a:t>Float’s:	</a:t>
            </a:r>
          </a:p>
          <a:p>
            <a:pPr marL="838200" lvl="2"/>
            <a:r>
              <a:rPr lang="en-US" dirty="0"/>
              <a:t> (1e20 + -1e20) + 3.14 --&gt; 3.14</a:t>
            </a:r>
          </a:p>
          <a:p>
            <a:pPr marL="838200" lvl="2"/>
            <a:r>
              <a:rPr lang="en-US" dirty="0"/>
              <a:t> 1e20 + (-1e20 + 3.14) --&gt; ??</a:t>
            </a:r>
          </a:p>
        </p:txBody>
      </p:sp>
      <p:pic>
        <p:nvPicPr>
          <p:cNvPr id="7173" name="Picture 5"/>
          <p:cNvPicPr>
            <a:picLocks noChangeAspect="1" noChangeArrowheads="1"/>
          </p:cNvPicPr>
          <p:nvPr/>
        </p:nvPicPr>
        <p:blipFill>
          <a:blip r:embed="rId2"/>
          <a:srcRect/>
          <a:stretch>
            <a:fillRect/>
          </a:stretch>
        </p:blipFill>
        <p:spPr bwMode="auto">
          <a:xfrm>
            <a:off x="3098800" y="1900238"/>
            <a:ext cx="5524500" cy="1820862"/>
          </a:xfrm>
          <a:prstGeom prst="rect">
            <a:avLst/>
          </a:prstGeom>
          <a:noFill/>
          <a:ln w="12700" cap="flat">
            <a:noFill/>
            <a:miter lim="800000"/>
            <a:headEnd/>
            <a:tailEnd/>
          </a:ln>
        </p:spPr>
      </p:pic>
      <p:sp>
        <p:nvSpPr>
          <p:cNvPr id="7174" name="Rectangle 6"/>
          <p:cNvSpPr>
            <a:spLocks/>
          </p:cNvSpPr>
          <p:nvPr/>
        </p:nvSpPr>
        <p:spPr bwMode="auto">
          <a:xfrm>
            <a:off x="7342188" y="6578600"/>
            <a:ext cx="1727200" cy="254000"/>
          </a:xfrm>
          <a:prstGeom prst="rect">
            <a:avLst/>
          </a:prstGeom>
          <a:noFill/>
          <a:ln w="12700" cap="flat">
            <a:noFill/>
            <a:miter lim="800000"/>
            <a:headEnd type="none" w="med" len="med"/>
            <a:tailEnd type="none" w="med" len="med"/>
          </a:ln>
        </p:spPr>
        <p:txBody>
          <a:bodyPr lIns="0" tIns="0" rIns="0" bIns="0">
            <a:prstTxWarp prst="textNoShape">
              <a:avLst/>
            </a:prstTxWarp>
          </a:bodyPr>
          <a:lstStyle/>
          <a:p>
            <a:r>
              <a:rPr lang="en-US" sz="1200" dirty="0">
                <a:solidFill>
                  <a:schemeClr val="tx1"/>
                </a:solidFill>
                <a:latin typeface="Calibri" charset="0"/>
                <a:ea typeface="Calibri" charset="0"/>
                <a:cs typeface="Calibri" charset="0"/>
                <a:sym typeface="Calibri" charset="0"/>
              </a:rPr>
              <a:t>Source: xkcd.com/571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17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7173"/>
                                        </p:tgtEl>
                                        <p:attrNameLst>
                                          <p:attrName>style.visibility</p:attrName>
                                        </p:attrNameLst>
                                      </p:cBhvr>
                                      <p:to>
                                        <p:strVal val="visible"/>
                                      </p:to>
                                    </p:set>
                                    <p:animEffect transition="in" filter="dissolve">
                                      <p:cBhvr>
                                        <p:cTn id="47"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bldLvl="3"/>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basics – create a project for your lab</a:t>
            </a:r>
          </a:p>
        </p:txBody>
      </p:sp>
      <p:sp>
        <p:nvSpPr>
          <p:cNvPr id="4" name="Content Placeholder 3"/>
          <p:cNvSpPr>
            <a:spLocks noGrp="1"/>
          </p:cNvSpPr>
          <p:nvPr>
            <p:ph idx="1"/>
          </p:nvPr>
        </p:nvSpPr>
        <p:spPr/>
        <p:txBody>
          <a:bodyPr/>
          <a:lstStyle/>
          <a:p>
            <a:r>
              <a:rPr lang="en-US" dirty="0"/>
              <a:t>Follow link from </a:t>
            </a:r>
            <a:r>
              <a:rPr lang="en-US" dirty="0" err="1"/>
              <a:t>writeup</a:t>
            </a:r>
            <a:r>
              <a:rPr lang="en-US" dirty="0"/>
              <a:t> in TPZ</a:t>
            </a:r>
          </a:p>
          <a:p>
            <a:r>
              <a:rPr lang="en-US" dirty="0"/>
              <a:t>Use link to create a repo</a:t>
            </a:r>
          </a:p>
          <a:p>
            <a:r>
              <a:rPr lang="en-US" dirty="0"/>
              <a:t>Clone to your local machine</a:t>
            </a:r>
          </a:p>
          <a:p>
            <a:r>
              <a:rPr lang="en-US" dirty="0"/>
              <a:t>Commit often!</a:t>
            </a:r>
          </a:p>
        </p:txBody>
      </p:sp>
    </p:spTree>
    <p:extLst>
      <p:ext uri="{BB962C8B-B14F-4D97-AF65-F5344CB8AC3E}">
        <p14:creationId xmlns:p14="http://schemas.microsoft.com/office/powerpoint/2010/main" val="365148873"/>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basics – clone it to a working directory</a:t>
            </a:r>
          </a:p>
        </p:txBody>
      </p:sp>
      <p:sp>
        <p:nvSpPr>
          <p:cNvPr id="4" name="Content Placeholder 3"/>
          <p:cNvSpPr>
            <a:spLocks noGrp="1"/>
          </p:cNvSpPr>
          <p:nvPr>
            <p:ph idx="1"/>
          </p:nvPr>
        </p:nvSpPr>
        <p:spPr/>
        <p:txBody>
          <a:bodyPr/>
          <a:lstStyle/>
          <a:p>
            <a:r>
              <a:rPr lang="en-US" dirty="0"/>
              <a:t>Clone into a directory with the proper permissions</a:t>
            </a:r>
          </a:p>
        </p:txBody>
      </p:sp>
      <p:sp>
        <p:nvSpPr>
          <p:cNvPr id="6" name="TextBox 5"/>
          <p:cNvSpPr txBox="1"/>
          <p:nvPr/>
        </p:nvSpPr>
        <p:spPr>
          <a:xfrm>
            <a:off x="233082" y="2700516"/>
            <a:ext cx="7996518" cy="1600438"/>
          </a:xfrm>
          <a:prstGeom prst="rect">
            <a:avLst/>
          </a:prstGeom>
          <a:solidFill>
            <a:schemeClr val="bg1"/>
          </a:solidFill>
        </p:spPr>
        <p:txBody>
          <a:bodyPr wrap="square" lIns="182880" tIns="182880" rIns="182880" bIns="182880" rtlCol="0">
            <a:spAutoFit/>
          </a:bodyPr>
          <a:lstStyle/>
          <a:p>
            <a:pPr algn="l"/>
            <a:r>
              <a:rPr lang="en-US" sz="2000" b="1" dirty="0" err="1">
                <a:latin typeface="Courier New" panose="02070309020205020404" pitchFamily="49" charset="0"/>
                <a:cs typeface="Courier New" panose="02070309020205020404" pitchFamily="49" charset="0"/>
              </a:rPr>
              <a:t>git</a:t>
            </a:r>
            <a:r>
              <a:rPr lang="en-US" sz="2000" b="1" dirty="0">
                <a:latin typeface="Courier New" panose="02070309020205020404" pitchFamily="49" charset="0"/>
                <a:cs typeface="Courier New" panose="02070309020205020404" pitchFamily="49" charset="0"/>
              </a:rPr>
              <a:t> clone </a:t>
            </a:r>
            <a:r>
              <a:rPr lang="en-US" sz="2000" b="1" u="sng" dirty="0">
                <a:latin typeface="Courier New" panose="02070309020205020404" pitchFamily="49" charset="0"/>
                <a:cs typeface="Courier New" panose="02070309020205020404" pitchFamily="49" charset="0"/>
                <a:hlinkClick r:id="rId2"/>
              </a:rPr>
              <a:t>git@github.com:cmu15213s19/213s19-lab0-seth4618.git</a:t>
            </a:r>
            <a:endParaRPr lang="en-US" sz="2000" b="1" u="sng" dirty="0">
              <a:latin typeface="Courier New" panose="02070309020205020404" pitchFamily="49" charset="0"/>
              <a:cs typeface="Courier New" panose="02070309020205020404" pitchFamily="49" charset="0"/>
            </a:endParaRPr>
          </a:p>
          <a:p>
            <a:pPr algn="l"/>
            <a:r>
              <a:rPr lang="en-US" sz="2000" b="1" dirty="0">
                <a:latin typeface="Courier New" panose="02070309020205020404" pitchFamily="49" charset="0"/>
                <a:cs typeface="Courier New" panose="02070309020205020404" pitchFamily="49" charset="0"/>
              </a:rPr>
              <a:t>cd 213s19-lab0-seth4618</a:t>
            </a:r>
          </a:p>
          <a:p>
            <a:pPr algn="l"/>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7790395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p:txBody>
          <a:bodyPr/>
          <a:lstStyle/>
          <a:p>
            <a:r>
              <a:rPr lang="en-US" b="1" dirty="0"/>
              <a:t>Computer Arithmetic</a:t>
            </a:r>
          </a:p>
        </p:txBody>
      </p:sp>
      <p:sp>
        <p:nvSpPr>
          <p:cNvPr id="11268" name="Rectangle 4"/>
          <p:cNvSpPr>
            <a:spLocks noGrp="1" noChangeArrowheads="1"/>
          </p:cNvSpPr>
          <p:nvPr>
            <p:ph type="body" idx="1"/>
          </p:nvPr>
        </p:nvSpPr>
        <p:spPr/>
        <p:txBody>
          <a:bodyPr/>
          <a:lstStyle/>
          <a:p>
            <a:r>
              <a:rPr lang="en-US" b="1" dirty="0"/>
              <a:t>Does not generate random values</a:t>
            </a:r>
          </a:p>
          <a:p>
            <a:pPr lvl="1"/>
            <a:r>
              <a:rPr lang="en-US" dirty="0"/>
              <a:t>Arithmetic operations have important mathematical properties</a:t>
            </a:r>
          </a:p>
          <a:p>
            <a:r>
              <a:rPr lang="en-US" b="1" dirty="0"/>
              <a:t>Cannot assume all “usual” mathematical properties</a:t>
            </a:r>
          </a:p>
          <a:p>
            <a:pPr lvl="1"/>
            <a:r>
              <a:rPr lang="en-US" dirty="0"/>
              <a:t>Due to finiteness of representations</a:t>
            </a:r>
          </a:p>
          <a:p>
            <a:pPr lvl="1"/>
            <a:r>
              <a:rPr lang="en-US" dirty="0"/>
              <a:t>Integer operations satisfy “ring” properties</a:t>
            </a:r>
          </a:p>
          <a:p>
            <a:pPr lvl="2"/>
            <a:r>
              <a:rPr lang="en-US" dirty="0" err="1"/>
              <a:t>Commutativity</a:t>
            </a:r>
            <a:r>
              <a:rPr lang="en-US" dirty="0"/>
              <a:t>, </a:t>
            </a:r>
            <a:r>
              <a:rPr lang="en-US" dirty="0" err="1"/>
              <a:t>associativity</a:t>
            </a:r>
            <a:r>
              <a:rPr lang="en-US" dirty="0"/>
              <a:t>, </a:t>
            </a:r>
            <a:r>
              <a:rPr lang="en-US" dirty="0" err="1"/>
              <a:t>distributivity</a:t>
            </a:r>
            <a:endParaRPr lang="en-US" dirty="0"/>
          </a:p>
          <a:p>
            <a:pPr lvl="1"/>
            <a:r>
              <a:rPr lang="en-US" dirty="0"/>
              <a:t>Floating point operations satisfy “ordering” properties</a:t>
            </a:r>
          </a:p>
          <a:p>
            <a:pPr lvl="2"/>
            <a:r>
              <a:rPr lang="en-US" dirty="0" err="1"/>
              <a:t>Monotonicity</a:t>
            </a:r>
            <a:r>
              <a:rPr lang="en-US" dirty="0"/>
              <a:t>, values of signs</a:t>
            </a:r>
          </a:p>
          <a:p>
            <a:r>
              <a:rPr lang="en-US" b="1" dirty="0"/>
              <a:t>Observation</a:t>
            </a:r>
          </a:p>
          <a:p>
            <a:pPr lvl="1"/>
            <a:r>
              <a:rPr lang="en-US" dirty="0"/>
              <a:t>Need to understand which abstractions apply in which contexts</a:t>
            </a:r>
          </a:p>
          <a:p>
            <a:pPr lvl="1"/>
            <a:r>
              <a:rPr lang="en-US" dirty="0"/>
              <a:t>Important issues for compiler writers and serious application programmers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p:txBody>
          <a:bodyPr/>
          <a:lstStyle/>
          <a:p>
            <a:r>
              <a:rPr lang="en-US" b="1" dirty="0">
                <a:solidFill>
                  <a:schemeClr val="tx1">
                    <a:lumMod val="65000"/>
                    <a:lumOff val="35000"/>
                  </a:schemeClr>
                </a:solidFill>
              </a:rPr>
              <a:t>Great Reality #2: </a:t>
            </a:r>
            <a:br>
              <a:rPr lang="en-US" b="1" dirty="0"/>
            </a:br>
            <a:r>
              <a:rPr lang="en-US" b="1" dirty="0"/>
              <a:t>You’ve Got to Know Assembly</a:t>
            </a:r>
          </a:p>
        </p:txBody>
      </p:sp>
      <p:sp>
        <p:nvSpPr>
          <p:cNvPr id="12292" name="Rectangle 4"/>
          <p:cNvSpPr>
            <a:spLocks noGrp="1" noChangeArrowheads="1"/>
          </p:cNvSpPr>
          <p:nvPr>
            <p:ph type="body" idx="1"/>
          </p:nvPr>
        </p:nvSpPr>
        <p:spPr>
          <a:xfrm>
            <a:off x="381000" y="1524000"/>
            <a:ext cx="8382000" cy="5080000"/>
          </a:xfrm>
        </p:spPr>
        <p:txBody>
          <a:bodyPr>
            <a:normAutofit lnSpcReduction="10000"/>
          </a:bodyPr>
          <a:lstStyle/>
          <a:p>
            <a:r>
              <a:rPr lang="en-US" b="1" dirty="0"/>
              <a:t>Chances are, you’ll never write programs in assembly</a:t>
            </a:r>
          </a:p>
          <a:p>
            <a:pPr lvl="1"/>
            <a:r>
              <a:rPr lang="en-US" dirty="0"/>
              <a:t>Compilers are much better &amp; more patient than you are</a:t>
            </a:r>
          </a:p>
          <a:p>
            <a:r>
              <a:rPr lang="en-US" b="1" dirty="0"/>
              <a:t>But: Understanding assembly is key to machine-level execution model</a:t>
            </a:r>
          </a:p>
          <a:p>
            <a:pPr lvl="1"/>
            <a:r>
              <a:rPr lang="en-US" dirty="0"/>
              <a:t>Behavior of programs in presence of bugs</a:t>
            </a:r>
          </a:p>
          <a:p>
            <a:pPr lvl="2"/>
            <a:r>
              <a:rPr lang="en-US" dirty="0"/>
              <a:t>High-level language models break down</a:t>
            </a:r>
          </a:p>
          <a:p>
            <a:pPr lvl="1"/>
            <a:r>
              <a:rPr lang="en-US" dirty="0"/>
              <a:t>Tuning program performance</a:t>
            </a:r>
          </a:p>
          <a:p>
            <a:pPr lvl="2"/>
            <a:r>
              <a:rPr lang="en-US" dirty="0"/>
              <a:t>Understand optimizations done / not done by the compiler</a:t>
            </a:r>
          </a:p>
          <a:p>
            <a:pPr lvl="2"/>
            <a:r>
              <a:rPr lang="en-US" dirty="0"/>
              <a:t>Understanding sources of program inefficiency</a:t>
            </a:r>
          </a:p>
          <a:p>
            <a:pPr lvl="1"/>
            <a:r>
              <a:rPr lang="en-US" dirty="0"/>
              <a:t>Implementing system software</a:t>
            </a:r>
          </a:p>
          <a:p>
            <a:pPr lvl="2"/>
            <a:r>
              <a:rPr lang="en-US" dirty="0"/>
              <a:t>Compiler has machine code as target</a:t>
            </a:r>
          </a:p>
          <a:p>
            <a:pPr lvl="2"/>
            <a:r>
              <a:rPr lang="en-US" dirty="0"/>
              <a:t>Operating systems must manage process state</a:t>
            </a:r>
          </a:p>
          <a:p>
            <a:pPr lvl="1"/>
            <a:r>
              <a:rPr lang="en-US" dirty="0"/>
              <a:t>Creating / fighting malware</a:t>
            </a:r>
          </a:p>
          <a:p>
            <a:pPr lvl="2"/>
            <a:r>
              <a:rPr lang="en-US" dirty="0"/>
              <a:t>x86 assembly is the language of choice!</a:t>
            </a:r>
          </a:p>
        </p:txBody>
      </p:sp>
    </p:spTree>
  </p:cSld>
  <p:clrMapOvr>
    <a:masterClrMapping/>
  </p:clrMapOvr>
  <p:transition/>
</p:sld>
</file>

<file path=ppt/theme/theme1.xml><?xml version="1.0" encoding="utf-8"?>
<a:theme xmlns:a="http://schemas.openxmlformats.org/drawingml/2006/main" name="Title Slide">
  <a:themeElements>
    <a:clrScheme name="">
      <a:dk1>
        <a:srgbClr val="000000"/>
      </a:dk1>
      <a:lt1>
        <a:srgbClr val="FFFFFF"/>
      </a:lt1>
      <a:dk2>
        <a:srgbClr val="000000"/>
      </a:dk2>
      <a:lt2>
        <a:srgbClr val="808080"/>
      </a:lt2>
      <a:accent1>
        <a:srgbClr val="990000"/>
      </a:accent1>
      <a:accent2>
        <a:srgbClr val="333399"/>
      </a:accent2>
      <a:accent3>
        <a:srgbClr val="FFFFFF"/>
      </a:accent3>
      <a:accent4>
        <a:srgbClr val="000000"/>
      </a:accent4>
      <a:accent5>
        <a:srgbClr val="CAAAAA"/>
      </a:accent5>
      <a:accent6>
        <a:srgbClr val="2D2D8A"/>
      </a:accent6>
      <a:hlink>
        <a:srgbClr val="009999"/>
      </a:hlink>
      <a:folHlink>
        <a:srgbClr val="99CC00"/>
      </a:folHlink>
    </a:clrScheme>
    <a:fontScheme name="Title Slide">
      <a:majorFont>
        <a:latin typeface="Calibri Bold"/>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nd Content">
  <a:themeElements>
    <a:clrScheme name="">
      <a:dk1>
        <a:srgbClr val="000000"/>
      </a:dk1>
      <a:lt1>
        <a:srgbClr val="FFFFFF"/>
      </a:lt1>
      <a:dk2>
        <a:srgbClr val="000000"/>
      </a:dk2>
      <a:lt2>
        <a:srgbClr val="C0C0C0"/>
      </a:lt2>
      <a:accent1>
        <a:srgbClr val="990000"/>
      </a:accent1>
      <a:accent2>
        <a:srgbClr val="333399"/>
      </a:accent2>
      <a:accent3>
        <a:srgbClr val="FFFFFF"/>
      </a:accent3>
      <a:accent4>
        <a:srgbClr val="000000"/>
      </a:accent4>
      <a:accent5>
        <a:srgbClr val="CAAAAA"/>
      </a:accent5>
      <a:accent6>
        <a:srgbClr val="2D2D8A"/>
      </a:accent6>
      <a:hlink>
        <a:srgbClr val="009999"/>
      </a:hlink>
      <a:folHlink>
        <a:srgbClr val="99CC00"/>
      </a:folHlink>
    </a:clrScheme>
    <a:fontScheme name="Title and Content">
      <a:majorFont>
        <a:latin typeface="Calibri Bold"/>
        <a:ea typeface="ヒラギノ角ゴ ProN W6"/>
        <a:cs typeface="ヒラギノ角ゴ ProN W6"/>
      </a:majorFont>
      <a:minorFont>
        <a:latin typeface="Calibri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12857</TotalTime>
  <Pages>0</Pages>
  <Words>5241</Words>
  <Characters>0</Characters>
  <Application>Microsoft Office PowerPoint</Application>
  <PresentationFormat>全屏显示(4:3)</PresentationFormat>
  <Lines>0</Lines>
  <Paragraphs>732</Paragraphs>
  <Slides>71</Slides>
  <Notes>3</Notes>
  <HiddenSlides>2</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71</vt:i4>
      </vt:variant>
    </vt:vector>
  </HeadingPairs>
  <TitlesOfParts>
    <vt:vector size="85" baseType="lpstr">
      <vt:lpstr>Gill Sans</vt:lpstr>
      <vt:lpstr>Slack-Lato</vt:lpstr>
      <vt:lpstr>Arial</vt:lpstr>
      <vt:lpstr>Arial Narrow</vt:lpstr>
      <vt:lpstr>Calibri</vt:lpstr>
      <vt:lpstr>Calibri Bold</vt:lpstr>
      <vt:lpstr>Calibri Italic</vt:lpstr>
      <vt:lpstr>Courier New</vt:lpstr>
      <vt:lpstr>Gill Sans MT</vt:lpstr>
      <vt:lpstr>Times New Roman</vt:lpstr>
      <vt:lpstr>Wingdings</vt:lpstr>
      <vt:lpstr>Wingdings 2</vt:lpstr>
      <vt:lpstr>Title Slide</vt:lpstr>
      <vt:lpstr>Title and Content</vt:lpstr>
      <vt:lpstr>PowerPoint 演示文稿</vt:lpstr>
      <vt:lpstr>Overview</vt:lpstr>
      <vt:lpstr>Instructors</vt:lpstr>
      <vt:lpstr>The Big Picture</vt:lpstr>
      <vt:lpstr>Course Theme:  (Systems) Knowledge is Power!</vt:lpstr>
      <vt:lpstr>It’s Important to Understand How Things Work</vt:lpstr>
      <vt:lpstr>Great Reality #1:  Ints are not Integers, Floats are not Reals</vt:lpstr>
      <vt:lpstr>Computer Arithmetic</vt:lpstr>
      <vt:lpstr>Great Reality #2:  You’ve Got to Know Assembly</vt:lpstr>
      <vt:lpstr>Great Reality #3: Memory Matters Random Access Memory Is an Unphysical Abstraction </vt:lpstr>
      <vt:lpstr>Memory Referencing Bug Example</vt:lpstr>
      <vt:lpstr>Memory Referencing Bug Example</vt:lpstr>
      <vt:lpstr>Memory Referencing Errors</vt:lpstr>
      <vt:lpstr>Great Reality #4: There’s more to performance than asymptotic complexity </vt:lpstr>
      <vt:lpstr>Memory System Performance Example</vt:lpstr>
      <vt:lpstr>Why The Performance Differs</vt:lpstr>
      <vt:lpstr>Great Reality #5: Computers do more than execute programs</vt:lpstr>
      <vt:lpstr>Course Perspective</vt:lpstr>
      <vt:lpstr>Course Perspective (Cont.)</vt:lpstr>
      <vt:lpstr>Role within CS/ECE Curriculum</vt:lpstr>
      <vt:lpstr>Systems Concentration</vt:lpstr>
      <vt:lpstr>Academic Integrity</vt:lpstr>
      <vt:lpstr>Cheating/Plagiarism: Description</vt:lpstr>
      <vt:lpstr>Cheating/Plagiarism: Description (cont.)</vt:lpstr>
      <vt:lpstr>Cheating/Plagiarism: Description</vt:lpstr>
      <vt:lpstr>Cheating/Plagiarism: Description</vt:lpstr>
      <vt:lpstr>Cheating: Consequences</vt:lpstr>
      <vt:lpstr>Cheating Notes</vt:lpstr>
      <vt:lpstr>Some Concrete Examples:</vt:lpstr>
      <vt:lpstr>How it Feels: Student and Instructor</vt:lpstr>
      <vt:lpstr>How it Feels: Student and Instructor</vt:lpstr>
      <vt:lpstr>Why It’s a Big Deal</vt:lpstr>
      <vt:lpstr>A Scenario: Cheating or Not?</vt:lpstr>
      <vt:lpstr>Another Scenario</vt:lpstr>
      <vt:lpstr>Another Scenario (cont.)</vt:lpstr>
      <vt:lpstr>Version Control: Your Good Friend</vt:lpstr>
      <vt:lpstr>How to Avoid AIVs</vt:lpstr>
      <vt:lpstr>Logistics</vt:lpstr>
      <vt:lpstr>15-213, 14-513, 15-513, 18-213, 18-613</vt:lpstr>
      <vt:lpstr>Primary Textbook</vt:lpstr>
      <vt:lpstr>Recommended reading</vt:lpstr>
      <vt:lpstr>If you want more books about C</vt:lpstr>
      <vt:lpstr>Course Components</vt:lpstr>
      <vt:lpstr>Programs and Data</vt:lpstr>
      <vt:lpstr>The Memory Hierarchy</vt:lpstr>
      <vt:lpstr> Virtual Memory</vt:lpstr>
      <vt:lpstr>Exceptional Control Flow</vt:lpstr>
      <vt:lpstr> Networking, and Concurrency</vt:lpstr>
      <vt:lpstr>Lab Rationale </vt:lpstr>
      <vt:lpstr>Lab0: C Programming</vt:lpstr>
      <vt:lpstr>Policies: Lab</vt:lpstr>
      <vt:lpstr>Timeliness</vt:lpstr>
      <vt:lpstr>Facilities</vt:lpstr>
      <vt:lpstr> Autolab (https://autolab.andrew.cmu.edu)</vt:lpstr>
      <vt:lpstr>Your grade on autolab is your grade for the lab</vt:lpstr>
      <vt:lpstr> Autolab accounts</vt:lpstr>
      <vt:lpstr>Getting Help </vt:lpstr>
      <vt:lpstr>Getting Help </vt:lpstr>
      <vt:lpstr>Recitations</vt:lpstr>
      <vt:lpstr>Office Hours **needs updating**</vt:lpstr>
      <vt:lpstr>Policies: Grading</vt:lpstr>
      <vt:lpstr>Bootcamps</vt:lpstr>
      <vt:lpstr> Waitlist questions</vt:lpstr>
      <vt:lpstr>Managing this course</vt:lpstr>
      <vt:lpstr>Welcome and Enjoy! </vt:lpstr>
      <vt:lpstr>Appendix: GitHub Classroom Example</vt:lpstr>
      <vt:lpstr>Git basics – create a project for your lab</vt:lpstr>
      <vt:lpstr>Git basics – create a project for your lab</vt:lpstr>
      <vt:lpstr>Git basics – create a project for your lab</vt:lpstr>
      <vt:lpstr>Git basics – create a project for your lab</vt:lpstr>
      <vt:lpstr>Git basics – clone it to a working directory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 1st Lecture, Jan. 12th</dc:title>
  <dc:creator>Markus Pueschel</dc:creator>
  <dc:description>Redesign of slides created by Randal E. Bryant and David R. O'Hallaron</dc:description>
  <cp:lastModifiedBy>Lincoln L</cp:lastModifiedBy>
  <cp:revision>230</cp:revision>
  <cp:lastPrinted>2011-08-30T03:47:10Z</cp:lastPrinted>
  <dcterms:created xsi:type="dcterms:W3CDTF">2012-08-28T17:04:18Z</dcterms:created>
  <dcterms:modified xsi:type="dcterms:W3CDTF">2022-04-05T15:43:22Z</dcterms:modified>
</cp:coreProperties>
</file>