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21B24-C0D4-4F41-959F-52A2CAB7FB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D7411F8-D67F-4AD6-8A7F-C84BA3279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CE0BB139-7534-47CE-B199-0F8A7F47DEFD}"/>
              </a:ext>
            </a:extLst>
          </p:cNvPr>
          <p:cNvSpPr>
            <a:spLocks noGrp="1"/>
          </p:cNvSpPr>
          <p:nvPr>
            <p:ph type="dt" sz="half" idx="10"/>
          </p:nvPr>
        </p:nvSpPr>
        <p:spPr/>
        <p:txBody>
          <a:bodyPr/>
          <a:lstStyle/>
          <a:p>
            <a:fld id="{AEA26FE3-F52F-4E62-946A-49AE15846EF8}" type="datetimeFigureOut">
              <a:rPr lang="zh-CN" altLang="en-US" smtClean="0"/>
              <a:t>2017/9/21</a:t>
            </a:fld>
            <a:endParaRPr lang="zh-CN" altLang="en-US"/>
          </a:p>
        </p:txBody>
      </p:sp>
      <p:sp>
        <p:nvSpPr>
          <p:cNvPr id="5" name="页脚占位符 4">
            <a:extLst>
              <a:ext uri="{FF2B5EF4-FFF2-40B4-BE49-F238E27FC236}">
                <a16:creationId xmlns:a16="http://schemas.microsoft.com/office/drawing/2014/main" id="{37E51CA6-0013-48F3-B04D-E74FFC7DF4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7CE115-6295-4F0F-8F04-0FB8CECF8506}"/>
              </a:ext>
            </a:extLst>
          </p:cNvPr>
          <p:cNvSpPr>
            <a:spLocks noGrp="1"/>
          </p:cNvSpPr>
          <p:nvPr>
            <p:ph type="sldNum" sz="quarter" idx="12"/>
          </p:nvPr>
        </p:nvSpPr>
        <p:spPr/>
        <p:txBody>
          <a:body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194023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FAFD2-6519-4998-AE04-86C7FEB118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B3FAE1-D2BA-481D-A511-61F21740DE9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33F444-0053-499B-9312-3F1EB2B6FB01}"/>
              </a:ext>
            </a:extLst>
          </p:cNvPr>
          <p:cNvSpPr>
            <a:spLocks noGrp="1"/>
          </p:cNvSpPr>
          <p:nvPr>
            <p:ph type="dt" sz="half" idx="10"/>
          </p:nvPr>
        </p:nvSpPr>
        <p:spPr/>
        <p:txBody>
          <a:bodyPr/>
          <a:lstStyle/>
          <a:p>
            <a:fld id="{AEA26FE3-F52F-4E62-946A-49AE15846EF8}" type="datetimeFigureOut">
              <a:rPr lang="zh-CN" altLang="en-US" smtClean="0"/>
              <a:t>2017/9/21</a:t>
            </a:fld>
            <a:endParaRPr lang="zh-CN" altLang="en-US"/>
          </a:p>
        </p:txBody>
      </p:sp>
      <p:sp>
        <p:nvSpPr>
          <p:cNvPr id="5" name="页脚占位符 4">
            <a:extLst>
              <a:ext uri="{FF2B5EF4-FFF2-40B4-BE49-F238E27FC236}">
                <a16:creationId xmlns:a16="http://schemas.microsoft.com/office/drawing/2014/main" id="{9C5FA508-2FCE-44F1-8563-4DFA8D752A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026420-E1E8-4128-B092-5D56A2C3B78B}"/>
              </a:ext>
            </a:extLst>
          </p:cNvPr>
          <p:cNvSpPr>
            <a:spLocks noGrp="1"/>
          </p:cNvSpPr>
          <p:nvPr>
            <p:ph type="sldNum" sz="quarter" idx="12"/>
          </p:nvPr>
        </p:nvSpPr>
        <p:spPr/>
        <p:txBody>
          <a:body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281040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E422C2-B333-4F31-AC03-C044727CED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BC1BAB-1560-46BD-85F2-339B1FA76DE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021042-4391-4FD6-B396-9CFCD2E823A0}"/>
              </a:ext>
            </a:extLst>
          </p:cNvPr>
          <p:cNvSpPr>
            <a:spLocks noGrp="1"/>
          </p:cNvSpPr>
          <p:nvPr>
            <p:ph type="dt" sz="half" idx="10"/>
          </p:nvPr>
        </p:nvSpPr>
        <p:spPr/>
        <p:txBody>
          <a:bodyPr/>
          <a:lstStyle/>
          <a:p>
            <a:fld id="{AEA26FE3-F52F-4E62-946A-49AE15846EF8}" type="datetimeFigureOut">
              <a:rPr lang="zh-CN" altLang="en-US" smtClean="0"/>
              <a:t>2017/9/21</a:t>
            </a:fld>
            <a:endParaRPr lang="zh-CN" altLang="en-US"/>
          </a:p>
        </p:txBody>
      </p:sp>
      <p:sp>
        <p:nvSpPr>
          <p:cNvPr id="5" name="页脚占位符 4">
            <a:extLst>
              <a:ext uri="{FF2B5EF4-FFF2-40B4-BE49-F238E27FC236}">
                <a16:creationId xmlns:a16="http://schemas.microsoft.com/office/drawing/2014/main" id="{A55DF141-E064-45A8-80CF-A7466D2D5B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47FB51-77C7-41A4-8D4F-B7FBC2A741FF}"/>
              </a:ext>
            </a:extLst>
          </p:cNvPr>
          <p:cNvSpPr>
            <a:spLocks noGrp="1"/>
          </p:cNvSpPr>
          <p:nvPr>
            <p:ph type="sldNum" sz="quarter" idx="12"/>
          </p:nvPr>
        </p:nvSpPr>
        <p:spPr/>
        <p:txBody>
          <a:body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336310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DEC1A-704E-498A-A920-A0751997D5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66C7E3-27E2-4928-A4FE-A12A7EFBCC9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B02504-6532-4CF6-B543-A5164FD4684D}"/>
              </a:ext>
            </a:extLst>
          </p:cNvPr>
          <p:cNvSpPr>
            <a:spLocks noGrp="1"/>
          </p:cNvSpPr>
          <p:nvPr>
            <p:ph type="dt" sz="half" idx="10"/>
          </p:nvPr>
        </p:nvSpPr>
        <p:spPr/>
        <p:txBody>
          <a:bodyPr/>
          <a:lstStyle/>
          <a:p>
            <a:fld id="{AEA26FE3-F52F-4E62-946A-49AE15846EF8}" type="datetimeFigureOut">
              <a:rPr lang="zh-CN" altLang="en-US" smtClean="0"/>
              <a:t>2017/9/21</a:t>
            </a:fld>
            <a:endParaRPr lang="zh-CN" altLang="en-US"/>
          </a:p>
        </p:txBody>
      </p:sp>
      <p:sp>
        <p:nvSpPr>
          <p:cNvPr id="5" name="页脚占位符 4">
            <a:extLst>
              <a:ext uri="{FF2B5EF4-FFF2-40B4-BE49-F238E27FC236}">
                <a16:creationId xmlns:a16="http://schemas.microsoft.com/office/drawing/2014/main" id="{374E91E9-DFFE-4188-9865-054E8A6A99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6B5DD6-18BE-41FE-A0E3-2FDE44541EB4}"/>
              </a:ext>
            </a:extLst>
          </p:cNvPr>
          <p:cNvSpPr>
            <a:spLocks noGrp="1"/>
          </p:cNvSpPr>
          <p:nvPr>
            <p:ph type="sldNum" sz="quarter" idx="12"/>
          </p:nvPr>
        </p:nvSpPr>
        <p:spPr/>
        <p:txBody>
          <a:body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121904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23684-C4E9-4A4D-AFC1-D04AAA22410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BF12E1-B015-4F25-984C-5AC77FC4E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E020ADA-05B2-4810-A3F2-2400891A51CE}"/>
              </a:ext>
            </a:extLst>
          </p:cNvPr>
          <p:cNvSpPr>
            <a:spLocks noGrp="1"/>
          </p:cNvSpPr>
          <p:nvPr>
            <p:ph type="dt" sz="half" idx="10"/>
          </p:nvPr>
        </p:nvSpPr>
        <p:spPr/>
        <p:txBody>
          <a:bodyPr/>
          <a:lstStyle/>
          <a:p>
            <a:fld id="{AEA26FE3-F52F-4E62-946A-49AE15846EF8}" type="datetimeFigureOut">
              <a:rPr lang="zh-CN" altLang="en-US" smtClean="0"/>
              <a:t>2017/9/21</a:t>
            </a:fld>
            <a:endParaRPr lang="zh-CN" altLang="en-US"/>
          </a:p>
        </p:txBody>
      </p:sp>
      <p:sp>
        <p:nvSpPr>
          <p:cNvPr id="5" name="页脚占位符 4">
            <a:extLst>
              <a:ext uri="{FF2B5EF4-FFF2-40B4-BE49-F238E27FC236}">
                <a16:creationId xmlns:a16="http://schemas.microsoft.com/office/drawing/2014/main" id="{2F93B2D8-BF7C-4039-B9F9-21158B613C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C3608B-35B7-4AFA-B5E2-AEA04FDEC689}"/>
              </a:ext>
            </a:extLst>
          </p:cNvPr>
          <p:cNvSpPr>
            <a:spLocks noGrp="1"/>
          </p:cNvSpPr>
          <p:nvPr>
            <p:ph type="sldNum" sz="quarter" idx="12"/>
          </p:nvPr>
        </p:nvSpPr>
        <p:spPr/>
        <p:txBody>
          <a:body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420449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C563-61BC-4915-9D1E-2C5CB78756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38A58A-1421-4A51-86FC-E153CE1900A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255559C-1E7C-449D-A0FC-1312960F3FF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D19373C-84E7-4EE7-8203-4D20A35492FE}"/>
              </a:ext>
            </a:extLst>
          </p:cNvPr>
          <p:cNvSpPr>
            <a:spLocks noGrp="1"/>
          </p:cNvSpPr>
          <p:nvPr>
            <p:ph type="dt" sz="half" idx="10"/>
          </p:nvPr>
        </p:nvSpPr>
        <p:spPr/>
        <p:txBody>
          <a:bodyPr/>
          <a:lstStyle/>
          <a:p>
            <a:fld id="{AEA26FE3-F52F-4E62-946A-49AE15846EF8}" type="datetimeFigureOut">
              <a:rPr lang="zh-CN" altLang="en-US" smtClean="0"/>
              <a:t>2017/9/21</a:t>
            </a:fld>
            <a:endParaRPr lang="zh-CN" altLang="en-US"/>
          </a:p>
        </p:txBody>
      </p:sp>
      <p:sp>
        <p:nvSpPr>
          <p:cNvPr id="6" name="页脚占位符 5">
            <a:extLst>
              <a:ext uri="{FF2B5EF4-FFF2-40B4-BE49-F238E27FC236}">
                <a16:creationId xmlns:a16="http://schemas.microsoft.com/office/drawing/2014/main" id="{E2AA37DD-7BD2-4A33-8EEF-5384C59636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A98BC5-A62F-4A29-AEC6-D14F8393B866}"/>
              </a:ext>
            </a:extLst>
          </p:cNvPr>
          <p:cNvSpPr>
            <a:spLocks noGrp="1"/>
          </p:cNvSpPr>
          <p:nvPr>
            <p:ph type="sldNum" sz="quarter" idx="12"/>
          </p:nvPr>
        </p:nvSpPr>
        <p:spPr/>
        <p:txBody>
          <a:body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419810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76DD0-78E5-4C3E-85F2-7D5A7DE91A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B00928-E80E-4F14-921F-A413F0657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42251ED-2596-457B-9778-8744705C4BF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5FD671-5F7C-44D1-AC6F-49C3B9022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513DC21-1CE5-45F3-876A-5B445BF0D72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8EDBADC-0A37-41AF-84CC-1153DE479F93}"/>
              </a:ext>
            </a:extLst>
          </p:cNvPr>
          <p:cNvSpPr>
            <a:spLocks noGrp="1"/>
          </p:cNvSpPr>
          <p:nvPr>
            <p:ph type="dt" sz="half" idx="10"/>
          </p:nvPr>
        </p:nvSpPr>
        <p:spPr/>
        <p:txBody>
          <a:bodyPr/>
          <a:lstStyle/>
          <a:p>
            <a:fld id="{AEA26FE3-F52F-4E62-946A-49AE15846EF8}" type="datetimeFigureOut">
              <a:rPr lang="zh-CN" altLang="en-US" smtClean="0"/>
              <a:t>2017/9/21</a:t>
            </a:fld>
            <a:endParaRPr lang="zh-CN" altLang="en-US"/>
          </a:p>
        </p:txBody>
      </p:sp>
      <p:sp>
        <p:nvSpPr>
          <p:cNvPr id="8" name="页脚占位符 7">
            <a:extLst>
              <a:ext uri="{FF2B5EF4-FFF2-40B4-BE49-F238E27FC236}">
                <a16:creationId xmlns:a16="http://schemas.microsoft.com/office/drawing/2014/main" id="{95310B0A-6F9B-47F3-8F67-E775991C9D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9B29CFE-CFD5-4579-AE8C-2B1E89D8EE32}"/>
              </a:ext>
            </a:extLst>
          </p:cNvPr>
          <p:cNvSpPr>
            <a:spLocks noGrp="1"/>
          </p:cNvSpPr>
          <p:nvPr>
            <p:ph type="sldNum" sz="quarter" idx="12"/>
          </p:nvPr>
        </p:nvSpPr>
        <p:spPr/>
        <p:txBody>
          <a:body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186992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5EFC2-6E49-47FC-930F-B859758E2B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7619AEB-00B9-4309-B218-E45EBE64B78A}"/>
              </a:ext>
            </a:extLst>
          </p:cNvPr>
          <p:cNvSpPr>
            <a:spLocks noGrp="1"/>
          </p:cNvSpPr>
          <p:nvPr>
            <p:ph type="dt" sz="half" idx="10"/>
          </p:nvPr>
        </p:nvSpPr>
        <p:spPr/>
        <p:txBody>
          <a:bodyPr/>
          <a:lstStyle/>
          <a:p>
            <a:fld id="{AEA26FE3-F52F-4E62-946A-49AE15846EF8}" type="datetimeFigureOut">
              <a:rPr lang="zh-CN" altLang="en-US" smtClean="0"/>
              <a:t>2017/9/21</a:t>
            </a:fld>
            <a:endParaRPr lang="zh-CN" altLang="en-US"/>
          </a:p>
        </p:txBody>
      </p:sp>
      <p:sp>
        <p:nvSpPr>
          <p:cNvPr id="4" name="页脚占位符 3">
            <a:extLst>
              <a:ext uri="{FF2B5EF4-FFF2-40B4-BE49-F238E27FC236}">
                <a16:creationId xmlns:a16="http://schemas.microsoft.com/office/drawing/2014/main" id="{38F21AA6-84B7-46B9-8695-223DC79FE1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75D7F6A-CCCF-41EA-A07E-C324DA439C9B}"/>
              </a:ext>
            </a:extLst>
          </p:cNvPr>
          <p:cNvSpPr>
            <a:spLocks noGrp="1"/>
          </p:cNvSpPr>
          <p:nvPr>
            <p:ph type="sldNum" sz="quarter" idx="12"/>
          </p:nvPr>
        </p:nvSpPr>
        <p:spPr/>
        <p:txBody>
          <a:body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255466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A4283A-4B54-4592-B445-14CD693003C3}"/>
              </a:ext>
            </a:extLst>
          </p:cNvPr>
          <p:cNvSpPr>
            <a:spLocks noGrp="1"/>
          </p:cNvSpPr>
          <p:nvPr>
            <p:ph type="dt" sz="half" idx="10"/>
          </p:nvPr>
        </p:nvSpPr>
        <p:spPr/>
        <p:txBody>
          <a:bodyPr/>
          <a:lstStyle/>
          <a:p>
            <a:fld id="{AEA26FE3-F52F-4E62-946A-49AE15846EF8}" type="datetimeFigureOut">
              <a:rPr lang="zh-CN" altLang="en-US" smtClean="0"/>
              <a:t>2017/9/21</a:t>
            </a:fld>
            <a:endParaRPr lang="zh-CN" altLang="en-US"/>
          </a:p>
        </p:txBody>
      </p:sp>
      <p:sp>
        <p:nvSpPr>
          <p:cNvPr id="3" name="页脚占位符 2">
            <a:extLst>
              <a:ext uri="{FF2B5EF4-FFF2-40B4-BE49-F238E27FC236}">
                <a16:creationId xmlns:a16="http://schemas.microsoft.com/office/drawing/2014/main" id="{2B4C7AF7-159F-4829-9EAE-5C4F5F2BA8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BB9B2C2-A559-415A-97D7-A36D17CA3968}"/>
              </a:ext>
            </a:extLst>
          </p:cNvPr>
          <p:cNvSpPr>
            <a:spLocks noGrp="1"/>
          </p:cNvSpPr>
          <p:nvPr>
            <p:ph type="sldNum" sz="quarter" idx="12"/>
          </p:nvPr>
        </p:nvSpPr>
        <p:spPr/>
        <p:txBody>
          <a:body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76256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BB53F-D9E2-40D2-95AF-30528E277A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9E9172-B863-468D-8C23-6DD30DF8F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595CEF6-F935-4E26-AB11-BCC3DC475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0A15E29-29F8-473C-BE37-F3197611EF27}"/>
              </a:ext>
            </a:extLst>
          </p:cNvPr>
          <p:cNvSpPr>
            <a:spLocks noGrp="1"/>
          </p:cNvSpPr>
          <p:nvPr>
            <p:ph type="dt" sz="half" idx="10"/>
          </p:nvPr>
        </p:nvSpPr>
        <p:spPr/>
        <p:txBody>
          <a:bodyPr/>
          <a:lstStyle/>
          <a:p>
            <a:fld id="{AEA26FE3-F52F-4E62-946A-49AE15846EF8}" type="datetimeFigureOut">
              <a:rPr lang="zh-CN" altLang="en-US" smtClean="0"/>
              <a:t>2017/9/21</a:t>
            </a:fld>
            <a:endParaRPr lang="zh-CN" altLang="en-US"/>
          </a:p>
        </p:txBody>
      </p:sp>
      <p:sp>
        <p:nvSpPr>
          <p:cNvPr id="6" name="页脚占位符 5">
            <a:extLst>
              <a:ext uri="{FF2B5EF4-FFF2-40B4-BE49-F238E27FC236}">
                <a16:creationId xmlns:a16="http://schemas.microsoft.com/office/drawing/2014/main" id="{4944A545-9504-4818-89B2-9872D73CB0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F5CFD4-99F1-41E0-AEC2-453CDA7F2E66}"/>
              </a:ext>
            </a:extLst>
          </p:cNvPr>
          <p:cNvSpPr>
            <a:spLocks noGrp="1"/>
          </p:cNvSpPr>
          <p:nvPr>
            <p:ph type="sldNum" sz="quarter" idx="12"/>
          </p:nvPr>
        </p:nvSpPr>
        <p:spPr/>
        <p:txBody>
          <a:body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275809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BBF3A-3B13-475C-8F4E-5114781E8B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1B2BA5-7CF4-41DB-A7AD-38DF3B4B79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D19B215-12D1-42BB-A408-C6C241510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D30177B-645D-451C-869B-22A74D9C7E76}"/>
              </a:ext>
            </a:extLst>
          </p:cNvPr>
          <p:cNvSpPr>
            <a:spLocks noGrp="1"/>
          </p:cNvSpPr>
          <p:nvPr>
            <p:ph type="dt" sz="half" idx="10"/>
          </p:nvPr>
        </p:nvSpPr>
        <p:spPr/>
        <p:txBody>
          <a:bodyPr/>
          <a:lstStyle/>
          <a:p>
            <a:fld id="{AEA26FE3-F52F-4E62-946A-49AE15846EF8}" type="datetimeFigureOut">
              <a:rPr lang="zh-CN" altLang="en-US" smtClean="0"/>
              <a:t>2017/9/21</a:t>
            </a:fld>
            <a:endParaRPr lang="zh-CN" altLang="en-US"/>
          </a:p>
        </p:txBody>
      </p:sp>
      <p:sp>
        <p:nvSpPr>
          <p:cNvPr id="6" name="页脚占位符 5">
            <a:extLst>
              <a:ext uri="{FF2B5EF4-FFF2-40B4-BE49-F238E27FC236}">
                <a16:creationId xmlns:a16="http://schemas.microsoft.com/office/drawing/2014/main" id="{A769CD80-574F-4685-9807-5F26DEBDD0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F3E670-F762-43F6-9E6C-0B1E3C763E85}"/>
              </a:ext>
            </a:extLst>
          </p:cNvPr>
          <p:cNvSpPr>
            <a:spLocks noGrp="1"/>
          </p:cNvSpPr>
          <p:nvPr>
            <p:ph type="sldNum" sz="quarter" idx="12"/>
          </p:nvPr>
        </p:nvSpPr>
        <p:spPr/>
        <p:txBody>
          <a:body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200838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D22DDF-3484-4BDF-B01F-606366124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A5507E-B9D7-4D65-B04A-C83B821CD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4082A7-3151-464F-AB37-E1B343CE38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26FE3-F52F-4E62-946A-49AE15846EF8}" type="datetimeFigureOut">
              <a:rPr lang="zh-CN" altLang="en-US" smtClean="0"/>
              <a:t>2017/9/21</a:t>
            </a:fld>
            <a:endParaRPr lang="zh-CN" altLang="en-US"/>
          </a:p>
        </p:txBody>
      </p:sp>
      <p:sp>
        <p:nvSpPr>
          <p:cNvPr id="5" name="页脚占位符 4">
            <a:extLst>
              <a:ext uri="{FF2B5EF4-FFF2-40B4-BE49-F238E27FC236}">
                <a16:creationId xmlns:a16="http://schemas.microsoft.com/office/drawing/2014/main" id="{7BFCE74C-6741-4D64-8DC2-720756A9C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93DB5A-8B86-4F47-9BC7-E477B030B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ABA5E-26E8-446B-B6BB-10AC40E9129B}" type="slidenum">
              <a:rPr lang="zh-CN" altLang="en-US" smtClean="0"/>
              <a:t>‹#›</a:t>
            </a:fld>
            <a:endParaRPr lang="zh-CN" altLang="en-US"/>
          </a:p>
        </p:txBody>
      </p:sp>
    </p:spTree>
    <p:extLst>
      <p:ext uri="{BB962C8B-B14F-4D97-AF65-F5344CB8AC3E}">
        <p14:creationId xmlns:p14="http://schemas.microsoft.com/office/powerpoint/2010/main" val="3929972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7924B-B8D1-4422-926A-8DD5439C55B0}"/>
              </a:ext>
            </a:extLst>
          </p:cNvPr>
          <p:cNvSpPr>
            <a:spLocks noGrp="1"/>
          </p:cNvSpPr>
          <p:nvPr>
            <p:ph type="ctrTitle"/>
          </p:nvPr>
        </p:nvSpPr>
        <p:spPr/>
        <p:txBody>
          <a:bodyPr>
            <a:normAutofit/>
          </a:bodyPr>
          <a:lstStyle/>
          <a:p>
            <a:r>
              <a:rPr lang="zh-CN" altLang="en-US" sz="4800" dirty="0"/>
              <a:t>机器学习第一章第二章报告</a:t>
            </a:r>
          </a:p>
        </p:txBody>
      </p:sp>
      <p:sp>
        <p:nvSpPr>
          <p:cNvPr id="3" name="副标题 2">
            <a:extLst>
              <a:ext uri="{FF2B5EF4-FFF2-40B4-BE49-F238E27FC236}">
                <a16:creationId xmlns:a16="http://schemas.microsoft.com/office/drawing/2014/main" id="{5D20A8E8-3D38-472A-84AD-38384B47F2BD}"/>
              </a:ext>
            </a:extLst>
          </p:cNvPr>
          <p:cNvSpPr>
            <a:spLocks noGrp="1"/>
          </p:cNvSpPr>
          <p:nvPr>
            <p:ph type="subTitle" idx="1"/>
          </p:nvPr>
        </p:nvSpPr>
        <p:spPr/>
        <p:txBody>
          <a:bodyPr/>
          <a:lstStyle/>
          <a:p>
            <a:pPr algn="r"/>
            <a:r>
              <a:rPr lang="zh-CN" altLang="en-US" dirty="0"/>
              <a:t>秦家辉</a:t>
            </a:r>
          </a:p>
        </p:txBody>
      </p:sp>
    </p:spTree>
    <p:extLst>
      <p:ext uri="{BB962C8B-B14F-4D97-AF65-F5344CB8AC3E}">
        <p14:creationId xmlns:p14="http://schemas.microsoft.com/office/powerpoint/2010/main" val="2684955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E113D-A692-4CC1-A2E5-EE7C58B868CB}"/>
              </a:ext>
            </a:extLst>
          </p:cNvPr>
          <p:cNvSpPr>
            <a:spLocks noGrp="1"/>
          </p:cNvSpPr>
          <p:nvPr>
            <p:ph type="title"/>
          </p:nvPr>
        </p:nvSpPr>
        <p:spPr/>
        <p:txBody>
          <a:bodyPr/>
          <a:lstStyle/>
          <a:p>
            <a:r>
              <a:rPr lang="zh-CN" altLang="en-US" dirty="0"/>
              <a:t>偏差与方差</a:t>
            </a:r>
          </a:p>
        </p:txBody>
      </p:sp>
      <p:sp>
        <p:nvSpPr>
          <p:cNvPr id="3" name="内容占位符 2">
            <a:extLst>
              <a:ext uri="{FF2B5EF4-FFF2-40B4-BE49-F238E27FC236}">
                <a16:creationId xmlns:a16="http://schemas.microsoft.com/office/drawing/2014/main" id="{DF989B13-8CFA-4A4D-8979-3F54978CC850}"/>
              </a:ext>
            </a:extLst>
          </p:cNvPr>
          <p:cNvSpPr>
            <a:spLocks noGrp="1"/>
          </p:cNvSpPr>
          <p:nvPr>
            <p:ph idx="1"/>
          </p:nvPr>
        </p:nvSpPr>
        <p:spPr>
          <a:xfrm>
            <a:off x="4027832" y="1272209"/>
            <a:ext cx="7325968" cy="5208104"/>
          </a:xfrm>
        </p:spPr>
        <p:txBody>
          <a:bodyPr>
            <a:normAutofit fontScale="62500" lnSpcReduction="20000"/>
          </a:bodyPr>
          <a:lstStyle/>
          <a:p>
            <a:pPr>
              <a:lnSpc>
                <a:spcPct val="160000"/>
              </a:lnSpc>
            </a:pPr>
            <a:r>
              <a:rPr lang="zh-CN" altLang="en-US" dirty="0"/>
              <a:t>偏差</a:t>
            </a:r>
            <a:r>
              <a:rPr lang="en-US" altLang="zh-CN" dirty="0"/>
              <a:t>-</a:t>
            </a:r>
            <a:r>
              <a:rPr lang="zh-CN" altLang="en-US" dirty="0"/>
              <a:t>方差分解 解释学习算法泛化性能的一种工具，试图对学习算法的期望泛化误差率进行拆解，把泛化误差分解为偏差、方差、噪声之和</a:t>
            </a:r>
          </a:p>
          <a:p>
            <a:pPr>
              <a:lnSpc>
                <a:spcPct val="160000"/>
              </a:lnSpc>
            </a:pPr>
            <a:r>
              <a:rPr lang="zh-CN" altLang="en-US" dirty="0"/>
              <a:t>偏差度量了学习算法的期望预测与真实结果的偏离程度，也就是学习算法本身的拟合能力</a:t>
            </a:r>
          </a:p>
          <a:p>
            <a:pPr>
              <a:lnSpc>
                <a:spcPct val="160000"/>
              </a:lnSpc>
            </a:pPr>
            <a:r>
              <a:rPr lang="zh-CN" altLang="en-US" dirty="0"/>
              <a:t>方差度量了同样大小的训练集的变动所导致的学习性能的的变化，刻画了数据如扰动所造成的影响</a:t>
            </a:r>
          </a:p>
          <a:p>
            <a:pPr>
              <a:lnSpc>
                <a:spcPct val="160000"/>
              </a:lnSpc>
            </a:pPr>
            <a:r>
              <a:rPr lang="zh-CN" altLang="en-US" dirty="0"/>
              <a:t>噪声表达了当前任务上任何学习算法所能达到的期望泛化误差的下界，刻画了学习问题本身的难度</a:t>
            </a:r>
          </a:p>
          <a:p>
            <a:pPr>
              <a:lnSpc>
                <a:spcPct val="160000"/>
              </a:lnSpc>
            </a:pPr>
            <a:r>
              <a:rPr lang="zh-CN" altLang="en-US" dirty="0"/>
              <a:t>一般而言方差和偏差有冲突 从方差和偏差的角度解释了欠拟合和过拟合</a:t>
            </a:r>
          </a:p>
        </p:txBody>
      </p:sp>
      <p:pic>
        <p:nvPicPr>
          <p:cNvPr id="4" name="图片 3">
            <a:extLst>
              <a:ext uri="{FF2B5EF4-FFF2-40B4-BE49-F238E27FC236}">
                <a16:creationId xmlns:a16="http://schemas.microsoft.com/office/drawing/2014/main" id="{BDF62344-3CC2-421E-847E-F5C868E72D1A}"/>
              </a:ext>
            </a:extLst>
          </p:cNvPr>
          <p:cNvPicPr>
            <a:picLocks noChangeAspect="1"/>
          </p:cNvPicPr>
          <p:nvPr/>
        </p:nvPicPr>
        <p:blipFill>
          <a:blip r:embed="rId2"/>
          <a:stretch>
            <a:fillRect/>
          </a:stretch>
        </p:blipFill>
        <p:spPr>
          <a:xfrm>
            <a:off x="424898" y="2223191"/>
            <a:ext cx="2781300" cy="466725"/>
          </a:xfrm>
          <a:prstGeom prst="rect">
            <a:avLst/>
          </a:prstGeom>
        </p:spPr>
      </p:pic>
      <p:pic>
        <p:nvPicPr>
          <p:cNvPr id="5" name="图片 4">
            <a:extLst>
              <a:ext uri="{FF2B5EF4-FFF2-40B4-BE49-F238E27FC236}">
                <a16:creationId xmlns:a16="http://schemas.microsoft.com/office/drawing/2014/main" id="{83FB0ED4-5199-4509-8FC8-CA1DDB1E4102}"/>
              </a:ext>
            </a:extLst>
          </p:cNvPr>
          <p:cNvPicPr>
            <a:picLocks noChangeAspect="1"/>
          </p:cNvPicPr>
          <p:nvPr/>
        </p:nvPicPr>
        <p:blipFill>
          <a:blip r:embed="rId3"/>
          <a:stretch>
            <a:fillRect/>
          </a:stretch>
        </p:blipFill>
        <p:spPr>
          <a:xfrm>
            <a:off x="539198" y="1788113"/>
            <a:ext cx="2552700" cy="457200"/>
          </a:xfrm>
          <a:prstGeom prst="rect">
            <a:avLst/>
          </a:prstGeom>
        </p:spPr>
      </p:pic>
      <p:pic>
        <p:nvPicPr>
          <p:cNvPr id="7" name="图片 6">
            <a:extLst>
              <a:ext uri="{FF2B5EF4-FFF2-40B4-BE49-F238E27FC236}">
                <a16:creationId xmlns:a16="http://schemas.microsoft.com/office/drawing/2014/main" id="{1E9F1AC6-7F64-4001-BEB3-F031A4C4C3B1}"/>
              </a:ext>
            </a:extLst>
          </p:cNvPr>
          <p:cNvPicPr>
            <a:picLocks noChangeAspect="1"/>
          </p:cNvPicPr>
          <p:nvPr/>
        </p:nvPicPr>
        <p:blipFill>
          <a:blip r:embed="rId4"/>
          <a:stretch>
            <a:fillRect/>
          </a:stretch>
        </p:blipFill>
        <p:spPr>
          <a:xfrm>
            <a:off x="-48868" y="2824853"/>
            <a:ext cx="4076700" cy="2886075"/>
          </a:xfrm>
          <a:prstGeom prst="rect">
            <a:avLst/>
          </a:prstGeom>
        </p:spPr>
      </p:pic>
    </p:spTree>
    <p:extLst>
      <p:ext uri="{BB962C8B-B14F-4D97-AF65-F5344CB8AC3E}">
        <p14:creationId xmlns:p14="http://schemas.microsoft.com/office/powerpoint/2010/main" val="55403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BD9EA-AE66-4ABE-B4B3-1E99CB4E6E3D}"/>
              </a:ext>
            </a:extLst>
          </p:cNvPr>
          <p:cNvSpPr>
            <a:spLocks noGrp="1"/>
          </p:cNvSpPr>
          <p:nvPr>
            <p:ph type="title"/>
          </p:nvPr>
        </p:nvSpPr>
        <p:spPr/>
        <p:txBody>
          <a:bodyPr/>
          <a:lstStyle/>
          <a:p>
            <a:r>
              <a:rPr lang="zh-CN" altLang="en-US" dirty="0"/>
              <a:t>机器学习基础知识</a:t>
            </a:r>
          </a:p>
        </p:txBody>
      </p:sp>
      <p:sp>
        <p:nvSpPr>
          <p:cNvPr id="3" name="内容占位符 2">
            <a:extLst>
              <a:ext uri="{FF2B5EF4-FFF2-40B4-BE49-F238E27FC236}">
                <a16:creationId xmlns:a16="http://schemas.microsoft.com/office/drawing/2014/main" id="{7066A964-6449-4B8A-9631-4A0CBD5BED25}"/>
              </a:ext>
            </a:extLst>
          </p:cNvPr>
          <p:cNvSpPr>
            <a:spLocks noGrp="1"/>
          </p:cNvSpPr>
          <p:nvPr>
            <p:ph idx="1"/>
          </p:nvPr>
        </p:nvSpPr>
        <p:spPr>
          <a:xfrm>
            <a:off x="838200" y="1895061"/>
            <a:ext cx="10515600" cy="4837042"/>
          </a:xfrm>
        </p:spPr>
        <p:txBody>
          <a:bodyPr>
            <a:normAutofit fontScale="77500" lnSpcReduction="20000"/>
          </a:bodyPr>
          <a:lstStyle/>
          <a:p>
            <a:pPr>
              <a:lnSpc>
                <a:spcPct val="170000"/>
              </a:lnSpc>
            </a:pPr>
            <a:r>
              <a:rPr lang="zh-CN" altLang="en-US" sz="2600" dirty="0"/>
              <a:t>机器学习致力于研究如何通过计算的手段，利用经验来改善系统自身的性能。因为“经验”通常以数据的方式储存，所以机器学习研究的就是关于在计算机上从数据中产生模型的算法，即“学习算法”。</a:t>
            </a:r>
            <a:endParaRPr lang="en-US" altLang="zh-CN" sz="2600" dirty="0"/>
          </a:p>
          <a:p>
            <a:pPr>
              <a:lnSpc>
                <a:spcPct val="170000"/>
              </a:lnSpc>
            </a:pPr>
            <a:r>
              <a:rPr lang="zh-CN" altLang="en-US" sz="2600" dirty="0"/>
              <a:t>机器学习按照所执行的不同任务分为以下几类：</a:t>
            </a:r>
            <a:endParaRPr lang="en-US" altLang="zh-CN" sz="2600" dirty="0"/>
          </a:p>
          <a:p>
            <a:pPr>
              <a:lnSpc>
                <a:spcPct val="170000"/>
              </a:lnSpc>
            </a:pPr>
            <a:r>
              <a:rPr lang="zh-CN" altLang="en-US" sz="2600" dirty="0"/>
              <a:t>监督学习 </a:t>
            </a:r>
            <a:r>
              <a:rPr lang="en-US" altLang="zh-CN" sz="2600" dirty="0"/>
              <a:t>supervised learning </a:t>
            </a:r>
            <a:r>
              <a:rPr lang="zh-CN" altLang="en-US" sz="2600" dirty="0"/>
              <a:t>训练数据有标记信息</a:t>
            </a:r>
          </a:p>
          <a:p>
            <a:pPr lvl="1">
              <a:lnSpc>
                <a:spcPct val="170000"/>
              </a:lnSpc>
            </a:pPr>
            <a:r>
              <a:rPr lang="zh-CN" altLang="en-US" sz="2300" dirty="0"/>
              <a:t>分类 </a:t>
            </a:r>
            <a:r>
              <a:rPr lang="en-US" altLang="zh-CN" sz="2300" dirty="0"/>
              <a:t>classification </a:t>
            </a:r>
            <a:r>
              <a:rPr lang="zh-CN" altLang="en-US" sz="2300" dirty="0"/>
              <a:t>欲预测的是离散值</a:t>
            </a:r>
          </a:p>
          <a:p>
            <a:pPr lvl="1">
              <a:lnSpc>
                <a:spcPct val="170000"/>
              </a:lnSpc>
            </a:pPr>
            <a:r>
              <a:rPr lang="zh-CN" altLang="en-US" sz="2300" dirty="0"/>
              <a:t>回归 </a:t>
            </a:r>
            <a:r>
              <a:rPr lang="en-US" altLang="zh-CN" sz="2300" dirty="0"/>
              <a:t>regression </a:t>
            </a:r>
            <a:r>
              <a:rPr lang="zh-CN" altLang="en-US" sz="2300" dirty="0"/>
              <a:t>欲预测的是连续值</a:t>
            </a:r>
          </a:p>
          <a:p>
            <a:pPr>
              <a:lnSpc>
                <a:spcPct val="170000"/>
              </a:lnSpc>
            </a:pPr>
            <a:r>
              <a:rPr lang="zh-CN" altLang="en-US" sz="2600" dirty="0"/>
              <a:t>无监督学习 </a:t>
            </a:r>
            <a:r>
              <a:rPr lang="en-US" altLang="zh-CN" sz="2600" dirty="0"/>
              <a:t>unsupervised learning </a:t>
            </a:r>
            <a:r>
              <a:rPr lang="zh-CN" altLang="en-US" sz="2600" dirty="0"/>
              <a:t>训练数据无标记信息</a:t>
            </a:r>
          </a:p>
          <a:p>
            <a:pPr lvl="1">
              <a:lnSpc>
                <a:spcPct val="170000"/>
              </a:lnSpc>
            </a:pPr>
            <a:r>
              <a:rPr lang="zh-CN" altLang="en-US" sz="2300" dirty="0"/>
              <a:t>聚类 </a:t>
            </a:r>
            <a:r>
              <a:rPr lang="en-US" altLang="zh-CN" sz="2300" dirty="0"/>
              <a:t>clustering </a:t>
            </a:r>
            <a:r>
              <a:rPr lang="zh-CN" altLang="en-US" sz="2300" dirty="0"/>
              <a:t>将训练集中的分为若干</a:t>
            </a:r>
            <a:r>
              <a:rPr lang="en-US" altLang="zh-CN" sz="2300" dirty="0"/>
              <a:t>cluster</a:t>
            </a:r>
          </a:p>
          <a:p>
            <a:endParaRPr lang="en-US" altLang="zh-CN" dirty="0"/>
          </a:p>
          <a:p>
            <a:endParaRPr lang="zh-CN" altLang="en-US" dirty="0"/>
          </a:p>
        </p:txBody>
      </p:sp>
    </p:spTree>
    <p:extLst>
      <p:ext uri="{BB962C8B-B14F-4D97-AF65-F5344CB8AC3E}">
        <p14:creationId xmlns:p14="http://schemas.microsoft.com/office/powerpoint/2010/main" val="89329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7D88-9835-4145-AE4D-0C5BB10A5E68}"/>
              </a:ext>
            </a:extLst>
          </p:cNvPr>
          <p:cNvSpPr>
            <a:spLocks noGrp="1"/>
          </p:cNvSpPr>
          <p:nvPr>
            <p:ph type="title"/>
          </p:nvPr>
        </p:nvSpPr>
        <p:spPr/>
        <p:txBody>
          <a:bodyPr>
            <a:normAutofit fontScale="90000"/>
          </a:bodyPr>
          <a:lstStyle/>
          <a:p>
            <a:br>
              <a:rPr lang="en-US" altLang="zh-CN" dirty="0"/>
            </a:br>
            <a:br>
              <a:rPr lang="en-US" altLang="zh-CN" dirty="0"/>
            </a:br>
            <a:r>
              <a:rPr lang="zh-CN" altLang="en-US" dirty="0"/>
              <a:t>机器学习中需要注意以下基本问题：</a:t>
            </a:r>
            <a:br>
              <a:rPr lang="zh-CN" altLang="en-US" dirty="0"/>
            </a:br>
            <a:endParaRPr lang="zh-CN" altLang="en-US" dirty="0"/>
          </a:p>
        </p:txBody>
      </p:sp>
      <p:sp>
        <p:nvSpPr>
          <p:cNvPr id="3" name="内容占位符 2">
            <a:extLst>
              <a:ext uri="{FF2B5EF4-FFF2-40B4-BE49-F238E27FC236}">
                <a16:creationId xmlns:a16="http://schemas.microsoft.com/office/drawing/2014/main" id="{FA178C4D-0DCD-48FE-994B-E040A4992A76}"/>
              </a:ext>
            </a:extLst>
          </p:cNvPr>
          <p:cNvSpPr>
            <a:spLocks noGrp="1"/>
          </p:cNvSpPr>
          <p:nvPr>
            <p:ph idx="1"/>
          </p:nvPr>
        </p:nvSpPr>
        <p:spPr/>
        <p:txBody>
          <a:bodyPr>
            <a:normAutofit fontScale="85000" lnSpcReduction="10000"/>
          </a:bodyPr>
          <a:lstStyle/>
          <a:p>
            <a:pPr>
              <a:lnSpc>
                <a:spcPct val="150000"/>
              </a:lnSpc>
            </a:pPr>
            <a:r>
              <a:rPr lang="zh-CN" altLang="en-US" sz="2400" dirty="0"/>
              <a:t>特征向量 </a:t>
            </a:r>
            <a:r>
              <a:rPr lang="en-US" altLang="zh-CN" sz="2400" dirty="0"/>
              <a:t>feature vector </a:t>
            </a:r>
            <a:r>
              <a:rPr lang="zh-CN" altLang="en-US" sz="2400" dirty="0"/>
              <a:t>一个示例中的所有属性可以对应与样本空间中的一个点，空间中的每一个点都对应一个坐标向量，因此也可以把一个示例称为一个特征向量</a:t>
            </a:r>
          </a:p>
          <a:p>
            <a:pPr>
              <a:lnSpc>
                <a:spcPct val="150000"/>
              </a:lnSpc>
            </a:pPr>
            <a:r>
              <a:rPr lang="zh-CN" altLang="en-US" sz="2400" dirty="0"/>
              <a:t>标记</a:t>
            </a:r>
            <a:r>
              <a:rPr lang="en-US" altLang="zh-CN" sz="2400" dirty="0"/>
              <a:t>/</a:t>
            </a:r>
            <a:r>
              <a:rPr lang="zh-CN" altLang="en-US" sz="2400" dirty="0"/>
              <a:t>样例</a:t>
            </a:r>
            <a:r>
              <a:rPr lang="en-US" altLang="zh-CN" sz="2400" dirty="0"/>
              <a:t>/</a:t>
            </a:r>
            <a:r>
              <a:rPr lang="zh-CN" altLang="en-US" sz="2400" dirty="0"/>
              <a:t>标记空间 </a:t>
            </a:r>
            <a:r>
              <a:rPr lang="en-US" altLang="zh-CN" sz="2400" dirty="0"/>
              <a:t>label/example/example space </a:t>
            </a:r>
            <a:r>
              <a:rPr lang="zh-CN" altLang="en-US" sz="2400" dirty="0"/>
              <a:t>输出</a:t>
            </a:r>
          </a:p>
          <a:p>
            <a:pPr>
              <a:lnSpc>
                <a:spcPct val="150000"/>
              </a:lnSpc>
            </a:pPr>
            <a:r>
              <a:rPr lang="zh-CN" altLang="en-US" sz="2400" dirty="0"/>
              <a:t>版本空间 </a:t>
            </a:r>
            <a:r>
              <a:rPr lang="en-US" altLang="zh-CN" sz="2400" dirty="0"/>
              <a:t>version space </a:t>
            </a:r>
            <a:r>
              <a:rPr lang="zh-CN" altLang="en-US" sz="2400" dirty="0"/>
              <a:t>现实问题中常常面临很大的假设空间，但是学习过程是基于有限样本训练集进行的。因此可能有多个假设与训练集一直，即存在一个与训练集一致的“假设集合”</a:t>
            </a:r>
            <a:endParaRPr lang="en-US" altLang="zh-CN" sz="2400" dirty="0"/>
          </a:p>
          <a:p>
            <a:pPr>
              <a:lnSpc>
                <a:spcPct val="150000"/>
              </a:lnSpc>
            </a:pPr>
            <a:r>
              <a:rPr lang="zh-CN" altLang="en-US" sz="2400" dirty="0"/>
              <a:t>在一个版本空间中有多个假设可以选择，但是最后只能选择一个模型，这就涉及到了算法本身的</a:t>
            </a:r>
            <a:r>
              <a:rPr lang="zh-CN" altLang="en-US" sz="2400" b="1" dirty="0"/>
              <a:t>归纳偏好</a:t>
            </a:r>
            <a:r>
              <a:rPr lang="zh-CN" altLang="en-US" sz="2400" dirty="0"/>
              <a:t>，在具体的现实问题中，算法的归纳偏好是否与问题本身相匹配，大多数时候决定了算法是否能取得良好的性能</a:t>
            </a:r>
          </a:p>
        </p:txBody>
      </p:sp>
    </p:spTree>
    <p:extLst>
      <p:ext uri="{BB962C8B-B14F-4D97-AF65-F5344CB8AC3E}">
        <p14:creationId xmlns:p14="http://schemas.microsoft.com/office/powerpoint/2010/main" val="130710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D5F86-F415-409E-8ED5-B11783AF8BA9}"/>
              </a:ext>
            </a:extLst>
          </p:cNvPr>
          <p:cNvSpPr>
            <a:spLocks noGrp="1"/>
          </p:cNvSpPr>
          <p:nvPr>
            <p:ph type="title"/>
          </p:nvPr>
        </p:nvSpPr>
        <p:spPr/>
        <p:txBody>
          <a:bodyPr/>
          <a:lstStyle/>
          <a:p>
            <a:r>
              <a:rPr lang="zh-CN" altLang="en-US" dirty="0"/>
              <a:t>模型评估标准</a:t>
            </a:r>
          </a:p>
        </p:txBody>
      </p:sp>
      <p:sp>
        <p:nvSpPr>
          <p:cNvPr id="3" name="内容占位符 2">
            <a:extLst>
              <a:ext uri="{FF2B5EF4-FFF2-40B4-BE49-F238E27FC236}">
                <a16:creationId xmlns:a16="http://schemas.microsoft.com/office/drawing/2014/main" id="{4B1B5405-9BE3-4CD9-A310-EAF1C0011281}"/>
              </a:ext>
            </a:extLst>
          </p:cNvPr>
          <p:cNvSpPr>
            <a:spLocks noGrp="1"/>
          </p:cNvSpPr>
          <p:nvPr>
            <p:ph idx="1"/>
          </p:nvPr>
        </p:nvSpPr>
        <p:spPr>
          <a:xfrm>
            <a:off x="838200" y="1497496"/>
            <a:ext cx="10515600" cy="4679467"/>
          </a:xfrm>
        </p:spPr>
        <p:txBody>
          <a:bodyPr>
            <a:normAutofit fontScale="70000" lnSpcReduction="20000"/>
          </a:bodyPr>
          <a:lstStyle/>
          <a:p>
            <a:pPr>
              <a:lnSpc>
                <a:spcPct val="160000"/>
              </a:lnSpc>
            </a:pPr>
            <a:r>
              <a:rPr lang="zh-CN" altLang="en-US" dirty="0"/>
              <a:t>错误率 分类错误的样本数占样本总数的比例</a:t>
            </a:r>
          </a:p>
          <a:p>
            <a:pPr>
              <a:lnSpc>
                <a:spcPct val="160000"/>
              </a:lnSpc>
            </a:pPr>
            <a:r>
              <a:rPr lang="zh-CN" altLang="en-US" dirty="0"/>
              <a:t>训练误差</a:t>
            </a:r>
            <a:r>
              <a:rPr lang="en-US" altLang="zh-CN" dirty="0"/>
              <a:t>/</a:t>
            </a:r>
            <a:r>
              <a:rPr lang="zh-CN" altLang="en-US" dirty="0"/>
              <a:t>经验误差 学习器在训练集上的误差</a:t>
            </a:r>
          </a:p>
          <a:p>
            <a:pPr>
              <a:lnSpc>
                <a:spcPct val="160000"/>
              </a:lnSpc>
            </a:pPr>
            <a:r>
              <a:rPr lang="zh-CN" altLang="en-US" dirty="0"/>
              <a:t>泛化误差 </a:t>
            </a:r>
            <a:r>
              <a:rPr lang="en-US" altLang="zh-CN" dirty="0"/>
              <a:t>generalization error </a:t>
            </a:r>
            <a:r>
              <a:rPr lang="zh-CN" altLang="en-US" dirty="0"/>
              <a:t>在新样本上的误差</a:t>
            </a:r>
            <a:endParaRPr lang="en-US" altLang="zh-CN" dirty="0"/>
          </a:p>
          <a:p>
            <a:pPr>
              <a:lnSpc>
                <a:spcPct val="160000"/>
              </a:lnSpc>
            </a:pPr>
            <a:r>
              <a:rPr lang="zh-CN" altLang="en-US" dirty="0"/>
              <a:t>我们期望得到泛化误差比较小的学习器，在从样本学习的过程中，如果“过度学习”，将样本的特征也学习了进去，就会造成过拟合，过拟合是机器学习面临的关键障碍，也是无法避免的</a:t>
            </a:r>
            <a:endParaRPr lang="en-US" altLang="zh-CN" dirty="0"/>
          </a:p>
          <a:p>
            <a:pPr>
              <a:lnSpc>
                <a:spcPct val="160000"/>
              </a:lnSpc>
            </a:pPr>
            <a:r>
              <a:rPr lang="zh-CN" altLang="en-US" dirty="0"/>
              <a:t>训练不足时会出现欠拟合，欠拟合可以通过增加训练层数等方法来解决</a:t>
            </a:r>
            <a:endParaRPr lang="en-US" altLang="zh-CN" dirty="0"/>
          </a:p>
          <a:p>
            <a:pPr>
              <a:lnSpc>
                <a:spcPct val="160000"/>
              </a:lnSpc>
            </a:pPr>
            <a:r>
              <a:rPr lang="zh-CN" altLang="en-US" dirty="0"/>
              <a:t>选择学习算法时，希望泛化误差越小越好，但是我们不能直接获得泛化误差，而训练误差中又存在过拟合不适合作为判断标准</a:t>
            </a:r>
          </a:p>
          <a:p>
            <a:pPr>
              <a:lnSpc>
                <a:spcPct val="160000"/>
              </a:lnSpc>
            </a:pPr>
            <a:endParaRPr lang="zh-CN" altLang="en-US" dirty="0"/>
          </a:p>
        </p:txBody>
      </p:sp>
    </p:spTree>
    <p:extLst>
      <p:ext uri="{BB962C8B-B14F-4D97-AF65-F5344CB8AC3E}">
        <p14:creationId xmlns:p14="http://schemas.microsoft.com/office/powerpoint/2010/main" val="284246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85B2B-DFC6-43D0-9E43-A530140CA2D6}"/>
              </a:ext>
            </a:extLst>
          </p:cNvPr>
          <p:cNvSpPr>
            <a:spLocks noGrp="1"/>
          </p:cNvSpPr>
          <p:nvPr>
            <p:ph type="title"/>
          </p:nvPr>
        </p:nvSpPr>
        <p:spPr>
          <a:xfrm>
            <a:off x="838200" y="365126"/>
            <a:ext cx="10515600" cy="920336"/>
          </a:xfrm>
        </p:spPr>
        <p:txBody>
          <a:bodyPr/>
          <a:lstStyle/>
          <a:p>
            <a:r>
              <a:rPr lang="zh-CN" altLang="en-US" dirty="0"/>
              <a:t>评估方法</a:t>
            </a:r>
          </a:p>
        </p:txBody>
      </p:sp>
      <p:sp>
        <p:nvSpPr>
          <p:cNvPr id="3" name="内容占位符 2">
            <a:extLst>
              <a:ext uri="{FF2B5EF4-FFF2-40B4-BE49-F238E27FC236}">
                <a16:creationId xmlns:a16="http://schemas.microsoft.com/office/drawing/2014/main" id="{B9165570-F019-4B50-9DBD-6337E6492483}"/>
              </a:ext>
            </a:extLst>
          </p:cNvPr>
          <p:cNvSpPr>
            <a:spLocks noGrp="1"/>
          </p:cNvSpPr>
          <p:nvPr>
            <p:ph idx="1"/>
          </p:nvPr>
        </p:nvSpPr>
        <p:spPr>
          <a:xfrm>
            <a:off x="6012180" y="1285462"/>
            <a:ext cx="5341620" cy="5208683"/>
          </a:xfrm>
        </p:spPr>
        <p:txBody>
          <a:bodyPr>
            <a:normAutofit fontScale="77500" lnSpcReduction="20000"/>
          </a:bodyPr>
          <a:lstStyle/>
          <a:p>
            <a:pPr>
              <a:lnSpc>
                <a:spcPct val="160000"/>
              </a:lnSpc>
            </a:pPr>
            <a:r>
              <a:rPr lang="zh-CN" altLang="en-US" dirty="0"/>
              <a:t>于是我们一般可以使用学习器在一个不在训练集中出现的样本的测试误差作为泛化误差的近似</a:t>
            </a:r>
            <a:endParaRPr lang="en-US" altLang="zh-CN" dirty="0"/>
          </a:p>
          <a:p>
            <a:pPr>
              <a:lnSpc>
                <a:spcPct val="160000"/>
              </a:lnSpc>
            </a:pPr>
            <a:r>
              <a:rPr lang="zh-CN" altLang="en-US" dirty="0"/>
              <a:t>现实中常用的调参方法是给每一个参数选定一个范围和变化步长。</a:t>
            </a:r>
          </a:p>
          <a:p>
            <a:pPr>
              <a:lnSpc>
                <a:spcPct val="160000"/>
              </a:lnSpc>
            </a:pPr>
            <a:r>
              <a:rPr lang="zh-CN" altLang="en-US" dirty="0"/>
              <a:t>在模型选择完成后，学习算法和参数配置都已经选定，此时应该用数据集</a:t>
            </a:r>
            <a:r>
              <a:rPr lang="en-US" altLang="zh-CN" dirty="0"/>
              <a:t>D</a:t>
            </a:r>
            <a:r>
              <a:rPr lang="zh-CN" altLang="en-US" dirty="0"/>
              <a:t>重新训练模型，这个模型在训练过程中使用了所有</a:t>
            </a:r>
            <a:r>
              <a:rPr lang="en-US" altLang="zh-CN" dirty="0"/>
              <a:t>m</a:t>
            </a:r>
            <a:r>
              <a:rPr lang="zh-CN" altLang="en-US" dirty="0"/>
              <a:t>个样本，这才是我们最终提交给用户的模型。</a:t>
            </a:r>
          </a:p>
        </p:txBody>
      </p:sp>
      <p:graphicFrame>
        <p:nvGraphicFramePr>
          <p:cNvPr id="4" name="表格 3">
            <a:extLst>
              <a:ext uri="{FF2B5EF4-FFF2-40B4-BE49-F238E27FC236}">
                <a16:creationId xmlns:a16="http://schemas.microsoft.com/office/drawing/2014/main" id="{804D71AC-3FA9-442F-9AD8-C9FD20CB4A4F}"/>
              </a:ext>
            </a:extLst>
          </p:cNvPr>
          <p:cNvGraphicFramePr>
            <a:graphicFrameLocks noGrp="1"/>
          </p:cNvGraphicFramePr>
          <p:nvPr>
            <p:extLst>
              <p:ext uri="{D42A27DB-BD31-4B8C-83A1-F6EECF244321}">
                <p14:modId xmlns:p14="http://schemas.microsoft.com/office/powerpoint/2010/main" val="2017815837"/>
              </p:ext>
            </p:extLst>
          </p:nvPr>
        </p:nvGraphicFramePr>
        <p:xfrm>
          <a:off x="838201" y="1285462"/>
          <a:ext cx="5173980" cy="5208683"/>
        </p:xfrm>
        <a:graphic>
          <a:graphicData uri="http://schemas.openxmlformats.org/drawingml/2006/table">
            <a:tbl>
              <a:tblPr firstRow="1" bandRow="1">
                <a:tableStyleId>{5C22544A-7EE6-4342-B048-85BDC9FD1C3A}</a:tableStyleId>
              </a:tblPr>
              <a:tblGrid>
                <a:gridCol w="1724660">
                  <a:extLst>
                    <a:ext uri="{9D8B030D-6E8A-4147-A177-3AD203B41FA5}">
                      <a16:colId xmlns:a16="http://schemas.microsoft.com/office/drawing/2014/main" val="3168826699"/>
                    </a:ext>
                  </a:extLst>
                </a:gridCol>
                <a:gridCol w="1724660">
                  <a:extLst>
                    <a:ext uri="{9D8B030D-6E8A-4147-A177-3AD203B41FA5}">
                      <a16:colId xmlns:a16="http://schemas.microsoft.com/office/drawing/2014/main" val="3666392655"/>
                    </a:ext>
                  </a:extLst>
                </a:gridCol>
                <a:gridCol w="1724660">
                  <a:extLst>
                    <a:ext uri="{9D8B030D-6E8A-4147-A177-3AD203B41FA5}">
                      <a16:colId xmlns:a16="http://schemas.microsoft.com/office/drawing/2014/main" val="1896681060"/>
                    </a:ext>
                  </a:extLst>
                </a:gridCol>
              </a:tblGrid>
              <a:tr h="413747">
                <a:tc>
                  <a:txBody>
                    <a:bodyPr/>
                    <a:lstStyle/>
                    <a:p>
                      <a:r>
                        <a:rPr lang="zh-CN" altLang="en-US" dirty="0"/>
                        <a:t>留出法</a:t>
                      </a:r>
                    </a:p>
                  </a:txBody>
                  <a:tcPr/>
                </a:tc>
                <a:tc>
                  <a:txBody>
                    <a:bodyPr/>
                    <a:lstStyle/>
                    <a:p>
                      <a:r>
                        <a:rPr lang="zh-CN" altLang="en-US" dirty="0"/>
                        <a:t>交叉验证法</a:t>
                      </a:r>
                    </a:p>
                  </a:txBody>
                  <a:tcPr/>
                </a:tc>
                <a:tc>
                  <a:txBody>
                    <a:bodyPr/>
                    <a:lstStyle/>
                    <a:p>
                      <a:r>
                        <a:rPr lang="zh-CN" altLang="en-US" dirty="0"/>
                        <a:t>自助法</a:t>
                      </a:r>
                    </a:p>
                  </a:txBody>
                  <a:tcPr/>
                </a:tc>
                <a:extLst>
                  <a:ext uri="{0D108BD9-81ED-4DB2-BD59-A6C34878D82A}">
                    <a16:rowId xmlns:a16="http://schemas.microsoft.com/office/drawing/2014/main" val="2928377719"/>
                  </a:ext>
                </a:extLst>
              </a:tr>
              <a:tr h="2550498">
                <a:tc>
                  <a:txBody>
                    <a:bodyPr/>
                    <a:lstStyle/>
                    <a:p>
                      <a:r>
                        <a:rPr lang="zh-CN" altLang="en-US" dirty="0"/>
                        <a:t>将数据集划分为训练集</a:t>
                      </a:r>
                      <a:r>
                        <a:rPr lang="en-US" altLang="zh-CN" dirty="0"/>
                        <a:t>S</a:t>
                      </a:r>
                      <a:r>
                        <a:rPr lang="zh-CN" altLang="en-US" dirty="0"/>
                        <a:t>和测试集</a:t>
                      </a:r>
                      <a:r>
                        <a:rPr lang="en-US" altLang="zh-CN" dirty="0"/>
                        <a:t>T</a:t>
                      </a:r>
                      <a:r>
                        <a:rPr lang="zh-CN" altLang="en-US" dirty="0"/>
                        <a:t>，注意保持数据分布的一致性，多次随机划分，取平均值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将数据集</a:t>
                      </a:r>
                      <a:r>
                        <a:rPr lang="en-US" altLang="zh-CN" dirty="0"/>
                        <a:t>D</a:t>
                      </a:r>
                      <a:r>
                        <a:rPr lang="zh-CN" altLang="en-US" dirty="0"/>
                        <a:t>划分为</a:t>
                      </a:r>
                      <a:r>
                        <a:rPr lang="en-US" altLang="zh-CN" dirty="0"/>
                        <a:t>k</a:t>
                      </a:r>
                      <a:r>
                        <a:rPr lang="zh-CN" altLang="en-US" dirty="0"/>
                        <a:t>个大小相似的互斥子集，每次用</a:t>
                      </a:r>
                      <a:r>
                        <a:rPr lang="en-US" altLang="zh-CN" dirty="0"/>
                        <a:t>k-1</a:t>
                      </a:r>
                      <a:r>
                        <a:rPr lang="zh-CN" altLang="en-US" dirty="0"/>
                        <a:t>和子集训练，剩下的做测试，返回</a:t>
                      </a:r>
                      <a:r>
                        <a:rPr lang="en-US" altLang="zh-CN" dirty="0"/>
                        <a:t>k</a:t>
                      </a:r>
                      <a:r>
                        <a:rPr lang="zh-CN" altLang="en-US" dirty="0"/>
                        <a:t>次测试的均值</a:t>
                      </a:r>
                    </a:p>
                  </a:txBody>
                  <a:tcPr/>
                </a:tc>
                <a:tc>
                  <a:txBody>
                    <a:bodyPr/>
                    <a:lstStyle/>
                    <a:p>
                      <a:r>
                        <a:rPr lang="zh-CN" altLang="en-US" dirty="0"/>
                        <a:t>在一个包含</a:t>
                      </a:r>
                      <a:r>
                        <a:rPr lang="en-US" altLang="zh-CN" dirty="0"/>
                        <a:t>m</a:t>
                      </a:r>
                      <a:r>
                        <a:rPr lang="zh-CN" altLang="en-US" dirty="0"/>
                        <a:t>个元素的数据集有放回取样</a:t>
                      </a:r>
                      <a:r>
                        <a:rPr lang="en-US" altLang="zh-CN" dirty="0"/>
                        <a:t>m</a:t>
                      </a:r>
                      <a:r>
                        <a:rPr lang="zh-CN" altLang="en-US" dirty="0"/>
                        <a:t>次，将没有被取中的数据作为测试集，其他的作为训练集</a:t>
                      </a:r>
                    </a:p>
                  </a:txBody>
                  <a:tcPr/>
                </a:tc>
                <a:extLst>
                  <a:ext uri="{0D108BD9-81ED-4DB2-BD59-A6C34878D82A}">
                    <a16:rowId xmlns:a16="http://schemas.microsoft.com/office/drawing/2014/main" val="4288958404"/>
                  </a:ext>
                </a:extLst>
              </a:tr>
              <a:tr h="2244438">
                <a:tc>
                  <a:txBody>
                    <a:bodyPr/>
                    <a:lstStyle/>
                    <a:p>
                      <a:r>
                        <a:rPr lang="zh-CN" altLang="en-US" dirty="0"/>
                        <a:t>测试集小时，评估结果的方差较大（测不准），训练集小时，评估结果的偏差较大（模型不好）</a:t>
                      </a:r>
                    </a:p>
                  </a:txBody>
                  <a:tcPr/>
                </a:tc>
                <a:tc>
                  <a:txBody>
                    <a:bodyPr/>
                    <a:lstStyle/>
                    <a:p>
                      <a:r>
                        <a:rPr lang="zh-CN" altLang="en-US" dirty="0"/>
                        <a:t>计算开销较大</a:t>
                      </a:r>
                    </a:p>
                  </a:txBody>
                  <a:tcPr/>
                </a:tc>
                <a:tc>
                  <a:txBody>
                    <a:bodyPr/>
                    <a:lstStyle/>
                    <a:p>
                      <a:r>
                        <a:rPr lang="zh-CN" altLang="en-US" dirty="0"/>
                        <a:t>适合样本量较小</a:t>
                      </a:r>
                      <a:r>
                        <a:rPr lang="en-US" altLang="zh-CN" dirty="0"/>
                        <a:t>/</a:t>
                      </a:r>
                      <a:r>
                        <a:rPr lang="zh-CN" altLang="en-US" dirty="0"/>
                        <a:t>难以有效划分训练、测试集的情况下</a:t>
                      </a:r>
                    </a:p>
                  </a:txBody>
                  <a:tcPr/>
                </a:tc>
                <a:extLst>
                  <a:ext uri="{0D108BD9-81ED-4DB2-BD59-A6C34878D82A}">
                    <a16:rowId xmlns:a16="http://schemas.microsoft.com/office/drawing/2014/main" val="4013945675"/>
                  </a:ext>
                </a:extLst>
              </a:tr>
            </a:tbl>
          </a:graphicData>
        </a:graphic>
      </p:graphicFrame>
    </p:spTree>
    <p:extLst>
      <p:ext uri="{BB962C8B-B14F-4D97-AF65-F5344CB8AC3E}">
        <p14:creationId xmlns:p14="http://schemas.microsoft.com/office/powerpoint/2010/main" val="416251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27506-4DB8-4055-950B-E899E12992A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D7AA108-B4E5-4343-9553-ECAB791702A0}"/>
              </a:ext>
            </a:extLst>
          </p:cNvPr>
          <p:cNvSpPr>
            <a:spLocks noGrp="1"/>
          </p:cNvSpPr>
          <p:nvPr>
            <p:ph idx="1"/>
          </p:nvPr>
        </p:nvSpPr>
        <p:spPr>
          <a:xfrm>
            <a:off x="838200" y="4218781"/>
            <a:ext cx="10515600" cy="1958182"/>
          </a:xfrm>
        </p:spPr>
        <p:txBody>
          <a:bodyPr/>
          <a:lstStyle/>
          <a:p>
            <a:r>
              <a:rPr lang="en-US" altLang="zh-CN" dirty="0"/>
              <a:t>P-R</a:t>
            </a:r>
            <a:r>
              <a:rPr lang="zh-CN" altLang="en-US" dirty="0"/>
              <a:t>曲线与</a:t>
            </a:r>
            <a:r>
              <a:rPr lang="en-US" altLang="zh-CN" dirty="0"/>
              <a:t>ROC</a:t>
            </a:r>
            <a:r>
              <a:rPr lang="zh-CN" altLang="en-US" dirty="0"/>
              <a:t>曲线感觉十分类似，都可以用来做不同学习器性能的比较</a:t>
            </a:r>
            <a:endParaRPr lang="en-US" altLang="zh-CN" dirty="0"/>
          </a:p>
          <a:p>
            <a:r>
              <a:rPr lang="zh-CN" altLang="en-US" dirty="0"/>
              <a:t>还可以通过对不同错误的敏感度不同采用不同的评价标准：</a:t>
            </a:r>
            <a:r>
              <a:rPr lang="en-US" altLang="zh-CN" dirty="0"/>
              <a:t>Fβ</a:t>
            </a:r>
            <a:r>
              <a:rPr lang="zh-CN" altLang="en-US" dirty="0"/>
              <a:t>和代价曲线</a:t>
            </a:r>
          </a:p>
        </p:txBody>
      </p:sp>
      <p:pic>
        <p:nvPicPr>
          <p:cNvPr id="4" name="图片 3">
            <a:extLst>
              <a:ext uri="{FF2B5EF4-FFF2-40B4-BE49-F238E27FC236}">
                <a16:creationId xmlns:a16="http://schemas.microsoft.com/office/drawing/2014/main" id="{A64C0CE7-3F31-4183-9CBE-10459ED11941}"/>
              </a:ext>
            </a:extLst>
          </p:cNvPr>
          <p:cNvPicPr>
            <a:picLocks noChangeAspect="1"/>
          </p:cNvPicPr>
          <p:nvPr/>
        </p:nvPicPr>
        <p:blipFill>
          <a:blip r:embed="rId2"/>
          <a:stretch>
            <a:fillRect/>
          </a:stretch>
        </p:blipFill>
        <p:spPr>
          <a:xfrm>
            <a:off x="609600" y="1027906"/>
            <a:ext cx="5486400" cy="3190875"/>
          </a:xfrm>
          <a:prstGeom prst="rect">
            <a:avLst/>
          </a:prstGeom>
        </p:spPr>
      </p:pic>
      <p:pic>
        <p:nvPicPr>
          <p:cNvPr id="6" name="图片 5">
            <a:extLst>
              <a:ext uri="{FF2B5EF4-FFF2-40B4-BE49-F238E27FC236}">
                <a16:creationId xmlns:a16="http://schemas.microsoft.com/office/drawing/2014/main" id="{494FC423-2479-4B73-B2FC-D077A9DA2DF4}"/>
              </a:ext>
            </a:extLst>
          </p:cNvPr>
          <p:cNvPicPr>
            <a:picLocks noChangeAspect="1"/>
          </p:cNvPicPr>
          <p:nvPr/>
        </p:nvPicPr>
        <p:blipFill>
          <a:blip r:embed="rId3"/>
          <a:stretch>
            <a:fillRect/>
          </a:stretch>
        </p:blipFill>
        <p:spPr>
          <a:xfrm>
            <a:off x="5628239" y="1027906"/>
            <a:ext cx="5838825" cy="2752725"/>
          </a:xfrm>
          <a:prstGeom prst="rect">
            <a:avLst/>
          </a:prstGeom>
        </p:spPr>
      </p:pic>
    </p:spTree>
    <p:extLst>
      <p:ext uri="{BB962C8B-B14F-4D97-AF65-F5344CB8AC3E}">
        <p14:creationId xmlns:p14="http://schemas.microsoft.com/office/powerpoint/2010/main" val="487928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7DB29-443C-4ADE-B716-64D417F67423}"/>
              </a:ext>
            </a:extLst>
          </p:cNvPr>
          <p:cNvSpPr>
            <a:spLocks noGrp="1"/>
          </p:cNvSpPr>
          <p:nvPr>
            <p:ph type="title"/>
          </p:nvPr>
        </p:nvSpPr>
        <p:spPr>
          <a:xfrm>
            <a:off x="508138" y="36236"/>
            <a:ext cx="10515600" cy="1325563"/>
          </a:xfrm>
        </p:spPr>
        <p:txBody>
          <a:bodyPr/>
          <a:lstStyle/>
          <a:p>
            <a:r>
              <a:rPr lang="zh-CN" altLang="en-US" dirty="0"/>
              <a:t>比较检验</a:t>
            </a:r>
          </a:p>
        </p:txBody>
      </p:sp>
      <p:sp>
        <p:nvSpPr>
          <p:cNvPr id="3" name="内容占位符 2">
            <a:extLst>
              <a:ext uri="{FF2B5EF4-FFF2-40B4-BE49-F238E27FC236}">
                <a16:creationId xmlns:a16="http://schemas.microsoft.com/office/drawing/2014/main" id="{B8277D34-8D48-484F-AAF7-26108BB8233A}"/>
              </a:ext>
            </a:extLst>
          </p:cNvPr>
          <p:cNvSpPr>
            <a:spLocks noGrp="1"/>
          </p:cNvSpPr>
          <p:nvPr>
            <p:ph idx="1"/>
          </p:nvPr>
        </p:nvSpPr>
        <p:spPr>
          <a:xfrm>
            <a:off x="5765938" y="1060174"/>
            <a:ext cx="5587862" cy="5116789"/>
          </a:xfrm>
        </p:spPr>
        <p:txBody>
          <a:bodyPr>
            <a:normAutofit fontScale="85000" lnSpcReduction="20000"/>
          </a:bodyPr>
          <a:lstStyle/>
          <a:p>
            <a:pPr>
              <a:lnSpc>
                <a:spcPct val="150000"/>
              </a:lnSpc>
            </a:pPr>
            <a:r>
              <a:rPr lang="zh-CN" altLang="en-US" dirty="0"/>
              <a:t>针对一次或多次留出法得到的错误率，可以用二项检验和</a:t>
            </a:r>
            <a:r>
              <a:rPr lang="en-US" altLang="zh-CN" dirty="0"/>
              <a:t>t</a:t>
            </a:r>
            <a:r>
              <a:rPr lang="zh-CN" altLang="en-US" dirty="0"/>
              <a:t>检验来估计一个学习器的泛化错误率</a:t>
            </a:r>
            <a:endParaRPr lang="en-US" altLang="zh-CN" dirty="0"/>
          </a:p>
          <a:p>
            <a:pPr>
              <a:lnSpc>
                <a:spcPct val="150000"/>
              </a:lnSpc>
            </a:pPr>
            <a:r>
              <a:rPr lang="zh-CN" altLang="en-US" dirty="0"/>
              <a:t>若要比较两个学习器的性能，可以使用假设检验的方法，在零假设：学习器</a:t>
            </a:r>
            <a:r>
              <a:rPr lang="en-US" altLang="zh-CN" dirty="0"/>
              <a:t>A</a:t>
            </a:r>
            <a:r>
              <a:rPr lang="zh-CN" altLang="en-US" dirty="0"/>
              <a:t>与学习器</a:t>
            </a:r>
            <a:r>
              <a:rPr lang="en-US" altLang="zh-CN" dirty="0"/>
              <a:t>B</a:t>
            </a:r>
            <a:r>
              <a:rPr lang="zh-CN" altLang="en-US" dirty="0"/>
              <a:t>的性能相同的假设下进行检验</a:t>
            </a:r>
            <a:endParaRPr lang="en-US" altLang="zh-CN" dirty="0"/>
          </a:p>
          <a:p>
            <a:pPr>
              <a:lnSpc>
                <a:spcPct val="150000"/>
              </a:lnSpc>
            </a:pPr>
            <a:r>
              <a:rPr lang="zh-CN" altLang="en-US" dirty="0"/>
              <a:t>对两个学习器在相同的样本学习，相同的测试集测试的情况下可以使用配对</a:t>
            </a:r>
            <a:r>
              <a:rPr lang="en-US" altLang="zh-CN" dirty="0"/>
              <a:t>t</a:t>
            </a:r>
            <a:r>
              <a:rPr lang="zh-CN" altLang="en-US" dirty="0"/>
              <a:t>检验</a:t>
            </a:r>
            <a:endParaRPr lang="en-US" altLang="zh-CN" dirty="0"/>
          </a:p>
          <a:p>
            <a:endParaRPr lang="zh-CN" altLang="en-US" dirty="0"/>
          </a:p>
        </p:txBody>
      </p:sp>
      <p:pic>
        <p:nvPicPr>
          <p:cNvPr id="5" name="图片 4">
            <a:extLst>
              <a:ext uri="{FF2B5EF4-FFF2-40B4-BE49-F238E27FC236}">
                <a16:creationId xmlns:a16="http://schemas.microsoft.com/office/drawing/2014/main" id="{B5264A6F-C6B9-4D06-B200-495505CC0EB2}"/>
              </a:ext>
            </a:extLst>
          </p:cNvPr>
          <p:cNvPicPr>
            <a:picLocks noChangeAspect="1"/>
          </p:cNvPicPr>
          <p:nvPr/>
        </p:nvPicPr>
        <p:blipFill>
          <a:blip r:embed="rId2"/>
          <a:stretch>
            <a:fillRect/>
          </a:stretch>
        </p:blipFill>
        <p:spPr>
          <a:xfrm>
            <a:off x="308113" y="1060174"/>
            <a:ext cx="5457825" cy="2828925"/>
          </a:xfrm>
          <a:prstGeom prst="rect">
            <a:avLst/>
          </a:prstGeom>
        </p:spPr>
      </p:pic>
    </p:spTree>
    <p:extLst>
      <p:ext uri="{BB962C8B-B14F-4D97-AF65-F5344CB8AC3E}">
        <p14:creationId xmlns:p14="http://schemas.microsoft.com/office/powerpoint/2010/main" val="18442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CCEC2-D6D5-4654-8946-841460805CC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65F51E2-88C3-4F34-A358-39D52E7A4BD2}"/>
              </a:ext>
            </a:extLst>
          </p:cNvPr>
          <p:cNvSpPr>
            <a:spLocks noGrp="1"/>
          </p:cNvSpPr>
          <p:nvPr>
            <p:ph idx="1"/>
          </p:nvPr>
        </p:nvSpPr>
        <p:spPr>
          <a:xfrm>
            <a:off x="6544500" y="711302"/>
            <a:ext cx="4239455" cy="4351338"/>
          </a:xfrm>
        </p:spPr>
        <p:txBody>
          <a:bodyPr/>
          <a:lstStyle/>
          <a:p>
            <a:r>
              <a:rPr lang="zh-CN" altLang="en-US" dirty="0"/>
              <a:t>针对两个学习器也可以使用</a:t>
            </a:r>
            <a:r>
              <a:rPr lang="en-US" altLang="zh-CN" dirty="0" err="1"/>
              <a:t>McNemar</a:t>
            </a:r>
            <a:r>
              <a:rPr lang="zh-CN" altLang="en-US" dirty="0"/>
              <a:t>检验来构造一个卡方统计量进行检验</a:t>
            </a:r>
          </a:p>
        </p:txBody>
      </p:sp>
      <p:pic>
        <p:nvPicPr>
          <p:cNvPr id="4" name="图片 3">
            <a:extLst>
              <a:ext uri="{FF2B5EF4-FFF2-40B4-BE49-F238E27FC236}">
                <a16:creationId xmlns:a16="http://schemas.microsoft.com/office/drawing/2014/main" id="{EAB72525-3FA4-4B5B-BA16-2371DB269630}"/>
              </a:ext>
            </a:extLst>
          </p:cNvPr>
          <p:cNvPicPr>
            <a:picLocks noChangeAspect="1"/>
          </p:cNvPicPr>
          <p:nvPr/>
        </p:nvPicPr>
        <p:blipFill>
          <a:blip r:embed="rId2"/>
          <a:stretch>
            <a:fillRect/>
          </a:stretch>
        </p:blipFill>
        <p:spPr>
          <a:xfrm>
            <a:off x="718930" y="577159"/>
            <a:ext cx="5534025" cy="4619625"/>
          </a:xfrm>
          <a:prstGeom prst="rect">
            <a:avLst/>
          </a:prstGeom>
        </p:spPr>
      </p:pic>
    </p:spTree>
    <p:extLst>
      <p:ext uri="{BB962C8B-B14F-4D97-AF65-F5344CB8AC3E}">
        <p14:creationId xmlns:p14="http://schemas.microsoft.com/office/powerpoint/2010/main" val="9954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4F4AC5-95F9-4051-92EB-D6342D0AC962}"/>
              </a:ext>
            </a:extLst>
          </p:cNvPr>
          <p:cNvSpPr>
            <a:spLocks noGrp="1"/>
          </p:cNvSpPr>
          <p:nvPr>
            <p:ph idx="1"/>
          </p:nvPr>
        </p:nvSpPr>
        <p:spPr>
          <a:xfrm>
            <a:off x="705678" y="381138"/>
            <a:ext cx="10515600" cy="1010340"/>
          </a:xfrm>
        </p:spPr>
        <p:txBody>
          <a:bodyPr/>
          <a:lstStyle/>
          <a:p>
            <a:r>
              <a:rPr lang="zh-CN" altLang="en-US" dirty="0"/>
              <a:t>检测多个学习器的性能：</a:t>
            </a:r>
          </a:p>
        </p:txBody>
      </p:sp>
      <p:pic>
        <p:nvPicPr>
          <p:cNvPr id="4" name="图片 3">
            <a:extLst>
              <a:ext uri="{FF2B5EF4-FFF2-40B4-BE49-F238E27FC236}">
                <a16:creationId xmlns:a16="http://schemas.microsoft.com/office/drawing/2014/main" id="{DC43D829-5704-4C34-8587-2366A31B4FE8}"/>
              </a:ext>
            </a:extLst>
          </p:cNvPr>
          <p:cNvPicPr>
            <a:picLocks noChangeAspect="1"/>
          </p:cNvPicPr>
          <p:nvPr/>
        </p:nvPicPr>
        <p:blipFill>
          <a:blip r:embed="rId2"/>
          <a:stretch>
            <a:fillRect/>
          </a:stretch>
        </p:blipFill>
        <p:spPr>
          <a:xfrm>
            <a:off x="705678" y="1022695"/>
            <a:ext cx="5438775" cy="1552575"/>
          </a:xfrm>
          <a:prstGeom prst="rect">
            <a:avLst/>
          </a:prstGeom>
        </p:spPr>
      </p:pic>
      <p:pic>
        <p:nvPicPr>
          <p:cNvPr id="5" name="图片 4">
            <a:extLst>
              <a:ext uri="{FF2B5EF4-FFF2-40B4-BE49-F238E27FC236}">
                <a16:creationId xmlns:a16="http://schemas.microsoft.com/office/drawing/2014/main" id="{E3A52544-5285-4AD6-86C3-ED61EA343D79}"/>
              </a:ext>
            </a:extLst>
          </p:cNvPr>
          <p:cNvPicPr>
            <a:picLocks noChangeAspect="1"/>
          </p:cNvPicPr>
          <p:nvPr/>
        </p:nvPicPr>
        <p:blipFill>
          <a:blip r:embed="rId3"/>
          <a:stretch>
            <a:fillRect/>
          </a:stretch>
        </p:blipFill>
        <p:spPr>
          <a:xfrm>
            <a:off x="624715" y="2575270"/>
            <a:ext cx="5600700" cy="2762250"/>
          </a:xfrm>
          <a:prstGeom prst="rect">
            <a:avLst/>
          </a:prstGeom>
        </p:spPr>
      </p:pic>
      <p:pic>
        <p:nvPicPr>
          <p:cNvPr id="6" name="图片 5">
            <a:extLst>
              <a:ext uri="{FF2B5EF4-FFF2-40B4-BE49-F238E27FC236}">
                <a16:creationId xmlns:a16="http://schemas.microsoft.com/office/drawing/2014/main" id="{32142911-203F-49E4-89F2-9E7819F97D52}"/>
              </a:ext>
            </a:extLst>
          </p:cNvPr>
          <p:cNvPicPr>
            <a:picLocks noChangeAspect="1"/>
          </p:cNvPicPr>
          <p:nvPr/>
        </p:nvPicPr>
        <p:blipFill>
          <a:blip r:embed="rId4"/>
          <a:stretch>
            <a:fillRect/>
          </a:stretch>
        </p:blipFill>
        <p:spPr>
          <a:xfrm>
            <a:off x="624715" y="5337520"/>
            <a:ext cx="5314950" cy="942975"/>
          </a:xfrm>
          <a:prstGeom prst="rect">
            <a:avLst/>
          </a:prstGeom>
        </p:spPr>
      </p:pic>
      <p:pic>
        <p:nvPicPr>
          <p:cNvPr id="7" name="图片 6">
            <a:extLst>
              <a:ext uri="{FF2B5EF4-FFF2-40B4-BE49-F238E27FC236}">
                <a16:creationId xmlns:a16="http://schemas.microsoft.com/office/drawing/2014/main" id="{B785475C-C563-4D78-9B5F-410F5345B6D9}"/>
              </a:ext>
            </a:extLst>
          </p:cNvPr>
          <p:cNvPicPr>
            <a:picLocks noChangeAspect="1"/>
          </p:cNvPicPr>
          <p:nvPr/>
        </p:nvPicPr>
        <p:blipFill>
          <a:blip r:embed="rId5"/>
          <a:stretch>
            <a:fillRect/>
          </a:stretch>
        </p:blipFill>
        <p:spPr>
          <a:xfrm>
            <a:off x="443740" y="6280495"/>
            <a:ext cx="5495925" cy="390525"/>
          </a:xfrm>
          <a:prstGeom prst="rect">
            <a:avLst/>
          </a:prstGeom>
        </p:spPr>
      </p:pic>
      <p:pic>
        <p:nvPicPr>
          <p:cNvPr id="8" name="图片 7">
            <a:extLst>
              <a:ext uri="{FF2B5EF4-FFF2-40B4-BE49-F238E27FC236}">
                <a16:creationId xmlns:a16="http://schemas.microsoft.com/office/drawing/2014/main" id="{CFCD2846-1DF8-493E-A3FB-13C7943223BB}"/>
              </a:ext>
            </a:extLst>
          </p:cNvPr>
          <p:cNvPicPr>
            <a:picLocks noChangeAspect="1"/>
          </p:cNvPicPr>
          <p:nvPr/>
        </p:nvPicPr>
        <p:blipFill>
          <a:blip r:embed="rId6"/>
          <a:stretch>
            <a:fillRect/>
          </a:stretch>
        </p:blipFill>
        <p:spPr>
          <a:xfrm>
            <a:off x="6225415" y="998261"/>
            <a:ext cx="5600700" cy="2581275"/>
          </a:xfrm>
          <a:prstGeom prst="rect">
            <a:avLst/>
          </a:prstGeom>
        </p:spPr>
      </p:pic>
    </p:spTree>
    <p:extLst>
      <p:ext uri="{BB962C8B-B14F-4D97-AF65-F5344CB8AC3E}">
        <p14:creationId xmlns:p14="http://schemas.microsoft.com/office/powerpoint/2010/main" val="21191128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930</Words>
  <Application>Microsoft Office PowerPoint</Application>
  <PresentationFormat>宽屏</PresentationFormat>
  <Paragraphs>49</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机器学习第一章第二章报告</vt:lpstr>
      <vt:lpstr>机器学习基础知识</vt:lpstr>
      <vt:lpstr>  机器学习中需要注意以下基本问题： </vt:lpstr>
      <vt:lpstr>模型评估标准</vt:lpstr>
      <vt:lpstr>评估方法</vt:lpstr>
      <vt:lpstr>PowerPoint 演示文稿</vt:lpstr>
      <vt:lpstr>比较检验</vt:lpstr>
      <vt:lpstr>PowerPoint 演示文稿</vt:lpstr>
      <vt:lpstr>PowerPoint 演示文稿</vt:lpstr>
      <vt:lpstr>偏差与方差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机器学习第一章第二章报告</dc:title>
  <dc:creator>秦家辉</dc:creator>
  <cp:lastModifiedBy>秦家辉</cp:lastModifiedBy>
  <cp:revision>8</cp:revision>
  <dcterms:created xsi:type="dcterms:W3CDTF">2017-09-21T16:02:56Z</dcterms:created>
  <dcterms:modified xsi:type="dcterms:W3CDTF">2017-09-21T17:04:38Z</dcterms:modified>
</cp:coreProperties>
</file>