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0" r:id="rId8"/>
    <p:sldId id="262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29/9/2022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store-sales-time-series-forecasting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26/9/2022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Store Sales in Ecuador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Hyperparameter tuning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/>
              <a:t>Tree models</a:t>
            </a:r>
          </a:p>
          <a:p>
            <a:r>
              <a:rPr lang="en-SG" sz="2000" dirty="0"/>
              <a:t>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/>
              <a:t>Cross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KPI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https://www.kaggle.com/competitions/store-sales-time-series-forecasting/data</a:t>
            </a:r>
            <a:endParaRPr lang="en-SG" sz="2000" dirty="0"/>
          </a:p>
          <a:p>
            <a:r>
              <a:rPr lang="en-SG" sz="2000" dirty="0"/>
              <a:t>Predict </a:t>
            </a:r>
            <a:r>
              <a:rPr lang="en-SG" sz="2000" b="1" dirty="0"/>
              <a:t>sales </a:t>
            </a:r>
            <a:r>
              <a:rPr lang="en-SG" sz="2000" dirty="0"/>
              <a:t>for </a:t>
            </a:r>
            <a:r>
              <a:rPr lang="en-SG" sz="2000" b="1" dirty="0"/>
              <a:t>each</a:t>
            </a:r>
            <a:r>
              <a:rPr lang="en-SG" sz="2000" dirty="0"/>
              <a:t> of the thousands of product families sold at </a:t>
            </a:r>
            <a:r>
              <a:rPr lang="en-SG" sz="2000" dirty="0" err="1"/>
              <a:t>Favorita</a:t>
            </a:r>
            <a:r>
              <a:rPr lang="en-SG" sz="2000" dirty="0"/>
              <a:t> stores in Ecuador across time</a:t>
            </a:r>
          </a:p>
          <a:p>
            <a:r>
              <a:rPr lang="en-SG" sz="2000" dirty="0"/>
              <a:t>Accuracy measurement:</a:t>
            </a:r>
          </a:p>
          <a:p>
            <a:pPr lvl="1"/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4EBC-A5EE-FF85-4A92-773707A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63" y="2899053"/>
            <a:ext cx="7471410" cy="2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9915159" cy="4719492"/>
          </a:xfrm>
        </p:spPr>
        <p:txBody>
          <a:bodyPr>
            <a:normAutofit/>
          </a:bodyPr>
          <a:lstStyle/>
          <a:p>
            <a:r>
              <a:rPr lang="en-US" sz="2000" dirty="0"/>
              <a:t>Holidays_events.csv </a:t>
            </a:r>
            <a:r>
              <a:rPr lang="en-US" sz="2000" dirty="0">
                <a:sym typeface="Wingdings" panose="05000000000000000000" pitchFamily="2" charset="2"/>
              </a:rPr>
              <a:t> holidays and events </a:t>
            </a:r>
            <a:endParaRPr lang="en-US" sz="2000" dirty="0"/>
          </a:p>
          <a:p>
            <a:pPr lvl="1"/>
            <a:r>
              <a:rPr lang="en-US" sz="1600" dirty="0"/>
              <a:t>350 rows, 6 cols</a:t>
            </a:r>
          </a:p>
          <a:p>
            <a:pPr lvl="1"/>
            <a:r>
              <a:rPr lang="en-US" sz="1600" dirty="0"/>
              <a:t>Transferred column means that the holiday is celebrated on another date (moved by the govt)</a:t>
            </a:r>
          </a:p>
          <a:p>
            <a:r>
              <a:rPr lang="en-US" sz="2000" dirty="0"/>
              <a:t>Oil.csv </a:t>
            </a:r>
            <a:r>
              <a:rPr lang="en-US" sz="2000" dirty="0">
                <a:sym typeface="Wingdings" panose="05000000000000000000" pitchFamily="2" charset="2"/>
              </a:rPr>
              <a:t> daily oil prices (Ecuador is oil-dependent country and economical health is vulnerable to shocks in oil prices)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1218 rows, 2 cols</a:t>
            </a:r>
            <a:endParaRPr lang="en-US" sz="1600" dirty="0"/>
          </a:p>
          <a:p>
            <a:r>
              <a:rPr lang="en-US" sz="2000" dirty="0"/>
              <a:t>Stores.csv </a:t>
            </a:r>
            <a:r>
              <a:rPr lang="en-US" sz="2000" dirty="0">
                <a:sym typeface="Wingdings" panose="05000000000000000000" pitchFamily="2" charset="2"/>
              </a:rPr>
              <a:t> store metadata of city, state, type, and cluster (grouping of similar stores)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54 rows, 5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Transactions.csv  all transactions across date per store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83488 rows, 3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Train.csv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3000888 rows, 6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Test.csv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28512 rows, 5 cols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Format (Merging all data)</a:t>
            </a:r>
            <a:br>
              <a:rPr lang="en-US" sz="3600" dirty="0"/>
            </a:br>
            <a:r>
              <a:rPr lang="en-US" sz="2000" dirty="0"/>
              <a:t>Matching of holiday date and celebrated location to store location 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C00CD46-3D21-133A-1F11-CF80214C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38406"/>
              </p:ext>
            </p:extLst>
          </p:nvPr>
        </p:nvGraphicFramePr>
        <p:xfrm>
          <a:off x="2032001" y="1979543"/>
          <a:ext cx="9146862" cy="95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74">
                  <a:extLst>
                    <a:ext uri="{9D8B030D-6E8A-4147-A177-3AD203B41FA5}">
                      <a16:colId xmlns:a16="http://schemas.microsoft.com/office/drawing/2014/main" val="2375855400"/>
                    </a:ext>
                  </a:extLst>
                </a:gridCol>
                <a:gridCol w="866501">
                  <a:extLst>
                    <a:ext uri="{9D8B030D-6E8A-4147-A177-3AD203B41FA5}">
                      <a16:colId xmlns:a16="http://schemas.microsoft.com/office/drawing/2014/main" val="519343612"/>
                    </a:ext>
                  </a:extLst>
                </a:gridCol>
                <a:gridCol w="1534945">
                  <a:extLst>
                    <a:ext uri="{9D8B030D-6E8A-4147-A177-3AD203B41FA5}">
                      <a16:colId xmlns:a16="http://schemas.microsoft.com/office/drawing/2014/main" val="3613015859"/>
                    </a:ext>
                  </a:extLst>
                </a:gridCol>
                <a:gridCol w="1374023">
                  <a:extLst>
                    <a:ext uri="{9D8B030D-6E8A-4147-A177-3AD203B41FA5}">
                      <a16:colId xmlns:a16="http://schemas.microsoft.com/office/drawing/2014/main" val="1981178885"/>
                    </a:ext>
                  </a:extLst>
                </a:gridCol>
                <a:gridCol w="1231535">
                  <a:extLst>
                    <a:ext uri="{9D8B030D-6E8A-4147-A177-3AD203B41FA5}">
                      <a16:colId xmlns:a16="http://schemas.microsoft.com/office/drawing/2014/main" val="2836965044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val="460322425"/>
                    </a:ext>
                  </a:extLst>
                </a:gridCol>
                <a:gridCol w="1571224">
                  <a:extLst>
                    <a:ext uri="{9D8B030D-6E8A-4147-A177-3AD203B41FA5}">
                      <a16:colId xmlns:a16="http://schemas.microsoft.com/office/drawing/2014/main" val="2185329008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r>
                        <a:rPr lang="en-US" dirty="0" err="1"/>
                        <a:t>Store_nbr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onpromotion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Store_cluster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388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6399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59B65F5-0321-56B6-3755-CA922C0E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747"/>
              </p:ext>
            </p:extLst>
          </p:nvPr>
        </p:nvGraphicFramePr>
        <p:xfrm>
          <a:off x="627774" y="1986363"/>
          <a:ext cx="12730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516">
                  <a:extLst>
                    <a:ext uri="{9D8B030D-6E8A-4147-A177-3AD203B41FA5}">
                      <a16:colId xmlns:a16="http://schemas.microsoft.com/office/drawing/2014/main" val="2978058397"/>
                    </a:ext>
                  </a:extLst>
                </a:gridCol>
                <a:gridCol w="636516">
                  <a:extLst>
                    <a:ext uri="{9D8B030D-6E8A-4147-A177-3AD203B41FA5}">
                      <a16:colId xmlns:a16="http://schemas.microsoft.com/office/drawing/2014/main" val="288794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6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6419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E5131C2-ECD0-79ED-5DBE-0D82A20C7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6268"/>
              </p:ext>
            </p:extLst>
          </p:nvPr>
        </p:nvGraphicFramePr>
        <p:xfrm>
          <a:off x="2032001" y="3245959"/>
          <a:ext cx="1973330" cy="7378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330">
                  <a:extLst>
                    <a:ext uri="{9D8B030D-6E8A-4147-A177-3AD203B41FA5}">
                      <a16:colId xmlns:a16="http://schemas.microsoft.com/office/drawing/2014/main" val="535888118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#transactions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75542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(date, </a:t>
                      </a:r>
                      <a:r>
                        <a:rPr lang="en-US" dirty="0" err="1"/>
                        <a:t>store_nbr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3716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4E79269-FA08-4787-CB37-962410329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4995"/>
              </p:ext>
            </p:extLst>
          </p:nvPr>
        </p:nvGraphicFramePr>
        <p:xfrm>
          <a:off x="10551471" y="4601497"/>
          <a:ext cx="852868" cy="7378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868">
                  <a:extLst>
                    <a:ext uri="{9D8B030D-6E8A-4147-A177-3AD203B41FA5}">
                      <a16:colId xmlns:a16="http://schemas.microsoft.com/office/drawing/2014/main" val="1576604600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86004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y_val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12724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3D3FBD-BB5F-632C-3397-6DA395DA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92670"/>
              </p:ext>
            </p:extLst>
          </p:nvPr>
        </p:nvGraphicFramePr>
        <p:xfrm>
          <a:off x="2032001" y="4283403"/>
          <a:ext cx="1419538" cy="737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538">
                  <a:extLst>
                    <a:ext uri="{9D8B030D-6E8A-4147-A177-3AD203B41FA5}">
                      <a16:colId xmlns:a16="http://schemas.microsoft.com/office/drawing/2014/main" val="329897923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Oil_price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7420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2549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8D3C25E-5948-04AD-BBA8-FED1E1EF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351"/>
              </p:ext>
            </p:extLst>
          </p:nvPr>
        </p:nvGraphicFramePr>
        <p:xfrm>
          <a:off x="2031999" y="5390112"/>
          <a:ext cx="6828665" cy="7378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204">
                  <a:extLst>
                    <a:ext uri="{9D8B030D-6E8A-4147-A177-3AD203B41FA5}">
                      <a16:colId xmlns:a16="http://schemas.microsoft.com/office/drawing/2014/main" val="420422369"/>
                    </a:ext>
                  </a:extLst>
                </a:gridCol>
                <a:gridCol w="1996225">
                  <a:extLst>
                    <a:ext uri="{9D8B030D-6E8A-4147-A177-3AD203B41FA5}">
                      <a16:colId xmlns:a16="http://schemas.microsoft.com/office/drawing/2014/main" val="1430742092"/>
                    </a:ext>
                  </a:extLst>
                </a:gridCol>
                <a:gridCol w="1996226">
                  <a:extLst>
                    <a:ext uri="{9D8B030D-6E8A-4147-A177-3AD203B41FA5}">
                      <a16:colId xmlns:a16="http://schemas.microsoft.com/office/drawing/2014/main" val="2114920644"/>
                    </a:ext>
                  </a:extLst>
                </a:gridCol>
                <a:gridCol w="1700010">
                  <a:extLst>
                    <a:ext uri="{9D8B030D-6E8A-4147-A177-3AD203B41FA5}">
                      <a16:colId xmlns:a16="http://schemas.microsoft.com/office/drawing/2014/main" val="1928827064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Hol_type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transferred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4225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National, local </a:t>
                      </a:r>
                      <a:r>
                        <a:rPr lang="en-US" dirty="0" err="1"/>
                        <a:t>etc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store_location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5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exploration, EDA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overall, which stores has the most sales?</a:t>
            </a:r>
          </a:p>
          <a:p>
            <a:pPr lvl="1"/>
            <a:r>
              <a:rPr lang="en-US" sz="1600" dirty="0"/>
              <a:t>Split by family category, location, holiday</a:t>
            </a:r>
          </a:p>
          <a:p>
            <a:r>
              <a:rPr lang="en-SG" sz="2000" dirty="0"/>
              <a:t>Across time, analyse sales by:</a:t>
            </a:r>
          </a:p>
          <a:p>
            <a:pPr lvl="1"/>
            <a:r>
              <a:rPr lang="en-SG" sz="1600" dirty="0"/>
              <a:t>Store</a:t>
            </a:r>
          </a:p>
          <a:p>
            <a:pPr lvl="1"/>
            <a:r>
              <a:rPr lang="en-SG" sz="1600" dirty="0"/>
              <a:t>Location</a:t>
            </a:r>
          </a:p>
          <a:p>
            <a:pPr lvl="1"/>
            <a:r>
              <a:rPr lang="en-SG" sz="1600" dirty="0" err="1"/>
              <a:t>Store_type</a:t>
            </a:r>
            <a:r>
              <a:rPr lang="en-SG" sz="1600" dirty="0"/>
              <a:t>, cluster</a:t>
            </a:r>
          </a:p>
          <a:p>
            <a:r>
              <a:rPr lang="en-US" sz="2000" dirty="0"/>
              <a:t>Compare sales with number of transactions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dirty="0"/>
              <a:t>Fill NAs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Encoding using </a:t>
            </a:r>
            <a:r>
              <a:rPr lang="en-US" sz="2000" dirty="0" err="1"/>
              <a:t>LabelEncoder</a:t>
            </a:r>
            <a:r>
              <a:rPr lang="en-US" sz="2000" dirty="0"/>
              <a:t>()</a:t>
            </a:r>
          </a:p>
          <a:p>
            <a:r>
              <a:rPr lang="en-US" sz="2000" dirty="0"/>
              <a:t>Feature selection by correlation, variance, regularization or feature importance</a:t>
            </a:r>
          </a:p>
          <a:p>
            <a:r>
              <a:rPr lang="en-US" sz="2000" dirty="0"/>
              <a:t>Cross-featuring:</a:t>
            </a:r>
          </a:p>
          <a:p>
            <a:pPr lvl="1"/>
            <a:r>
              <a:rPr lang="en-US" sz="1600" dirty="0"/>
              <a:t>Is holiday celebrated on that day/location? (Transferred, workday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#transactions is total per store – what about per family category? By proportion?</a:t>
            </a:r>
          </a:p>
          <a:p>
            <a:pPr lvl="1"/>
            <a:r>
              <a:rPr lang="en-US" sz="1600" dirty="0"/>
              <a:t>Analyzing trends of oil price – bucketizing?</a:t>
            </a:r>
          </a:p>
          <a:p>
            <a:r>
              <a:rPr lang="en-US" sz="2000" dirty="0"/>
              <a:t>Extracting dates information – year, month, day</a:t>
            </a:r>
          </a:p>
          <a:p>
            <a:r>
              <a:rPr lang="en-US" sz="2000" dirty="0"/>
              <a:t>Including extra information:</a:t>
            </a:r>
          </a:p>
          <a:p>
            <a:pPr lvl="1"/>
            <a:r>
              <a:rPr lang="en-US" sz="1600" dirty="0"/>
              <a:t>Wages are paid every 2 weeks on 15</a:t>
            </a:r>
            <a:r>
              <a:rPr lang="en-US" sz="1600" baseline="30000" dirty="0"/>
              <a:t>th</a:t>
            </a:r>
            <a:r>
              <a:rPr lang="en-US" sz="1600" dirty="0"/>
              <a:t> and last day of month – sales could be affected by this</a:t>
            </a:r>
          </a:p>
          <a:p>
            <a:pPr lvl="1"/>
            <a:r>
              <a:rPr lang="en-US" sz="1600" dirty="0"/>
              <a:t>7.8 magnitude earthquake struck Ecuador on 16 Apr 2016 – people rallied efforts in donating water and other products which affect sales for several weeks after</a:t>
            </a:r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Design (Time-series)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Baseline Model: Regression</a:t>
            </a:r>
          </a:p>
          <a:p>
            <a:r>
              <a:rPr lang="en-US" sz="2000" dirty="0"/>
              <a:t>Statistical: ARIMA, Holt-Winter’s</a:t>
            </a:r>
          </a:p>
          <a:p>
            <a:r>
              <a:rPr lang="en-US" sz="2000" dirty="0"/>
              <a:t>Ensembled: Random Forest, </a:t>
            </a:r>
            <a:r>
              <a:rPr lang="en-US" sz="2000" dirty="0" err="1"/>
              <a:t>XGBoost</a:t>
            </a:r>
            <a:r>
              <a:rPr lang="en-US" sz="2000" dirty="0"/>
              <a:t>?</a:t>
            </a:r>
          </a:p>
          <a:p>
            <a:r>
              <a:rPr lang="en-US" sz="2000" dirty="0"/>
              <a:t>Deep-learning: LSTM</a:t>
            </a:r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457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Store Sales in Ecuador</vt:lpstr>
      <vt:lpstr>KPI</vt:lpstr>
      <vt:lpstr>About the data</vt:lpstr>
      <vt:lpstr>Data Format (Merging all data) Matching of holiday date and celebrated location to store location </vt:lpstr>
      <vt:lpstr>Data exploration, EDA</vt:lpstr>
      <vt:lpstr>Data cleaning and manipulation</vt:lpstr>
      <vt:lpstr>Feature engineering</vt:lpstr>
      <vt:lpstr>Modelling Preparation</vt:lpstr>
      <vt:lpstr>Model Design (Time-series)</vt:lpstr>
      <vt:lpstr>Hyperparameter tuning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Jiahui Lim</cp:lastModifiedBy>
  <cp:revision>71</cp:revision>
  <dcterms:created xsi:type="dcterms:W3CDTF">2022-02-24T07:07:11Z</dcterms:created>
  <dcterms:modified xsi:type="dcterms:W3CDTF">2022-09-29T09:55:51Z</dcterms:modified>
</cp:coreProperties>
</file>