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8" r:id="rId7"/>
    <p:sldId id="261" r:id="rId8"/>
    <p:sldId id="260" r:id="rId9"/>
    <p:sldId id="262" r:id="rId10"/>
    <p:sldId id="270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71B3-48A4-4860-AA19-EEE6E6711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A139B-4C54-4BDD-862C-22DB29EB2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A9D21-35E4-4B90-BC29-2A90F7A0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9310F-1EEC-4FC5-A337-EC83130E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7FF8A-EBF1-40DC-8408-1A04CB62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50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1F70B-CCB7-4ADD-8DB8-F669DEAC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E5C72-422A-41A3-A712-5F19C785E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2171B-091A-4DC1-BC3B-37F2543E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4F847-9334-4218-ABF1-FB41FFDC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DA09C-7A66-412F-B7FA-868C8113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100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BA90E-C565-45F5-8894-F12AD8F78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A7031-2FA4-4190-93E5-074FE4B20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A18A0-D198-4C78-A717-79B8846E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A8DB0-0BDC-43AD-8623-BA6AF4DA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89E15-F6C5-412F-ABDB-1CF1379A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075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4BEB-EE0B-4A0F-A489-16F42E18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CC516-AE86-4734-915C-FD829C2EB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7D599-311E-4379-B56A-5BE3646E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EEB6-959B-483B-8203-BE6C8A1D5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1127A-C97C-44F7-BBF3-09601D33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297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BEC4-501D-4902-9C24-6F885C1EE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16FCE-C534-4BE8-BF44-AF272C0F9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604CB-75C6-4535-8825-9C15B278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49A79-D25C-47B2-91A9-45DE2609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0AA6F-55B2-498E-A0A9-FBA172FB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14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DAC4-7256-4737-ACCC-520785AD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6E4E4-9692-4E30-82B6-38C30C2D8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E7FE5-487C-4739-9633-AF080C9FE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7AE22-DFD2-404C-8892-5C583BAD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2E9FE-738E-4230-8F81-9D6D994B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A37AC-0781-4074-B0E9-9B6ED31C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857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5490-BBD0-4CCB-B1E6-9B36058B2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62ECB-77AF-4FFE-843F-5C0120BC7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F156F-5E92-4055-BB40-28306E8A5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93C07-7514-401A-9460-560EE1362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2F8BA-5FCC-4661-A572-C26E0FB57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76665-B4EE-466D-9F57-00BC640A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49DCC2-145F-4E14-99F2-A8E2A8B6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375F1-E2AC-402B-BB2F-4922F8B6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895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80EA-C0B7-435B-BD13-4D632859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31A7A-A4E5-4AEA-B1D3-74B035C4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0B025-2F64-459F-A657-047632AC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45E0C-847A-4E00-A422-0BA98876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144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FE8091-C379-4DCE-86F1-D3E11D33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E6DE5E-DA59-4517-84A8-80525E37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B38A0-3B75-4A5F-B7D1-69A3C4BA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833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CFC5-C17B-49B3-8A5B-A28F08D21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6D948-9A87-4335-8CAF-4441DC058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FAB04-ED37-4C36-8037-8FB8F50AC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E1943-0D10-4019-9497-282A73F1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2DEE1-E993-4E44-839D-A0B390AC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968F5-AC02-4232-A20E-1BB422E8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082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BC0E-73CC-4F93-8B20-6D2210DD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69F8EA-D78C-47DD-BDC1-351A2E357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895D9-6959-4DAB-96B6-A0E763311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D7FDA-4F36-47A0-86C3-5601CD43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6A829-B95A-4B72-A4F0-2BDC0F00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31CD4-0505-450E-85DD-39FE966D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98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D95408-ADEC-47C3-81AA-8FB56BF48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67712-DE41-4294-9A3B-507D03F18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AB30C-D6F0-429F-9EA2-7CBE57564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C2021-D6AB-44BD-B86D-086A76A2ED36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71F1F-3CAC-4762-9DE7-5FC84652A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77AD1-D86A-427C-851F-F7183FCCD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031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competitions/store-sales-time-series-forecasting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188A8-A2CD-4BE5-AA2F-9BBADBFBC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Kaggle Competition</a:t>
            </a:r>
          </a:p>
          <a:p>
            <a:r>
              <a:rPr lang="en-SG" sz="2000" dirty="0">
                <a:solidFill>
                  <a:srgbClr val="080808"/>
                </a:solidFill>
              </a:rPr>
              <a:t>26/9/2022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369E0-038F-4D63-A815-41D6ECDBC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Store Sales in Ecuador</a:t>
            </a:r>
            <a:endParaRPr lang="en-SG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58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77FF6-6C67-4151-9963-5C11E452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Model Design (Time-series)</a:t>
            </a:r>
            <a:endParaRPr lang="en-SG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1F34D-7E59-4543-ADF1-F29926BFF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Baseline Model: Regression</a:t>
            </a:r>
          </a:p>
          <a:p>
            <a:r>
              <a:rPr lang="en-US" sz="2000" dirty="0"/>
              <a:t>Statistical: ARIMA, Holt-Winter’s</a:t>
            </a:r>
          </a:p>
          <a:p>
            <a:r>
              <a:rPr lang="en-US" sz="2000" dirty="0"/>
              <a:t>Ensembled: Random Forest, </a:t>
            </a:r>
            <a:r>
              <a:rPr lang="en-US" sz="2000" dirty="0" err="1"/>
              <a:t>XGBoost</a:t>
            </a:r>
            <a:r>
              <a:rPr lang="en-US" sz="2000" dirty="0"/>
              <a:t>?</a:t>
            </a:r>
          </a:p>
          <a:p>
            <a:r>
              <a:rPr lang="en-US" sz="2000" dirty="0"/>
              <a:t>Deep-learning: LSTM</a:t>
            </a:r>
          </a:p>
          <a:p>
            <a:endParaRPr lang="en-US" sz="2000" dirty="0"/>
          </a:p>
          <a:p>
            <a:endParaRPr lang="en-SG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81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A36E0-84B0-4296-A9F7-E5FFBD321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Hyperparameter tuning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709A8-992D-47FC-A668-A7DCA45E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SG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98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3122C-3E2C-49AC-9926-45054A68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Evaluation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186C4-0A73-455E-83A7-70C399A33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SG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1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B0CE-0287-4E2F-9F4A-31695C5EE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Considerations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06C5B-8938-4456-8EA7-FE7F17954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more detailed EDA:</a:t>
            </a:r>
          </a:p>
          <a:p>
            <a:pPr lvl="1"/>
            <a:r>
              <a:rPr lang="en-US" dirty="0"/>
              <a:t>E.g. sales performance</a:t>
            </a:r>
            <a:r>
              <a:rPr lang="en-SG" dirty="0"/>
              <a:t>, customer preferences</a:t>
            </a:r>
            <a:r>
              <a:rPr lang="en-SG"/>
              <a:t>, 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4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9228D-7B31-470F-91FD-C5551F36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KPI</a:t>
            </a:r>
            <a:endParaRPr lang="en-SG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58F96-D95D-4042-9B78-03B5DC7FC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SG" sz="2000" dirty="0">
                <a:hlinkClick r:id="rId2"/>
              </a:rPr>
              <a:t>https://www.kaggle.com/competitions/store-sales-time-series-forecasting/data</a:t>
            </a:r>
            <a:endParaRPr lang="en-SG" sz="2000" dirty="0"/>
          </a:p>
          <a:p>
            <a:r>
              <a:rPr lang="en-SG" sz="2000" dirty="0"/>
              <a:t>Predict </a:t>
            </a:r>
            <a:r>
              <a:rPr lang="en-SG" sz="2000" b="1" dirty="0"/>
              <a:t>sales </a:t>
            </a:r>
            <a:r>
              <a:rPr lang="en-SG" sz="2000" dirty="0"/>
              <a:t>for </a:t>
            </a:r>
            <a:r>
              <a:rPr lang="en-SG" sz="2000" b="1" dirty="0"/>
              <a:t>each</a:t>
            </a:r>
            <a:r>
              <a:rPr lang="en-SG" sz="2000" dirty="0"/>
              <a:t> of the thousands of product families sold at </a:t>
            </a:r>
            <a:r>
              <a:rPr lang="en-SG" sz="2000" dirty="0" err="1"/>
              <a:t>Favorita</a:t>
            </a:r>
            <a:r>
              <a:rPr lang="en-SG" sz="2000" dirty="0"/>
              <a:t> stores in Ecuador across time</a:t>
            </a:r>
          </a:p>
          <a:p>
            <a:r>
              <a:rPr lang="en-SG" sz="2000" dirty="0"/>
              <a:t>Accuracy measurement:</a:t>
            </a:r>
          </a:p>
          <a:p>
            <a:pPr lvl="1"/>
            <a:endParaRPr lang="en-SG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44EBC-A5EE-FF85-4A92-773707AA4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563" y="2899053"/>
            <a:ext cx="7471410" cy="292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AED75-39A4-43E3-B10C-0508BAC3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About the data</a:t>
            </a:r>
            <a:endParaRPr lang="en-SG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F2A4F-BC6C-4608-8E35-BD451BEB2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57471"/>
            <a:ext cx="9915159" cy="4719492"/>
          </a:xfrm>
        </p:spPr>
        <p:txBody>
          <a:bodyPr>
            <a:normAutofit/>
          </a:bodyPr>
          <a:lstStyle/>
          <a:p>
            <a:r>
              <a:rPr lang="en-US" sz="2000" dirty="0"/>
              <a:t>Holidays_events.csv </a:t>
            </a:r>
            <a:r>
              <a:rPr lang="en-US" sz="2000" dirty="0">
                <a:sym typeface="Wingdings" panose="05000000000000000000" pitchFamily="2" charset="2"/>
              </a:rPr>
              <a:t> holidays and events </a:t>
            </a:r>
            <a:endParaRPr lang="en-US" sz="2000" dirty="0"/>
          </a:p>
          <a:p>
            <a:pPr lvl="1"/>
            <a:r>
              <a:rPr lang="en-US" sz="1600" dirty="0"/>
              <a:t>350 rows, 6 cols</a:t>
            </a:r>
          </a:p>
          <a:p>
            <a:pPr lvl="1"/>
            <a:r>
              <a:rPr lang="en-US" sz="1600" dirty="0"/>
              <a:t>Transferred column means that the holiday is celebrated on another date (moved by the govt)</a:t>
            </a:r>
          </a:p>
          <a:p>
            <a:r>
              <a:rPr lang="en-US" sz="2000" dirty="0"/>
              <a:t>Oil.csv </a:t>
            </a:r>
            <a:r>
              <a:rPr lang="en-US" sz="2000" dirty="0">
                <a:sym typeface="Wingdings" panose="05000000000000000000" pitchFamily="2" charset="2"/>
              </a:rPr>
              <a:t> daily oil prices (Ecuador is oil-dependent country and economical health is vulnerable to shocks in oil prices)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1218 rows, 2 cols</a:t>
            </a:r>
            <a:endParaRPr lang="en-US" sz="1600" dirty="0"/>
          </a:p>
          <a:p>
            <a:r>
              <a:rPr lang="en-US" sz="2000" dirty="0"/>
              <a:t>Stores.csv </a:t>
            </a:r>
            <a:r>
              <a:rPr lang="en-US" sz="2000" dirty="0">
                <a:sym typeface="Wingdings" panose="05000000000000000000" pitchFamily="2" charset="2"/>
              </a:rPr>
              <a:t> store metadata of city, state, type, and cluster (grouping of similar stores)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54 rows, 5 cols</a:t>
            </a:r>
          </a:p>
          <a:p>
            <a:r>
              <a:rPr lang="en-US" sz="2000" dirty="0">
                <a:sym typeface="Wingdings" panose="05000000000000000000" pitchFamily="2" charset="2"/>
              </a:rPr>
              <a:t>Transactions.csv  all transactions across date per store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83488 rows, 3 cols</a:t>
            </a:r>
          </a:p>
          <a:p>
            <a:r>
              <a:rPr lang="en-US" sz="2000" dirty="0">
                <a:sym typeface="Wingdings" panose="05000000000000000000" pitchFamily="2" charset="2"/>
              </a:rPr>
              <a:t>Train.csv 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3000888 rows, 6 cols</a:t>
            </a:r>
          </a:p>
          <a:p>
            <a:r>
              <a:rPr lang="en-US" sz="2000" dirty="0">
                <a:sym typeface="Wingdings" panose="05000000000000000000" pitchFamily="2" charset="2"/>
              </a:rPr>
              <a:t>Test.csv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28512 rows, 5 cols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7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AED75-39A4-43E3-B10C-0508BAC3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Data Format</a:t>
            </a:r>
            <a:endParaRPr lang="en-SG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DC00CD46-3D21-133A-1F11-CF80214CA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038406"/>
              </p:ext>
            </p:extLst>
          </p:nvPr>
        </p:nvGraphicFramePr>
        <p:xfrm>
          <a:off x="2032001" y="1979543"/>
          <a:ext cx="9146862" cy="950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474">
                  <a:extLst>
                    <a:ext uri="{9D8B030D-6E8A-4147-A177-3AD203B41FA5}">
                      <a16:colId xmlns:a16="http://schemas.microsoft.com/office/drawing/2014/main" val="2375855400"/>
                    </a:ext>
                  </a:extLst>
                </a:gridCol>
                <a:gridCol w="866501">
                  <a:extLst>
                    <a:ext uri="{9D8B030D-6E8A-4147-A177-3AD203B41FA5}">
                      <a16:colId xmlns:a16="http://schemas.microsoft.com/office/drawing/2014/main" val="519343612"/>
                    </a:ext>
                  </a:extLst>
                </a:gridCol>
                <a:gridCol w="1534945">
                  <a:extLst>
                    <a:ext uri="{9D8B030D-6E8A-4147-A177-3AD203B41FA5}">
                      <a16:colId xmlns:a16="http://schemas.microsoft.com/office/drawing/2014/main" val="3613015859"/>
                    </a:ext>
                  </a:extLst>
                </a:gridCol>
                <a:gridCol w="1374023">
                  <a:extLst>
                    <a:ext uri="{9D8B030D-6E8A-4147-A177-3AD203B41FA5}">
                      <a16:colId xmlns:a16="http://schemas.microsoft.com/office/drawing/2014/main" val="1981178885"/>
                    </a:ext>
                  </a:extLst>
                </a:gridCol>
                <a:gridCol w="1231535">
                  <a:extLst>
                    <a:ext uri="{9D8B030D-6E8A-4147-A177-3AD203B41FA5}">
                      <a16:colId xmlns:a16="http://schemas.microsoft.com/office/drawing/2014/main" val="2836965044"/>
                    </a:ext>
                  </a:extLst>
                </a:gridCol>
                <a:gridCol w="1365160">
                  <a:extLst>
                    <a:ext uri="{9D8B030D-6E8A-4147-A177-3AD203B41FA5}">
                      <a16:colId xmlns:a16="http://schemas.microsoft.com/office/drawing/2014/main" val="460322425"/>
                    </a:ext>
                  </a:extLst>
                </a:gridCol>
                <a:gridCol w="1571224">
                  <a:extLst>
                    <a:ext uri="{9D8B030D-6E8A-4147-A177-3AD203B41FA5}">
                      <a16:colId xmlns:a16="http://schemas.microsoft.com/office/drawing/2014/main" val="2185329008"/>
                    </a:ext>
                  </a:extLst>
                </a:gridCol>
              </a:tblGrid>
              <a:tr h="585143">
                <a:tc>
                  <a:txBody>
                    <a:bodyPr/>
                    <a:lstStyle/>
                    <a:p>
                      <a:r>
                        <a:rPr lang="en-US" dirty="0" err="1"/>
                        <a:t>Store_nbr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family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onpromotion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Store_state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Store_city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Store_type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Store_cluster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4388"/>
                  </a:ext>
                </a:extLst>
              </a:tr>
              <a:tr h="334367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076399"/>
                  </a:ext>
                </a:extLst>
              </a:tr>
            </a:tbl>
          </a:graphicData>
        </a:graphic>
      </p:graphicFrame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259B65F5-0321-56B6-3755-CA922C0E7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23747"/>
              </p:ext>
            </p:extLst>
          </p:nvPr>
        </p:nvGraphicFramePr>
        <p:xfrm>
          <a:off x="627774" y="1986363"/>
          <a:ext cx="1273032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6516">
                  <a:extLst>
                    <a:ext uri="{9D8B030D-6E8A-4147-A177-3AD203B41FA5}">
                      <a16:colId xmlns:a16="http://schemas.microsoft.com/office/drawing/2014/main" val="2978058397"/>
                    </a:ext>
                  </a:extLst>
                </a:gridCol>
                <a:gridCol w="636516">
                  <a:extLst>
                    <a:ext uri="{9D8B030D-6E8A-4147-A177-3AD203B41FA5}">
                      <a16:colId xmlns:a16="http://schemas.microsoft.com/office/drawing/2014/main" val="2887941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66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864192"/>
                  </a:ext>
                </a:extLst>
              </a:tr>
            </a:tbl>
          </a:graphicData>
        </a:graphic>
      </p:graphicFrame>
      <p:graphicFrame>
        <p:nvGraphicFramePr>
          <p:cNvPr id="15" name="Table 16">
            <a:extLst>
              <a:ext uri="{FF2B5EF4-FFF2-40B4-BE49-F238E27FC236}">
                <a16:creationId xmlns:a16="http://schemas.microsoft.com/office/drawing/2014/main" id="{8E5131C2-ECD0-79ED-5DBE-0D82A20C7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526268"/>
              </p:ext>
            </p:extLst>
          </p:nvPr>
        </p:nvGraphicFramePr>
        <p:xfrm>
          <a:off x="2032001" y="3245959"/>
          <a:ext cx="1973330" cy="73780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73330">
                  <a:extLst>
                    <a:ext uri="{9D8B030D-6E8A-4147-A177-3AD203B41FA5}">
                      <a16:colId xmlns:a16="http://schemas.microsoft.com/office/drawing/2014/main" val="535888118"/>
                    </a:ext>
                  </a:extLst>
                </a:gridCol>
              </a:tblGrid>
              <a:tr h="368903">
                <a:tc>
                  <a:txBody>
                    <a:bodyPr/>
                    <a:lstStyle/>
                    <a:p>
                      <a:r>
                        <a:rPr lang="en-US" dirty="0"/>
                        <a:t>#transactions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475542"/>
                  </a:ext>
                </a:extLst>
              </a:tr>
              <a:tr h="368903">
                <a:tc>
                  <a:txBody>
                    <a:bodyPr/>
                    <a:lstStyle/>
                    <a:p>
                      <a:r>
                        <a:rPr lang="en-US" dirty="0"/>
                        <a:t>(date, </a:t>
                      </a:r>
                      <a:r>
                        <a:rPr lang="en-US" dirty="0" err="1"/>
                        <a:t>store_nbr</a:t>
                      </a:r>
                      <a:r>
                        <a:rPr lang="en-US" dirty="0"/>
                        <a:t>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37163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F4E79269-FA08-4787-CB37-962410329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34995"/>
              </p:ext>
            </p:extLst>
          </p:nvPr>
        </p:nvGraphicFramePr>
        <p:xfrm>
          <a:off x="10551471" y="4601497"/>
          <a:ext cx="852868" cy="7378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2868">
                  <a:extLst>
                    <a:ext uri="{9D8B030D-6E8A-4147-A177-3AD203B41FA5}">
                      <a16:colId xmlns:a16="http://schemas.microsoft.com/office/drawing/2014/main" val="1576604600"/>
                    </a:ext>
                  </a:extLst>
                </a:gridCol>
              </a:tblGrid>
              <a:tr h="368903"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386004"/>
                  </a:ext>
                </a:extLst>
              </a:tr>
              <a:tr h="368903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y_val</a:t>
                      </a:r>
                      <a:r>
                        <a:rPr lang="en-US" dirty="0"/>
                        <a:t>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012724"/>
                  </a:ext>
                </a:extLst>
              </a:tr>
            </a:tbl>
          </a:graphicData>
        </a:graphic>
      </p:graphicFrame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63D3FBD-BB5F-632C-3397-6DA395DAE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892670"/>
              </p:ext>
            </p:extLst>
          </p:nvPr>
        </p:nvGraphicFramePr>
        <p:xfrm>
          <a:off x="2032001" y="4283403"/>
          <a:ext cx="1419538" cy="7378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19538">
                  <a:extLst>
                    <a:ext uri="{9D8B030D-6E8A-4147-A177-3AD203B41FA5}">
                      <a16:colId xmlns:a16="http://schemas.microsoft.com/office/drawing/2014/main" val="329897923"/>
                    </a:ext>
                  </a:extLst>
                </a:gridCol>
              </a:tblGrid>
              <a:tr h="368903">
                <a:tc>
                  <a:txBody>
                    <a:bodyPr/>
                    <a:lstStyle/>
                    <a:p>
                      <a:r>
                        <a:rPr lang="en-US" dirty="0" err="1"/>
                        <a:t>Oil_price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17420"/>
                  </a:ext>
                </a:extLst>
              </a:tr>
              <a:tr h="368903">
                <a:tc>
                  <a:txBody>
                    <a:bodyPr/>
                    <a:lstStyle/>
                    <a:p>
                      <a:r>
                        <a:rPr lang="en-US" dirty="0"/>
                        <a:t>(date)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32549"/>
                  </a:ext>
                </a:extLst>
              </a:tr>
            </a:tbl>
          </a:graphicData>
        </a:graphic>
      </p:graphicFrame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28D3C25E-5948-04AD-BBA8-FED1E1EFB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232351"/>
              </p:ext>
            </p:extLst>
          </p:nvPr>
        </p:nvGraphicFramePr>
        <p:xfrm>
          <a:off x="2031999" y="5390112"/>
          <a:ext cx="6828665" cy="73780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36204">
                  <a:extLst>
                    <a:ext uri="{9D8B030D-6E8A-4147-A177-3AD203B41FA5}">
                      <a16:colId xmlns:a16="http://schemas.microsoft.com/office/drawing/2014/main" val="420422369"/>
                    </a:ext>
                  </a:extLst>
                </a:gridCol>
                <a:gridCol w="1996225">
                  <a:extLst>
                    <a:ext uri="{9D8B030D-6E8A-4147-A177-3AD203B41FA5}">
                      <a16:colId xmlns:a16="http://schemas.microsoft.com/office/drawing/2014/main" val="1430742092"/>
                    </a:ext>
                  </a:extLst>
                </a:gridCol>
                <a:gridCol w="1996226">
                  <a:extLst>
                    <a:ext uri="{9D8B030D-6E8A-4147-A177-3AD203B41FA5}">
                      <a16:colId xmlns:a16="http://schemas.microsoft.com/office/drawing/2014/main" val="2114920644"/>
                    </a:ext>
                  </a:extLst>
                </a:gridCol>
                <a:gridCol w="1700010">
                  <a:extLst>
                    <a:ext uri="{9D8B030D-6E8A-4147-A177-3AD203B41FA5}">
                      <a16:colId xmlns:a16="http://schemas.microsoft.com/office/drawing/2014/main" val="1928827064"/>
                    </a:ext>
                  </a:extLst>
                </a:gridCol>
              </a:tblGrid>
              <a:tr h="368903">
                <a:tc>
                  <a:txBody>
                    <a:bodyPr/>
                    <a:lstStyle/>
                    <a:p>
                      <a:r>
                        <a:rPr lang="en-US" dirty="0" err="1"/>
                        <a:t>Hol_type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Celebrate_type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Celebrate_location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transferred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904225"/>
                  </a:ext>
                </a:extLst>
              </a:tr>
              <a:tr h="368903">
                <a:tc>
                  <a:txBody>
                    <a:bodyPr/>
                    <a:lstStyle/>
                    <a:p>
                      <a:r>
                        <a:rPr lang="en-US" dirty="0"/>
                        <a:t>(date)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National, local </a:t>
                      </a:r>
                      <a:r>
                        <a:rPr lang="en-US" dirty="0" err="1"/>
                        <a:t>etc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store_location</a:t>
                      </a:r>
                      <a:r>
                        <a:rPr lang="en-US" dirty="0"/>
                        <a:t>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04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95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92FD4-BA03-4824-98A0-70D1D5CB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Data exploration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DD45D-584C-4FB0-9509-E633A0B30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Check for duplicates, typos, NULL values, distributions…</a:t>
            </a:r>
            <a:endParaRPr lang="en-SG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9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F83B3-A987-4940-9D56-13A36B9D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Data cleaning and manipulation</a:t>
            </a:r>
            <a:endParaRPr lang="en-SG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E004B-530E-4A65-8460-1C9D82323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Change data type?</a:t>
            </a:r>
          </a:p>
          <a:p>
            <a:r>
              <a:rPr lang="en-US" sz="2000" dirty="0"/>
              <a:t>Change all words to lowercase</a:t>
            </a:r>
          </a:p>
          <a:p>
            <a:r>
              <a:rPr lang="en-US" sz="2000" strike="sngStrike" dirty="0"/>
              <a:t>Fill in NULL?</a:t>
            </a:r>
          </a:p>
          <a:p>
            <a:r>
              <a:rPr lang="en-US" sz="2000" strike="sngStrike" dirty="0"/>
              <a:t>Remove duplicates </a:t>
            </a:r>
            <a:r>
              <a:rPr lang="en-US" sz="2000" dirty="0"/>
              <a:t>(</a:t>
            </a:r>
            <a:r>
              <a:rPr lang="en-US" sz="2000" b="1" dirty="0"/>
              <a:t>not necessary anymore, checked that each </a:t>
            </a:r>
            <a:r>
              <a:rPr lang="en-US" sz="2000" b="1" dirty="0" err="1"/>
              <a:t>article_id</a:t>
            </a:r>
            <a:r>
              <a:rPr lang="en-US" sz="2000" b="1" dirty="0"/>
              <a:t> is indeed a different item although described similarly to others</a:t>
            </a:r>
            <a:r>
              <a:rPr lang="en-US" sz="2000" dirty="0"/>
              <a:t>)</a:t>
            </a:r>
          </a:p>
          <a:p>
            <a:pPr lvl="1"/>
            <a:r>
              <a:rPr lang="en-US" sz="1600" dirty="0"/>
              <a:t>Check if the naming have any typo and not picked up from duplicated() method</a:t>
            </a:r>
          </a:p>
          <a:p>
            <a:pPr lvl="2"/>
            <a:r>
              <a:rPr lang="en-US" sz="1200" dirty="0"/>
              <a:t>Same product code/product categories but product name is slightly different?</a:t>
            </a:r>
          </a:p>
          <a:p>
            <a:r>
              <a:rPr lang="en-US" sz="2000" strike="sngStrike" dirty="0"/>
              <a:t>Same address = same customer?</a:t>
            </a:r>
          </a:p>
          <a:p>
            <a:r>
              <a:rPr lang="en-US" sz="2000" strike="sngStrike" dirty="0"/>
              <a:t>Same product code = same item?</a:t>
            </a:r>
            <a:endParaRPr lang="en-SG" sz="2000" strike="sngStrik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7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DD3E2-5832-4CD7-A281-13A233BEA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Merging all into one dataframe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6873D-CCFB-4C88-9D44-6B5868D72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SG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3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BDD50-8200-4C06-B662-7131FF3A9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Feature engineering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0F2F-A679-4919-8199-EE70021F0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Encoding</a:t>
            </a:r>
          </a:p>
          <a:p>
            <a:r>
              <a:rPr lang="en-US" sz="2000" dirty="0"/>
              <a:t>Selection?</a:t>
            </a:r>
          </a:p>
          <a:p>
            <a:r>
              <a:rPr lang="en-US" sz="2000" dirty="0"/>
              <a:t>Cross-featuring</a:t>
            </a:r>
          </a:p>
          <a:p>
            <a:r>
              <a:rPr lang="en-US" sz="2000" dirty="0"/>
              <a:t>Extracting dates</a:t>
            </a:r>
          </a:p>
          <a:p>
            <a:endParaRPr lang="en-SG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71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77FF6-6C67-4151-9963-5C11E452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Modelling Preparation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1F34D-7E59-4543-ADF1-F29926BFF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Test-train set</a:t>
            </a:r>
          </a:p>
          <a:p>
            <a:r>
              <a:rPr lang="en-US" sz="2000"/>
              <a:t>Creating x_values for predictions</a:t>
            </a:r>
            <a:endParaRPr lang="en-SG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56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388</Words>
  <Application>Microsoft Office PowerPoint</Application>
  <PresentationFormat>Widescreen</PresentationFormat>
  <Paragraphs>74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Store Sales in Ecuador</vt:lpstr>
      <vt:lpstr>KPI</vt:lpstr>
      <vt:lpstr>About the data</vt:lpstr>
      <vt:lpstr>Data Format</vt:lpstr>
      <vt:lpstr>Data exploration</vt:lpstr>
      <vt:lpstr>Data cleaning and manipulation</vt:lpstr>
      <vt:lpstr>Merging all into one dataframe</vt:lpstr>
      <vt:lpstr>Feature engineering</vt:lpstr>
      <vt:lpstr>Modelling Preparation</vt:lpstr>
      <vt:lpstr>Model Design (Time-series)</vt:lpstr>
      <vt:lpstr>Hyperparameter tuning</vt:lpstr>
      <vt:lpstr>Evaluation</vt:lpstr>
      <vt:lpstr>Additional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H&amp;M </dc:title>
  <dc:creator>Jiahui Lim</dc:creator>
  <cp:lastModifiedBy>Jiahui Lim</cp:lastModifiedBy>
  <cp:revision>64</cp:revision>
  <dcterms:created xsi:type="dcterms:W3CDTF">2022-02-24T07:07:11Z</dcterms:created>
  <dcterms:modified xsi:type="dcterms:W3CDTF">2022-09-27T09:50:32Z</dcterms:modified>
</cp:coreProperties>
</file>