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54C7-5075-4F28-897B-0DCEF1F69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C917-1FC8-4B9F-9C24-E355FF64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CC8D-B040-45D3-8A56-C32B207B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A141-8BAE-478A-9C80-44C73BCB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BA265-47D7-4191-818B-D269E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0983-4981-4BEB-867C-D88E2DDF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6BCB-1C0F-4E86-A905-878CA872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7E4A-DAB0-4B17-B8E1-FA731AA3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60CB-49FF-4D8D-907A-63807DE7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E278-CFE7-41B6-A286-4980892D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9FAA6-BECB-413E-A598-512452FCA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C0033-010E-460D-A5D4-F2625BD7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807A-C9CF-4CD2-8F7A-CEFFF43D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6B12-BAAA-4F7C-AA40-89451B6C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DD3F-22EB-47EE-BD9E-AB7C1B9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FB0-C353-4EE2-B8B3-DF1EB5A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13F0-D7ED-48E4-AD80-F262B32F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824B-9DAC-42BF-9393-FAABD401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177F-B396-43CC-90A8-DF2734A3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B2C1-51A3-44B5-A680-ECEEA5A7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D759-2840-4A9B-A2AA-128AF842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5A452-4EA9-4404-AB65-18DF8CC9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13AC-B360-480D-AC7B-C1B388C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073-6157-441D-8FF5-38ECDD8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F218-9A98-4598-B01A-2DED4F6D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945-4454-421C-90CE-924BD869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9E27-53AA-4866-A978-1DDF0D04F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60C8-9669-4453-9E98-809D901F1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D4016-D44D-4116-98C5-1D54454E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59BB-3D55-4967-8847-2F591700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F9FF-42E9-49CC-978F-718AB9A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4916-4323-408D-B714-FB6112A4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0C7C-B47C-486B-94FE-B9E992A8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B5860-D4BC-4ED1-8523-CA4C2E33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3EAAA-9B92-48B2-AB2F-7C836CA0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E586E-A1C7-4FEB-ADEA-DC7AD77A4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45F48-536E-4FC4-B43F-982B4420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B4B4C-3AAE-4F21-92E2-0B17FBFE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EE681-E857-44FA-AE28-69D0A546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93A7-7589-40EE-B30A-42D190C0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66315-83FA-47A2-9B62-34788AF0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72D80-08F5-466F-B29A-C03DE60D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F345-A07A-41AC-BC52-A092F4FC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3C7CE-BF04-430F-B2E1-DDCAB87F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3487-2809-4383-BE60-1ECE2D45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D0A81-18E8-453E-AEB1-05129ACE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7107-07A7-4F2F-90AA-4FD8DE48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3A1A-1D4E-4F6E-8657-05650C60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072D-34FE-41C3-8206-DCF8AD92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329E-5BA2-4486-A968-F91C7D4E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549F8-B4FF-483F-AD2A-968180B4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94C6-BF77-466F-9C14-7611E733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158-8B02-4B42-8C56-2F8B8218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AEBE3-3DBA-4F0D-A306-73866DC50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1CC3-3230-41E7-AF9F-5D53A7D2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9DB1C-2289-4550-838E-9086BF05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148E-B09E-4E26-A7FD-71CA3158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ED407-8E43-423C-B2DF-69990532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BD64A-94B1-49DA-A1DF-911FDCF3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27958-48B3-4945-ADB6-4ABEAD55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39AB-4CA1-4D93-B1A2-5C23B8FA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0BE7-33FE-4DFB-BD9D-FFE1B6FAAC77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309E-A8A2-4213-8B45-47291328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9E9F-8648-4DF5-B098-5339516E3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fr/loupe-crayon-recherche-%C3%A9crire-edit-97588/" TargetMode="External"/><Relationship Id="rId7" Type="http://schemas.openxmlformats.org/officeDocument/2006/relationships/hyperlink" Target="https://www.modelbasedbiology.com/my-curriculum" TargetMode="External"/><Relationship Id="rId12" Type="http://schemas.openxmlformats.org/officeDocument/2006/relationships/hyperlink" Target="http://stackoverflow.com/questions/16894460/mapping-variable-to-hexagon-size-with-geom-h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hyperlink" Target="https://www.freestock.com/free-icons/gray-gear-icon-vector-illustration-574620433" TargetMode="Externa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commons.wikimedia.org/wiki/File:Noun_project_network_icon_1365244_cc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7" Type="http://schemas.openxmlformats.org/officeDocument/2006/relationships/hyperlink" Target="https://geo200cn.github.io/tidyr.html" TargetMode="External"/><Relationship Id="rId12" Type="http://schemas.openxmlformats.org/officeDocument/2006/relationships/hyperlink" Target="https://en.wikipedia.org/wiki/Plotly" TargetMode="External"/><Relationship Id="rId2" Type="http://schemas.openxmlformats.org/officeDocument/2006/relationships/image" Target="../media/image7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hyperlink" Target="https://blog.csdn.net/RALPHFJY/article/details/80449250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jmbuhr.de/dataIntro20/lectures/lecture4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s://geo200cn.github.io/tidy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ctofigo.com/image-detail/3873/Dashboard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4A65-BB77-44EF-9912-EA64A7FE1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3A-0251-434D-BC1B-585064EFB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8C871-5B03-4DF5-B7B8-79D5C053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300517"/>
            <a:ext cx="5097840" cy="7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02122-6207-451A-BFC8-470EF6CB6861}"/>
              </a:ext>
            </a:extLst>
          </p:cNvPr>
          <p:cNvSpPr/>
          <p:nvPr/>
        </p:nvSpPr>
        <p:spPr>
          <a:xfrm>
            <a:off x="1902123" y="1587173"/>
            <a:ext cx="8732811" cy="4244284"/>
          </a:xfrm>
          <a:prstGeom prst="roundRect">
            <a:avLst/>
          </a:prstGeom>
          <a:noFill/>
          <a:ln w="38100">
            <a:solidFill>
              <a:srgbClr val="1A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1C93A-23D0-4421-9370-6CFF49D7EDBE}"/>
              </a:ext>
            </a:extLst>
          </p:cNvPr>
          <p:cNvSpPr txBox="1"/>
          <p:nvPr/>
        </p:nvSpPr>
        <p:spPr>
          <a:xfrm>
            <a:off x="2250061" y="1800905"/>
            <a:ext cx="21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Text Pre-processing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22A92-562E-4BD2-8341-517735DBC113}"/>
              </a:ext>
            </a:extLst>
          </p:cNvPr>
          <p:cNvSpPr txBox="1"/>
          <p:nvPr/>
        </p:nvSpPr>
        <p:spPr>
          <a:xfrm>
            <a:off x="2150853" y="2813717"/>
            <a:ext cx="3023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Exploratory Data Analysis</a:t>
            </a:r>
          </a:p>
          <a:p>
            <a:r>
              <a:rPr lang="en-SG" dirty="0"/>
              <a:t>Explore and identify temporal pattern, text features of frequency and cooccurrence </a:t>
            </a:r>
          </a:p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B1AAE-B541-414C-8A86-92D3D76CCBA5}"/>
              </a:ext>
            </a:extLst>
          </p:cNvPr>
          <p:cNvSpPr txBox="1"/>
          <p:nvPr/>
        </p:nvSpPr>
        <p:spPr>
          <a:xfrm>
            <a:off x="8068573" y="2449357"/>
            <a:ext cx="2574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Geospatial Visualization</a:t>
            </a:r>
            <a:endParaRPr lang="en-SG" dirty="0"/>
          </a:p>
          <a:p>
            <a:r>
              <a:rPr lang="en-SG" dirty="0"/>
              <a:t>Explore location-stamped media posting based on hexagon binning distribution map</a:t>
            </a:r>
          </a:p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7D899-0208-45CC-977D-15760621511C}"/>
              </a:ext>
            </a:extLst>
          </p:cNvPr>
          <p:cNvSpPr txBox="1"/>
          <p:nvPr/>
        </p:nvSpPr>
        <p:spPr>
          <a:xfrm>
            <a:off x="5081677" y="4018030"/>
            <a:ext cx="3174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Social Media Text Mining</a:t>
            </a:r>
          </a:p>
          <a:p>
            <a:r>
              <a:rPr lang="en-SG" dirty="0"/>
              <a:t>Generate quantitative insights based on topic modelling and tweet network techniques</a:t>
            </a:r>
          </a:p>
          <a:p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1A6ABB-C57F-4931-8A04-B20898451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1147" y="4261786"/>
            <a:ext cx="1011812" cy="9898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266DD2-5054-4113-9F94-821421612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32552" y="2160786"/>
            <a:ext cx="489729" cy="4897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FBF7DB-EC73-4152-A623-DCED8110C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61960" y="2347995"/>
            <a:ext cx="1058001" cy="10580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E3F810-5C4A-45D8-82CD-883E3F68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738738" y="2347995"/>
            <a:ext cx="1013918" cy="10580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AE0119-3FCC-4731-9CD2-E5875CF3D008}"/>
              </a:ext>
            </a:extLst>
          </p:cNvPr>
          <p:cNvSpPr txBox="1"/>
          <p:nvPr/>
        </p:nvSpPr>
        <p:spPr>
          <a:xfrm>
            <a:off x="173543" y="7102891"/>
            <a:ext cx="6572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Noun_project_network_icon_1365244_cc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BEDE3F-50D4-469A-BB6F-2112BDE52A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7531" t="3181" r="23739" b="12942"/>
          <a:stretch/>
        </p:blipFill>
        <p:spPr>
          <a:xfrm>
            <a:off x="8890907" y="4073776"/>
            <a:ext cx="913902" cy="9920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18B8BB-E965-4F18-81FD-27E9D5821FB8}"/>
              </a:ext>
            </a:extLst>
          </p:cNvPr>
          <p:cNvSpPr txBox="1"/>
          <p:nvPr/>
        </p:nvSpPr>
        <p:spPr>
          <a:xfrm>
            <a:off x="4707951" y="1014285"/>
            <a:ext cx="312115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2460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02122-6207-451A-BFC8-470EF6CB6861}"/>
              </a:ext>
            </a:extLst>
          </p:cNvPr>
          <p:cNvSpPr/>
          <p:nvPr/>
        </p:nvSpPr>
        <p:spPr>
          <a:xfrm>
            <a:off x="1902123" y="1587173"/>
            <a:ext cx="8732811" cy="2800189"/>
          </a:xfrm>
          <a:prstGeom prst="roundRect">
            <a:avLst/>
          </a:prstGeom>
          <a:noFill/>
          <a:ln w="38100">
            <a:solidFill>
              <a:srgbClr val="1A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8B8BB-E965-4F18-81FD-27E9D5821FB8}"/>
              </a:ext>
            </a:extLst>
          </p:cNvPr>
          <p:cNvSpPr txBox="1"/>
          <p:nvPr/>
        </p:nvSpPr>
        <p:spPr>
          <a:xfrm>
            <a:off x="4632067" y="1049263"/>
            <a:ext cx="407374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altLang="zh-CN" b="1" dirty="0">
                <a:solidFill>
                  <a:schemeClr val="bg1"/>
                </a:solidFill>
              </a:rPr>
              <a:t>ain Tool and Packages Applied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0969D-648C-474C-8325-52E86BFE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7834" y="1900256"/>
            <a:ext cx="983413" cy="860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CFDF2-9C4C-4780-B1D8-A22C6480E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25746" y="3254340"/>
            <a:ext cx="727301" cy="84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72FBCA-2E83-463B-86F1-1104D890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02753" y="3358768"/>
            <a:ext cx="727301" cy="839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51757C-3BE0-4F49-AB89-7C3EBBB1968E}"/>
              </a:ext>
            </a:extLst>
          </p:cNvPr>
          <p:cNvSpPr txBox="1"/>
          <p:nvPr/>
        </p:nvSpPr>
        <p:spPr>
          <a:xfrm>
            <a:off x="-118198" y="6823581"/>
            <a:ext cx="5940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geo200cn.github.io/tidy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0DF572-66D3-4D64-B21F-4108CC325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74737" y="3358768"/>
            <a:ext cx="739155" cy="8561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2DBCB6-F68D-4000-890B-1EB5CD0FF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61378" y="2486198"/>
            <a:ext cx="1268851" cy="9516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FD242D-CF55-44D0-B283-9AA5749DF8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8385" y="2245178"/>
            <a:ext cx="1076039" cy="315305"/>
          </a:xfrm>
          <a:prstGeom prst="rect">
            <a:avLst/>
          </a:prstGeom>
        </p:spPr>
      </p:pic>
      <p:pic>
        <p:nvPicPr>
          <p:cNvPr id="1026" name="Picture 2" descr="RPubs - Tidytext">
            <a:extLst>
              <a:ext uri="{FF2B5EF4-FFF2-40B4-BE49-F238E27FC236}">
                <a16:creationId xmlns:a16="http://schemas.microsoft.com/office/drawing/2014/main" id="{830291A3-1AEC-435A-B6E2-4B84C642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3" y="2587446"/>
            <a:ext cx="716782" cy="8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esthetic specifications • ggplot2">
            <a:extLst>
              <a:ext uri="{FF2B5EF4-FFF2-40B4-BE49-F238E27FC236}">
                <a16:creationId xmlns:a16="http://schemas.microsoft.com/office/drawing/2014/main" id="{62472569-B005-4303-9044-5178C0A8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377" y="1817084"/>
            <a:ext cx="739155" cy="85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gis, logo Free Icon of Vector Logo">
            <a:extLst>
              <a:ext uri="{FF2B5EF4-FFF2-40B4-BE49-F238E27FC236}">
                <a16:creationId xmlns:a16="http://schemas.microsoft.com/office/drawing/2014/main" id="{474F48C1-8220-4148-BE47-B43705923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42" y="2379516"/>
            <a:ext cx="2083756" cy="104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2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02122-6207-451A-BFC8-470EF6CB6861}"/>
              </a:ext>
            </a:extLst>
          </p:cNvPr>
          <p:cNvSpPr/>
          <p:nvPr/>
        </p:nvSpPr>
        <p:spPr>
          <a:xfrm>
            <a:off x="1902124" y="1587174"/>
            <a:ext cx="8716994" cy="3347136"/>
          </a:xfrm>
          <a:prstGeom prst="roundRect">
            <a:avLst/>
          </a:prstGeom>
          <a:noFill/>
          <a:ln w="38100">
            <a:solidFill>
              <a:srgbClr val="1A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8B8BB-E965-4F18-81FD-27E9D5821FB8}"/>
              </a:ext>
            </a:extLst>
          </p:cNvPr>
          <p:cNvSpPr txBox="1"/>
          <p:nvPr/>
        </p:nvSpPr>
        <p:spPr>
          <a:xfrm>
            <a:off x="4223751" y="1054833"/>
            <a:ext cx="407374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altLang="zh-CN" b="1" dirty="0">
                <a:solidFill>
                  <a:schemeClr val="bg1"/>
                </a:solidFill>
              </a:rPr>
              <a:t>esign Concept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1757C-3BE0-4F49-AB89-7C3EBBB1968E}"/>
              </a:ext>
            </a:extLst>
          </p:cNvPr>
          <p:cNvSpPr txBox="1"/>
          <p:nvPr/>
        </p:nvSpPr>
        <p:spPr>
          <a:xfrm>
            <a:off x="-118198" y="6823581"/>
            <a:ext cx="5940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geo200cn.github.io/tidy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256290-F21B-4163-8EFA-7FA9FB3EE849}"/>
              </a:ext>
            </a:extLst>
          </p:cNvPr>
          <p:cNvSpPr txBox="1"/>
          <p:nvPr/>
        </p:nvSpPr>
        <p:spPr>
          <a:xfrm>
            <a:off x="6808037" y="1913193"/>
            <a:ext cx="3600000" cy="13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Ensure Simplicity</a:t>
            </a:r>
          </a:p>
          <a:p>
            <a:r>
              <a:rPr lang="en-SG" dirty="0"/>
              <a:t>-Allow users to consume all the important information in the first glance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F4950-65A4-42E6-9BD1-DAAE2CA92764}"/>
              </a:ext>
            </a:extLst>
          </p:cNvPr>
          <p:cNvSpPr txBox="1"/>
          <p:nvPr/>
        </p:nvSpPr>
        <p:spPr>
          <a:xfrm>
            <a:off x="2403964" y="3478415"/>
            <a:ext cx="36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User Interactivity</a:t>
            </a:r>
          </a:p>
          <a:p>
            <a:r>
              <a:rPr lang="en-SG" dirty="0"/>
              <a:t>-Customize selections and inputs for users to explore various </a:t>
            </a:r>
            <a:r>
              <a:rPr lang="en-US" dirty="0"/>
              <a:t>approaches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770EC-69BE-42C7-9F7D-E7CE9D233A05}"/>
              </a:ext>
            </a:extLst>
          </p:cNvPr>
          <p:cNvSpPr txBox="1"/>
          <p:nvPr/>
        </p:nvSpPr>
        <p:spPr>
          <a:xfrm>
            <a:off x="2403964" y="1913193"/>
            <a:ext cx="36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Analytical Dashboard</a:t>
            </a:r>
          </a:p>
          <a:p>
            <a:r>
              <a:rPr lang="en-SG" dirty="0"/>
              <a:t>-Provide a comprehensive analysis of social media posts trends with respect to time</a:t>
            </a:r>
          </a:p>
          <a:p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3B7E2-921A-4FE2-B418-9289A54D69C7}"/>
              </a:ext>
            </a:extLst>
          </p:cNvPr>
          <p:cNvSpPr txBox="1"/>
          <p:nvPr/>
        </p:nvSpPr>
        <p:spPr>
          <a:xfrm>
            <a:off x="6808037" y="3390521"/>
            <a:ext cx="360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Application Scenario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SG" dirty="0"/>
              <a:t>-Applicable to the public and government to understand the abnormal and risky event in the community</a:t>
            </a:r>
          </a:p>
          <a:p>
            <a:endParaRPr lang="en-SG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7175BD-0F4D-4674-9843-BCFBB3F6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A04000-8A02-4D0C-BB61-32F697E58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7052" y="2856658"/>
            <a:ext cx="1197896" cy="9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682E-04C9-4371-BFEF-B3DBAD7F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D098-CCBB-42D2-AAFA-5707B6BA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40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Linya</dc:creator>
  <cp:lastModifiedBy>HUANG Linya</cp:lastModifiedBy>
  <cp:revision>5</cp:revision>
  <dcterms:created xsi:type="dcterms:W3CDTF">2021-08-14T11:18:24Z</dcterms:created>
  <dcterms:modified xsi:type="dcterms:W3CDTF">2021-08-15T03:45:37Z</dcterms:modified>
</cp:coreProperties>
</file>