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9" r:id="rId3"/>
    <p:sldId id="300" r:id="rId4"/>
    <p:sldId id="301" r:id="rId5"/>
    <p:sldId id="306" r:id="rId6"/>
    <p:sldId id="303" r:id="rId7"/>
    <p:sldId id="304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359E366F-BC20-474A-8A68-9C0D8BA8D248}">
          <p14:sldIdLst>
            <p14:sldId id="256"/>
          </p14:sldIdLst>
        </p14:section>
        <p14:section name="目录" id="{D018F2CC-0806-4AC0-9921-F355FB16CAD5}">
          <p14:sldIdLst>
            <p14:sldId id="289"/>
          </p14:sldIdLst>
        </p14:section>
        <p14:section name="内容" id="{0E2AB237-0FD6-4813-8844-D9A81F411C2D}">
          <p14:sldIdLst>
            <p14:sldId id="300"/>
            <p14:sldId id="301"/>
            <p14:sldId id="306"/>
            <p14:sldId id="303"/>
            <p14:sldId id="304"/>
          </p14:sldIdLst>
        </p14:section>
        <p14:section name="封底" id="{84B50ACE-6DD0-4411-A463-9E01001F1DA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D90"/>
    <a:srgbClr val="A6A6A6"/>
    <a:srgbClr val="DFE0E2"/>
    <a:srgbClr val="EE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74701" autoAdjust="0"/>
  </p:normalViewPr>
  <p:slideViewPr>
    <p:cSldViewPr snapToGrid="0" showGuides="1">
      <p:cViewPr>
        <p:scale>
          <a:sx n="100" d="100"/>
          <a:sy n="100" d="100"/>
        </p:scale>
        <p:origin x="1824" y="524"/>
      </p:cViewPr>
      <p:guideLst>
        <p:guide orient="horz" pos="391"/>
        <p:guide pos="384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C8808-3439-47A6-AFF6-062C8C09DBF2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0653C-A60C-470E-98AB-E4CA178DD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31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0C3D4-01E0-4C44-A903-2903F5E9DBC9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87226-376C-47D4-AF75-F15EEFD09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大家好，下面由我来为大家展示我的工作内容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87226-376C-47D4-AF75-F15EEFD090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0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</a:t>
            </a:r>
            <a:r>
              <a:rPr lang="zh-CN" altLang="en-US" dirty="0" smtClean="0"/>
              <a:t>以下四个方面进行介绍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87226-376C-47D4-AF75-F15EEFD090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52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首先，这个是我进行实验和开发的一个基础环境，使用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MFC</a:t>
            </a:r>
            <a:r>
              <a:rPr lang="zh-CN" altLang="en-US" dirty="0" smtClean="0"/>
              <a:t>框架进行开发。</a:t>
            </a:r>
            <a:endParaRPr lang="en-US" altLang="zh-CN" dirty="0" smtClean="0"/>
          </a:p>
          <a:p>
            <a:r>
              <a:rPr lang="zh-CN" altLang="en-US" dirty="0" smtClean="0"/>
              <a:t>整体架构部分，使用</a:t>
            </a:r>
            <a:r>
              <a:rPr lang="en-US" altLang="zh-CN" dirty="0" smtClean="0"/>
              <a:t>dialog</a:t>
            </a:r>
            <a:r>
              <a:rPr lang="zh-CN" altLang="en-US" dirty="0" smtClean="0"/>
              <a:t>类作为主对话框，每个编码解码算法都封装成一个类，供</a:t>
            </a:r>
            <a:r>
              <a:rPr lang="en-US" altLang="zh-CN" dirty="0" smtClean="0"/>
              <a:t>dialog</a:t>
            </a:r>
            <a:r>
              <a:rPr lang="zh-CN" altLang="en-US" dirty="0" smtClean="0"/>
              <a:t>进行调用，而右下角的两个类负责绘制调制解调后的信号。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87226-376C-47D4-AF75-F15EEFD090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0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下面是程序的界面展示，上面一排是功能栏，左侧代表编码功能，右侧则是调制、解调相关功能</a:t>
            </a:r>
            <a:endParaRPr lang="en-US" altLang="zh-CN" dirty="0" smtClean="0"/>
          </a:p>
          <a:p>
            <a:r>
              <a:rPr lang="zh-CN" altLang="en-US" dirty="0" smtClean="0"/>
              <a:t>具体的执行流程是：分别是在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处输入，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处展示编码信息，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处展示调制信息，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处展示解调后的信息，再经过解码后将字符串输出，至</a:t>
            </a:r>
            <a:r>
              <a:rPr lang="en-US" altLang="zh-CN" dirty="0" smtClean="0"/>
              <a:t>6</a:t>
            </a:r>
            <a:r>
              <a:rPr lang="zh-CN" altLang="en-US" dirty="0" smtClean="0"/>
              <a:t>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87226-376C-47D4-AF75-F15EEFD090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2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下面是具体的演示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87226-376C-47D4-AF75-F15EEFD090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4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对于结果的分析，共分为以下几步，首先查看不同方差下的噪声分布，使用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中的一个库来实现，测试时随机生成一千个和一万个数据，将这些数据的分布使用直方图进行统计，从而验证数据的正确性。</a:t>
            </a:r>
            <a:endParaRPr lang="en-US" altLang="zh-CN" dirty="0" smtClean="0"/>
          </a:p>
          <a:p>
            <a:r>
              <a:rPr lang="zh-CN" altLang="en-US" dirty="0" smtClean="0"/>
              <a:t>接下来是部分调制和解调后的图像，可以看出添加噪声后，解调的图像基本能够进行恢复。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87226-376C-47D4-AF75-F15EEFD090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2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对于霍夫曼编码与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编码进行对比分析，可以看到由于数字字符只有</a:t>
            </a:r>
            <a:r>
              <a:rPr lang="en-US" altLang="zh-CN" dirty="0" smtClean="0"/>
              <a:t>0-9</a:t>
            </a:r>
            <a:r>
              <a:rPr lang="zh-CN" altLang="en-US" dirty="0" smtClean="0"/>
              <a:t>这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个字符，因此它的编码长度相对较短，压缩率较高。而后使用随机数据和美剧字幕的数据进行编码，他们的压缩率也都在</a:t>
            </a:r>
            <a:r>
              <a:rPr lang="en-US" altLang="zh-CN" dirty="0" smtClean="0"/>
              <a:t>50%</a:t>
            </a:r>
            <a:r>
              <a:rPr lang="zh-CN" altLang="en-US" dirty="0" smtClean="0"/>
              <a:t>左右。</a:t>
            </a:r>
            <a:endParaRPr lang="en-US" altLang="zh-CN" dirty="0" smtClean="0"/>
          </a:p>
          <a:p>
            <a:r>
              <a:rPr lang="zh-CN" altLang="en-US" dirty="0" smtClean="0"/>
              <a:t>下表表示噪声的方差取多大的值时，会出现解析错误的情况。可以看到经过</a:t>
            </a:r>
            <a:r>
              <a:rPr lang="en-US" altLang="zh-CN" dirty="0" smtClean="0"/>
              <a:t>OOK</a:t>
            </a:r>
            <a:r>
              <a:rPr lang="zh-CN" altLang="en-US" dirty="0" smtClean="0"/>
              <a:t>调制的方法已经具备一定的抗噪性，而使用汉明码后的纠错能力会更强。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87226-376C-47D4-AF75-F15EEFD090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1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7281092-73F0-45B0-96C4-C2154B0094C4}"/>
              </a:ext>
            </a:extLst>
          </p:cNvPr>
          <p:cNvSpPr/>
          <p:nvPr userDrawn="1"/>
        </p:nvSpPr>
        <p:spPr>
          <a:xfrm>
            <a:off x="0" y="1"/>
            <a:ext cx="12192000" cy="3364301"/>
          </a:xfrm>
          <a:prstGeom prst="rect">
            <a:avLst/>
          </a:prstGeom>
          <a:solidFill>
            <a:srgbClr val="743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028399-D660-455F-BC45-D23CF69C96D1}"/>
              </a:ext>
            </a:extLst>
          </p:cNvPr>
          <p:cNvSpPr/>
          <p:nvPr userDrawn="1"/>
        </p:nvSpPr>
        <p:spPr>
          <a:xfrm>
            <a:off x="259023" y="6214376"/>
            <a:ext cx="424342" cy="424342"/>
          </a:xfrm>
          <a:prstGeom prst="rect">
            <a:avLst/>
          </a:prstGeom>
          <a:solidFill>
            <a:srgbClr val="74348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DA1FFB4-21FD-4D7F-A8A2-B93E551E0FF6}"/>
              </a:ext>
            </a:extLst>
          </p:cNvPr>
          <p:cNvCxnSpPr/>
          <p:nvPr userDrawn="1"/>
        </p:nvCxnSpPr>
        <p:spPr>
          <a:xfrm>
            <a:off x="259023" y="6638718"/>
            <a:ext cx="43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6C7B541C-AA46-4C94-8DB5-E6FDBBB7CE80}"/>
              </a:ext>
            </a:extLst>
          </p:cNvPr>
          <p:cNvGrpSpPr/>
          <p:nvPr userDrawn="1"/>
        </p:nvGrpSpPr>
        <p:grpSpPr>
          <a:xfrm>
            <a:off x="1" y="3443700"/>
            <a:ext cx="12191999" cy="45843"/>
            <a:chOff x="-2907983" y="1305568"/>
            <a:chExt cx="11755271" cy="5343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BDAA3B6-75EF-4ABA-9A98-9DD94922C9B6}"/>
                </a:ext>
              </a:extLst>
            </p:cNvPr>
            <p:cNvSpPr/>
            <p:nvPr/>
          </p:nvSpPr>
          <p:spPr>
            <a:xfrm>
              <a:off x="-2907983" y="1305568"/>
              <a:ext cx="8097055" cy="532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6ADF37-8B90-4C7F-9741-86BF5CA8923F}"/>
                </a:ext>
              </a:extLst>
            </p:cNvPr>
            <p:cNvSpPr/>
            <p:nvPr/>
          </p:nvSpPr>
          <p:spPr>
            <a:xfrm>
              <a:off x="5262542" y="1305713"/>
              <a:ext cx="3584746" cy="53291"/>
            </a:xfrm>
            <a:prstGeom prst="rect">
              <a:avLst/>
            </a:prstGeom>
            <a:solidFill>
              <a:srgbClr val="743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819883C-50E1-4DC6-B7D8-F10E6D4EA0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31453"/>
            <a:ext cx="2451429" cy="81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2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3">
            <a:extLst>
              <a:ext uri="{FF2B5EF4-FFF2-40B4-BE49-F238E27FC236}">
                <a16:creationId xmlns:a16="http://schemas.microsoft.com/office/drawing/2014/main" id="{517322AB-123A-49BE-9235-43B009152A06}"/>
              </a:ext>
            </a:extLst>
          </p:cNvPr>
          <p:cNvSpPr txBox="1"/>
          <p:nvPr userDrawn="1"/>
        </p:nvSpPr>
        <p:spPr>
          <a:xfrm>
            <a:off x="1937764" y="1109920"/>
            <a:ext cx="3126650" cy="6734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4000" b="1" baseline="0" dirty="0">
                <a:solidFill>
                  <a:srgbClr val="863D9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inpin heiti" panose="00000500000000000000" pitchFamily="2" charset="-122"/>
              </a:rPr>
              <a:t>CONTENTS</a:t>
            </a:r>
            <a:endParaRPr lang="en-US" sz="4000" b="1" baseline="0" dirty="0">
              <a:solidFill>
                <a:srgbClr val="863D90"/>
              </a:solidFill>
              <a:latin typeface="Times New Roman" panose="02020603050405020304" pitchFamily="18" charset="0"/>
              <a:ea typeface="黑体" panose="02010609060101010101" pitchFamily="49" charset="-122"/>
              <a:sym typeface="inpin heiti" panose="00000500000000000000" pitchFamily="2" charset="-122"/>
            </a:endParaRPr>
          </a:p>
        </p:txBody>
      </p:sp>
      <p:sp>
        <p:nvSpPr>
          <p:cNvPr id="51" name="平行四边形 50">
            <a:extLst>
              <a:ext uri="{FF2B5EF4-FFF2-40B4-BE49-F238E27FC236}">
                <a16:creationId xmlns:a16="http://schemas.microsoft.com/office/drawing/2014/main" id="{591F25E8-1595-4973-8C7B-BB90391322EB}"/>
              </a:ext>
            </a:extLst>
          </p:cNvPr>
          <p:cNvSpPr/>
          <p:nvPr userDrawn="1"/>
        </p:nvSpPr>
        <p:spPr>
          <a:xfrm flipV="1">
            <a:off x="5178714" y="1060344"/>
            <a:ext cx="8315292" cy="608436"/>
          </a:xfrm>
          <a:prstGeom prst="parallelogram">
            <a:avLst>
              <a:gd name="adj" fmla="val 79885"/>
            </a:avLst>
          </a:prstGeom>
          <a:solidFill>
            <a:srgbClr val="863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AC32CF84-FA31-4E53-B7BB-0077BDA92C33}"/>
              </a:ext>
            </a:extLst>
          </p:cNvPr>
          <p:cNvSpPr txBox="1"/>
          <p:nvPr userDrawn="1"/>
        </p:nvSpPr>
        <p:spPr>
          <a:xfrm>
            <a:off x="147727" y="1142163"/>
            <a:ext cx="1799794" cy="6361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600" b="1" dirty="0">
                <a:solidFill>
                  <a:srgbClr val="863D90"/>
                </a:solidFill>
                <a:latin typeface="+mj-ea"/>
                <a:ea typeface="+mj-ea"/>
                <a:sym typeface="inpin heiti" panose="00000500000000000000" pitchFamily="2" charset="-122"/>
              </a:rPr>
              <a:t>目录</a:t>
            </a:r>
            <a:endParaRPr lang="en-US" sz="3600" b="1" dirty="0">
              <a:solidFill>
                <a:srgbClr val="863D90"/>
              </a:solidFill>
              <a:latin typeface="+mj-ea"/>
              <a:ea typeface="+mj-ea"/>
              <a:sym typeface="inpin heiti" panose="00000500000000000000" pitchFamily="2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FF07785-1126-4224-8A23-81A2C66E283B}"/>
              </a:ext>
            </a:extLst>
          </p:cNvPr>
          <p:cNvCxnSpPr>
            <a:cxnSpLocks/>
          </p:cNvCxnSpPr>
          <p:nvPr userDrawn="1"/>
        </p:nvCxnSpPr>
        <p:spPr>
          <a:xfrm flipV="1">
            <a:off x="1810106" y="1304925"/>
            <a:ext cx="0" cy="363854"/>
          </a:xfrm>
          <a:prstGeom prst="line">
            <a:avLst/>
          </a:prstGeom>
          <a:ln w="38100">
            <a:solidFill>
              <a:srgbClr val="863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3">
            <a:extLst>
              <a:ext uri="{FF2B5EF4-FFF2-40B4-BE49-F238E27FC236}">
                <a16:creationId xmlns:a16="http://schemas.microsoft.com/office/drawing/2014/main" id="{A900AA9C-D2A1-4C84-B2FB-958051246D55}"/>
              </a:ext>
            </a:extLst>
          </p:cNvPr>
          <p:cNvSpPr txBox="1"/>
          <p:nvPr userDrawn="1"/>
        </p:nvSpPr>
        <p:spPr>
          <a:xfrm>
            <a:off x="4689644" y="2405649"/>
            <a:ext cx="2304256" cy="4714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863D90"/>
                </a:solidFill>
                <a:latin typeface="+mj-lt"/>
                <a:ea typeface="+mj-ea"/>
                <a:sym typeface="inpin heiti" panose="00000500000000000000" pitchFamily="2" charset="-122"/>
              </a:rPr>
              <a:t>01</a:t>
            </a:r>
            <a:endParaRPr lang="en-US" sz="2800" b="1" dirty="0">
              <a:solidFill>
                <a:srgbClr val="863D90"/>
              </a:solidFill>
              <a:latin typeface="+mj-lt"/>
              <a:ea typeface="+mj-ea"/>
              <a:sym typeface="inpin heiti" panose="00000500000000000000" pitchFamily="2" charset="-122"/>
            </a:endParaRPr>
          </a:p>
        </p:txBody>
      </p:sp>
      <p:sp>
        <p:nvSpPr>
          <p:cNvPr id="62" name="TextBox 13">
            <a:extLst>
              <a:ext uri="{FF2B5EF4-FFF2-40B4-BE49-F238E27FC236}">
                <a16:creationId xmlns:a16="http://schemas.microsoft.com/office/drawing/2014/main" id="{6F3993A8-04FB-42E6-9892-3B4689FEFE0F}"/>
              </a:ext>
            </a:extLst>
          </p:cNvPr>
          <p:cNvSpPr txBox="1"/>
          <p:nvPr userDrawn="1"/>
        </p:nvSpPr>
        <p:spPr>
          <a:xfrm>
            <a:off x="5400964" y="3277839"/>
            <a:ext cx="2304256" cy="4714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863D90"/>
                </a:solidFill>
                <a:latin typeface="+mj-lt"/>
                <a:ea typeface="+mj-ea"/>
                <a:sym typeface="inpin heiti" panose="00000500000000000000" pitchFamily="2" charset="-122"/>
              </a:rPr>
              <a:t>02</a:t>
            </a:r>
            <a:endParaRPr lang="en-US" sz="2800" b="1" dirty="0">
              <a:solidFill>
                <a:srgbClr val="863D90"/>
              </a:solidFill>
              <a:latin typeface="+mj-lt"/>
              <a:ea typeface="+mj-ea"/>
              <a:sym typeface="inpin heiti" panose="00000500000000000000" pitchFamily="2" charset="-122"/>
            </a:endParaRPr>
          </a:p>
        </p:txBody>
      </p:sp>
      <p:sp>
        <p:nvSpPr>
          <p:cNvPr id="64" name="TextBox 13">
            <a:extLst>
              <a:ext uri="{FF2B5EF4-FFF2-40B4-BE49-F238E27FC236}">
                <a16:creationId xmlns:a16="http://schemas.microsoft.com/office/drawing/2014/main" id="{F3C612D2-DA0F-472B-948F-B3676D06A34C}"/>
              </a:ext>
            </a:extLst>
          </p:cNvPr>
          <p:cNvSpPr txBox="1"/>
          <p:nvPr userDrawn="1"/>
        </p:nvSpPr>
        <p:spPr>
          <a:xfrm>
            <a:off x="6120830" y="4196580"/>
            <a:ext cx="2304256" cy="4714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863D90"/>
                </a:solidFill>
                <a:latin typeface="+mj-lt"/>
                <a:ea typeface="+mj-ea"/>
                <a:sym typeface="inpin heiti" panose="00000500000000000000" pitchFamily="2" charset="-122"/>
              </a:rPr>
              <a:t>03</a:t>
            </a:r>
            <a:endParaRPr lang="en-US" sz="2800" b="1" dirty="0">
              <a:solidFill>
                <a:srgbClr val="863D90"/>
              </a:solidFill>
              <a:latin typeface="+mj-lt"/>
              <a:ea typeface="+mj-ea"/>
              <a:sym typeface="inpin heiti" panose="00000500000000000000" pitchFamily="2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0613D70-C4BA-4336-B6F4-0FE15FF68094}"/>
              </a:ext>
            </a:extLst>
          </p:cNvPr>
          <p:cNvCxnSpPr>
            <a:cxnSpLocks/>
          </p:cNvCxnSpPr>
          <p:nvPr userDrawn="1"/>
        </p:nvCxnSpPr>
        <p:spPr>
          <a:xfrm>
            <a:off x="6419127" y="2494707"/>
            <a:ext cx="0" cy="293295"/>
          </a:xfrm>
          <a:prstGeom prst="line">
            <a:avLst/>
          </a:prstGeom>
          <a:ln w="25400">
            <a:solidFill>
              <a:srgbClr val="863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EBB74F5-D46A-4E38-8CDE-68AF53DC430E}"/>
              </a:ext>
            </a:extLst>
          </p:cNvPr>
          <p:cNvCxnSpPr>
            <a:cxnSpLocks/>
          </p:cNvCxnSpPr>
          <p:nvPr userDrawn="1"/>
        </p:nvCxnSpPr>
        <p:spPr>
          <a:xfrm>
            <a:off x="7129497" y="3369528"/>
            <a:ext cx="0" cy="288032"/>
          </a:xfrm>
          <a:prstGeom prst="line">
            <a:avLst/>
          </a:prstGeom>
          <a:ln w="25400">
            <a:solidFill>
              <a:srgbClr val="863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71E9699-1730-4200-9C45-7E0F08B28471}"/>
              </a:ext>
            </a:extLst>
          </p:cNvPr>
          <p:cNvCxnSpPr>
            <a:cxnSpLocks/>
          </p:cNvCxnSpPr>
          <p:nvPr userDrawn="1"/>
        </p:nvCxnSpPr>
        <p:spPr>
          <a:xfrm>
            <a:off x="7874749" y="4288269"/>
            <a:ext cx="0" cy="288032"/>
          </a:xfrm>
          <a:prstGeom prst="line">
            <a:avLst/>
          </a:prstGeom>
          <a:ln w="25400">
            <a:solidFill>
              <a:srgbClr val="863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平行四边形 69">
            <a:extLst>
              <a:ext uri="{FF2B5EF4-FFF2-40B4-BE49-F238E27FC236}">
                <a16:creationId xmlns:a16="http://schemas.microsoft.com/office/drawing/2014/main" id="{8F2C3668-63F7-43FD-ACFF-8D21BE231360}"/>
              </a:ext>
            </a:extLst>
          </p:cNvPr>
          <p:cNvSpPr/>
          <p:nvPr userDrawn="1"/>
        </p:nvSpPr>
        <p:spPr>
          <a:xfrm flipV="1">
            <a:off x="-3453865" y="2164810"/>
            <a:ext cx="11011858" cy="3804189"/>
          </a:xfrm>
          <a:prstGeom prst="parallelogram">
            <a:avLst>
              <a:gd name="adj" fmla="val 74286"/>
            </a:avLst>
          </a:prstGeom>
          <a:solidFill>
            <a:srgbClr val="863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5" name="内容占位符 21">
            <a:extLst>
              <a:ext uri="{FF2B5EF4-FFF2-40B4-BE49-F238E27FC236}">
                <a16:creationId xmlns:a16="http://schemas.microsoft.com/office/drawing/2014/main" id="{0DD90C5F-C256-49D0-9FBD-96566796A41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12302" y="2279404"/>
            <a:ext cx="1975493" cy="723900"/>
          </a:xfrm>
        </p:spPr>
        <p:txBody>
          <a:bodyPr wrap="none" anchor="ctr" anchorCtr="0"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dirty="0" smtClean="0">
                <a:solidFill>
                  <a:srgbClr val="842E8C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89" name="内容占位符 21">
            <a:extLst>
              <a:ext uri="{FF2B5EF4-FFF2-40B4-BE49-F238E27FC236}">
                <a16:creationId xmlns:a16="http://schemas.microsoft.com/office/drawing/2014/main" id="{16754B69-BE5D-4FDE-9CCD-4B5DEBBEA7E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15402" y="3151594"/>
            <a:ext cx="1975493" cy="723900"/>
          </a:xfrm>
        </p:spPr>
        <p:txBody>
          <a:bodyPr wrap="none" anchor="ctr" anchorCtr="0"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dirty="0" smtClean="0">
                <a:solidFill>
                  <a:srgbClr val="842E8C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91" name="内容占位符 21">
            <a:extLst>
              <a:ext uri="{FF2B5EF4-FFF2-40B4-BE49-F238E27FC236}">
                <a16:creationId xmlns:a16="http://schemas.microsoft.com/office/drawing/2014/main" id="{60A63AD6-705C-4D2E-BE53-DABC4F8B697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68516" y="4070335"/>
            <a:ext cx="1975493" cy="723900"/>
          </a:xfrm>
        </p:spPr>
        <p:txBody>
          <a:bodyPr wrap="none" anchor="ctr" anchorCtr="0"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dirty="0" smtClean="0">
                <a:solidFill>
                  <a:srgbClr val="842E8C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88667817-274D-4EBF-BA60-377C23CDDF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35" y="2730795"/>
            <a:ext cx="2105654" cy="2714837"/>
          </a:xfrm>
          <a:prstGeom prst="rect">
            <a:avLst/>
          </a:prstGeom>
        </p:spPr>
      </p:pic>
      <p:sp>
        <p:nvSpPr>
          <p:cNvPr id="17" name="TextBox 13">
            <a:extLst>
              <a:ext uri="{FF2B5EF4-FFF2-40B4-BE49-F238E27FC236}">
                <a16:creationId xmlns:a16="http://schemas.microsoft.com/office/drawing/2014/main" id="{F3C612D2-DA0F-472B-948F-B3676D06A34C}"/>
              </a:ext>
            </a:extLst>
          </p:cNvPr>
          <p:cNvSpPr txBox="1"/>
          <p:nvPr userDrawn="1"/>
        </p:nvSpPr>
        <p:spPr>
          <a:xfrm>
            <a:off x="6722621" y="5049427"/>
            <a:ext cx="2304256" cy="4714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dirty="0" smtClean="0">
                <a:solidFill>
                  <a:srgbClr val="863D90"/>
                </a:solidFill>
                <a:latin typeface="+mj-lt"/>
                <a:ea typeface="+mj-ea"/>
                <a:sym typeface="inpin heiti" panose="00000500000000000000" pitchFamily="2" charset="-122"/>
              </a:rPr>
              <a:t>04</a:t>
            </a:r>
            <a:endParaRPr lang="en-US" sz="2800" b="1" dirty="0">
              <a:solidFill>
                <a:srgbClr val="863D90"/>
              </a:solidFill>
              <a:latin typeface="+mj-lt"/>
              <a:ea typeface="+mj-ea"/>
              <a:sym typeface="inpin heiti" panose="00000500000000000000" pitchFamily="2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71E9699-1730-4200-9C45-7E0F08B28471}"/>
              </a:ext>
            </a:extLst>
          </p:cNvPr>
          <p:cNvCxnSpPr>
            <a:cxnSpLocks/>
          </p:cNvCxnSpPr>
          <p:nvPr userDrawn="1"/>
        </p:nvCxnSpPr>
        <p:spPr>
          <a:xfrm>
            <a:off x="8476540" y="5141116"/>
            <a:ext cx="0" cy="288032"/>
          </a:xfrm>
          <a:prstGeom prst="line">
            <a:avLst/>
          </a:prstGeom>
          <a:ln w="25400">
            <a:solidFill>
              <a:srgbClr val="863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60A63AD6-705C-4D2E-BE53-DABC4F8B697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770307" y="4923182"/>
            <a:ext cx="1975493" cy="723900"/>
          </a:xfrm>
        </p:spPr>
        <p:txBody>
          <a:bodyPr wrap="none" anchor="ctr" anchorCtr="0"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dirty="0" smtClean="0">
                <a:solidFill>
                  <a:srgbClr val="842E8C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  <p:extLst>
      <p:ext uri="{BB962C8B-B14F-4D97-AF65-F5344CB8AC3E}">
        <p14:creationId xmlns:p14="http://schemas.microsoft.com/office/powerpoint/2010/main" val="1210381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2AD22-5B84-4BE1-BE44-37659E853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6331" y="1361281"/>
            <a:ext cx="7682820" cy="154463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1BE320-3783-4943-B3BB-8834A76AB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331" y="3429000"/>
            <a:ext cx="51450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069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0D0421-4243-4339-875B-DD3DFD20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AB23-439C-4632-B888-546CC91A6CC9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D67729-2C1F-4DAB-B00D-360403FC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F86B70-CFE5-458F-A94D-50362DF4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44BC41-2666-4F6E-87BF-1170F0B9FEEB}"/>
              </a:ext>
            </a:extLst>
          </p:cNvPr>
          <p:cNvSpPr/>
          <p:nvPr userDrawn="1"/>
        </p:nvSpPr>
        <p:spPr>
          <a:xfrm>
            <a:off x="1112962" y="-1"/>
            <a:ext cx="2641845" cy="6004707"/>
          </a:xfrm>
          <a:prstGeom prst="rect">
            <a:avLst/>
          </a:prstGeom>
          <a:solidFill>
            <a:srgbClr val="842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81BA97-3B2A-4574-9AA8-343F020ED9D1}"/>
              </a:ext>
            </a:extLst>
          </p:cNvPr>
          <p:cNvSpPr txBox="1"/>
          <p:nvPr userDrawn="1"/>
        </p:nvSpPr>
        <p:spPr>
          <a:xfrm>
            <a:off x="4910532" y="170909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842E8C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rgbClr val="842E8C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7190D30-929B-4A86-A23C-7980A6D35B2C}"/>
              </a:ext>
            </a:extLst>
          </p:cNvPr>
          <p:cNvCxnSpPr/>
          <p:nvPr userDrawn="1"/>
        </p:nvCxnSpPr>
        <p:spPr>
          <a:xfrm rot="2700000">
            <a:off x="5299291" y="1944988"/>
            <a:ext cx="0" cy="595900"/>
          </a:xfrm>
          <a:prstGeom prst="line">
            <a:avLst/>
          </a:prstGeom>
          <a:ln>
            <a:solidFill>
              <a:srgbClr val="842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737B6EC-3CB8-4798-95AB-4241626C5B55}"/>
              </a:ext>
            </a:extLst>
          </p:cNvPr>
          <p:cNvSpPr txBox="1"/>
          <p:nvPr userDrawn="1"/>
        </p:nvSpPr>
        <p:spPr>
          <a:xfrm>
            <a:off x="4910532" y="2869209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842E8C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3</a:t>
            </a:r>
            <a:endParaRPr lang="zh-CN" altLang="en-US" sz="3600" b="1" dirty="0">
              <a:solidFill>
                <a:srgbClr val="842E8C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839F49D-D7BF-47A4-AD10-FC96C2ED2C25}"/>
              </a:ext>
            </a:extLst>
          </p:cNvPr>
          <p:cNvCxnSpPr/>
          <p:nvPr userDrawn="1"/>
        </p:nvCxnSpPr>
        <p:spPr>
          <a:xfrm rot="2700000">
            <a:off x="5299291" y="3105107"/>
            <a:ext cx="0" cy="595900"/>
          </a:xfrm>
          <a:prstGeom prst="line">
            <a:avLst/>
          </a:prstGeom>
          <a:ln>
            <a:solidFill>
              <a:srgbClr val="842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207E5FE-EFF2-44DC-BFCD-D94BACB88232}"/>
              </a:ext>
            </a:extLst>
          </p:cNvPr>
          <p:cNvSpPr txBox="1"/>
          <p:nvPr userDrawn="1"/>
        </p:nvSpPr>
        <p:spPr>
          <a:xfrm>
            <a:off x="4910532" y="402932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842E8C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5</a:t>
            </a:r>
            <a:endParaRPr lang="zh-CN" altLang="en-US" sz="3600" b="1" dirty="0">
              <a:solidFill>
                <a:srgbClr val="842E8C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3B06B3-CD34-4E91-B77C-C79C7A4A339A}"/>
              </a:ext>
            </a:extLst>
          </p:cNvPr>
          <p:cNvCxnSpPr/>
          <p:nvPr userDrawn="1"/>
        </p:nvCxnSpPr>
        <p:spPr>
          <a:xfrm rot="2700000">
            <a:off x="5299291" y="4265226"/>
            <a:ext cx="0" cy="595900"/>
          </a:xfrm>
          <a:prstGeom prst="line">
            <a:avLst/>
          </a:prstGeom>
          <a:ln>
            <a:solidFill>
              <a:srgbClr val="842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5FC52E8-B063-480D-B17C-5EC72AF09EB8}"/>
              </a:ext>
            </a:extLst>
          </p:cNvPr>
          <p:cNvSpPr txBox="1"/>
          <p:nvPr userDrawn="1"/>
        </p:nvSpPr>
        <p:spPr>
          <a:xfrm>
            <a:off x="8332069" y="170909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842E8C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rgbClr val="842E8C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8D1ED7-A05A-495E-AB2E-46948667034F}"/>
              </a:ext>
            </a:extLst>
          </p:cNvPr>
          <p:cNvCxnSpPr/>
          <p:nvPr userDrawn="1"/>
        </p:nvCxnSpPr>
        <p:spPr>
          <a:xfrm rot="2700000">
            <a:off x="8720828" y="1944988"/>
            <a:ext cx="0" cy="595900"/>
          </a:xfrm>
          <a:prstGeom prst="line">
            <a:avLst/>
          </a:prstGeom>
          <a:ln>
            <a:solidFill>
              <a:srgbClr val="842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315B9E7-13BF-44C5-9C46-CFEEC107D848}"/>
              </a:ext>
            </a:extLst>
          </p:cNvPr>
          <p:cNvSpPr txBox="1"/>
          <p:nvPr userDrawn="1"/>
        </p:nvSpPr>
        <p:spPr>
          <a:xfrm>
            <a:off x="8332069" y="2869209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842E8C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4</a:t>
            </a:r>
            <a:endParaRPr lang="zh-CN" altLang="en-US" sz="3600" b="1" dirty="0">
              <a:solidFill>
                <a:srgbClr val="842E8C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77853ED-9DB0-45CA-B8D9-EE0416620AC6}"/>
              </a:ext>
            </a:extLst>
          </p:cNvPr>
          <p:cNvCxnSpPr/>
          <p:nvPr userDrawn="1"/>
        </p:nvCxnSpPr>
        <p:spPr>
          <a:xfrm rot="2700000">
            <a:off x="8720828" y="3105107"/>
            <a:ext cx="0" cy="595900"/>
          </a:xfrm>
          <a:prstGeom prst="line">
            <a:avLst/>
          </a:prstGeom>
          <a:ln>
            <a:solidFill>
              <a:srgbClr val="842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5F7CAE0-A9F2-4B7D-B2B0-E6502409F18C}"/>
              </a:ext>
            </a:extLst>
          </p:cNvPr>
          <p:cNvSpPr txBox="1"/>
          <p:nvPr userDrawn="1"/>
        </p:nvSpPr>
        <p:spPr>
          <a:xfrm>
            <a:off x="8332069" y="402932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842E8C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6</a:t>
            </a:r>
            <a:endParaRPr lang="zh-CN" altLang="en-US" sz="3600" b="1" dirty="0">
              <a:solidFill>
                <a:srgbClr val="842E8C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E3B64DC-9DFB-4E76-9BAC-EA1C4406F7F7}"/>
              </a:ext>
            </a:extLst>
          </p:cNvPr>
          <p:cNvCxnSpPr/>
          <p:nvPr userDrawn="1"/>
        </p:nvCxnSpPr>
        <p:spPr>
          <a:xfrm rot="2700000">
            <a:off x="8720828" y="4265226"/>
            <a:ext cx="0" cy="595900"/>
          </a:xfrm>
          <a:prstGeom prst="line">
            <a:avLst/>
          </a:prstGeom>
          <a:ln>
            <a:solidFill>
              <a:srgbClr val="842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43A438DF-4659-4549-9131-4EBB22E978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95" y="853293"/>
            <a:ext cx="1933419" cy="1933419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D59221B6-7FC2-4CBF-A585-A38AD608C6BD}"/>
              </a:ext>
            </a:extLst>
          </p:cNvPr>
          <p:cNvGrpSpPr/>
          <p:nvPr userDrawn="1"/>
        </p:nvGrpSpPr>
        <p:grpSpPr>
          <a:xfrm>
            <a:off x="1291583" y="3345273"/>
            <a:ext cx="2284600" cy="2206680"/>
            <a:chOff x="1291583" y="3562929"/>
            <a:chExt cx="2284600" cy="220668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27E229F-CF66-4D4A-B69F-999986390447}"/>
                </a:ext>
              </a:extLst>
            </p:cNvPr>
            <p:cNvSpPr txBox="1"/>
            <p:nvPr/>
          </p:nvSpPr>
          <p:spPr>
            <a:xfrm>
              <a:off x="1647464" y="5507999"/>
              <a:ext cx="16401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0" i="0" dirty="0">
                  <a:solidFill>
                    <a:schemeClr val="bg1"/>
                  </a:solidFill>
                  <a:effectLst/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Tsinghua University</a:t>
              </a:r>
              <a:endParaRPr lang="zh-CN" altLang="en-US" sz="11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0C28466-D5DE-4AE7-B8F9-CE747ACAA348}"/>
                </a:ext>
              </a:extLst>
            </p:cNvPr>
            <p:cNvSpPr txBox="1"/>
            <p:nvPr/>
          </p:nvSpPr>
          <p:spPr>
            <a:xfrm>
              <a:off x="1291583" y="4416267"/>
              <a:ext cx="2284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1899546-3100-4ACC-AEA4-986E912B0959}"/>
                </a:ext>
              </a:extLst>
            </p:cNvPr>
            <p:cNvSpPr txBox="1"/>
            <p:nvPr/>
          </p:nvSpPr>
          <p:spPr>
            <a:xfrm>
              <a:off x="1725997" y="3562929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目录</a:t>
              </a: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1626ABF-D24E-4020-9953-3214C3A048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064" y="4975997"/>
              <a:ext cx="1442995" cy="495492"/>
            </a:xfrm>
            <a:prstGeom prst="rect">
              <a:avLst/>
            </a:prstGeom>
          </p:spPr>
        </p:pic>
      </p:grpSp>
      <p:sp>
        <p:nvSpPr>
          <p:cNvPr id="24" name="内容占位符 21">
            <a:extLst>
              <a:ext uri="{FF2B5EF4-FFF2-40B4-BE49-F238E27FC236}">
                <a16:creationId xmlns:a16="http://schemas.microsoft.com/office/drawing/2014/main" id="{65171540-8CB0-4C65-A03E-469D0F050465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436364" y="2062812"/>
            <a:ext cx="1975493" cy="723900"/>
          </a:xfrm>
        </p:spPr>
        <p:txBody>
          <a:bodyPr wrap="none" anchor="ctr" anchorCtr="0"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3600" b="1" kern="1200" dirty="0" smtClean="0">
                <a:solidFill>
                  <a:srgbClr val="842E8C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5" name="内容占位符 21">
            <a:extLst>
              <a:ext uri="{FF2B5EF4-FFF2-40B4-BE49-F238E27FC236}">
                <a16:creationId xmlns:a16="http://schemas.microsoft.com/office/drawing/2014/main" id="{F120CEA7-E310-49F5-99E5-0386B9704351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>
          <a:xfrm>
            <a:off x="8814893" y="2062812"/>
            <a:ext cx="1975493" cy="723900"/>
          </a:xfrm>
        </p:spPr>
        <p:txBody>
          <a:bodyPr wrap="none" anchor="ctr" anchorCtr="0"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3600" b="1" kern="1200" dirty="0" smtClean="0">
                <a:solidFill>
                  <a:srgbClr val="842E8C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6" name="内容占位符 21">
            <a:extLst>
              <a:ext uri="{FF2B5EF4-FFF2-40B4-BE49-F238E27FC236}">
                <a16:creationId xmlns:a16="http://schemas.microsoft.com/office/drawing/2014/main" id="{F3C5D4A4-AE8B-46CE-8BB5-AB5271B21418}"/>
              </a:ext>
            </a:extLst>
          </p:cNvPr>
          <p:cNvSpPr>
            <a:spLocks noGrp="1"/>
          </p:cNvSpPr>
          <p:nvPr userDrawn="1">
            <p:ph sz="quarter" idx="15" hasCustomPrompt="1"/>
          </p:nvPr>
        </p:nvSpPr>
        <p:spPr>
          <a:xfrm>
            <a:off x="5436365" y="3213856"/>
            <a:ext cx="1945270" cy="723900"/>
          </a:xfrm>
        </p:spPr>
        <p:txBody>
          <a:bodyPr wrap="none" anchor="ctr" anchorCtr="0"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3600" b="1" kern="1200" dirty="0" smtClean="0">
                <a:solidFill>
                  <a:srgbClr val="842E8C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7" name="内容占位符 21">
            <a:extLst>
              <a:ext uri="{FF2B5EF4-FFF2-40B4-BE49-F238E27FC236}">
                <a16:creationId xmlns:a16="http://schemas.microsoft.com/office/drawing/2014/main" id="{FC3FA75C-AAF9-4EA0-9AFC-955DF765668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8814893" y="3213856"/>
            <a:ext cx="1975493" cy="723900"/>
          </a:xfrm>
        </p:spPr>
        <p:txBody>
          <a:bodyPr wrap="none" anchor="ctr" anchorCtr="0"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3600" b="1" kern="1200" dirty="0" smtClean="0">
                <a:solidFill>
                  <a:srgbClr val="842E8C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8" name="内容占位符 21">
            <a:extLst>
              <a:ext uri="{FF2B5EF4-FFF2-40B4-BE49-F238E27FC236}">
                <a16:creationId xmlns:a16="http://schemas.microsoft.com/office/drawing/2014/main" id="{2EBBDF33-00C0-49F9-BE16-2BF317835501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5436364" y="4366496"/>
            <a:ext cx="1975493" cy="723900"/>
          </a:xfrm>
        </p:spPr>
        <p:txBody>
          <a:bodyPr wrap="none" anchor="ctr" anchorCtr="0"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3600" b="1" kern="1200" dirty="0" smtClean="0">
                <a:solidFill>
                  <a:srgbClr val="842E8C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9" name="内容占位符 21">
            <a:extLst>
              <a:ext uri="{FF2B5EF4-FFF2-40B4-BE49-F238E27FC236}">
                <a16:creationId xmlns:a16="http://schemas.microsoft.com/office/drawing/2014/main" id="{0E48565A-6DBE-428C-9235-C20C99315225}"/>
              </a:ext>
            </a:extLst>
          </p:cNvPr>
          <p:cNvSpPr>
            <a:spLocks noGrp="1"/>
          </p:cNvSpPr>
          <p:nvPr userDrawn="1">
            <p:ph sz="quarter" idx="18" hasCustomPrompt="1"/>
          </p:nvPr>
        </p:nvSpPr>
        <p:spPr>
          <a:xfrm>
            <a:off x="8814893" y="4366496"/>
            <a:ext cx="1975493" cy="723900"/>
          </a:xfrm>
        </p:spPr>
        <p:txBody>
          <a:bodyPr wrap="none" anchor="ctr" anchorCtr="0"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3600" b="1" kern="1200" dirty="0" smtClean="0">
                <a:solidFill>
                  <a:srgbClr val="842E8C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  <p:extLst>
      <p:ext uri="{BB962C8B-B14F-4D97-AF65-F5344CB8AC3E}">
        <p14:creationId xmlns:p14="http://schemas.microsoft.com/office/powerpoint/2010/main" val="7502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3">
            <a:extLst>
              <a:ext uri="{FF2B5EF4-FFF2-40B4-BE49-F238E27FC236}">
                <a16:creationId xmlns:a16="http://schemas.microsoft.com/office/drawing/2014/main" id="{517322AB-123A-49BE-9235-43B009152A06}"/>
              </a:ext>
            </a:extLst>
          </p:cNvPr>
          <p:cNvSpPr txBox="1"/>
          <p:nvPr userDrawn="1"/>
        </p:nvSpPr>
        <p:spPr>
          <a:xfrm>
            <a:off x="1937764" y="1109920"/>
            <a:ext cx="3126650" cy="6734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4000" b="1" baseline="0" dirty="0">
                <a:solidFill>
                  <a:srgbClr val="863D9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inpin heiti" panose="00000500000000000000" pitchFamily="2" charset="-122"/>
              </a:rPr>
              <a:t>CONTENTS</a:t>
            </a:r>
            <a:endParaRPr lang="en-US" sz="4000" b="1" baseline="0" dirty="0">
              <a:solidFill>
                <a:srgbClr val="863D90"/>
              </a:solidFill>
              <a:latin typeface="Times New Roman" panose="02020603050405020304" pitchFamily="18" charset="0"/>
              <a:ea typeface="黑体" panose="02010609060101010101" pitchFamily="49" charset="-122"/>
              <a:sym typeface="inpin heiti" panose="00000500000000000000" pitchFamily="2" charset="-122"/>
            </a:endParaRPr>
          </a:p>
        </p:txBody>
      </p:sp>
      <p:sp>
        <p:nvSpPr>
          <p:cNvPr id="51" name="平行四边形 50">
            <a:extLst>
              <a:ext uri="{FF2B5EF4-FFF2-40B4-BE49-F238E27FC236}">
                <a16:creationId xmlns:a16="http://schemas.microsoft.com/office/drawing/2014/main" id="{591F25E8-1595-4973-8C7B-BB90391322EB}"/>
              </a:ext>
            </a:extLst>
          </p:cNvPr>
          <p:cNvSpPr/>
          <p:nvPr userDrawn="1"/>
        </p:nvSpPr>
        <p:spPr>
          <a:xfrm flipV="1">
            <a:off x="5178714" y="1060344"/>
            <a:ext cx="8315292" cy="608436"/>
          </a:xfrm>
          <a:prstGeom prst="parallelogram">
            <a:avLst>
              <a:gd name="adj" fmla="val 79885"/>
            </a:avLst>
          </a:prstGeom>
          <a:solidFill>
            <a:srgbClr val="863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AC32CF84-FA31-4E53-B7BB-0077BDA92C33}"/>
              </a:ext>
            </a:extLst>
          </p:cNvPr>
          <p:cNvSpPr txBox="1"/>
          <p:nvPr userDrawn="1"/>
        </p:nvSpPr>
        <p:spPr>
          <a:xfrm>
            <a:off x="147727" y="1142163"/>
            <a:ext cx="1799794" cy="6361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600" b="1" dirty="0">
                <a:solidFill>
                  <a:srgbClr val="863D90"/>
                </a:solidFill>
                <a:latin typeface="+mj-ea"/>
                <a:ea typeface="+mj-ea"/>
                <a:sym typeface="inpin heiti" panose="00000500000000000000" pitchFamily="2" charset="-122"/>
              </a:rPr>
              <a:t>目录</a:t>
            </a:r>
            <a:endParaRPr lang="en-US" sz="3600" b="1" dirty="0">
              <a:solidFill>
                <a:srgbClr val="863D90"/>
              </a:solidFill>
              <a:latin typeface="+mj-ea"/>
              <a:ea typeface="+mj-ea"/>
              <a:sym typeface="inpin heiti" panose="00000500000000000000" pitchFamily="2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FF07785-1126-4224-8A23-81A2C66E283B}"/>
              </a:ext>
            </a:extLst>
          </p:cNvPr>
          <p:cNvCxnSpPr>
            <a:cxnSpLocks/>
          </p:cNvCxnSpPr>
          <p:nvPr userDrawn="1"/>
        </p:nvCxnSpPr>
        <p:spPr>
          <a:xfrm flipV="1">
            <a:off x="1810106" y="1304925"/>
            <a:ext cx="0" cy="363854"/>
          </a:xfrm>
          <a:prstGeom prst="line">
            <a:avLst/>
          </a:prstGeom>
          <a:ln w="38100">
            <a:solidFill>
              <a:srgbClr val="863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3">
            <a:extLst>
              <a:ext uri="{FF2B5EF4-FFF2-40B4-BE49-F238E27FC236}">
                <a16:creationId xmlns:a16="http://schemas.microsoft.com/office/drawing/2014/main" id="{A900AA9C-D2A1-4C84-B2FB-958051246D55}"/>
              </a:ext>
            </a:extLst>
          </p:cNvPr>
          <p:cNvSpPr txBox="1"/>
          <p:nvPr userDrawn="1"/>
        </p:nvSpPr>
        <p:spPr>
          <a:xfrm>
            <a:off x="4738328" y="2488950"/>
            <a:ext cx="2304256" cy="4714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863D90"/>
                </a:solidFill>
                <a:latin typeface="+mj-lt"/>
                <a:ea typeface="+mj-ea"/>
                <a:sym typeface="inpin heiti" panose="00000500000000000000" pitchFamily="2" charset="-122"/>
              </a:rPr>
              <a:t>01</a:t>
            </a:r>
            <a:endParaRPr lang="en-US" sz="2800" b="1" dirty="0">
              <a:solidFill>
                <a:srgbClr val="863D90"/>
              </a:solidFill>
              <a:latin typeface="+mj-lt"/>
              <a:ea typeface="+mj-ea"/>
              <a:sym typeface="inpin heiti" panose="00000500000000000000" pitchFamily="2" charset="-122"/>
            </a:endParaRPr>
          </a:p>
        </p:txBody>
      </p:sp>
      <p:sp>
        <p:nvSpPr>
          <p:cNvPr id="62" name="TextBox 13">
            <a:extLst>
              <a:ext uri="{FF2B5EF4-FFF2-40B4-BE49-F238E27FC236}">
                <a16:creationId xmlns:a16="http://schemas.microsoft.com/office/drawing/2014/main" id="{6F3993A8-04FB-42E6-9892-3B4689FEFE0F}"/>
              </a:ext>
            </a:extLst>
          </p:cNvPr>
          <p:cNvSpPr txBox="1"/>
          <p:nvPr userDrawn="1"/>
        </p:nvSpPr>
        <p:spPr>
          <a:xfrm>
            <a:off x="5610564" y="3796372"/>
            <a:ext cx="2304256" cy="4714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863D90"/>
                </a:solidFill>
                <a:latin typeface="+mj-lt"/>
                <a:ea typeface="+mj-ea"/>
                <a:sym typeface="inpin heiti" panose="00000500000000000000" pitchFamily="2" charset="-122"/>
              </a:rPr>
              <a:t>02</a:t>
            </a:r>
            <a:endParaRPr lang="en-US" sz="2800" b="1" dirty="0">
              <a:solidFill>
                <a:srgbClr val="863D90"/>
              </a:solidFill>
              <a:latin typeface="+mj-lt"/>
              <a:ea typeface="+mj-ea"/>
              <a:sym typeface="inpin heiti" panose="00000500000000000000" pitchFamily="2" charset="-122"/>
            </a:endParaRPr>
          </a:p>
        </p:txBody>
      </p:sp>
      <p:sp>
        <p:nvSpPr>
          <p:cNvPr id="64" name="TextBox 13">
            <a:extLst>
              <a:ext uri="{FF2B5EF4-FFF2-40B4-BE49-F238E27FC236}">
                <a16:creationId xmlns:a16="http://schemas.microsoft.com/office/drawing/2014/main" id="{F3C612D2-DA0F-472B-948F-B3676D06A34C}"/>
              </a:ext>
            </a:extLst>
          </p:cNvPr>
          <p:cNvSpPr txBox="1"/>
          <p:nvPr userDrawn="1"/>
        </p:nvSpPr>
        <p:spPr>
          <a:xfrm>
            <a:off x="6481510" y="5051539"/>
            <a:ext cx="2304256" cy="4714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863D90"/>
                </a:solidFill>
                <a:latin typeface="+mj-lt"/>
                <a:ea typeface="+mj-ea"/>
                <a:sym typeface="inpin heiti" panose="00000500000000000000" pitchFamily="2" charset="-122"/>
              </a:rPr>
              <a:t>03</a:t>
            </a:r>
            <a:endParaRPr lang="en-US" sz="2800" b="1" dirty="0">
              <a:solidFill>
                <a:srgbClr val="863D90"/>
              </a:solidFill>
              <a:latin typeface="+mj-lt"/>
              <a:ea typeface="+mj-ea"/>
              <a:sym typeface="inpin heiti" panose="00000500000000000000" pitchFamily="2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0613D70-C4BA-4336-B6F4-0FE15FF68094}"/>
              </a:ext>
            </a:extLst>
          </p:cNvPr>
          <p:cNvCxnSpPr>
            <a:cxnSpLocks/>
          </p:cNvCxnSpPr>
          <p:nvPr userDrawn="1"/>
        </p:nvCxnSpPr>
        <p:spPr>
          <a:xfrm>
            <a:off x="6467811" y="2578008"/>
            <a:ext cx="0" cy="293295"/>
          </a:xfrm>
          <a:prstGeom prst="line">
            <a:avLst/>
          </a:prstGeom>
          <a:ln w="25400">
            <a:solidFill>
              <a:srgbClr val="863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EBB74F5-D46A-4E38-8CDE-68AF53DC430E}"/>
              </a:ext>
            </a:extLst>
          </p:cNvPr>
          <p:cNvCxnSpPr>
            <a:cxnSpLocks/>
          </p:cNvCxnSpPr>
          <p:nvPr userDrawn="1"/>
        </p:nvCxnSpPr>
        <p:spPr>
          <a:xfrm>
            <a:off x="7339097" y="3888061"/>
            <a:ext cx="0" cy="288032"/>
          </a:xfrm>
          <a:prstGeom prst="line">
            <a:avLst/>
          </a:prstGeom>
          <a:ln w="25400">
            <a:solidFill>
              <a:srgbClr val="863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71E9699-1730-4200-9C45-7E0F08B28471}"/>
              </a:ext>
            </a:extLst>
          </p:cNvPr>
          <p:cNvCxnSpPr>
            <a:cxnSpLocks/>
          </p:cNvCxnSpPr>
          <p:nvPr userDrawn="1"/>
        </p:nvCxnSpPr>
        <p:spPr>
          <a:xfrm>
            <a:off x="8235429" y="5143228"/>
            <a:ext cx="0" cy="288032"/>
          </a:xfrm>
          <a:prstGeom prst="line">
            <a:avLst/>
          </a:prstGeom>
          <a:ln w="25400">
            <a:solidFill>
              <a:srgbClr val="863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平行四边形 69">
            <a:extLst>
              <a:ext uri="{FF2B5EF4-FFF2-40B4-BE49-F238E27FC236}">
                <a16:creationId xmlns:a16="http://schemas.microsoft.com/office/drawing/2014/main" id="{8F2C3668-63F7-43FD-ACFF-8D21BE231360}"/>
              </a:ext>
            </a:extLst>
          </p:cNvPr>
          <p:cNvSpPr/>
          <p:nvPr userDrawn="1"/>
        </p:nvSpPr>
        <p:spPr>
          <a:xfrm flipV="1">
            <a:off x="-3453865" y="2164810"/>
            <a:ext cx="11011858" cy="3804189"/>
          </a:xfrm>
          <a:prstGeom prst="parallelogram">
            <a:avLst>
              <a:gd name="adj" fmla="val 74286"/>
            </a:avLst>
          </a:prstGeom>
          <a:solidFill>
            <a:srgbClr val="863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5" name="内容占位符 21">
            <a:extLst>
              <a:ext uri="{FF2B5EF4-FFF2-40B4-BE49-F238E27FC236}">
                <a16:creationId xmlns:a16="http://schemas.microsoft.com/office/drawing/2014/main" id="{0DD90C5F-C256-49D0-9FBD-96566796A41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60986" y="2362705"/>
            <a:ext cx="1975493" cy="723900"/>
          </a:xfrm>
        </p:spPr>
        <p:txBody>
          <a:bodyPr wrap="none" anchor="ctr" anchorCtr="0"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dirty="0" smtClean="0">
                <a:solidFill>
                  <a:srgbClr val="842E8C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89" name="内容占位符 21">
            <a:extLst>
              <a:ext uri="{FF2B5EF4-FFF2-40B4-BE49-F238E27FC236}">
                <a16:creationId xmlns:a16="http://schemas.microsoft.com/office/drawing/2014/main" id="{16754B69-BE5D-4FDE-9CCD-4B5DEBBEA7E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25002" y="3670127"/>
            <a:ext cx="1975493" cy="723900"/>
          </a:xfrm>
        </p:spPr>
        <p:txBody>
          <a:bodyPr wrap="none" anchor="ctr" anchorCtr="0"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dirty="0" smtClean="0">
                <a:solidFill>
                  <a:srgbClr val="842E8C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91" name="内容占位符 21">
            <a:extLst>
              <a:ext uri="{FF2B5EF4-FFF2-40B4-BE49-F238E27FC236}">
                <a16:creationId xmlns:a16="http://schemas.microsoft.com/office/drawing/2014/main" id="{60A63AD6-705C-4D2E-BE53-DABC4F8B697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529196" y="4925294"/>
            <a:ext cx="1975493" cy="723900"/>
          </a:xfrm>
        </p:spPr>
        <p:txBody>
          <a:bodyPr wrap="none" anchor="ctr" anchorCtr="0"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dirty="0" smtClean="0">
                <a:solidFill>
                  <a:srgbClr val="842E8C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88667817-274D-4EBF-BA60-377C23CDDF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35" y="2730795"/>
            <a:ext cx="2105654" cy="27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61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FB0A791-8D8E-4F9A-9D11-3CC76E763ECA}"/>
              </a:ext>
            </a:extLst>
          </p:cNvPr>
          <p:cNvSpPr/>
          <p:nvPr userDrawn="1"/>
        </p:nvSpPr>
        <p:spPr>
          <a:xfrm>
            <a:off x="296613" y="287908"/>
            <a:ext cx="340742" cy="340742"/>
          </a:xfrm>
          <a:prstGeom prst="rect">
            <a:avLst/>
          </a:prstGeom>
          <a:solidFill>
            <a:srgbClr val="863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4FB969B-E411-46DC-B47E-31AF28ADE262}"/>
              </a:ext>
            </a:extLst>
          </p:cNvPr>
          <p:cNvSpPr/>
          <p:nvPr userDrawn="1"/>
        </p:nvSpPr>
        <p:spPr>
          <a:xfrm>
            <a:off x="154131" y="287908"/>
            <a:ext cx="85332" cy="340742"/>
          </a:xfrm>
          <a:prstGeom prst="rect">
            <a:avLst/>
          </a:prstGeom>
          <a:solidFill>
            <a:srgbClr val="863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C3E6A8B-D3D7-44C2-9A59-5A83429861D8}"/>
              </a:ext>
            </a:extLst>
          </p:cNvPr>
          <p:cNvSpPr/>
          <p:nvPr userDrawn="1"/>
        </p:nvSpPr>
        <p:spPr>
          <a:xfrm>
            <a:off x="11538018" y="6336283"/>
            <a:ext cx="340742" cy="340742"/>
          </a:xfrm>
          <a:prstGeom prst="rect">
            <a:avLst/>
          </a:prstGeom>
          <a:solidFill>
            <a:srgbClr val="863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882F33-CAE8-4E31-8416-1302F8F350CD}"/>
              </a:ext>
            </a:extLst>
          </p:cNvPr>
          <p:cNvSpPr/>
          <p:nvPr userDrawn="1"/>
        </p:nvSpPr>
        <p:spPr>
          <a:xfrm>
            <a:off x="11936556" y="6336283"/>
            <a:ext cx="85332" cy="340742"/>
          </a:xfrm>
          <a:prstGeom prst="rect">
            <a:avLst/>
          </a:prstGeom>
          <a:solidFill>
            <a:srgbClr val="863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A92D3008-7FAC-47D4-AF18-DB20E808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739" y="6324091"/>
            <a:ext cx="495300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fld id="{11CC9FD4-7953-474F-BDDD-03B89B9227C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71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9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01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333FDC9-1C37-4043-81C8-0B796B91E0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278" b="100000" l="216" r="100000">
                        <a14:backgroundMark x1="6039" y1="95107" x2="6039" y2="95107"/>
                        <a14:backgroundMark x1="95399" y1="92964" x2="95399" y2="92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444"/>
          <a:stretch/>
        </p:blipFill>
        <p:spPr>
          <a:xfrm>
            <a:off x="9840912" y="4657936"/>
            <a:ext cx="2351087" cy="232198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F86B70-CFE5-458F-A94D-50362DF4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699" y="6426200"/>
            <a:ext cx="495300" cy="365125"/>
          </a:xfrm>
        </p:spPr>
        <p:txBody>
          <a:bodyPr/>
          <a:lstStyle>
            <a:lvl1pPr algn="ct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11CC9FD4-7953-474F-BDDD-03B89B9227C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1C07-7DFC-4A2B-BB45-254BAAE8355B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1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1BD616-5C58-4793-986C-B74522D4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7890A-1F0F-46C8-BB25-E71EFD57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1DC99-081F-4A06-B63E-5B949D2F6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21C07-7DFC-4A2B-BB45-254BAAE8355B}" type="datetime1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41085-5B42-4040-A39D-744BFE538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2B761-1044-42B3-955E-2492FFA20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C9FD4-7953-474F-BDDD-03B89B922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54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0" r:id="rId3"/>
    <p:sldLayoutId id="2147483664" r:id="rId4"/>
    <p:sldLayoutId id="2147483666" r:id="rId5"/>
    <p:sldLayoutId id="2147483663" r:id="rId6"/>
    <p:sldLayoutId id="2147483655" r:id="rId7"/>
    <p:sldLayoutId id="2147483662" r:id="rId8"/>
    <p:sldLayoutId id="2147483667" r:id="rId9"/>
    <p:sldLayoutId id="214748366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14" pos="2933" userDrawn="1">
          <p15:clr>
            <a:srgbClr val="F26B43"/>
          </p15:clr>
        </p15:guide>
        <p15:guide id="15" pos="4747" userDrawn="1">
          <p15:clr>
            <a:srgbClr val="F26B43"/>
          </p15:clr>
        </p15:guide>
        <p15:guide id="16" orient="horz" pos="1661" userDrawn="1">
          <p15:clr>
            <a:srgbClr val="F26B43"/>
          </p15:clr>
        </p15:guide>
        <p15:guide id="17" orient="horz" pos="26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6D753-440E-4D36-B509-6C833124F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517" y="2383688"/>
            <a:ext cx="6985655" cy="928687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网络建模与</a:t>
            </a:r>
            <a:r>
              <a:rPr lang="zh-CN" altLang="en-US" b="1" dirty="0" smtClean="0"/>
              <a:t>分析课程展示</a:t>
            </a:r>
            <a:endParaRPr lang="zh-CN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D016F1-EE68-4D31-8AEB-D7B1E2CE7503}"/>
              </a:ext>
            </a:extLst>
          </p:cNvPr>
          <p:cNvCxnSpPr>
            <a:cxnSpLocks/>
          </p:cNvCxnSpPr>
          <p:nvPr/>
        </p:nvCxnSpPr>
        <p:spPr>
          <a:xfrm>
            <a:off x="2787042" y="3597917"/>
            <a:ext cx="6668135" cy="0"/>
          </a:xfrm>
          <a:prstGeom prst="line">
            <a:avLst/>
          </a:prstGeom>
          <a:ln w="76200" cmpd="thinThick">
            <a:solidFill>
              <a:srgbClr val="863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416DBE2-9696-4268-85AD-5E72B36E305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102" y="761009"/>
            <a:ext cx="3470423" cy="1154017"/>
          </a:xfrm>
          <a:prstGeom prst="rect">
            <a:avLst/>
          </a:prstGeom>
        </p:spPr>
      </p:pic>
      <p:sp>
        <p:nvSpPr>
          <p:cNvPr id="11" name="副标题 2">
            <a:extLst>
              <a:ext uri="{FF2B5EF4-FFF2-40B4-BE49-F238E27FC236}">
                <a16:creationId xmlns:a16="http://schemas.microsoft.com/office/drawing/2014/main" id="{FFFD5ADB-003D-4EA3-BA15-B95E7CD0A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0800" y="4066582"/>
            <a:ext cx="5145088" cy="155564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spc="600" dirty="0">
                <a:cs typeface="+mn-ea"/>
                <a:sym typeface="+mn-lt"/>
              </a:rPr>
              <a:t>贾宏</a:t>
            </a:r>
            <a:r>
              <a:rPr lang="zh-CN" altLang="en-US" sz="2800" b="1" spc="600" dirty="0" smtClean="0">
                <a:cs typeface="+mn-ea"/>
                <a:sym typeface="+mn-lt"/>
              </a:rPr>
              <a:t>宇</a:t>
            </a:r>
            <a:endParaRPr lang="zh-CN" altLang="en-US" sz="2800" b="1" spc="6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spc="600" dirty="0">
                <a:cs typeface="+mn-ea"/>
                <a:sym typeface="+mn-lt"/>
              </a:rPr>
              <a:t>2019</a:t>
            </a:r>
            <a:r>
              <a:rPr lang="zh-CN" altLang="en-US" sz="2800" b="1" spc="600" dirty="0">
                <a:cs typeface="+mn-ea"/>
                <a:sym typeface="+mn-lt"/>
              </a:rPr>
              <a:t>年</a:t>
            </a:r>
            <a:r>
              <a:rPr lang="en-US" altLang="zh-CN" sz="2800" b="1" spc="600" dirty="0" smtClean="0">
                <a:cs typeface="+mn-ea"/>
                <a:sym typeface="+mn-lt"/>
              </a:rPr>
              <a:t>12</a:t>
            </a:r>
            <a:r>
              <a:rPr lang="zh-CN" altLang="en-US" sz="2800" b="1" spc="600" dirty="0" smtClean="0">
                <a:cs typeface="+mn-ea"/>
                <a:sym typeface="+mn-lt"/>
              </a:rPr>
              <a:t>月</a:t>
            </a:r>
            <a:r>
              <a:rPr lang="en-US" altLang="zh-CN" sz="2800" b="1" spc="600" dirty="0" smtClean="0">
                <a:cs typeface="+mn-ea"/>
                <a:sym typeface="+mn-lt"/>
              </a:rPr>
              <a:t>25</a:t>
            </a:r>
            <a:r>
              <a:rPr lang="zh-CN" altLang="en-US" sz="2800" b="1" spc="600" dirty="0" smtClean="0">
                <a:cs typeface="+mn-ea"/>
                <a:sym typeface="+mn-lt"/>
              </a:rPr>
              <a:t>日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36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B1DC39-6E9F-4711-9B4F-555A0494AF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9020" y="2384867"/>
            <a:ext cx="3270427" cy="494434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环境与架构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41301D-F53F-46BB-8C90-39318550FD6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19685" y="3309966"/>
            <a:ext cx="3738323" cy="494434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界面展示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D508B-9070-42D0-9F6C-5051924B1B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8336" y="4191913"/>
            <a:ext cx="3407922" cy="494434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项目展示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C72D508B-9070-42D0-9F6C-5051924B1B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707878" y="5057664"/>
            <a:ext cx="3407922" cy="494434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416948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637772-4AD5-47F1-BE65-41E69AE8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>
                <a:cs typeface="+mn-ea"/>
                <a:sym typeface="+mn-lt"/>
              </a:rPr>
              <a:pPr/>
              <a:t>3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684" y="201711"/>
            <a:ext cx="252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环境与架构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63" y="3370926"/>
            <a:ext cx="10305572" cy="30601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F0003B7-3D18-4B16-A709-6C9D5A3189F5}"/>
              </a:ext>
            </a:extLst>
          </p:cNvPr>
          <p:cNvSpPr txBox="1"/>
          <p:nvPr/>
        </p:nvSpPr>
        <p:spPr>
          <a:xfrm>
            <a:off x="1129363" y="1040830"/>
            <a:ext cx="4953937" cy="523220"/>
          </a:xfrm>
          <a:prstGeom prst="rect">
            <a:avLst/>
          </a:prstGeom>
          <a:solidFill>
            <a:srgbClr val="863D90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电脑软硬件配置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0003B7-3D18-4B16-A709-6C9D5A3189F5}"/>
              </a:ext>
            </a:extLst>
          </p:cNvPr>
          <p:cNvSpPr txBox="1"/>
          <p:nvPr/>
        </p:nvSpPr>
        <p:spPr>
          <a:xfrm>
            <a:off x="6324297" y="1040830"/>
            <a:ext cx="5110638" cy="523220"/>
          </a:xfrm>
          <a:prstGeom prst="rect">
            <a:avLst/>
          </a:prstGeom>
          <a:solidFill>
            <a:srgbClr val="863D90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编译环境</a:t>
            </a:r>
          </a:p>
        </p:txBody>
      </p:sp>
      <p:sp>
        <p:nvSpPr>
          <p:cNvPr id="8" name="矩形 7"/>
          <p:cNvSpPr/>
          <p:nvPr/>
        </p:nvSpPr>
        <p:spPr>
          <a:xfrm>
            <a:off x="1103559" y="1564050"/>
            <a:ext cx="51752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软件</a:t>
            </a:r>
            <a:r>
              <a:rPr lang="zh-CN" altLang="zh-CN" sz="20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平台：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zh-CN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操作系统</a:t>
            </a:r>
            <a:r>
              <a:rPr lang="zh-CN" altLang="zh-CN" sz="20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：Windows </a:t>
            </a:r>
            <a:r>
              <a:rPr lang="zh-CN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10</a:t>
            </a:r>
            <a:r>
              <a:rPr lang="en-US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zh-CN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64</a:t>
            </a:r>
            <a:r>
              <a:rPr lang="zh-CN" altLang="zh-CN" sz="20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位</a:t>
            </a:r>
            <a:r>
              <a:rPr lang="zh-CN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操作系统</a:t>
            </a:r>
            <a:r>
              <a:rPr lang="en-US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zh-CN" altLang="zh-CN" sz="20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zh-CN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开发</a:t>
            </a:r>
            <a:r>
              <a:rPr lang="zh-CN" altLang="zh-CN" sz="20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软件：Microsoft Visual </a:t>
            </a:r>
            <a:r>
              <a:rPr lang="zh-CN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Studio</a:t>
            </a:r>
            <a:endParaRPr lang="en-US" altLang="zh-CN" sz="2000" dirty="0" smtClean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 </a:t>
            </a:r>
            <a:r>
              <a:rPr lang="en-US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        </a:t>
            </a:r>
            <a:r>
              <a:rPr lang="zh-CN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Premium </a:t>
            </a:r>
            <a:r>
              <a:rPr lang="zh-CN" altLang="zh-CN" sz="20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2012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硬件配置：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zh-CN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CPU</a:t>
            </a:r>
            <a:r>
              <a:rPr lang="zh-CN" altLang="zh-CN" sz="20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：Intel i7-9700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zh-CN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内存</a:t>
            </a:r>
            <a:r>
              <a:rPr lang="zh-CN" altLang="zh-CN" sz="20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：16GB</a:t>
            </a:r>
          </a:p>
        </p:txBody>
      </p:sp>
      <p:sp>
        <p:nvSpPr>
          <p:cNvPr id="9" name="矩形 8"/>
          <p:cNvSpPr/>
          <p:nvPr/>
        </p:nvSpPr>
        <p:spPr>
          <a:xfrm>
            <a:off x="6498609" y="1625256"/>
            <a:ext cx="46329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编程语言</a:t>
            </a:r>
            <a:r>
              <a:rPr lang="zh-CN" altLang="zh-CN" sz="20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：C++、MFC框架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编译选项：使用Release选项</a:t>
            </a:r>
            <a:r>
              <a:rPr lang="zh-CN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、</a:t>
            </a:r>
            <a:endParaRPr lang="en-US" altLang="zh-CN" sz="2000" dirty="0" smtClean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 </a:t>
            </a:r>
            <a:r>
              <a:rPr lang="en-US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本地</a:t>
            </a:r>
            <a:r>
              <a:rPr lang="zh-CN" altLang="zh-CN" sz="20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Windows</a:t>
            </a:r>
            <a:r>
              <a:rPr lang="zh-CN" altLang="zh-CN" sz="2000" dirty="0" smtClean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调试器</a:t>
            </a:r>
            <a:endParaRPr lang="zh-CN" altLang="zh-CN" sz="20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775404" y="3251260"/>
            <a:ext cx="2615791" cy="14117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914604" y="4901011"/>
            <a:ext cx="5721146" cy="7034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635750" y="4897987"/>
            <a:ext cx="4799185" cy="15719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209489" y="299036"/>
            <a:ext cx="5434487" cy="407568"/>
            <a:chOff x="6209489" y="299036"/>
            <a:chExt cx="5434487" cy="407568"/>
          </a:xfrm>
        </p:grpSpPr>
        <p:sp>
          <p:nvSpPr>
            <p:cNvPr id="31" name="文本框 10">
              <a:extLst>
                <a:ext uri="{FF2B5EF4-FFF2-40B4-BE49-F238E27FC236}">
                  <a16:creationId xmlns:a16="http://schemas.microsoft.com/office/drawing/2014/main" id="{21D9F2B1-25A9-42CC-90B4-7AD0D14C237C}"/>
                </a:ext>
              </a:extLst>
            </p:cNvPr>
            <p:cNvSpPr txBox="1"/>
            <p:nvPr/>
          </p:nvSpPr>
          <p:spPr>
            <a:xfrm>
              <a:off x="7803072" y="3064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rgbClr val="A6A6A6"/>
                  </a:solidFill>
                  <a:latin typeface="+mn-lt"/>
                  <a:ea typeface="+mn-ea"/>
                  <a:cs typeface="+mn-ea"/>
                  <a:sym typeface="+mn-lt"/>
                </a:rPr>
                <a:t>界面展示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5781CDB-2AD1-4E87-AD48-096FD017A056}"/>
                </a:ext>
              </a:extLst>
            </p:cNvPr>
            <p:cNvSpPr txBox="1"/>
            <p:nvPr/>
          </p:nvSpPr>
          <p:spPr>
            <a:xfrm>
              <a:off x="9119731" y="2990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A6A6A6"/>
                  </a:solidFill>
                  <a:cs typeface="+mn-ea"/>
                  <a:sym typeface="+mn-lt"/>
                </a:rPr>
                <a:t>项目展示</a:t>
              </a:r>
              <a:endParaRPr lang="zh-CN" altLang="en-US" sz="2000" dirty="0">
                <a:solidFill>
                  <a:srgbClr val="A6A6A6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497B6C2-1A79-4D1B-8773-A761E9710A04}"/>
                </a:ext>
              </a:extLst>
            </p:cNvPr>
            <p:cNvSpPr txBox="1"/>
            <p:nvPr/>
          </p:nvSpPr>
          <p:spPr>
            <a:xfrm>
              <a:off x="10433388" y="2990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A6A6A6"/>
                  </a:solidFill>
                  <a:cs typeface="+mn-ea"/>
                  <a:sym typeface="+mn-lt"/>
                </a:rPr>
                <a:t>结果分析</a:t>
              </a:r>
              <a:endParaRPr lang="zh-CN" altLang="en-US" sz="2000" dirty="0">
                <a:solidFill>
                  <a:srgbClr val="A6A6A6"/>
                </a:solidFill>
                <a:cs typeface="+mn-ea"/>
                <a:sym typeface="+mn-lt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9DF37AA-3138-4426-9923-4FEB66E7D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3975" y="334806"/>
              <a:ext cx="84295" cy="3285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12AE685-D009-4281-9031-22D99DEC8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1651" y="340462"/>
              <a:ext cx="84295" cy="3285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0">
              <a:extLst>
                <a:ext uri="{FF2B5EF4-FFF2-40B4-BE49-F238E27FC236}">
                  <a16:creationId xmlns:a16="http://schemas.microsoft.com/office/drawing/2014/main" id="{21D9F2B1-25A9-42CC-90B4-7AD0D14C237C}"/>
                </a:ext>
              </a:extLst>
            </p:cNvPr>
            <p:cNvSpPr txBox="1"/>
            <p:nvPr/>
          </p:nvSpPr>
          <p:spPr>
            <a:xfrm>
              <a:off x="6209489" y="306494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rgbClr val="863D90"/>
                  </a:solidFill>
                  <a:latin typeface="+mn-lt"/>
                  <a:ea typeface="+mn-ea"/>
                  <a:cs typeface="+mn-ea"/>
                  <a:sym typeface="+mn-lt"/>
                </a:rPr>
                <a:t>环境与架构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9DF37AA-3138-4426-9923-4FEB66E7D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592" y="344348"/>
              <a:ext cx="84295" cy="3285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4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7" grpId="0" animBg="1"/>
      <p:bldP spid="27" grpId="1" animBg="1"/>
      <p:bldP spid="29" grpId="0" animBg="1"/>
      <p:bldP spid="2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637772-4AD5-47F1-BE65-41E69AE8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>
                <a:cs typeface="+mn-ea"/>
                <a:sym typeface="+mn-lt"/>
              </a:rPr>
              <a:pPr/>
              <a:t>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684" y="201711"/>
            <a:ext cx="252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界面展示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710314"/>
            <a:ext cx="8919407" cy="605713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446227A-4DC8-4EAF-B6D7-A7F1ABAF7953}"/>
              </a:ext>
            </a:extLst>
          </p:cNvPr>
          <p:cNvSpPr txBox="1"/>
          <p:nvPr/>
        </p:nvSpPr>
        <p:spPr>
          <a:xfrm>
            <a:off x="9268753" y="1798997"/>
            <a:ext cx="2404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ASCII      </a:t>
            </a:r>
            <a:r>
              <a:rPr lang="zh-CN" altLang="en-US" sz="2400" dirty="0" smtClean="0"/>
              <a:t>编码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Huffman  </a:t>
            </a:r>
            <a:r>
              <a:rPr lang="zh-CN" altLang="en-US" sz="2400" dirty="0" smtClean="0"/>
              <a:t>编码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Hamming</a:t>
            </a:r>
            <a:r>
              <a:rPr lang="zh-CN" altLang="en-US" sz="2400" dirty="0" smtClean="0"/>
              <a:t>编码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OOK </a:t>
            </a:r>
            <a:r>
              <a:rPr lang="zh-CN" altLang="en-US" sz="2400" dirty="0" smtClean="0"/>
              <a:t>调制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高斯</a:t>
            </a:r>
            <a:r>
              <a:rPr lang="zh-CN" altLang="en-US" sz="2400" dirty="0" smtClean="0"/>
              <a:t>白噪声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自定义周期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动态</a:t>
            </a:r>
            <a:r>
              <a:rPr lang="zh-CN" altLang="en-US" sz="2400" dirty="0"/>
              <a:t>绘图</a:t>
            </a:r>
            <a:endParaRPr lang="en-US" altLang="zh-CN" sz="24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6209489" y="299036"/>
            <a:ext cx="5434487" cy="407568"/>
            <a:chOff x="6209489" y="299036"/>
            <a:chExt cx="5434487" cy="407568"/>
          </a:xfrm>
        </p:grpSpPr>
        <p:sp>
          <p:nvSpPr>
            <p:cNvPr id="32" name="文本框 10">
              <a:extLst>
                <a:ext uri="{FF2B5EF4-FFF2-40B4-BE49-F238E27FC236}">
                  <a16:creationId xmlns:a16="http://schemas.microsoft.com/office/drawing/2014/main" id="{21D9F2B1-25A9-42CC-90B4-7AD0D14C237C}"/>
                </a:ext>
              </a:extLst>
            </p:cNvPr>
            <p:cNvSpPr txBox="1"/>
            <p:nvPr/>
          </p:nvSpPr>
          <p:spPr>
            <a:xfrm>
              <a:off x="7803072" y="3064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rgbClr val="863D90"/>
                  </a:solidFill>
                  <a:latin typeface="+mn-lt"/>
                  <a:ea typeface="+mn-ea"/>
                  <a:cs typeface="+mn-ea"/>
                  <a:sym typeface="+mn-lt"/>
                </a:rPr>
                <a:t>界面展示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5781CDB-2AD1-4E87-AD48-096FD017A056}"/>
                </a:ext>
              </a:extLst>
            </p:cNvPr>
            <p:cNvSpPr txBox="1"/>
            <p:nvPr/>
          </p:nvSpPr>
          <p:spPr>
            <a:xfrm>
              <a:off x="9119731" y="2990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A6A6A6"/>
                  </a:solidFill>
                  <a:cs typeface="+mn-ea"/>
                  <a:sym typeface="+mn-lt"/>
                </a:rPr>
                <a:t>项目展示</a:t>
              </a:r>
              <a:endParaRPr lang="zh-CN" altLang="en-US" sz="2000" dirty="0">
                <a:solidFill>
                  <a:srgbClr val="A6A6A6"/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497B6C2-1A79-4D1B-8773-A761E9710A04}"/>
                </a:ext>
              </a:extLst>
            </p:cNvPr>
            <p:cNvSpPr txBox="1"/>
            <p:nvPr/>
          </p:nvSpPr>
          <p:spPr>
            <a:xfrm>
              <a:off x="10433388" y="2990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A6A6A6"/>
                  </a:solidFill>
                  <a:cs typeface="+mn-ea"/>
                  <a:sym typeface="+mn-lt"/>
                </a:rPr>
                <a:t>结果分析</a:t>
              </a:r>
              <a:endParaRPr lang="zh-CN" altLang="en-US" sz="2000" dirty="0">
                <a:solidFill>
                  <a:srgbClr val="A6A6A6"/>
                </a:solidFill>
                <a:cs typeface="+mn-ea"/>
                <a:sym typeface="+mn-lt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9DF37AA-3138-4426-9923-4FEB66E7D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3975" y="334806"/>
              <a:ext cx="84295" cy="3285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12AE685-D009-4281-9031-22D99DEC8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1651" y="340462"/>
              <a:ext cx="84295" cy="3285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10">
              <a:extLst>
                <a:ext uri="{FF2B5EF4-FFF2-40B4-BE49-F238E27FC236}">
                  <a16:creationId xmlns:a16="http://schemas.microsoft.com/office/drawing/2014/main" id="{21D9F2B1-25A9-42CC-90B4-7AD0D14C237C}"/>
                </a:ext>
              </a:extLst>
            </p:cNvPr>
            <p:cNvSpPr txBox="1"/>
            <p:nvPr/>
          </p:nvSpPr>
          <p:spPr>
            <a:xfrm>
              <a:off x="6209489" y="306494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rgbClr val="A6A6A6"/>
                  </a:solidFill>
                  <a:latin typeface="+mn-lt"/>
                  <a:ea typeface="+mn-ea"/>
                  <a:cs typeface="+mn-ea"/>
                  <a:sym typeface="+mn-lt"/>
                </a:rPr>
                <a:t>环境与架构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9DF37AA-3138-4426-9923-4FEB66E7D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592" y="344348"/>
              <a:ext cx="84295" cy="3285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5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637772-4AD5-47F1-BE65-41E69AE8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>
                <a:cs typeface="+mn-ea"/>
                <a:sym typeface="+mn-lt"/>
              </a:rPr>
              <a:pPr/>
              <a:t>5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684" y="201711"/>
            <a:ext cx="252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项目展示</a:t>
            </a:r>
            <a:endParaRPr lang="zh-CN" altLang="en-US" sz="2800" dirty="0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09489" y="299036"/>
            <a:ext cx="5434487" cy="407568"/>
            <a:chOff x="6209489" y="299036"/>
            <a:chExt cx="5434487" cy="407568"/>
          </a:xfrm>
        </p:grpSpPr>
        <p:sp>
          <p:nvSpPr>
            <p:cNvPr id="32" name="文本框 10">
              <a:extLst>
                <a:ext uri="{FF2B5EF4-FFF2-40B4-BE49-F238E27FC236}">
                  <a16:creationId xmlns:a16="http://schemas.microsoft.com/office/drawing/2014/main" id="{21D9F2B1-25A9-42CC-90B4-7AD0D14C237C}"/>
                </a:ext>
              </a:extLst>
            </p:cNvPr>
            <p:cNvSpPr txBox="1"/>
            <p:nvPr/>
          </p:nvSpPr>
          <p:spPr>
            <a:xfrm>
              <a:off x="7803072" y="3064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rgbClr val="A6A6A6"/>
                  </a:solidFill>
                  <a:latin typeface="+mn-lt"/>
                  <a:ea typeface="+mn-ea"/>
                  <a:cs typeface="+mn-ea"/>
                  <a:sym typeface="+mn-lt"/>
                </a:rPr>
                <a:t>界面展示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5781CDB-2AD1-4E87-AD48-096FD017A056}"/>
                </a:ext>
              </a:extLst>
            </p:cNvPr>
            <p:cNvSpPr txBox="1"/>
            <p:nvPr/>
          </p:nvSpPr>
          <p:spPr>
            <a:xfrm>
              <a:off x="9119731" y="2990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863D90"/>
                  </a:solidFill>
                  <a:cs typeface="+mn-ea"/>
                  <a:sym typeface="+mn-lt"/>
                </a:rPr>
                <a:t>项目展示</a:t>
              </a:r>
              <a:endParaRPr lang="zh-CN" altLang="en-US" sz="2000" dirty="0">
                <a:solidFill>
                  <a:srgbClr val="863D90"/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497B6C2-1A79-4D1B-8773-A761E9710A04}"/>
                </a:ext>
              </a:extLst>
            </p:cNvPr>
            <p:cNvSpPr txBox="1"/>
            <p:nvPr/>
          </p:nvSpPr>
          <p:spPr>
            <a:xfrm>
              <a:off x="10433388" y="2990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A6A6A6"/>
                  </a:solidFill>
                  <a:cs typeface="+mn-ea"/>
                  <a:sym typeface="+mn-lt"/>
                </a:rPr>
                <a:t>结果分析</a:t>
              </a:r>
              <a:endParaRPr lang="zh-CN" altLang="en-US" sz="2000" dirty="0">
                <a:solidFill>
                  <a:srgbClr val="A6A6A6"/>
                </a:solidFill>
                <a:cs typeface="+mn-ea"/>
                <a:sym typeface="+mn-lt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9DF37AA-3138-4426-9923-4FEB66E7D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3975" y="334806"/>
              <a:ext cx="84295" cy="3285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12AE685-D009-4281-9031-22D99DEC8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1651" y="340462"/>
              <a:ext cx="84295" cy="3285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10">
              <a:extLst>
                <a:ext uri="{FF2B5EF4-FFF2-40B4-BE49-F238E27FC236}">
                  <a16:creationId xmlns:a16="http://schemas.microsoft.com/office/drawing/2014/main" id="{21D9F2B1-25A9-42CC-90B4-7AD0D14C237C}"/>
                </a:ext>
              </a:extLst>
            </p:cNvPr>
            <p:cNvSpPr txBox="1"/>
            <p:nvPr/>
          </p:nvSpPr>
          <p:spPr>
            <a:xfrm>
              <a:off x="6209489" y="306494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rgbClr val="A6A6A6"/>
                  </a:solidFill>
                  <a:latin typeface="+mn-lt"/>
                  <a:ea typeface="+mn-ea"/>
                  <a:cs typeface="+mn-ea"/>
                  <a:sym typeface="+mn-lt"/>
                </a:rPr>
                <a:t>环境与架构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9DF37AA-3138-4426-9923-4FEB66E7D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592" y="344348"/>
              <a:ext cx="84295" cy="3285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82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637772-4AD5-47F1-BE65-41E69AE8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684" y="201711"/>
            <a:ext cx="252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cs typeface="+mn-ea"/>
                <a:sym typeface="+mn-lt"/>
              </a:rPr>
              <a:t>结果分析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5" y="4086846"/>
            <a:ext cx="3528000" cy="21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82" y="4086846"/>
            <a:ext cx="3528000" cy="216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5" y="1005654"/>
            <a:ext cx="4757506" cy="264368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F0003B7-3D18-4B16-A709-6C9D5A3189F5}"/>
              </a:ext>
            </a:extLst>
          </p:cNvPr>
          <p:cNvSpPr txBox="1"/>
          <p:nvPr/>
        </p:nvSpPr>
        <p:spPr>
          <a:xfrm>
            <a:off x="645145" y="3649340"/>
            <a:ext cx="4757506" cy="369332"/>
          </a:xfrm>
          <a:prstGeom prst="rect">
            <a:avLst/>
          </a:prstGeom>
          <a:solidFill>
            <a:srgbClr val="7030A0">
              <a:alpha val="70000"/>
            </a:srgb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噪声信息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0003B7-3D18-4B16-A709-6C9D5A3189F5}"/>
              </a:ext>
            </a:extLst>
          </p:cNvPr>
          <p:cNvSpPr txBox="1"/>
          <p:nvPr/>
        </p:nvSpPr>
        <p:spPr>
          <a:xfrm>
            <a:off x="645145" y="6246846"/>
            <a:ext cx="3528000" cy="369332"/>
          </a:xfrm>
          <a:prstGeom prst="rect">
            <a:avLst/>
          </a:prstGeom>
          <a:solidFill>
            <a:srgbClr val="7030A0">
              <a:alpha val="70000"/>
            </a:srgb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调制图像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F0003B7-3D18-4B16-A709-6C9D5A3189F5}"/>
              </a:ext>
            </a:extLst>
          </p:cNvPr>
          <p:cNvSpPr txBox="1"/>
          <p:nvPr/>
        </p:nvSpPr>
        <p:spPr>
          <a:xfrm>
            <a:off x="4380582" y="6246846"/>
            <a:ext cx="3528000" cy="369332"/>
          </a:xfrm>
          <a:prstGeom prst="rect">
            <a:avLst/>
          </a:prstGeom>
          <a:solidFill>
            <a:srgbClr val="7030A0">
              <a:alpha val="70000"/>
            </a:srgb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添加噪声后图像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71116" y="6087290"/>
            <a:ext cx="1629556" cy="688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F0003B7-3D18-4B16-A709-6C9D5A3189F5}"/>
              </a:ext>
            </a:extLst>
          </p:cNvPr>
          <p:cNvSpPr txBox="1"/>
          <p:nvPr/>
        </p:nvSpPr>
        <p:spPr>
          <a:xfrm>
            <a:off x="8116019" y="6246619"/>
            <a:ext cx="3528000" cy="369332"/>
          </a:xfrm>
          <a:prstGeom prst="rect">
            <a:avLst/>
          </a:prstGeom>
          <a:solidFill>
            <a:srgbClr val="7030A0">
              <a:alpha val="70000"/>
            </a:srgb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解调图像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19" y="4086846"/>
            <a:ext cx="3527957" cy="21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" t="10810" r="8546" b="5563"/>
          <a:stretch/>
        </p:blipFill>
        <p:spPr>
          <a:xfrm>
            <a:off x="5484913" y="1066800"/>
            <a:ext cx="3100552" cy="22807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" t="10447" r="8713" b="5587"/>
          <a:stretch/>
        </p:blipFill>
        <p:spPr>
          <a:xfrm>
            <a:off x="8585465" y="1056289"/>
            <a:ext cx="3058511" cy="229125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F0003B7-3D18-4B16-A709-6C9D5A3189F5}"/>
              </a:ext>
            </a:extLst>
          </p:cNvPr>
          <p:cNvSpPr txBox="1"/>
          <p:nvPr/>
        </p:nvSpPr>
        <p:spPr>
          <a:xfrm>
            <a:off x="5484912" y="3646025"/>
            <a:ext cx="6159063" cy="369332"/>
          </a:xfrm>
          <a:prstGeom prst="rect">
            <a:avLst/>
          </a:prstGeom>
          <a:solidFill>
            <a:srgbClr val="7030A0">
              <a:alpha val="70000"/>
            </a:srgb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直方图验证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09489" y="299036"/>
            <a:ext cx="5434487" cy="407568"/>
            <a:chOff x="6209489" y="299036"/>
            <a:chExt cx="5434487" cy="407568"/>
          </a:xfrm>
        </p:grpSpPr>
        <p:sp>
          <p:nvSpPr>
            <p:cNvPr id="31" name="文本框 10">
              <a:extLst>
                <a:ext uri="{FF2B5EF4-FFF2-40B4-BE49-F238E27FC236}">
                  <a16:creationId xmlns:a16="http://schemas.microsoft.com/office/drawing/2014/main" id="{21D9F2B1-25A9-42CC-90B4-7AD0D14C237C}"/>
                </a:ext>
              </a:extLst>
            </p:cNvPr>
            <p:cNvSpPr txBox="1"/>
            <p:nvPr/>
          </p:nvSpPr>
          <p:spPr>
            <a:xfrm>
              <a:off x="7803072" y="3064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rgbClr val="A6A6A6"/>
                  </a:solidFill>
                  <a:latin typeface="+mn-lt"/>
                  <a:ea typeface="+mn-ea"/>
                  <a:cs typeface="+mn-ea"/>
                  <a:sym typeface="+mn-lt"/>
                </a:rPr>
                <a:t>界面展示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5781CDB-2AD1-4E87-AD48-096FD017A056}"/>
                </a:ext>
              </a:extLst>
            </p:cNvPr>
            <p:cNvSpPr txBox="1"/>
            <p:nvPr/>
          </p:nvSpPr>
          <p:spPr>
            <a:xfrm>
              <a:off x="9119731" y="2990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A6A6A6"/>
                  </a:solidFill>
                  <a:cs typeface="+mn-ea"/>
                  <a:sym typeface="+mn-lt"/>
                </a:rPr>
                <a:t>项目展示</a:t>
              </a:r>
              <a:endParaRPr lang="zh-CN" altLang="en-US" sz="2000" dirty="0">
                <a:solidFill>
                  <a:srgbClr val="A6A6A6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497B6C2-1A79-4D1B-8773-A761E9710A04}"/>
                </a:ext>
              </a:extLst>
            </p:cNvPr>
            <p:cNvSpPr txBox="1"/>
            <p:nvPr/>
          </p:nvSpPr>
          <p:spPr>
            <a:xfrm>
              <a:off x="10433388" y="2990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863D90"/>
                  </a:solidFill>
                  <a:cs typeface="+mn-ea"/>
                  <a:sym typeface="+mn-lt"/>
                </a:rPr>
                <a:t>结果分析</a:t>
              </a:r>
              <a:endParaRPr lang="zh-CN" altLang="en-US" sz="2000" dirty="0">
                <a:solidFill>
                  <a:srgbClr val="863D90"/>
                </a:solidFill>
                <a:cs typeface="+mn-ea"/>
                <a:sym typeface="+mn-lt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9DF37AA-3138-4426-9923-4FEB66E7D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3975" y="334806"/>
              <a:ext cx="84295" cy="3285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12AE685-D009-4281-9031-22D99DEC8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1651" y="340462"/>
              <a:ext cx="84295" cy="3285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0">
              <a:extLst>
                <a:ext uri="{FF2B5EF4-FFF2-40B4-BE49-F238E27FC236}">
                  <a16:creationId xmlns:a16="http://schemas.microsoft.com/office/drawing/2014/main" id="{21D9F2B1-25A9-42CC-90B4-7AD0D14C237C}"/>
                </a:ext>
              </a:extLst>
            </p:cNvPr>
            <p:cNvSpPr txBox="1"/>
            <p:nvPr/>
          </p:nvSpPr>
          <p:spPr>
            <a:xfrm>
              <a:off x="6209489" y="306494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rgbClr val="A6A6A6"/>
                  </a:solidFill>
                  <a:latin typeface="+mn-lt"/>
                  <a:ea typeface="+mn-ea"/>
                  <a:cs typeface="+mn-ea"/>
                  <a:sym typeface="+mn-lt"/>
                </a:rPr>
                <a:t>环境与架构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9DF37AA-3138-4426-9923-4FEB66E7D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592" y="344348"/>
              <a:ext cx="84295" cy="3285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75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637772-4AD5-47F1-BE65-41E69AE8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>
                <a:cs typeface="+mn-ea"/>
                <a:sym typeface="+mn-lt"/>
              </a:rPr>
              <a:pPr/>
              <a:t>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684" y="201711"/>
            <a:ext cx="252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cs typeface="+mn-ea"/>
                <a:sym typeface="+mn-lt"/>
              </a:rPr>
              <a:t>结果分析</a:t>
            </a:r>
            <a:endParaRPr lang="zh-CN" altLang="en-US" sz="2800" dirty="0"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92823"/>
              </p:ext>
            </p:extLst>
          </p:nvPr>
        </p:nvGraphicFramePr>
        <p:xfrm>
          <a:off x="417621" y="4000153"/>
          <a:ext cx="6564404" cy="2225040"/>
        </p:xfrm>
        <a:graphic>
          <a:graphicData uri="http://schemas.openxmlformats.org/drawingml/2006/table">
            <a:tbl>
              <a:tblPr/>
              <a:tblGrid>
                <a:gridCol w="1641101">
                  <a:extLst>
                    <a:ext uri="{9D8B030D-6E8A-4147-A177-3AD203B41FA5}">
                      <a16:colId xmlns:a16="http://schemas.microsoft.com/office/drawing/2014/main" val="1966052925"/>
                    </a:ext>
                  </a:extLst>
                </a:gridCol>
                <a:gridCol w="1641101">
                  <a:extLst>
                    <a:ext uri="{9D8B030D-6E8A-4147-A177-3AD203B41FA5}">
                      <a16:colId xmlns:a16="http://schemas.microsoft.com/office/drawing/2014/main" val="214417708"/>
                    </a:ext>
                  </a:extLst>
                </a:gridCol>
                <a:gridCol w="1641101">
                  <a:extLst>
                    <a:ext uri="{9D8B030D-6E8A-4147-A177-3AD203B41FA5}">
                      <a16:colId xmlns:a16="http://schemas.microsoft.com/office/drawing/2014/main" val="754092437"/>
                    </a:ext>
                  </a:extLst>
                </a:gridCol>
                <a:gridCol w="1641101">
                  <a:extLst>
                    <a:ext uri="{9D8B030D-6E8A-4147-A177-3AD203B41FA5}">
                      <a16:colId xmlns:a16="http://schemas.microsoft.com/office/drawing/2014/main" val="4214034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Noise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period=8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period=16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period=24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936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ASCII </a:t>
                      </a:r>
                      <a:endParaRPr lang="en-US" b="1" dirty="0" smtClean="0">
                        <a:effectLst/>
                      </a:endParaRPr>
                    </a:p>
                    <a:p>
                      <a:pPr algn="ctr"/>
                      <a:r>
                        <a:rPr lang="en-US" b="1" dirty="0" smtClean="0">
                          <a:effectLst/>
                        </a:rPr>
                        <a:t>Code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0.5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0.6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0.6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97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Huffman </a:t>
                      </a:r>
                      <a:endParaRPr lang="en-US" b="1" dirty="0" smtClean="0">
                        <a:effectLst/>
                      </a:endParaRPr>
                    </a:p>
                    <a:p>
                      <a:pPr algn="ctr"/>
                      <a:r>
                        <a:rPr lang="en-US" b="1" dirty="0" smtClean="0">
                          <a:effectLst/>
                        </a:rPr>
                        <a:t>Code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0.5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0.5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0.9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734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Hamming </a:t>
                      </a:r>
                      <a:endParaRPr lang="en-US" b="1" dirty="0" smtClean="0">
                        <a:effectLst/>
                      </a:endParaRPr>
                    </a:p>
                    <a:p>
                      <a:pPr algn="ctr"/>
                      <a:r>
                        <a:rPr lang="en-US" b="1" dirty="0" smtClean="0">
                          <a:effectLst/>
                        </a:rPr>
                        <a:t>Code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/>
                        </a:rPr>
                        <a:t>1.0</a:t>
                      </a:r>
                      <a:endParaRPr lang="zh-CN" altLang="en-US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/>
                        </a:rPr>
                        <a:t>1.0</a:t>
                      </a:r>
                      <a:endParaRPr lang="zh-CN" altLang="en-US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/>
                        </a:rPr>
                        <a:t>0.9</a:t>
                      </a:r>
                      <a:endParaRPr lang="zh-CN" altLang="en-US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444487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8105"/>
              </p:ext>
            </p:extLst>
          </p:nvPr>
        </p:nvGraphicFramePr>
        <p:xfrm>
          <a:off x="417621" y="1182643"/>
          <a:ext cx="6564404" cy="2225040"/>
        </p:xfrm>
        <a:graphic>
          <a:graphicData uri="http://schemas.openxmlformats.org/drawingml/2006/table">
            <a:tbl>
              <a:tblPr/>
              <a:tblGrid>
                <a:gridCol w="1641101">
                  <a:extLst>
                    <a:ext uri="{9D8B030D-6E8A-4147-A177-3AD203B41FA5}">
                      <a16:colId xmlns:a16="http://schemas.microsoft.com/office/drawing/2014/main" val="1966052925"/>
                    </a:ext>
                  </a:extLst>
                </a:gridCol>
                <a:gridCol w="1641101">
                  <a:extLst>
                    <a:ext uri="{9D8B030D-6E8A-4147-A177-3AD203B41FA5}">
                      <a16:colId xmlns:a16="http://schemas.microsoft.com/office/drawing/2014/main" val="214417708"/>
                    </a:ext>
                  </a:extLst>
                </a:gridCol>
                <a:gridCol w="1641101">
                  <a:extLst>
                    <a:ext uri="{9D8B030D-6E8A-4147-A177-3AD203B41FA5}">
                      <a16:colId xmlns:a16="http://schemas.microsoft.com/office/drawing/2014/main" val="754092437"/>
                    </a:ext>
                  </a:extLst>
                </a:gridCol>
                <a:gridCol w="1641101">
                  <a:extLst>
                    <a:ext uri="{9D8B030D-6E8A-4147-A177-3AD203B41FA5}">
                      <a16:colId xmlns:a16="http://schemas.microsoft.com/office/drawing/2014/main" val="4214034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effectLst/>
                        </a:rPr>
                        <a:t>平均码长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effectLst/>
                        </a:rPr>
                        <a:t>霍夫曼编码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ASCII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effectLst/>
                        </a:rPr>
                        <a:t>编码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effectLst/>
                        </a:rPr>
                        <a:t>数据压缩率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936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随机数字（</a:t>
                      </a:r>
                      <a:r>
                        <a:rPr lang="en-US" altLang="zh-CN">
                          <a:effectLst/>
                        </a:rPr>
                        <a:t>100</a:t>
                      </a:r>
                      <a:r>
                        <a:rPr lang="zh-CN" altLang="en-US">
                          <a:effectLst/>
                        </a:rPr>
                        <a:t>位）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/>
                        </a:rPr>
                        <a:t>3.31000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8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58.625%</a:t>
                      </a:r>
                      <a:endParaRPr lang="en-US" altLang="zh-CN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97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随机英文字符（</a:t>
                      </a:r>
                      <a:r>
                        <a:rPr lang="en-US" altLang="zh-CN">
                          <a:effectLst/>
                        </a:rPr>
                        <a:t>100</a:t>
                      </a:r>
                      <a:r>
                        <a:rPr lang="zh-CN" altLang="en-US">
                          <a:effectLst/>
                        </a:rPr>
                        <a:t>位）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4.07000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8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dirty="0" smtClean="0">
                          <a:effectLst/>
                        </a:rPr>
                        <a:t>​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49.125%</a:t>
                      </a:r>
                      <a:endParaRPr lang="zh-CN" altLang="en-US" dirty="0" smtClean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734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effectLst/>
                        </a:rPr>
                        <a:t>《sense 8》</a:t>
                      </a:r>
                    </a:p>
                    <a:p>
                      <a:pPr algn="ctr"/>
                      <a:r>
                        <a:rPr lang="zh-CN" altLang="en-US" b="0" dirty="0" smtClean="0">
                          <a:effectLst/>
                        </a:rPr>
                        <a:t>台词</a:t>
                      </a:r>
                      <a:endParaRPr lang="en-US" b="0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4.14907</a:t>
                      </a:r>
                      <a:endParaRPr lang="zh-CN" altLang="en-US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8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 smtClean="0">
                          <a:effectLst/>
                        </a:rPr>
                        <a:t>​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48.1%</a:t>
                      </a:r>
                      <a:endParaRPr lang="zh-CN" altLang="en-US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444487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7261889" y="1821994"/>
            <a:ext cx="48670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863D90"/>
                </a:solidFill>
              </a:rPr>
              <a:t>数字字符量少，编码长度短</a:t>
            </a:r>
            <a:endParaRPr lang="en-US" altLang="zh-CN" sz="2000" dirty="0" smtClean="0">
              <a:solidFill>
                <a:srgbClr val="863D9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863D90"/>
                </a:solidFill>
              </a:rPr>
              <a:t>压缩率普遍在</a:t>
            </a:r>
            <a:r>
              <a:rPr lang="en-US" altLang="zh-CN" sz="2000" dirty="0" smtClean="0">
                <a:solidFill>
                  <a:srgbClr val="863D90"/>
                </a:solidFill>
              </a:rPr>
              <a:t>50%</a:t>
            </a:r>
            <a:r>
              <a:rPr lang="zh-CN" altLang="en-US" sz="2000" dirty="0" smtClean="0">
                <a:solidFill>
                  <a:srgbClr val="863D90"/>
                </a:solidFill>
              </a:rPr>
              <a:t>左右</a:t>
            </a:r>
            <a:endParaRPr lang="en-US" altLang="zh-CN" sz="2000" dirty="0" smtClean="0">
              <a:solidFill>
                <a:srgbClr val="863D9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61889" y="4143177"/>
            <a:ext cx="48670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863D90"/>
                </a:solidFill>
              </a:rPr>
              <a:t>固定噪声随机数种子</a:t>
            </a:r>
            <a:endParaRPr lang="en-US" altLang="zh-CN" sz="2000" dirty="0" smtClean="0">
              <a:solidFill>
                <a:srgbClr val="863D9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863D90"/>
                </a:solidFill>
              </a:rPr>
              <a:t>噪声方差：</a:t>
            </a:r>
            <a:r>
              <a:rPr lang="en-US" altLang="zh-CN" sz="2000" dirty="0" smtClean="0">
                <a:solidFill>
                  <a:srgbClr val="863D90"/>
                </a:solidFill>
              </a:rPr>
              <a:t>0, 0.1, 0.2, 0.3 …</a:t>
            </a:r>
            <a:endParaRPr lang="en-US" altLang="zh-CN" sz="2000" dirty="0" smtClean="0">
              <a:solidFill>
                <a:srgbClr val="863D9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solidFill>
                  <a:srgbClr val="863D90"/>
                </a:solidFill>
              </a:rPr>
              <a:t>OOK</a:t>
            </a:r>
            <a:r>
              <a:rPr lang="zh-CN" altLang="en-US" sz="2000" dirty="0" smtClean="0">
                <a:solidFill>
                  <a:srgbClr val="863D90"/>
                </a:solidFill>
              </a:rPr>
              <a:t>调制具有一定抗噪性</a:t>
            </a:r>
            <a:endParaRPr lang="en-US" altLang="zh-CN" sz="2000" dirty="0" smtClean="0">
              <a:solidFill>
                <a:srgbClr val="863D9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863D90"/>
                </a:solidFill>
              </a:rPr>
              <a:t>汉明码纠错能力强</a:t>
            </a:r>
            <a:endParaRPr lang="en-US" altLang="zh-CN" sz="2000" dirty="0" smtClean="0">
              <a:solidFill>
                <a:srgbClr val="863D9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209489" y="299036"/>
            <a:ext cx="5434487" cy="407568"/>
            <a:chOff x="6209489" y="299036"/>
            <a:chExt cx="5434487" cy="407568"/>
          </a:xfrm>
        </p:grpSpPr>
        <p:sp>
          <p:nvSpPr>
            <p:cNvPr id="24" name="文本框 10">
              <a:extLst>
                <a:ext uri="{FF2B5EF4-FFF2-40B4-BE49-F238E27FC236}">
                  <a16:creationId xmlns:a16="http://schemas.microsoft.com/office/drawing/2014/main" id="{21D9F2B1-25A9-42CC-90B4-7AD0D14C237C}"/>
                </a:ext>
              </a:extLst>
            </p:cNvPr>
            <p:cNvSpPr txBox="1"/>
            <p:nvPr/>
          </p:nvSpPr>
          <p:spPr>
            <a:xfrm>
              <a:off x="7803072" y="3064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rgbClr val="A6A6A6"/>
                  </a:solidFill>
                  <a:latin typeface="+mn-lt"/>
                  <a:ea typeface="+mn-ea"/>
                  <a:cs typeface="+mn-ea"/>
                  <a:sym typeface="+mn-lt"/>
                </a:rPr>
                <a:t>界面展示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5781CDB-2AD1-4E87-AD48-096FD017A056}"/>
                </a:ext>
              </a:extLst>
            </p:cNvPr>
            <p:cNvSpPr txBox="1"/>
            <p:nvPr/>
          </p:nvSpPr>
          <p:spPr>
            <a:xfrm>
              <a:off x="9119731" y="2990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A6A6A6"/>
                  </a:solidFill>
                  <a:cs typeface="+mn-ea"/>
                  <a:sym typeface="+mn-lt"/>
                </a:rPr>
                <a:t>项目展示</a:t>
              </a:r>
              <a:endParaRPr lang="zh-CN" altLang="en-US" sz="2000" dirty="0">
                <a:solidFill>
                  <a:srgbClr val="A6A6A6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497B6C2-1A79-4D1B-8773-A761E9710A04}"/>
                </a:ext>
              </a:extLst>
            </p:cNvPr>
            <p:cNvSpPr txBox="1"/>
            <p:nvPr/>
          </p:nvSpPr>
          <p:spPr>
            <a:xfrm>
              <a:off x="10433388" y="2990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863D90"/>
                  </a:solidFill>
                  <a:cs typeface="+mn-ea"/>
                  <a:sym typeface="+mn-lt"/>
                </a:rPr>
                <a:t>结果分析</a:t>
              </a:r>
              <a:endParaRPr lang="zh-CN" altLang="en-US" sz="2000" dirty="0">
                <a:solidFill>
                  <a:srgbClr val="863D90"/>
                </a:solidFill>
                <a:cs typeface="+mn-ea"/>
                <a:sym typeface="+mn-lt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9DF37AA-3138-4426-9923-4FEB66E7D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3975" y="334806"/>
              <a:ext cx="84295" cy="3285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12AE685-D009-4281-9031-22D99DEC8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1651" y="340462"/>
              <a:ext cx="84295" cy="3285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10">
              <a:extLst>
                <a:ext uri="{FF2B5EF4-FFF2-40B4-BE49-F238E27FC236}">
                  <a16:creationId xmlns:a16="http://schemas.microsoft.com/office/drawing/2014/main" id="{21D9F2B1-25A9-42CC-90B4-7AD0D14C237C}"/>
                </a:ext>
              </a:extLst>
            </p:cNvPr>
            <p:cNvSpPr txBox="1"/>
            <p:nvPr/>
          </p:nvSpPr>
          <p:spPr>
            <a:xfrm>
              <a:off x="6209489" y="306494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rgbClr val="A6A6A6"/>
                  </a:solidFill>
                  <a:latin typeface="+mn-lt"/>
                  <a:ea typeface="+mn-ea"/>
                  <a:cs typeface="+mn-ea"/>
                  <a:sym typeface="+mn-lt"/>
                </a:rPr>
                <a:t>环境与架构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9DF37AA-3138-4426-9923-4FEB66E7D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592" y="344348"/>
              <a:ext cx="84295" cy="3285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2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6D753-440E-4D36-B509-6C833124F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3014" y="2360812"/>
            <a:ext cx="6985655" cy="859085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请您指点！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D016F1-EE68-4D31-8AEB-D7B1E2CE7503}"/>
              </a:ext>
            </a:extLst>
          </p:cNvPr>
          <p:cNvCxnSpPr>
            <a:cxnSpLocks/>
          </p:cNvCxnSpPr>
          <p:nvPr/>
        </p:nvCxnSpPr>
        <p:spPr>
          <a:xfrm>
            <a:off x="2771775" y="3476625"/>
            <a:ext cx="6668135" cy="0"/>
          </a:xfrm>
          <a:prstGeom prst="line">
            <a:avLst/>
          </a:prstGeom>
          <a:ln w="76200" cmpd="thinThick">
            <a:solidFill>
              <a:srgbClr val="863D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416DBE2-9696-4268-85AD-5E72B36E305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17" y="950068"/>
            <a:ext cx="3470423" cy="1154017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C71FB49-C6FB-469C-BF58-DC531ED652C0}"/>
              </a:ext>
            </a:extLst>
          </p:cNvPr>
          <p:cNvSpPr txBox="1">
            <a:spLocks/>
          </p:cNvSpPr>
          <p:nvPr/>
        </p:nvSpPr>
        <p:spPr>
          <a:xfrm>
            <a:off x="2613014" y="3733354"/>
            <a:ext cx="6985655" cy="928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zh-CN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5BA6286-DEFC-429E-98EF-D1FA8788B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3297" y="4226901"/>
            <a:ext cx="5145088" cy="1553787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cs typeface="+mn-ea"/>
                <a:sym typeface="+mn-lt"/>
              </a:rPr>
              <a:t>贾宏</a:t>
            </a:r>
            <a:r>
              <a:rPr lang="zh-CN" altLang="en-US" sz="3200" b="1" dirty="0" smtClean="0">
                <a:cs typeface="+mn-ea"/>
                <a:sym typeface="+mn-lt"/>
              </a:rPr>
              <a:t>宇</a:t>
            </a:r>
            <a:endParaRPr lang="en-US" altLang="zh-CN" sz="3200" b="1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3200" b="1" dirty="0" smtClean="0">
                <a:cs typeface="+mn-ea"/>
                <a:sym typeface="+mn-lt"/>
              </a:rPr>
              <a:t>2019</a:t>
            </a:r>
            <a:r>
              <a:rPr lang="zh-CN" altLang="en-US" sz="3200" b="1" dirty="0" smtClean="0">
                <a:cs typeface="+mn-ea"/>
                <a:sym typeface="+mn-lt"/>
              </a:rPr>
              <a:t>年</a:t>
            </a:r>
            <a:r>
              <a:rPr lang="en-US" altLang="zh-CN" sz="3200" b="1" dirty="0" smtClean="0">
                <a:cs typeface="+mn-ea"/>
                <a:sym typeface="+mn-lt"/>
              </a:rPr>
              <a:t>12</a:t>
            </a:r>
            <a:r>
              <a:rPr lang="zh-CN" altLang="en-US" sz="3200" b="1" dirty="0" smtClean="0">
                <a:cs typeface="+mn-ea"/>
                <a:sym typeface="+mn-lt"/>
              </a:rPr>
              <a:t>月</a:t>
            </a:r>
            <a:r>
              <a:rPr lang="en-US" altLang="zh-CN" sz="3200" b="1" dirty="0" smtClean="0">
                <a:cs typeface="+mn-ea"/>
                <a:sym typeface="+mn-lt"/>
              </a:rPr>
              <a:t>25</a:t>
            </a:r>
            <a:r>
              <a:rPr lang="zh-CN" altLang="en-US" sz="3200" b="1" dirty="0" smtClean="0">
                <a:cs typeface="+mn-ea"/>
                <a:sym typeface="+mn-lt"/>
              </a:rPr>
              <a:t>日</a:t>
            </a:r>
            <a:endParaRPr lang="zh-CN" altLang="en-US" sz="32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9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03y4rzp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619</Words>
  <Application>Microsoft Office PowerPoint</Application>
  <PresentationFormat>宽屏</PresentationFormat>
  <Paragraphs>124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inpin heiti</vt:lpstr>
      <vt:lpstr>等线</vt:lpstr>
      <vt:lpstr>方正风雅宋简体</vt:lpstr>
      <vt:lpstr>黑体</vt:lpstr>
      <vt:lpstr>Microsoft YaHei</vt:lpstr>
      <vt:lpstr>Microsoft YaHei</vt:lpstr>
      <vt:lpstr>Arial</vt:lpstr>
      <vt:lpstr>Broadway</vt:lpstr>
      <vt:lpstr>Open Sans</vt:lpstr>
      <vt:lpstr>Times New Roman</vt:lpstr>
      <vt:lpstr>Wingdings</vt:lpstr>
      <vt:lpstr>Office 主题​​</vt:lpstr>
      <vt:lpstr>网络建模与分析课程展示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请您指点！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陈威行</dc:creator>
  <cp:lastModifiedBy>hy Jia</cp:lastModifiedBy>
  <cp:revision>1223</cp:revision>
  <dcterms:created xsi:type="dcterms:W3CDTF">2019-05-14T12:51:53Z</dcterms:created>
  <dcterms:modified xsi:type="dcterms:W3CDTF">2019-12-24T12:13:58Z</dcterms:modified>
</cp:coreProperties>
</file>