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4"/>
  </p:notesMasterIdLst>
  <p:sldIdLst>
    <p:sldId id="256" r:id="rId3"/>
    <p:sldId id="268" r:id="rId4"/>
    <p:sldId id="266" r:id="rId5"/>
    <p:sldId id="269" r:id="rId6"/>
    <p:sldId id="280" r:id="rId7"/>
    <p:sldId id="281" r:id="rId8"/>
    <p:sldId id="279" r:id="rId9"/>
    <p:sldId id="282" r:id="rId10"/>
    <p:sldId id="276" r:id="rId11"/>
    <p:sldId id="283" r:id="rId12"/>
    <p:sldId id="26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03689"/>
    <a:srgbClr val="DA3C49"/>
    <a:srgbClr val="258A8F"/>
    <a:srgbClr val="67B1AA"/>
    <a:srgbClr val="79BAB4"/>
    <a:srgbClr val="66B5C9"/>
    <a:srgbClr val="EDB159"/>
    <a:srgbClr val="235787"/>
    <a:srgbClr val="26A9E0"/>
    <a:srgbClr val="2A9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耗时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CC-46FB-8493-D6652D4DA8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CC-46FB-8493-D6652D4DA8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CC-46FB-8493-D6652D4DA8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CC-46FB-8493-D6652D4DA8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CC-46FB-8493-D6652D4DA8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CC-46FB-8493-D6652D4DA839}"/>
              </c:ext>
            </c:extLst>
          </c:dPt>
          <c:cat>
            <c:strRef>
              <c:f>Sheet1!$A$2:$A$7</c:f>
              <c:strCache>
                <c:ptCount val="6"/>
                <c:pt idx="0">
                  <c:v>load files</c:v>
                </c:pt>
                <c:pt idx="1">
                  <c:v>get model</c:v>
                </c:pt>
                <c:pt idx="2">
                  <c:v>get surface</c:v>
                </c:pt>
                <c:pt idx="3">
                  <c:v>获取无法向的xyz</c:v>
                </c:pt>
                <c:pt idx="4">
                  <c:v>获取有法向的xyz</c:v>
                </c:pt>
                <c:pt idx="5">
                  <c:v>泊松重建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3</c:v>
                </c:pt>
                <c:pt idx="2">
                  <c:v>0.1</c:v>
                </c:pt>
                <c:pt idx="3">
                  <c:v>0.6</c:v>
                </c:pt>
                <c:pt idx="4">
                  <c:v>1.5</c:v>
                </c:pt>
                <c:pt idx="5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3-4CD8-8DD2-A44E6658F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FE-4854-B5E8-DA398EC2F7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FE-4854-B5E8-DA398EC2F7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FE-4854-B5E8-DA398EC2F7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FE-4854-B5E8-DA398EC2F7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FE-4854-B5E8-DA398EC2F7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FE-4854-B5E8-DA398EC2F706}"/>
              </c:ext>
            </c:extLst>
          </c:dPt>
          <c:cat>
            <c:strRef>
              <c:f>Sheet1!$A$2:$A$7</c:f>
              <c:strCache>
                <c:ptCount val="6"/>
                <c:pt idx="0">
                  <c:v>load files</c:v>
                </c:pt>
                <c:pt idx="1">
                  <c:v>get model</c:v>
                </c:pt>
                <c:pt idx="2">
                  <c:v>get surface</c:v>
                </c:pt>
                <c:pt idx="3">
                  <c:v>获取无法向的xyz</c:v>
                </c:pt>
                <c:pt idx="4">
                  <c:v>获取有法向的xyz</c:v>
                </c:pt>
                <c:pt idx="5">
                  <c:v>泊松重建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</c:v>
                </c:pt>
                <c:pt idx="2">
                  <c:v>0.1</c:v>
                </c:pt>
                <c:pt idx="3">
                  <c:v>0.6</c:v>
                </c:pt>
                <c:pt idx="4">
                  <c:v>1.9</c:v>
                </c:pt>
                <c:pt idx="5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B-41E0-A5F1-F732CEFFF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6B-42E3-B79C-CE14519E19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6B-42E3-B79C-CE14519E19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6B-42E3-B79C-CE14519E19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6B-42E3-B79C-CE14519E193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6B-42E3-B79C-CE14519E193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6B-42E3-B79C-CE14519E1931}"/>
              </c:ext>
            </c:extLst>
          </c:dPt>
          <c:cat>
            <c:strRef>
              <c:f>Sheet1!$A$2:$A$7</c:f>
              <c:strCache>
                <c:ptCount val="6"/>
                <c:pt idx="0">
                  <c:v>load files</c:v>
                </c:pt>
                <c:pt idx="1">
                  <c:v>get model</c:v>
                </c:pt>
                <c:pt idx="2">
                  <c:v>get surface</c:v>
                </c:pt>
                <c:pt idx="3">
                  <c:v>获取无法向的xyz</c:v>
                </c:pt>
                <c:pt idx="4">
                  <c:v>获取有法向的xyz</c:v>
                </c:pt>
                <c:pt idx="5">
                  <c:v>泊松重建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</c:v>
                </c:pt>
                <c:pt idx="2">
                  <c:v>0.1</c:v>
                </c:pt>
                <c:pt idx="3">
                  <c:v>0.6</c:v>
                </c:pt>
                <c:pt idx="4">
                  <c:v>1.9</c:v>
                </c:pt>
                <c:pt idx="5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B-41E0-A5F1-F732CEFFF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耗时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C4-4FA9-98A8-9F82DA2D00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C4-4FA9-98A8-9F82DA2D00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C4-4FA9-98A8-9F82DA2D00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C4-4FA9-98A8-9F82DA2D00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C4-4FA9-98A8-9F82DA2D00D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C4-4FA9-98A8-9F82DA2D00D4}"/>
              </c:ext>
            </c:extLst>
          </c:dPt>
          <c:cat>
            <c:strRef>
              <c:f>Sheet1!$A$2:$A$7</c:f>
              <c:strCache>
                <c:ptCount val="6"/>
                <c:pt idx="0">
                  <c:v>load files</c:v>
                </c:pt>
                <c:pt idx="1">
                  <c:v>get model</c:v>
                </c:pt>
                <c:pt idx="2">
                  <c:v>get surface</c:v>
                </c:pt>
                <c:pt idx="3">
                  <c:v>获取无法向的xyz</c:v>
                </c:pt>
                <c:pt idx="4">
                  <c:v>获取有法向的xyz</c:v>
                </c:pt>
                <c:pt idx="5">
                  <c:v>泊松重建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3</c:v>
                </c:pt>
                <c:pt idx="2">
                  <c:v>0.1</c:v>
                </c:pt>
                <c:pt idx="3">
                  <c:v>0.6</c:v>
                </c:pt>
                <c:pt idx="4">
                  <c:v>1.5</c:v>
                </c:pt>
                <c:pt idx="5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6C4-4FA9-98A8-9F82DA2D0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48967" y="2418592"/>
            <a:ext cx="4388530" cy="558799"/>
          </a:xfrm>
        </p:spPr>
        <p:txBody>
          <a:bodyPr anchor="t" anchorCtr="0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303689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48967" y="1130300"/>
            <a:ext cx="4388530" cy="12882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89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89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9590" y="2193006"/>
            <a:ext cx="5627192" cy="352055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1148967" y="5700865"/>
            <a:ext cx="9894066" cy="0"/>
          </a:xfrm>
          <a:prstGeom prst="line">
            <a:avLst/>
          </a:prstGeom>
          <a:ln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0" y="0"/>
            <a:ext cx="12192000" cy="2539717"/>
          </a:xfrm>
          <a:prstGeom prst="rect">
            <a:avLst/>
          </a:prstGeom>
          <a:solidFill>
            <a:srgbClr val="DA3C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92959"/>
            <a:ext cx="12192000" cy="442578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82696" y="3271666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82696" y="1561343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3866" y="562118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3040014"/>
            <a:ext cx="3917045" cy="1153597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251833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567467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7632" y="1102592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9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9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7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大作业一：</a:t>
            </a:r>
            <a:r>
              <a:rPr lang="en-US" altLang="zh-CN" dirty="0">
                <a:solidFill>
                  <a:srgbClr val="C00000"/>
                </a:solidFill>
              </a:rPr>
              <a:t>Visual Hull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12363" y="1130300"/>
            <a:ext cx="5842142" cy="128829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《</a:t>
            </a:r>
            <a:r>
              <a:rPr lang="zh-CN" altLang="en-US" dirty="0">
                <a:solidFill>
                  <a:srgbClr val="C00000"/>
                </a:solidFill>
              </a:rPr>
              <a:t>数据结构</a:t>
            </a:r>
            <a:r>
              <a:rPr lang="en-US" altLang="zh-CN" dirty="0">
                <a:solidFill>
                  <a:srgbClr val="C00000"/>
                </a:solidFill>
              </a:rPr>
              <a:t>》</a:t>
            </a:r>
            <a:r>
              <a:rPr lang="zh-CN" altLang="en-US" dirty="0">
                <a:solidFill>
                  <a:srgbClr val="C00000"/>
                </a:solidFill>
              </a:rPr>
              <a:t>期末答辩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贾晶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机械 </a:t>
            </a:r>
            <a:r>
              <a:rPr lang="en-US" altLang="zh-CN" dirty="0"/>
              <a:t>2015010567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结论</a:t>
            </a:r>
            <a:r>
              <a:rPr lang="en-US" altLang="zh-CN" dirty="0"/>
              <a:t>&amp;</a:t>
            </a:r>
            <a:r>
              <a:rPr lang="zh-CN" altLang="en-US" dirty="0"/>
              <a:t>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80F6EE-06A7-4269-A58E-5A772E1047DD}"/>
              </a:ext>
            </a:extLst>
          </p:cNvPr>
          <p:cNvSpPr txBox="1"/>
          <p:nvPr/>
        </p:nvSpPr>
        <p:spPr>
          <a:xfrm>
            <a:off x="1123950" y="3200400"/>
            <a:ext cx="6896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BFS</a:t>
            </a:r>
            <a:r>
              <a:rPr lang="zh-CN" altLang="en-US" dirty="0"/>
              <a:t>使得</a:t>
            </a:r>
            <a:r>
              <a:rPr lang="en-US" altLang="zh-CN" dirty="0"/>
              <a:t>Get model &amp; surface</a:t>
            </a:r>
            <a:r>
              <a:rPr lang="zh-CN" altLang="en-US" dirty="0"/>
              <a:t>的时间成功减小一个量级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Save with/without normal </a:t>
            </a:r>
            <a:r>
              <a:rPr lang="zh-CN" altLang="en-US" dirty="0"/>
              <a:t>的时间基本不变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可能的改进：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 err="1"/>
              <a:t>kd</a:t>
            </a:r>
            <a:r>
              <a:rPr lang="zh-CN" altLang="en-US" dirty="0"/>
              <a:t>树、</a:t>
            </a:r>
            <a:r>
              <a:rPr lang="en-US" altLang="zh-CN" dirty="0"/>
              <a:t>Octree</a:t>
            </a:r>
            <a:r>
              <a:rPr lang="zh-CN" altLang="en-US" dirty="0"/>
              <a:t>存储</a:t>
            </a:r>
            <a:r>
              <a:rPr lang="en-US" altLang="zh-CN" dirty="0"/>
              <a:t>surface</a:t>
            </a:r>
            <a:r>
              <a:rPr lang="zh-CN" altLang="en-US" dirty="0"/>
              <a:t>点集，简化法向求解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贾晶 </a:t>
            </a:r>
            <a:endParaRPr lang="en-US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3695700" y="4562704"/>
            <a:ext cx="480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54C83-C0AD-409A-9592-1D83D97A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三维重建基本原理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D375C-8C4B-445F-81E4-51514710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f6de5371-3f91-48f9-b5dc-e8829cad13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71BF4BD-326D-4DD6-A2C7-0B455B2595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2060848"/>
            <a:ext cx="10871074" cy="3924593"/>
            <a:chOff x="669924" y="2060848"/>
            <a:chExt cx="10871074" cy="3924593"/>
          </a:xfrm>
        </p:grpSpPr>
        <p:sp>
          <p:nvSpPr>
            <p:cNvPr id="6" name="íṣliḓé">
              <a:extLst>
                <a:ext uri="{FF2B5EF4-FFF2-40B4-BE49-F238E27FC236}">
                  <a16:creationId xmlns:a16="http://schemas.microsoft.com/office/drawing/2014/main" id="{DFC7B7A7-8706-47A4-8CF3-78810C3A173B}"/>
                </a:ext>
              </a:extLst>
            </p:cNvPr>
            <p:cNvSpPr/>
            <p:nvPr/>
          </p:nvSpPr>
          <p:spPr>
            <a:xfrm>
              <a:off x="669925" y="2060848"/>
              <a:ext cx="2173218" cy="388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Impact" panose="020B0806030902050204" pitchFamily="34" charset="0"/>
                </a:rPr>
                <a:t>Load images and </a:t>
              </a:r>
              <a:r>
                <a:rPr lang="en-US" sz="1600" dirty="0" err="1">
                  <a:solidFill>
                    <a:schemeClr val="tx1"/>
                  </a:solidFill>
                  <a:latin typeface="Impact" panose="020B0806030902050204" pitchFamily="34" charset="0"/>
                </a:rPr>
                <a:t>calib</a:t>
              </a:r>
              <a:endParaRPr lang="en-US" sz="16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î$ḻíḑé">
              <a:extLst>
                <a:ext uri="{FF2B5EF4-FFF2-40B4-BE49-F238E27FC236}">
                  <a16:creationId xmlns:a16="http://schemas.microsoft.com/office/drawing/2014/main" id="{9A8BC05D-0646-42BA-8F60-21468A82C0CB}"/>
                </a:ext>
              </a:extLst>
            </p:cNvPr>
            <p:cNvSpPr/>
            <p:nvPr/>
          </p:nvSpPr>
          <p:spPr>
            <a:xfrm>
              <a:off x="2843142" y="2060848"/>
              <a:ext cx="2173218" cy="388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latin typeface="Impact" panose="020B0806030902050204" pitchFamily="34" charset="0"/>
                </a:rPr>
                <a:t>Get model</a:t>
              </a:r>
            </a:p>
          </p:txBody>
        </p:sp>
        <p:sp>
          <p:nvSpPr>
            <p:cNvPr id="8" name="íśļíḓe">
              <a:extLst>
                <a:ext uri="{FF2B5EF4-FFF2-40B4-BE49-F238E27FC236}">
                  <a16:creationId xmlns:a16="http://schemas.microsoft.com/office/drawing/2014/main" id="{A70C4BD9-9676-425D-B364-6D9DA4AB4F77}"/>
                </a:ext>
              </a:extLst>
            </p:cNvPr>
            <p:cNvSpPr/>
            <p:nvPr/>
          </p:nvSpPr>
          <p:spPr>
            <a:xfrm>
              <a:off x="5000836" y="2060848"/>
              <a:ext cx="2173218" cy="388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Impact" panose="020B0806030902050204" pitchFamily="34" charset="0"/>
                </a:rPr>
                <a:t>Get surface</a:t>
              </a:r>
            </a:p>
          </p:txBody>
        </p:sp>
        <p:sp>
          <p:nvSpPr>
            <p:cNvPr id="9" name="íṩľíḍè">
              <a:extLst>
                <a:ext uri="{FF2B5EF4-FFF2-40B4-BE49-F238E27FC236}">
                  <a16:creationId xmlns:a16="http://schemas.microsoft.com/office/drawing/2014/main" id="{21439CCE-D614-4F3A-8F34-15533B9E0520}"/>
                </a:ext>
              </a:extLst>
            </p:cNvPr>
            <p:cNvSpPr/>
            <p:nvPr/>
          </p:nvSpPr>
          <p:spPr>
            <a:xfrm>
              <a:off x="7174054" y="2060848"/>
              <a:ext cx="2173218" cy="388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latin typeface="Impact" panose="020B0806030902050204" pitchFamily="34" charset="0"/>
                </a:rPr>
                <a:t>Save  without normal</a:t>
              </a:r>
            </a:p>
          </p:txBody>
        </p:sp>
        <p:sp>
          <p:nvSpPr>
            <p:cNvPr id="10" name="ïṡlíḑê">
              <a:extLst>
                <a:ext uri="{FF2B5EF4-FFF2-40B4-BE49-F238E27FC236}">
                  <a16:creationId xmlns:a16="http://schemas.microsoft.com/office/drawing/2014/main" id="{C5610FB1-6F09-4FF6-AF61-BD9B2D1E4167}"/>
                </a:ext>
              </a:extLst>
            </p:cNvPr>
            <p:cNvSpPr/>
            <p:nvPr/>
          </p:nvSpPr>
          <p:spPr>
            <a:xfrm>
              <a:off x="9347271" y="2060848"/>
              <a:ext cx="2173218" cy="38875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Impact" panose="020B0806030902050204" pitchFamily="34" charset="0"/>
                </a:rPr>
                <a:t>Save with normal</a:t>
              </a:r>
            </a:p>
          </p:txBody>
        </p:sp>
        <p:grpSp>
          <p:nvGrpSpPr>
            <p:cNvPr id="11" name="íš1îde">
              <a:extLst>
                <a:ext uri="{FF2B5EF4-FFF2-40B4-BE49-F238E27FC236}">
                  <a16:creationId xmlns:a16="http://schemas.microsoft.com/office/drawing/2014/main" id="{8D5D8DEB-75B9-4C7F-BF12-9F6F3171295C}"/>
                </a:ext>
              </a:extLst>
            </p:cNvPr>
            <p:cNvGrpSpPr/>
            <p:nvPr/>
          </p:nvGrpSpPr>
          <p:grpSpPr>
            <a:xfrm>
              <a:off x="1701294" y="2388518"/>
              <a:ext cx="110480" cy="1040481"/>
              <a:chOff x="6322659" y="3180606"/>
              <a:chExt cx="110480" cy="1040481"/>
            </a:xfrm>
          </p:grpSpPr>
          <p:sp>
            <p:nvSpPr>
              <p:cNvPr id="39" name="îṣḻiďé">
                <a:extLst>
                  <a:ext uri="{FF2B5EF4-FFF2-40B4-BE49-F238E27FC236}">
                    <a16:creationId xmlns:a16="http://schemas.microsoft.com/office/drawing/2014/main" id="{C581E756-F646-4996-8CC5-F076C10E3D87}"/>
                  </a:ext>
                </a:extLst>
              </p:cNvPr>
              <p:cNvSpPr/>
              <p:nvPr/>
            </p:nvSpPr>
            <p:spPr bwMode="gray">
              <a:xfrm>
                <a:off x="6322659" y="3180606"/>
                <a:ext cx="110480" cy="107745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S1íḍe">
                <a:extLst>
                  <a:ext uri="{FF2B5EF4-FFF2-40B4-BE49-F238E27FC236}">
                    <a16:creationId xmlns:a16="http://schemas.microsoft.com/office/drawing/2014/main" id="{4C4963FD-A85A-4114-B9DE-DC24E63C1F09}"/>
                  </a:ext>
                </a:extLst>
              </p:cNvPr>
              <p:cNvSpPr/>
              <p:nvPr/>
            </p:nvSpPr>
            <p:spPr bwMode="gray">
              <a:xfrm flipV="1">
                <a:off x="6377899" y="3272470"/>
                <a:ext cx="0" cy="94861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išlídè">
              <a:extLst>
                <a:ext uri="{FF2B5EF4-FFF2-40B4-BE49-F238E27FC236}">
                  <a16:creationId xmlns:a16="http://schemas.microsoft.com/office/drawing/2014/main" id="{5F3FA0CE-2F1D-4019-9E27-29A3453B933B}"/>
                </a:ext>
              </a:extLst>
            </p:cNvPr>
            <p:cNvGrpSpPr/>
            <p:nvPr/>
          </p:nvGrpSpPr>
          <p:grpSpPr>
            <a:xfrm>
              <a:off x="3874511" y="2403510"/>
              <a:ext cx="110480" cy="2337511"/>
              <a:chOff x="4362933" y="3180606"/>
              <a:chExt cx="110480" cy="2337511"/>
            </a:xfrm>
          </p:grpSpPr>
          <p:sp>
            <p:nvSpPr>
              <p:cNvPr id="37" name="ïṧļíḍê">
                <a:extLst>
                  <a:ext uri="{FF2B5EF4-FFF2-40B4-BE49-F238E27FC236}">
                    <a16:creationId xmlns:a16="http://schemas.microsoft.com/office/drawing/2014/main" id="{39223016-8696-4CDA-92D7-76792EA074D1}"/>
                  </a:ext>
                </a:extLst>
              </p:cNvPr>
              <p:cNvSpPr/>
              <p:nvPr/>
            </p:nvSpPr>
            <p:spPr bwMode="gray">
              <a:xfrm>
                <a:off x="4362933" y="3180606"/>
                <a:ext cx="110480" cy="107745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şḻîḋé">
                <a:extLst>
                  <a:ext uri="{FF2B5EF4-FFF2-40B4-BE49-F238E27FC236}">
                    <a16:creationId xmlns:a16="http://schemas.microsoft.com/office/drawing/2014/main" id="{5CD03332-1260-49F6-B91B-51AC21F029EE}"/>
                  </a:ext>
                </a:extLst>
              </p:cNvPr>
              <p:cNvSpPr/>
              <p:nvPr/>
            </p:nvSpPr>
            <p:spPr bwMode="gray">
              <a:xfrm flipV="1">
                <a:off x="4418173" y="3248780"/>
                <a:ext cx="0" cy="226933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ïŝliďè">
              <a:extLst>
                <a:ext uri="{FF2B5EF4-FFF2-40B4-BE49-F238E27FC236}">
                  <a16:creationId xmlns:a16="http://schemas.microsoft.com/office/drawing/2014/main" id="{2322A782-1E4F-4CDC-9496-8AD2CC834A4C}"/>
                </a:ext>
              </a:extLst>
            </p:cNvPr>
            <p:cNvGrpSpPr/>
            <p:nvPr/>
          </p:nvGrpSpPr>
          <p:grpSpPr>
            <a:xfrm>
              <a:off x="6032205" y="2388518"/>
              <a:ext cx="110480" cy="1040481"/>
              <a:chOff x="6322659" y="3180606"/>
              <a:chExt cx="110480" cy="1040481"/>
            </a:xfrm>
          </p:grpSpPr>
          <p:sp>
            <p:nvSpPr>
              <p:cNvPr id="35" name="iş1iḋè">
                <a:extLst>
                  <a:ext uri="{FF2B5EF4-FFF2-40B4-BE49-F238E27FC236}">
                    <a16:creationId xmlns:a16="http://schemas.microsoft.com/office/drawing/2014/main" id="{FF26AC92-26DB-42C4-B246-81C4EE7C4158}"/>
                  </a:ext>
                </a:extLst>
              </p:cNvPr>
              <p:cNvSpPr/>
              <p:nvPr/>
            </p:nvSpPr>
            <p:spPr bwMode="gray">
              <a:xfrm>
                <a:off x="6322659" y="3180606"/>
                <a:ext cx="110480" cy="107745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sļïḑê">
                <a:extLst>
                  <a:ext uri="{FF2B5EF4-FFF2-40B4-BE49-F238E27FC236}">
                    <a16:creationId xmlns:a16="http://schemas.microsoft.com/office/drawing/2014/main" id="{3DD5A9CD-CDF0-4A4B-B6EF-B9B425D6BE13}"/>
                  </a:ext>
                </a:extLst>
              </p:cNvPr>
              <p:cNvSpPr/>
              <p:nvPr/>
            </p:nvSpPr>
            <p:spPr bwMode="gray">
              <a:xfrm flipV="1">
                <a:off x="6377899" y="3272470"/>
                <a:ext cx="0" cy="94861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iṣlîdê">
              <a:extLst>
                <a:ext uri="{FF2B5EF4-FFF2-40B4-BE49-F238E27FC236}">
                  <a16:creationId xmlns:a16="http://schemas.microsoft.com/office/drawing/2014/main" id="{EE27C63F-8906-4E8F-B5DB-43FD36CA7204}"/>
                </a:ext>
              </a:extLst>
            </p:cNvPr>
            <p:cNvGrpSpPr/>
            <p:nvPr/>
          </p:nvGrpSpPr>
          <p:grpSpPr>
            <a:xfrm>
              <a:off x="8205423" y="2403510"/>
              <a:ext cx="110480" cy="1943236"/>
              <a:chOff x="4362933" y="3180606"/>
              <a:chExt cx="110480" cy="1943236"/>
            </a:xfrm>
          </p:grpSpPr>
          <p:sp>
            <p:nvSpPr>
              <p:cNvPr id="33" name="îsľiďê">
                <a:extLst>
                  <a:ext uri="{FF2B5EF4-FFF2-40B4-BE49-F238E27FC236}">
                    <a16:creationId xmlns:a16="http://schemas.microsoft.com/office/drawing/2014/main" id="{3F312D2B-9C76-4E62-A581-0E1F4FDBD59F}"/>
                  </a:ext>
                </a:extLst>
              </p:cNvPr>
              <p:cNvSpPr/>
              <p:nvPr/>
            </p:nvSpPr>
            <p:spPr bwMode="gray">
              <a:xfrm>
                <a:off x="4362933" y="3180606"/>
                <a:ext cx="110480" cy="107745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s1iḍé">
                <a:extLst>
                  <a:ext uri="{FF2B5EF4-FFF2-40B4-BE49-F238E27FC236}">
                    <a16:creationId xmlns:a16="http://schemas.microsoft.com/office/drawing/2014/main" id="{24A32453-53E2-4E55-94D5-C695D176246D}"/>
                  </a:ext>
                </a:extLst>
              </p:cNvPr>
              <p:cNvSpPr/>
              <p:nvPr/>
            </p:nvSpPr>
            <p:spPr bwMode="gray">
              <a:xfrm flipV="1">
                <a:off x="4417875" y="3248780"/>
                <a:ext cx="298" cy="187506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5" name="iśḷîḋê">
              <a:extLst>
                <a:ext uri="{FF2B5EF4-FFF2-40B4-BE49-F238E27FC236}">
                  <a16:creationId xmlns:a16="http://schemas.microsoft.com/office/drawing/2014/main" id="{D4E9F6F0-0BE8-40DF-A025-367EAE48563A}"/>
                </a:ext>
              </a:extLst>
            </p:cNvPr>
            <p:cNvGrpSpPr/>
            <p:nvPr/>
          </p:nvGrpSpPr>
          <p:grpSpPr>
            <a:xfrm>
              <a:off x="10378640" y="2388518"/>
              <a:ext cx="110480" cy="1040481"/>
              <a:chOff x="6322659" y="3180606"/>
              <a:chExt cx="110480" cy="1040481"/>
            </a:xfrm>
          </p:grpSpPr>
          <p:sp>
            <p:nvSpPr>
              <p:cNvPr id="31" name="îṡḻíḋé">
                <a:extLst>
                  <a:ext uri="{FF2B5EF4-FFF2-40B4-BE49-F238E27FC236}">
                    <a16:creationId xmlns:a16="http://schemas.microsoft.com/office/drawing/2014/main" id="{89ED160C-872D-4CED-86B1-195507BBAEC2}"/>
                  </a:ext>
                </a:extLst>
              </p:cNvPr>
              <p:cNvSpPr/>
              <p:nvPr/>
            </p:nvSpPr>
            <p:spPr bwMode="gray">
              <a:xfrm>
                <a:off x="6322659" y="3180606"/>
                <a:ext cx="110480" cy="107745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Sľidê">
                <a:extLst>
                  <a:ext uri="{FF2B5EF4-FFF2-40B4-BE49-F238E27FC236}">
                    <a16:creationId xmlns:a16="http://schemas.microsoft.com/office/drawing/2014/main" id="{14471490-9D85-4092-A712-55467046FBB6}"/>
                  </a:ext>
                </a:extLst>
              </p:cNvPr>
              <p:cNvSpPr/>
              <p:nvPr/>
            </p:nvSpPr>
            <p:spPr bwMode="gray">
              <a:xfrm flipV="1">
                <a:off x="6377899" y="3272470"/>
                <a:ext cx="0" cy="94861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íśḷîďè">
              <a:extLst>
                <a:ext uri="{FF2B5EF4-FFF2-40B4-BE49-F238E27FC236}">
                  <a16:creationId xmlns:a16="http://schemas.microsoft.com/office/drawing/2014/main" id="{3255E2A4-BBC0-4B23-A883-5E42A6785701}"/>
                </a:ext>
              </a:extLst>
            </p:cNvPr>
            <p:cNvSpPr txBox="1"/>
            <p:nvPr/>
          </p:nvSpPr>
          <p:spPr>
            <a:xfrm>
              <a:off x="669924" y="3429106"/>
              <a:ext cx="2173217" cy="471579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b="1" dirty="0"/>
                <a:t>载入图像和相机参数</a:t>
              </a:r>
              <a:endParaRPr lang="en-US" altLang="zh-CN" sz="1600" b="1" dirty="0"/>
            </a:p>
          </p:txBody>
        </p:sp>
        <p:sp>
          <p:nvSpPr>
            <p:cNvPr id="27" name="íSḻiḑe">
              <a:extLst>
                <a:ext uri="{FF2B5EF4-FFF2-40B4-BE49-F238E27FC236}">
                  <a16:creationId xmlns:a16="http://schemas.microsoft.com/office/drawing/2014/main" id="{B6727509-75AC-4119-B7C5-BD7E839AC40B}"/>
                </a:ext>
              </a:extLst>
            </p:cNvPr>
            <p:cNvSpPr txBox="1"/>
            <p:nvPr/>
          </p:nvSpPr>
          <p:spPr>
            <a:xfrm>
              <a:off x="1714533" y="4673525"/>
              <a:ext cx="4414619" cy="131191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600" b="1" dirty="0"/>
                <a:t>SFS</a:t>
              </a:r>
            </a:p>
            <a:p>
              <a:pPr algn="ctr"/>
              <a:r>
                <a:rPr lang="en-US" altLang="zh-CN" sz="1600" b="1" dirty="0"/>
                <a:t>Shape from Silhouette</a:t>
              </a:r>
            </a:p>
            <a:p>
              <a:pPr algn="ctr"/>
              <a:r>
                <a:rPr lang="en-US" altLang="zh-CN" sz="1600" b="1" dirty="0"/>
                <a:t> </a:t>
              </a:r>
              <a:r>
                <a:rPr lang="zh-CN" altLang="en-US" sz="1600" b="1" dirty="0"/>
                <a:t>建立模型</a:t>
              </a:r>
              <a:endParaRPr lang="en-US" altLang="zh-CN" sz="1600" b="1" dirty="0"/>
            </a:p>
            <a:p>
              <a:pPr algn="ctr"/>
              <a:endParaRPr lang="en-US" altLang="zh-CN" sz="1600" b="1" dirty="0"/>
            </a:p>
          </p:txBody>
        </p:sp>
        <p:sp>
          <p:nvSpPr>
            <p:cNvPr id="25" name="ísḻïďé">
              <a:extLst>
                <a:ext uri="{FF2B5EF4-FFF2-40B4-BE49-F238E27FC236}">
                  <a16:creationId xmlns:a16="http://schemas.microsoft.com/office/drawing/2014/main" id="{4067DD8F-22E4-4B96-B23A-ED50839BC4F1}"/>
                </a:ext>
              </a:extLst>
            </p:cNvPr>
            <p:cNvSpPr txBox="1"/>
            <p:nvPr/>
          </p:nvSpPr>
          <p:spPr>
            <a:xfrm>
              <a:off x="5008450" y="3429106"/>
              <a:ext cx="2173217" cy="471579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b="1" dirty="0"/>
                <a:t>遍历得到表面点集</a:t>
              </a:r>
              <a:endParaRPr lang="en-US" altLang="zh-CN" sz="1600" b="1" dirty="0"/>
            </a:p>
          </p:txBody>
        </p:sp>
        <p:sp>
          <p:nvSpPr>
            <p:cNvPr id="23" name="iślïḑè">
              <a:extLst>
                <a:ext uri="{FF2B5EF4-FFF2-40B4-BE49-F238E27FC236}">
                  <a16:creationId xmlns:a16="http://schemas.microsoft.com/office/drawing/2014/main" id="{7CC40319-0DA1-4FE9-A4A9-ABA5EB71EC39}"/>
                </a:ext>
              </a:extLst>
            </p:cNvPr>
            <p:cNvSpPr txBox="1"/>
            <p:nvPr/>
          </p:nvSpPr>
          <p:spPr>
            <a:xfrm>
              <a:off x="7192808" y="4166240"/>
              <a:ext cx="2173217" cy="736704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b="1" dirty="0"/>
                <a:t>存储表面点集</a:t>
              </a:r>
              <a:endParaRPr lang="en-US" altLang="zh-CN" sz="1600" b="1" dirty="0"/>
            </a:p>
          </p:txBody>
        </p:sp>
        <p:sp>
          <p:nvSpPr>
            <p:cNvPr id="21" name="îSľiḓè">
              <a:extLst>
                <a:ext uri="{FF2B5EF4-FFF2-40B4-BE49-F238E27FC236}">
                  <a16:creationId xmlns:a16="http://schemas.microsoft.com/office/drawing/2014/main" id="{43023784-F974-4289-AF5C-42EBCF774F68}"/>
                </a:ext>
              </a:extLst>
            </p:cNvPr>
            <p:cNvSpPr txBox="1"/>
            <p:nvPr/>
          </p:nvSpPr>
          <p:spPr>
            <a:xfrm>
              <a:off x="9367781" y="3429106"/>
              <a:ext cx="2173217" cy="471579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b="1" dirty="0"/>
                <a:t>计算法向，泊松重构</a:t>
              </a:r>
              <a:endParaRPr lang="en-US" altLang="zh-CN" sz="1600" b="1" dirty="0"/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D974EA4D-4B67-404D-A10D-E63E323B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14" y="5396060"/>
            <a:ext cx="1757393" cy="130495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B12F862-4B9F-485A-A618-988A6E967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78" y="3959393"/>
            <a:ext cx="1756235" cy="130495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E9A199B-9309-437F-8DD4-C11237A30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043" y="3930983"/>
            <a:ext cx="1590527" cy="154490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C541E46-67F0-4027-8606-D18B233D46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44"/>
          <a:stretch/>
        </p:blipFill>
        <p:spPr>
          <a:xfrm>
            <a:off x="7746443" y="4772191"/>
            <a:ext cx="1473030" cy="171289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CD724C5-75A8-4989-B08D-54BFB33C8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6118" y="4772191"/>
            <a:ext cx="1294809" cy="171289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2525372-01CE-4D84-B7D3-0A49B6F1E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6167" y="4772191"/>
            <a:ext cx="1387233" cy="17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原代码运行测试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FB4982-6085-4670-80E9-F1F3758F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99964"/>
              </p:ext>
            </p:extLst>
          </p:nvPr>
        </p:nvGraphicFramePr>
        <p:xfrm>
          <a:off x="623892" y="3429000"/>
          <a:ext cx="7954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455">
                  <a:extLst>
                    <a:ext uri="{9D8B030D-6E8A-4147-A177-3AD203B41FA5}">
                      <a16:colId xmlns:a16="http://schemas.microsoft.com/office/drawing/2014/main" val="1065084022"/>
                    </a:ext>
                  </a:extLst>
                </a:gridCol>
                <a:gridCol w="2115321">
                  <a:extLst>
                    <a:ext uri="{9D8B030D-6E8A-4147-A177-3AD203B41FA5}">
                      <a16:colId xmlns:a16="http://schemas.microsoft.com/office/drawing/2014/main" val="2364853543"/>
                    </a:ext>
                  </a:extLst>
                </a:gridCol>
                <a:gridCol w="2689784">
                  <a:extLst>
                    <a:ext uri="{9D8B030D-6E8A-4147-A177-3AD203B41FA5}">
                      <a16:colId xmlns:a16="http://schemas.microsoft.com/office/drawing/2014/main" val="165554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运行部分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(Debug</a:t>
                      </a:r>
                      <a:r>
                        <a:rPr lang="zh-CN" altLang="en-US" dirty="0"/>
                        <a:t>模式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(Release</a:t>
                      </a:r>
                      <a:r>
                        <a:rPr lang="zh-CN" altLang="en-US" dirty="0"/>
                        <a:t>模式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6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6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model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5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surface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 without normal done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6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 with normal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Save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mesh.ply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8444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5C218CA-A225-4884-B142-489EBEB7B629}"/>
              </a:ext>
            </a:extLst>
          </p:cNvPr>
          <p:cNvSpPr txBox="1"/>
          <p:nvPr/>
        </p:nvSpPr>
        <p:spPr>
          <a:xfrm>
            <a:off x="623892" y="2964177"/>
            <a:ext cx="468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运行环境： </a:t>
            </a:r>
            <a:r>
              <a:rPr lang="en-US" altLang="zh-CN" dirty="0"/>
              <a:t>C++</a:t>
            </a:r>
            <a:r>
              <a:rPr lang="zh-CN" altLang="en-US" dirty="0"/>
              <a:t>， </a:t>
            </a:r>
            <a:r>
              <a:rPr lang="en-US" altLang="zh-CN" dirty="0" err="1"/>
              <a:t>Clion</a:t>
            </a:r>
            <a:r>
              <a:rPr lang="en-US" altLang="zh-CN" dirty="0"/>
              <a:t> IDE</a:t>
            </a:r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58A9190-2F57-4324-8A91-A4A64A6F8922}"/>
              </a:ext>
            </a:extLst>
          </p:cNvPr>
          <p:cNvSpPr/>
          <p:nvPr/>
        </p:nvSpPr>
        <p:spPr>
          <a:xfrm>
            <a:off x="495300" y="4079551"/>
            <a:ext cx="6819900" cy="60007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874FB7-006F-4542-A232-EC305D97450F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 flipV="1">
            <a:off x="7315200" y="3377671"/>
            <a:ext cx="2276475" cy="1001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D5695F6-D861-4A71-9BA9-994FABC57121}"/>
              </a:ext>
            </a:extLst>
          </p:cNvPr>
          <p:cNvSpPr txBox="1"/>
          <p:nvPr/>
        </p:nvSpPr>
        <p:spPr>
          <a:xfrm>
            <a:off x="9591675" y="319300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主要优化对象</a:t>
            </a:r>
            <a:endParaRPr lang="en-US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091EF409-239F-4FAE-84EC-4E9DC2841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922800"/>
              </p:ext>
            </p:extLst>
          </p:nvPr>
        </p:nvGraphicFramePr>
        <p:xfrm>
          <a:off x="8029664" y="3429000"/>
          <a:ext cx="4924248" cy="310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9F041A-F7A8-4D15-B08A-06EB5397CCC3}"/>
              </a:ext>
            </a:extLst>
          </p:cNvPr>
          <p:cNvCxnSpPr/>
          <p:nvPr/>
        </p:nvCxnSpPr>
        <p:spPr>
          <a:xfrm flipH="1" flipV="1">
            <a:off x="11058525" y="3562337"/>
            <a:ext cx="190500" cy="65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60B73-31B4-44FE-9CED-BA842F2F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获取模型耗时分析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A9B01-63A3-47DF-8F10-54E86177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06" name="图片 205">
            <a:extLst>
              <a:ext uri="{FF2B5EF4-FFF2-40B4-BE49-F238E27FC236}">
                <a16:creationId xmlns:a16="http://schemas.microsoft.com/office/drawing/2014/main" id="{5E4EF10A-1E41-427C-863F-68C477B3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8" y="1211652"/>
            <a:ext cx="7693027" cy="3556499"/>
          </a:xfrm>
          <a:prstGeom prst="rect">
            <a:avLst/>
          </a:prstGeom>
        </p:spPr>
      </p:pic>
      <p:sp>
        <p:nvSpPr>
          <p:cNvPr id="210" name="文本框 209">
            <a:extLst>
              <a:ext uri="{FF2B5EF4-FFF2-40B4-BE49-F238E27FC236}">
                <a16:creationId xmlns:a16="http://schemas.microsoft.com/office/drawing/2014/main" id="{DFB2CAAA-FDDB-4E50-88A4-E207F01294CF}"/>
              </a:ext>
            </a:extLst>
          </p:cNvPr>
          <p:cNvSpPr txBox="1"/>
          <p:nvPr/>
        </p:nvSpPr>
        <p:spPr>
          <a:xfrm>
            <a:off x="869949" y="5157364"/>
            <a:ext cx="1132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总遍历点数：</a:t>
            </a:r>
            <a:r>
              <a:rPr lang="en-US" altLang="zh-CN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m_corrX.m_resolution</a:t>
            </a:r>
            <a:r>
              <a:rPr lang="zh-CN" altLang="en-US" i="1" dirty="0">
                <a:latin typeface="Cambria Math" panose="02040503050406030204" pitchFamily="18" charset="0"/>
              </a:rPr>
              <a:t>*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m_corrY.m_resolution</a:t>
            </a:r>
            <a:r>
              <a:rPr lang="zh-CN" altLang="en-US" i="1" dirty="0">
                <a:latin typeface="Cambria Math" panose="02040503050406030204" pitchFamily="18" charset="0"/>
              </a:rPr>
              <a:t>*</a:t>
            </a:r>
            <a:r>
              <a:rPr lang="en-US" altLang="zh-CN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m_corrZ.m_resolution</a:t>
            </a:r>
            <a:r>
              <a:rPr lang="zh-CN" altLang="en-US" i="1" dirty="0">
                <a:latin typeface="Cambria Math" panose="02040503050406030204" pitchFamily="18" charset="0"/>
              </a:rPr>
              <a:t>*</a:t>
            </a:r>
            <a:r>
              <a:rPr lang="en-US" altLang="zh-CN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m_projectionList.size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()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300*300*300*20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找出了所有位于模型外部、内部（包含边界）的点</a:t>
            </a:r>
            <a:endParaRPr lang="en-US" altLang="zh-CN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FA2A-6941-44C5-9975-0E895A3A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获取模型耗时分析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9B15C-ECEE-4A61-8D8E-B57611A7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C56872-B3E8-40DC-B1E9-4E69B8F095DF}"/>
              </a:ext>
            </a:extLst>
          </p:cNvPr>
          <p:cNvSpPr txBox="1"/>
          <p:nvPr/>
        </p:nvSpPr>
        <p:spPr>
          <a:xfrm>
            <a:off x="869949" y="1290214"/>
            <a:ext cx="113220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原：</a:t>
            </a:r>
            <a:endParaRPr lang="en-US" altLang="zh-CN" sz="1600" b="1" dirty="0"/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总遍历点数：</a:t>
            </a:r>
            <a:r>
              <a:rPr lang="en-US" altLang="zh-CN" sz="1600" b="1" dirty="0" err="1"/>
              <a:t>m_corrX.m_resolution</a:t>
            </a:r>
            <a:r>
              <a:rPr lang="zh-CN" altLang="en-US" sz="1600" b="1" dirty="0"/>
              <a:t>*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m_corrY.m_resolution</a:t>
            </a:r>
            <a:r>
              <a:rPr lang="zh-CN" altLang="en-US" sz="1600" b="1" dirty="0"/>
              <a:t>*</a:t>
            </a:r>
            <a:r>
              <a:rPr lang="en-US" altLang="zh-CN" sz="1600" b="1" dirty="0" err="1"/>
              <a:t>m_corrZ.m_resolution</a:t>
            </a:r>
            <a:r>
              <a:rPr lang="zh-CN" altLang="en-US" sz="1600" b="1" dirty="0"/>
              <a:t>*</a:t>
            </a:r>
            <a:r>
              <a:rPr lang="en-US" altLang="zh-CN" sz="1600" b="1" dirty="0" err="1"/>
              <a:t>m_projectionList.size</a:t>
            </a:r>
            <a:r>
              <a:rPr lang="en-US" altLang="zh-CN" sz="1600" b="1" dirty="0"/>
              <a:t>()	</a:t>
            </a:r>
            <a:r>
              <a:rPr lang="en-US" sz="1600" b="1" dirty="0"/>
              <a:t>		300*300*300*20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找出了所有位于模型外部、内部（包含边界）的点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事实上只需要找出所有的表面点，即可进行</a:t>
            </a:r>
            <a:r>
              <a:rPr lang="en-US" altLang="zh-CN" sz="1600" b="1" dirty="0"/>
              <a:t>save model without normal</a:t>
            </a:r>
          </a:p>
          <a:p>
            <a:endParaRPr lang="en-US" altLang="zh-CN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00D25C4-9388-44F7-99CA-68025007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429000"/>
            <a:ext cx="5748338" cy="2389900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FB5AF7-1CC3-409B-8764-9F4BB2760E76}"/>
              </a:ext>
            </a:extLst>
          </p:cNvPr>
          <p:cNvCxnSpPr/>
          <p:nvPr/>
        </p:nvCxnSpPr>
        <p:spPr>
          <a:xfrm flipV="1">
            <a:off x="5057775" y="3857625"/>
            <a:ext cx="3105150" cy="766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65F12AE-4518-4B36-B52E-D5D24433CDF3}"/>
              </a:ext>
            </a:extLst>
          </p:cNvPr>
          <p:cNvSpPr txBox="1"/>
          <p:nvPr/>
        </p:nvSpPr>
        <p:spPr>
          <a:xfrm>
            <a:off x="8193881" y="3608212"/>
            <a:ext cx="264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没有用到</a:t>
            </a:r>
            <a:r>
              <a:rPr lang="en-US" altLang="zh-CN" sz="1600" b="1" dirty="0" err="1"/>
              <a:t>m_voxel</a:t>
            </a:r>
            <a:endParaRPr lang="en-US" sz="1600" b="1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7DE9046-D225-4C8D-BAE5-80A9B12B287D}"/>
              </a:ext>
            </a:extLst>
          </p:cNvPr>
          <p:cNvSpPr/>
          <p:nvPr/>
        </p:nvSpPr>
        <p:spPr>
          <a:xfrm>
            <a:off x="495300" y="4079551"/>
            <a:ext cx="6819900" cy="76632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CC427-217E-48EB-AF23-3A4D1AD0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优化思路：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247E4-4937-468C-9D16-E38AC4F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4ff1e102-f1af-47a4-a855-3a19cb8687e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AC48CAA-C211-4440-AFAE-2271920DDB5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71327" y="1739702"/>
            <a:ext cx="9274903" cy="3994348"/>
            <a:chOff x="66427" y="1809000"/>
            <a:chExt cx="9274903" cy="3994348"/>
          </a:xfrm>
        </p:grpSpPr>
        <p:sp>
          <p:nvSpPr>
            <p:cNvPr id="6" name="íŝḷidè">
              <a:extLst>
                <a:ext uri="{FF2B5EF4-FFF2-40B4-BE49-F238E27FC236}">
                  <a16:creationId xmlns:a16="http://schemas.microsoft.com/office/drawing/2014/main" id="{83BCE947-D325-461F-BD8C-C6775D1484C4}"/>
                </a:ext>
              </a:extLst>
            </p:cNvPr>
            <p:cNvSpPr/>
            <p:nvPr/>
          </p:nvSpPr>
          <p:spPr>
            <a:xfrm flipH="1">
              <a:off x="5112536" y="1809000"/>
              <a:ext cx="3795911" cy="3795911"/>
            </a:xfrm>
            <a:prstGeom prst="ellips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i$ľïde">
              <a:extLst>
                <a:ext uri="{FF2B5EF4-FFF2-40B4-BE49-F238E27FC236}">
                  <a16:creationId xmlns:a16="http://schemas.microsoft.com/office/drawing/2014/main" id="{23DA5C01-3DBF-48B2-AEE7-26F04C2D4432}"/>
                </a:ext>
              </a:extLst>
            </p:cNvPr>
            <p:cNvGrpSpPr/>
            <p:nvPr/>
          </p:nvGrpSpPr>
          <p:grpSpPr>
            <a:xfrm flipH="1">
              <a:off x="8237452" y="2082864"/>
              <a:ext cx="869091" cy="869091"/>
              <a:chOff x="6614564" y="1510580"/>
              <a:chExt cx="946884" cy="946884"/>
            </a:xfrm>
          </p:grpSpPr>
          <p:sp>
            <p:nvSpPr>
              <p:cNvPr id="27" name="isliḑê">
                <a:extLst>
                  <a:ext uri="{FF2B5EF4-FFF2-40B4-BE49-F238E27FC236}">
                    <a16:creationId xmlns:a16="http://schemas.microsoft.com/office/drawing/2014/main" id="{7224130E-8949-4FCD-B451-C09E3011D514}"/>
                  </a:ext>
                </a:extLst>
              </p:cNvPr>
              <p:cNvSpPr/>
              <p:nvPr/>
            </p:nvSpPr>
            <p:spPr>
              <a:xfrm rot="10800000" flipV="1">
                <a:off x="6614564" y="1510580"/>
                <a:ext cx="946884" cy="946884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>
                <a:outerShdw blurRad="38100" dist="381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$ļîdè">
                <a:extLst>
                  <a:ext uri="{FF2B5EF4-FFF2-40B4-BE49-F238E27FC236}">
                    <a16:creationId xmlns:a16="http://schemas.microsoft.com/office/drawing/2014/main" id="{C4D42A3D-BADC-4872-BE5B-6B2FE00BC6AA}"/>
                  </a:ext>
                </a:extLst>
              </p:cNvPr>
              <p:cNvSpPr/>
              <p:nvPr/>
            </p:nvSpPr>
            <p:spPr>
              <a:xfrm>
                <a:off x="6951136" y="1870293"/>
                <a:ext cx="273740" cy="23983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slïďé">
              <a:extLst>
                <a:ext uri="{FF2B5EF4-FFF2-40B4-BE49-F238E27FC236}">
                  <a16:creationId xmlns:a16="http://schemas.microsoft.com/office/drawing/2014/main" id="{171ED14D-BCA7-4408-9A25-DF6A03CBE728}"/>
                </a:ext>
              </a:extLst>
            </p:cNvPr>
            <p:cNvGrpSpPr/>
            <p:nvPr/>
          </p:nvGrpSpPr>
          <p:grpSpPr>
            <a:xfrm flipH="1">
              <a:off x="8218839" y="4538890"/>
              <a:ext cx="869091" cy="869091"/>
              <a:chOff x="5743669" y="4329550"/>
              <a:chExt cx="946884" cy="946884"/>
            </a:xfrm>
          </p:grpSpPr>
          <p:sp>
            <p:nvSpPr>
              <p:cNvPr id="25" name="îs1iḓe">
                <a:extLst>
                  <a:ext uri="{FF2B5EF4-FFF2-40B4-BE49-F238E27FC236}">
                    <a16:creationId xmlns:a16="http://schemas.microsoft.com/office/drawing/2014/main" id="{48B0F00C-4BC5-49FE-B422-4256788B55B5}"/>
                  </a:ext>
                </a:extLst>
              </p:cNvPr>
              <p:cNvSpPr/>
              <p:nvPr/>
            </p:nvSpPr>
            <p:spPr>
              <a:xfrm rot="10800000" flipV="1">
                <a:off x="5743669" y="4329550"/>
                <a:ext cx="946884" cy="946884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  <a:effectLst>
                <a:outerShdw blurRad="38100" dist="381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ŝlîďê">
                <a:extLst>
                  <a:ext uri="{FF2B5EF4-FFF2-40B4-BE49-F238E27FC236}">
                    <a16:creationId xmlns:a16="http://schemas.microsoft.com/office/drawing/2014/main" id="{80983644-5291-452F-92B3-D89039F942A4}"/>
                  </a:ext>
                </a:extLst>
              </p:cNvPr>
              <p:cNvSpPr/>
              <p:nvPr/>
            </p:nvSpPr>
            <p:spPr>
              <a:xfrm>
                <a:off x="6071183" y="4673958"/>
                <a:ext cx="273744" cy="2698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647" y="48605"/>
                    </a:moveTo>
                    <a:lnTo>
                      <a:pt x="105647" y="48605"/>
                    </a:lnTo>
                    <a:cubicBezTo>
                      <a:pt x="104252" y="50016"/>
                      <a:pt x="104252" y="58487"/>
                      <a:pt x="114219" y="64134"/>
                    </a:cubicBezTo>
                    <a:cubicBezTo>
                      <a:pt x="114219" y="64134"/>
                      <a:pt x="100066" y="66957"/>
                      <a:pt x="90299" y="54252"/>
                    </a:cubicBezTo>
                    <a:cubicBezTo>
                      <a:pt x="87308" y="54252"/>
                      <a:pt x="84518" y="55663"/>
                      <a:pt x="81727" y="55663"/>
                    </a:cubicBezTo>
                    <a:cubicBezTo>
                      <a:pt x="60598" y="55663"/>
                      <a:pt x="47840" y="42756"/>
                      <a:pt x="47840" y="27226"/>
                    </a:cubicBezTo>
                    <a:cubicBezTo>
                      <a:pt x="47840" y="12907"/>
                      <a:pt x="60598" y="0"/>
                      <a:pt x="81727" y="0"/>
                    </a:cubicBezTo>
                    <a:cubicBezTo>
                      <a:pt x="102857" y="0"/>
                      <a:pt x="119800" y="12907"/>
                      <a:pt x="119800" y="27226"/>
                    </a:cubicBezTo>
                    <a:cubicBezTo>
                      <a:pt x="119800" y="35697"/>
                      <a:pt x="114219" y="44168"/>
                      <a:pt x="105647" y="48605"/>
                    </a:cubicBezTo>
                    <a:close/>
                    <a:moveTo>
                      <a:pt x="40863" y="30050"/>
                    </a:moveTo>
                    <a:lnTo>
                      <a:pt x="40863" y="30050"/>
                    </a:lnTo>
                    <a:cubicBezTo>
                      <a:pt x="42259" y="46991"/>
                      <a:pt x="56411" y="61310"/>
                      <a:pt x="78936" y="62722"/>
                    </a:cubicBezTo>
                    <a:cubicBezTo>
                      <a:pt x="81727" y="62722"/>
                      <a:pt x="84518" y="62722"/>
                      <a:pt x="87308" y="61310"/>
                    </a:cubicBezTo>
                    <a:lnTo>
                      <a:pt x="87308" y="61310"/>
                    </a:lnTo>
                    <a:lnTo>
                      <a:pt x="87308" y="61310"/>
                    </a:lnTo>
                    <a:cubicBezTo>
                      <a:pt x="94485" y="68369"/>
                      <a:pt x="102857" y="69983"/>
                      <a:pt x="107043" y="69983"/>
                    </a:cubicBezTo>
                    <a:cubicBezTo>
                      <a:pt x="102857" y="88537"/>
                      <a:pt x="84518" y="102655"/>
                      <a:pt x="56411" y="102655"/>
                    </a:cubicBezTo>
                    <a:cubicBezTo>
                      <a:pt x="53621" y="102655"/>
                      <a:pt x="49435" y="101243"/>
                      <a:pt x="45049" y="99831"/>
                    </a:cubicBezTo>
                    <a:cubicBezTo>
                      <a:pt x="31096" y="119798"/>
                      <a:pt x="7176" y="115563"/>
                      <a:pt x="7176" y="115563"/>
                    </a:cubicBezTo>
                    <a:cubicBezTo>
                      <a:pt x="23920" y="108302"/>
                      <a:pt x="23920" y="94184"/>
                      <a:pt x="19734" y="92773"/>
                    </a:cubicBezTo>
                    <a:cubicBezTo>
                      <a:pt x="7176" y="85512"/>
                      <a:pt x="0" y="72806"/>
                      <a:pt x="0" y="59899"/>
                    </a:cubicBezTo>
                    <a:cubicBezTo>
                      <a:pt x="0" y="39932"/>
                      <a:pt x="18338" y="22789"/>
                      <a:pt x="43654" y="18554"/>
                    </a:cubicBezTo>
                    <a:cubicBezTo>
                      <a:pt x="42259" y="22789"/>
                      <a:pt x="40863" y="25815"/>
                      <a:pt x="40863" y="300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şļíḓè">
              <a:extLst>
                <a:ext uri="{FF2B5EF4-FFF2-40B4-BE49-F238E27FC236}">
                  <a16:creationId xmlns:a16="http://schemas.microsoft.com/office/drawing/2014/main" id="{24170939-5BDE-48E8-8561-4593A9B6E11F}"/>
                </a:ext>
              </a:extLst>
            </p:cNvPr>
            <p:cNvGrpSpPr/>
            <p:nvPr/>
          </p:nvGrpSpPr>
          <p:grpSpPr>
            <a:xfrm>
              <a:off x="8472239" y="3310877"/>
              <a:ext cx="869091" cy="869091"/>
              <a:chOff x="4185857" y="3182212"/>
              <a:chExt cx="869091" cy="869091"/>
            </a:xfrm>
          </p:grpSpPr>
          <p:sp>
            <p:nvSpPr>
              <p:cNvPr id="23" name="ïŝľïďe">
                <a:extLst>
                  <a:ext uri="{FF2B5EF4-FFF2-40B4-BE49-F238E27FC236}">
                    <a16:creationId xmlns:a16="http://schemas.microsoft.com/office/drawing/2014/main" id="{66B3E3C0-6696-44FB-82D9-ABCFFB03E7E4}"/>
                  </a:ext>
                </a:extLst>
              </p:cNvPr>
              <p:cNvSpPr/>
              <p:nvPr/>
            </p:nvSpPr>
            <p:spPr>
              <a:xfrm rot="10800000" flipH="1" flipV="1">
                <a:off x="4185857" y="3182212"/>
                <a:ext cx="869091" cy="869091"/>
              </a:xfrm>
              <a:prstGeom prst="ellipse">
                <a:avLst/>
              </a:prstGeom>
              <a:solidFill>
                <a:schemeClr val="accent3"/>
              </a:solidFill>
              <a:ln w="57150">
                <a:solidFill>
                  <a:schemeClr val="bg1"/>
                </a:solidFill>
              </a:ln>
              <a:effectLst>
                <a:outerShdw blurRad="38100" dist="381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ṧlíḑè">
                <a:extLst>
                  <a:ext uri="{FF2B5EF4-FFF2-40B4-BE49-F238E27FC236}">
                    <a16:creationId xmlns:a16="http://schemas.microsoft.com/office/drawing/2014/main" id="{05EB5354-3FDD-48DE-B3B7-D781B4AF45B7}"/>
                  </a:ext>
                </a:extLst>
              </p:cNvPr>
              <p:cNvSpPr/>
              <p:nvPr/>
            </p:nvSpPr>
            <p:spPr>
              <a:xfrm flipH="1">
                <a:off x="4539715" y="3454400"/>
                <a:ext cx="192568" cy="2360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868" y="119800"/>
                    </a:moveTo>
                    <a:lnTo>
                      <a:pt x="112868" y="119800"/>
                    </a:lnTo>
                    <a:cubicBezTo>
                      <a:pt x="6885" y="119800"/>
                      <a:pt x="6885" y="119800"/>
                      <a:pt x="6885" y="119800"/>
                    </a:cubicBezTo>
                    <a:cubicBezTo>
                      <a:pt x="1721" y="119800"/>
                      <a:pt x="0" y="117004"/>
                      <a:pt x="0" y="114209"/>
                    </a:cubicBezTo>
                    <a:cubicBezTo>
                      <a:pt x="0" y="64891"/>
                      <a:pt x="0" y="64891"/>
                      <a:pt x="0" y="64891"/>
                    </a:cubicBezTo>
                    <a:cubicBezTo>
                      <a:pt x="0" y="62096"/>
                      <a:pt x="1721" y="59101"/>
                      <a:pt x="6885" y="59101"/>
                    </a:cubicBezTo>
                    <a:cubicBezTo>
                      <a:pt x="17213" y="59101"/>
                      <a:pt x="17213" y="59101"/>
                      <a:pt x="17213" y="59101"/>
                    </a:cubicBezTo>
                    <a:cubicBezTo>
                      <a:pt x="17213" y="33743"/>
                      <a:pt x="17213" y="33743"/>
                      <a:pt x="17213" y="33743"/>
                    </a:cubicBezTo>
                    <a:cubicBezTo>
                      <a:pt x="17213" y="13976"/>
                      <a:pt x="36393" y="0"/>
                      <a:pt x="59016" y="0"/>
                    </a:cubicBezTo>
                    <a:cubicBezTo>
                      <a:pt x="83360" y="0"/>
                      <a:pt x="100573" y="13976"/>
                      <a:pt x="100573" y="33743"/>
                    </a:cubicBezTo>
                    <a:cubicBezTo>
                      <a:pt x="100573" y="36539"/>
                      <a:pt x="98852" y="39534"/>
                      <a:pt x="93688" y="39534"/>
                    </a:cubicBezTo>
                    <a:cubicBezTo>
                      <a:pt x="90245" y="39534"/>
                      <a:pt x="86803" y="36539"/>
                      <a:pt x="86803" y="33743"/>
                    </a:cubicBezTo>
                    <a:cubicBezTo>
                      <a:pt x="86803" y="21164"/>
                      <a:pt x="74754" y="11181"/>
                      <a:pt x="59016" y="11181"/>
                    </a:cubicBezTo>
                    <a:cubicBezTo>
                      <a:pt x="43278" y="11181"/>
                      <a:pt x="31229" y="21164"/>
                      <a:pt x="31229" y="33743"/>
                    </a:cubicBezTo>
                    <a:cubicBezTo>
                      <a:pt x="31229" y="59101"/>
                      <a:pt x="31229" y="59101"/>
                      <a:pt x="31229" y="59101"/>
                    </a:cubicBezTo>
                    <a:cubicBezTo>
                      <a:pt x="86803" y="59101"/>
                      <a:pt x="86803" y="59101"/>
                      <a:pt x="86803" y="59101"/>
                    </a:cubicBezTo>
                    <a:cubicBezTo>
                      <a:pt x="100573" y="59101"/>
                      <a:pt x="100573" y="59101"/>
                      <a:pt x="100573" y="59101"/>
                    </a:cubicBezTo>
                    <a:cubicBezTo>
                      <a:pt x="112868" y="59101"/>
                      <a:pt x="112868" y="59101"/>
                      <a:pt x="112868" y="59101"/>
                    </a:cubicBezTo>
                    <a:cubicBezTo>
                      <a:pt x="116311" y="59101"/>
                      <a:pt x="119754" y="62096"/>
                      <a:pt x="119754" y="64891"/>
                    </a:cubicBezTo>
                    <a:cubicBezTo>
                      <a:pt x="119754" y="114209"/>
                      <a:pt x="119754" y="114209"/>
                      <a:pt x="119754" y="114209"/>
                    </a:cubicBezTo>
                    <a:cubicBezTo>
                      <a:pt x="119754" y="117004"/>
                      <a:pt x="116311" y="119800"/>
                      <a:pt x="112868" y="119800"/>
                    </a:cubicBezTo>
                    <a:close/>
                    <a:moveTo>
                      <a:pt x="59016" y="70482"/>
                    </a:moveTo>
                    <a:lnTo>
                      <a:pt x="59016" y="70482"/>
                    </a:lnTo>
                    <a:cubicBezTo>
                      <a:pt x="52131" y="70482"/>
                      <a:pt x="45000" y="76073"/>
                      <a:pt x="45000" y="81863"/>
                    </a:cubicBezTo>
                    <a:cubicBezTo>
                      <a:pt x="45000" y="86056"/>
                      <a:pt x="48688" y="90249"/>
                      <a:pt x="52131" y="91647"/>
                    </a:cubicBezTo>
                    <a:cubicBezTo>
                      <a:pt x="52131" y="103028"/>
                      <a:pt x="52131" y="103028"/>
                      <a:pt x="52131" y="103028"/>
                    </a:cubicBezTo>
                    <a:cubicBezTo>
                      <a:pt x="52131" y="105823"/>
                      <a:pt x="55573" y="108618"/>
                      <a:pt x="59016" y="108618"/>
                    </a:cubicBezTo>
                    <a:cubicBezTo>
                      <a:pt x="64180" y="108618"/>
                      <a:pt x="65901" y="105823"/>
                      <a:pt x="65901" y="103028"/>
                    </a:cubicBezTo>
                    <a:cubicBezTo>
                      <a:pt x="65901" y="91647"/>
                      <a:pt x="65901" y="91647"/>
                      <a:pt x="65901" y="91647"/>
                    </a:cubicBezTo>
                    <a:cubicBezTo>
                      <a:pt x="71065" y="90249"/>
                      <a:pt x="72786" y="86056"/>
                      <a:pt x="72786" y="81863"/>
                    </a:cubicBezTo>
                    <a:cubicBezTo>
                      <a:pt x="72786" y="76073"/>
                      <a:pt x="67622" y="70482"/>
                      <a:pt x="59016" y="704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ḻíḋé">
              <a:extLst>
                <a:ext uri="{FF2B5EF4-FFF2-40B4-BE49-F238E27FC236}">
                  <a16:creationId xmlns:a16="http://schemas.microsoft.com/office/drawing/2014/main" id="{BBD9F304-CB95-4E37-93FC-EC0F6B32A1D1}"/>
                </a:ext>
              </a:extLst>
            </p:cNvPr>
            <p:cNvSpPr/>
            <p:nvPr/>
          </p:nvSpPr>
          <p:spPr>
            <a:xfrm flipH="1">
              <a:off x="5586408" y="2284352"/>
              <a:ext cx="2845204" cy="2845206"/>
            </a:xfrm>
            <a:prstGeom prst="ellipse">
              <a:avLst/>
            </a:prstGeom>
            <a:blipFill>
              <a:blip r:embed="rId3"/>
              <a:stretch>
                <a:fillRect l="-25112" r="-24888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isḻiḑê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6427" y="2082863"/>
              <a:ext cx="4723444" cy="372048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 lnSpcReduction="200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1. </a:t>
              </a:r>
              <a:r>
                <a:rPr lang="zh-CN" altLang="en-US" sz="1600" b="1" dirty="0"/>
                <a:t>从模型中心开始试探寻找表面点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2. </a:t>
              </a:r>
              <a:r>
                <a:rPr lang="zh-CN" altLang="en-US" sz="1600" b="1" dirty="0"/>
                <a:t>从找到的表面点开始进行</a:t>
              </a:r>
              <a:r>
                <a:rPr lang="en-US" altLang="zh-CN" sz="1600" b="1" dirty="0"/>
                <a:t>BFS</a:t>
              </a:r>
              <a:r>
                <a:rPr lang="zh-CN" altLang="en-US" sz="1600" b="1" dirty="0"/>
                <a:t>找出所有表面点，存入</a:t>
              </a:r>
              <a:r>
                <a:rPr lang="en-US" altLang="zh-CN" sz="1600" b="1" dirty="0" err="1"/>
                <a:t>surface_set</a:t>
              </a:r>
              <a:r>
                <a:rPr lang="en-US" altLang="zh-CN" sz="16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3. Save without normal</a:t>
              </a:r>
              <a:r>
                <a:rPr lang="zh-CN" altLang="en-US" sz="1600" b="1" dirty="0"/>
                <a:t>：输出</a:t>
              </a:r>
              <a:r>
                <a:rPr lang="en-US" altLang="zh-CN" sz="1600" b="1" dirty="0" err="1"/>
                <a:t>surface_set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4. Get normal: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 dirty="0"/>
                <a:t>从存储的</a:t>
              </a:r>
              <a:r>
                <a:rPr lang="en-US" altLang="zh-CN" sz="1600" b="1" dirty="0" err="1"/>
                <a:t>surfaceset</a:t>
              </a:r>
              <a:r>
                <a:rPr lang="zh-CN" altLang="en-US" sz="1600" b="1" dirty="0"/>
                <a:t>中依次求出每个表面点的法向</a:t>
              </a:r>
              <a:endParaRPr lang="en-US" altLang="zh-CN" sz="1600" b="1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/>
                <a:t>开始：</a:t>
              </a:r>
              <a:r>
                <a:rPr lang="en-US" altLang="zh-CN" sz="1600" b="1" dirty="0" err="1"/>
                <a:t>m_voxel</a:t>
              </a:r>
              <a:r>
                <a:rPr lang="zh-CN" altLang="en-US" sz="1600" b="1" dirty="0"/>
                <a:t>的状态没有全部更新，求解法向会出错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/>
                <a:t>尝试：在求解法向时重新调用</a:t>
              </a:r>
              <a:r>
                <a:rPr lang="en-US" altLang="zh-CN" sz="1600" b="1" dirty="0" err="1"/>
                <a:t>checkInModel</a:t>
              </a:r>
              <a:r>
                <a:rPr lang="zh-CN" altLang="en-US" sz="1600" b="1" dirty="0"/>
                <a:t>函数判断</a:t>
              </a:r>
              <a:r>
                <a:rPr lang="en-US" altLang="zh-CN" sz="1600" b="1" dirty="0" err="1"/>
                <a:t>m_voxel</a:t>
              </a:r>
              <a:r>
                <a:rPr lang="zh-CN" altLang="en-US" sz="1600" b="1" dirty="0"/>
                <a:t>，但是由于同一点会重复判断多次，耗时非常大。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/>
                <a:t>增加</a:t>
              </a:r>
              <a:r>
                <a:rPr lang="en-US" altLang="zh-CN" sz="1600" b="1" dirty="0" err="1"/>
                <a:t>checkinFlag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endParaRPr lang="en-US" altLang="zh-C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9436D-9DA8-4B36-B068-C5D364BC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B74885-660A-42F9-A40C-434A428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003E74E9-5B2C-41B2-A6D4-AB3CD92A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8" t="1681"/>
          <a:stretch/>
        </p:blipFill>
        <p:spPr>
          <a:xfrm>
            <a:off x="1095374" y="1657350"/>
            <a:ext cx="3661411" cy="4457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1754C5C-7E8A-440D-A37F-AF64979F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5" y="1657350"/>
            <a:ext cx="3396615" cy="445251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EC1326D-4A5E-4A73-8A50-3BFA5BDB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872" y="1661360"/>
            <a:ext cx="3182303" cy="44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运行时间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CE25C52-EBF6-48AE-8276-067DBD910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509296"/>
              </p:ext>
            </p:extLst>
          </p:nvPr>
        </p:nvGraphicFramePr>
        <p:xfrm>
          <a:off x="7407668" y="3267182"/>
          <a:ext cx="4643920" cy="3004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D8EF456-38F5-42CA-9CFB-3206C693A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29368"/>
              </p:ext>
            </p:extLst>
          </p:nvPr>
        </p:nvGraphicFramePr>
        <p:xfrm>
          <a:off x="107707" y="2985007"/>
          <a:ext cx="56850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79">
                  <a:extLst>
                    <a:ext uri="{9D8B030D-6E8A-4147-A177-3AD203B41FA5}">
                      <a16:colId xmlns:a16="http://schemas.microsoft.com/office/drawing/2014/main" val="1065084022"/>
                    </a:ext>
                  </a:extLst>
                </a:gridCol>
                <a:gridCol w="1521590">
                  <a:extLst>
                    <a:ext uri="{9D8B030D-6E8A-4147-A177-3AD203B41FA5}">
                      <a16:colId xmlns:a16="http://schemas.microsoft.com/office/drawing/2014/main" val="2364853543"/>
                    </a:ext>
                  </a:extLst>
                </a:gridCol>
                <a:gridCol w="1912563">
                  <a:extLst>
                    <a:ext uri="{9D8B030D-6E8A-4147-A177-3AD203B41FA5}">
                      <a16:colId xmlns:a16="http://schemas.microsoft.com/office/drawing/2014/main" val="1655547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运行部分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(Debug)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(Release)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60866"/>
                  </a:ext>
                </a:extLst>
              </a:tr>
              <a:tr h="30640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68950"/>
                  </a:ext>
                </a:extLst>
              </a:tr>
              <a:tr h="3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Get model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59528"/>
                  </a:ext>
                </a:extLst>
              </a:tr>
              <a:tr h="30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Get surface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2775"/>
                  </a:ext>
                </a:extLst>
              </a:tr>
              <a:tr h="536200">
                <a:tc>
                  <a:txBody>
                    <a:bodyPr/>
                    <a:lstStyle/>
                    <a:p>
                      <a:r>
                        <a:rPr lang="en-US" dirty="0"/>
                        <a:t>Save without normal done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65617"/>
                  </a:ext>
                </a:extLst>
              </a:tr>
              <a:tr h="536200">
                <a:tc>
                  <a:txBody>
                    <a:bodyPr/>
                    <a:lstStyle/>
                    <a:p>
                      <a:r>
                        <a:rPr lang="en-US" dirty="0"/>
                        <a:t>Save with normal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48725"/>
                  </a:ext>
                </a:extLst>
              </a:tr>
              <a:tr h="536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Save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mesh.ply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59156"/>
                  </a:ext>
                </a:extLst>
              </a:tr>
              <a:tr h="30640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8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运行时间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CE25C52-EBF6-48AE-8276-067DBD910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61443"/>
              </p:ext>
            </p:extLst>
          </p:nvPr>
        </p:nvGraphicFramePr>
        <p:xfrm>
          <a:off x="8219326" y="3292867"/>
          <a:ext cx="3883631" cy="2979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90461E5-BA6B-4CBB-852F-9144E2534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60149"/>
              </p:ext>
            </p:extLst>
          </p:nvPr>
        </p:nvGraphicFramePr>
        <p:xfrm>
          <a:off x="5592566" y="3429000"/>
          <a:ext cx="3883631" cy="2861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D28A91C-C320-464F-895C-03E099C59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98945"/>
              </p:ext>
            </p:extLst>
          </p:nvPr>
        </p:nvGraphicFramePr>
        <p:xfrm>
          <a:off x="0" y="3156506"/>
          <a:ext cx="591791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84">
                  <a:extLst>
                    <a:ext uri="{9D8B030D-6E8A-4147-A177-3AD203B41FA5}">
                      <a16:colId xmlns:a16="http://schemas.microsoft.com/office/drawing/2014/main" val="1065084022"/>
                    </a:ext>
                  </a:extLst>
                </a:gridCol>
                <a:gridCol w="1666389">
                  <a:extLst>
                    <a:ext uri="{9D8B030D-6E8A-4147-A177-3AD203B41FA5}">
                      <a16:colId xmlns:a16="http://schemas.microsoft.com/office/drawing/2014/main" val="2364853543"/>
                    </a:ext>
                  </a:extLst>
                </a:gridCol>
                <a:gridCol w="1908441">
                  <a:extLst>
                    <a:ext uri="{9D8B030D-6E8A-4147-A177-3AD203B41FA5}">
                      <a16:colId xmlns:a16="http://schemas.microsoft.com/office/drawing/2014/main" val="165554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运行部分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优化前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时间（优化后）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6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6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Get model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5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Get surface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0.1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 without normal done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4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6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 with normal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r>
                        <a:rPr lang="en-US" altLang="zh-CN" dirty="0"/>
                        <a:t>7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Save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mesh.ply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2-4s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8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54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dfa4072-8d51-44c5-98ae-30a704435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6de5371-3f91-48f9-b5dc-e8829cad13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f1e102-f1af-47a4-a855-3a19cb8687e2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689"/>
      </a:accent1>
      <a:accent2>
        <a:srgbClr val="DA3C49"/>
      </a:accent2>
      <a:accent3>
        <a:srgbClr val="ACD9F2"/>
      </a:accent3>
      <a:accent4>
        <a:srgbClr val="CDD7DB"/>
      </a:accent4>
      <a:accent5>
        <a:srgbClr val="F0EFE0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355</TotalTime>
  <Words>465</Words>
  <Application>Microsoft Office PowerPoint</Application>
  <PresentationFormat>宽屏</PresentationFormat>
  <Paragraphs>131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DengXian</vt:lpstr>
      <vt:lpstr>Microsoft YaHei</vt:lpstr>
      <vt:lpstr>Arial</vt:lpstr>
      <vt:lpstr>Calibri</vt:lpstr>
      <vt:lpstr>Cambria Math</vt:lpstr>
      <vt:lpstr>Impact</vt:lpstr>
      <vt:lpstr>Segoe UI Light</vt:lpstr>
      <vt:lpstr>主题5</vt:lpstr>
      <vt:lpstr>OfficePLUS</vt:lpstr>
      <vt:lpstr>《数据结构》期末答辩</vt:lpstr>
      <vt:lpstr>三维重建基本原理</vt:lpstr>
      <vt:lpstr>原代码运行测试</vt:lpstr>
      <vt:lpstr>获取模型耗时分析</vt:lpstr>
      <vt:lpstr>获取模型耗时分析</vt:lpstr>
      <vt:lpstr>优化思路：BFS</vt:lpstr>
      <vt:lpstr>输出结果</vt:lpstr>
      <vt:lpstr>运行时间</vt:lpstr>
      <vt:lpstr>运行时间</vt:lpstr>
      <vt:lpstr>结论&amp;思考</vt:lpstr>
      <vt:lpstr>Thanks. 谢谢！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jing jia</cp:lastModifiedBy>
  <cp:revision>27</cp:revision>
  <cp:lastPrinted>2017-12-07T16:00:00Z</cp:lastPrinted>
  <dcterms:created xsi:type="dcterms:W3CDTF">2017-12-07T16:00:00Z</dcterms:created>
  <dcterms:modified xsi:type="dcterms:W3CDTF">2019-01-27T08:28:08Z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2018-10-23T07:59:33.2016096Z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