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67C8-8C38-405C-A541-AD8DFD61D319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1252-80A7-4FE2-8CD9-C04C5923A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98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67C8-8C38-405C-A541-AD8DFD61D319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1252-80A7-4FE2-8CD9-C04C5923A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69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67C8-8C38-405C-A541-AD8DFD61D319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1252-80A7-4FE2-8CD9-C04C5923AF5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069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67C8-8C38-405C-A541-AD8DFD61D319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1252-80A7-4FE2-8CD9-C04C5923A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911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67C8-8C38-405C-A541-AD8DFD61D319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1252-80A7-4FE2-8CD9-C04C5923AF5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1169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67C8-8C38-405C-A541-AD8DFD61D319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1252-80A7-4FE2-8CD9-C04C5923A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839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67C8-8C38-405C-A541-AD8DFD61D319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1252-80A7-4FE2-8CD9-C04C5923A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858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67C8-8C38-405C-A541-AD8DFD61D319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1252-80A7-4FE2-8CD9-C04C5923A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19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67C8-8C38-405C-A541-AD8DFD61D319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1252-80A7-4FE2-8CD9-C04C5923A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51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67C8-8C38-405C-A541-AD8DFD61D319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1252-80A7-4FE2-8CD9-C04C5923A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42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67C8-8C38-405C-A541-AD8DFD61D319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1252-80A7-4FE2-8CD9-C04C5923A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10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67C8-8C38-405C-A541-AD8DFD61D319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1252-80A7-4FE2-8CD9-C04C5923A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96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67C8-8C38-405C-A541-AD8DFD61D319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1252-80A7-4FE2-8CD9-C04C5923A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49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67C8-8C38-405C-A541-AD8DFD61D319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1252-80A7-4FE2-8CD9-C04C5923A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38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67C8-8C38-405C-A541-AD8DFD61D319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1252-80A7-4FE2-8CD9-C04C5923A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6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67C8-8C38-405C-A541-AD8DFD61D319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1252-80A7-4FE2-8CD9-C04C5923A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667C8-8C38-405C-A541-AD8DFD61D319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1B1252-80A7-4FE2-8CD9-C04C5923A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76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EC68-AFB0-4B34-B2F9-72987FCE1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RED BLACK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3C018-BF2E-4B79-869C-7C9C258F5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23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C90B-985E-49D0-A79A-3B31EEF1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01" y="0"/>
            <a:ext cx="10046891" cy="926237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Algorithm to Maintain Red-Black Property After Insertion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DAA7-9CA4-4DF9-8F57-D2A233A81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800" y="695774"/>
            <a:ext cx="9691785" cy="5332164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euclid_circular_a"/>
              </a:rPr>
              <a:t>This algorithm is used for maintaining the property of a red-black tree if insertion of a </a:t>
            </a:r>
            <a:r>
              <a:rPr lang="en-US" b="0" i="0" dirty="0" err="1">
                <a:effectLst/>
                <a:latin typeface="euclid_circular_a"/>
              </a:rPr>
              <a:t>newNode</a:t>
            </a:r>
            <a:r>
              <a:rPr lang="en-US" b="0" i="0" dirty="0">
                <a:effectLst/>
                <a:latin typeface="euclid_circular_a"/>
              </a:rPr>
              <a:t> violates this property.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 Do the following until the parent of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newNode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 If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the left child of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grandParent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gP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of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newNode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 do the following.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Case-I: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eriod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If the color of the right child of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gP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of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newNode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RED, set the color of both the children of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gP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as BLACK and the color of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gP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as RED.</a:t>
            </a:r>
          </a:p>
          <a:p>
            <a:pPr marL="0" indent="0">
              <a:buNone/>
            </a:pPr>
            <a:br>
              <a:rPr lang="en-US" b="0" i="0" dirty="0">
                <a:effectLst/>
                <a:latin typeface="euclid_circular_a"/>
              </a:rPr>
            </a:br>
            <a:endParaRPr lang="en-US" b="0" i="0" dirty="0">
              <a:effectLst/>
              <a:latin typeface="euclid_circular_a"/>
            </a:endParaRPr>
          </a:p>
          <a:p>
            <a:pPr marL="0" indent="0">
              <a:buNone/>
            </a:pP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euclid_circular_a"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latin typeface="euclid_circular_a"/>
            </a:endParaRPr>
          </a:p>
          <a:p>
            <a:pPr marL="0" indent="0">
              <a:buNone/>
            </a:pP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euclid_circular_a"/>
            </a:endParaRPr>
          </a:p>
          <a:p>
            <a:pPr marL="0" indent="0">
              <a:buNone/>
            </a:pPr>
            <a:r>
              <a:rPr lang="en-US" altLang="en-US" b="0" i="0" dirty="0">
                <a:solidFill>
                  <a:schemeClr val="tx1"/>
                </a:solidFill>
                <a:effectLst/>
                <a:latin typeface="euclid_circular_a"/>
              </a:rPr>
              <a:t>3.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Assign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gP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to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newNode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84A0FAD-414B-40E9-BE88-CA45DC1B0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1" name="Picture 5" descr="insertion in a red-black tree">
            <a:extLst>
              <a:ext uri="{FF2B5EF4-FFF2-40B4-BE49-F238E27FC236}">
                <a16:creationId xmlns:a16="http://schemas.microsoft.com/office/drawing/2014/main" id="{0853D9E5-9F2B-4596-917D-8321E6EF7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517" y="2524463"/>
            <a:ext cx="2847787" cy="186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1DCF96-0912-4176-9302-EC69A9E8A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4" name="Picture 8" descr="insertion in a red-black tree">
            <a:extLst>
              <a:ext uri="{FF2B5EF4-FFF2-40B4-BE49-F238E27FC236}">
                <a16:creationId xmlns:a16="http://schemas.microsoft.com/office/drawing/2014/main" id="{FEA04397-006B-4598-8F5A-99B501A3F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02" y="4457722"/>
            <a:ext cx="2847788" cy="240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28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C072-DDD2-46BE-B5FE-356F8121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5" y="0"/>
            <a:ext cx="11034944" cy="132080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Algorithm to Maintain Red-Black Property After Insertion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D9063-C8BB-48FC-A31C-846D5075F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71" y="757918"/>
            <a:ext cx="10188934" cy="5900334"/>
          </a:xfrm>
        </p:spPr>
        <p:txBody>
          <a:bodyPr/>
          <a:lstStyle/>
          <a:p>
            <a:r>
              <a:rPr lang="en-IN" dirty="0"/>
              <a:t>Case II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(Before moving on to this step, while loop is checked. If conditions are not satisfied, it the loop is broken.)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Else if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newNode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the right child of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then, assign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to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newNode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latin typeface="euclid_circular_a"/>
            </a:endParaRPr>
          </a:p>
          <a:p>
            <a:pPr marL="0" indent="0"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latin typeface="euclid_circular_a"/>
            </a:endParaRPr>
          </a:p>
          <a:p>
            <a:pPr marL="0" indent="0"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latin typeface="euclid_circular_a"/>
            </a:endParaRP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Left-Rotate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newNode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865CFB-5278-4F11-B182-981B67373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EDCF1D-7ECA-4E62-847F-41838FAD7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328" y="1837536"/>
            <a:ext cx="3751045" cy="225166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F47EA74F-D3D6-451E-9060-5D98EFCA7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348190-1DAE-447A-BA78-967667221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328" y="4269230"/>
            <a:ext cx="3684233" cy="25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40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E40C-C6E4-490F-BE0B-9E3391B6E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9" y="94588"/>
            <a:ext cx="10697593" cy="72205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Algorithm to Maintain Red-Black Property After Insertion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CC3-2A22-46FA-A01F-A90CC7DB0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593" y="731284"/>
            <a:ext cx="11709977" cy="5873702"/>
          </a:xfrm>
        </p:spPr>
        <p:txBody>
          <a:bodyPr/>
          <a:lstStyle/>
          <a:p>
            <a:r>
              <a:rPr lang="en-IN" dirty="0"/>
              <a:t>Case III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(Before moving on to this step, while loop is checked. If conditions are not satisfied, it the loop is broken.)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Set color of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as BLACK and color of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gP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as RED.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Right-Rotate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gP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863E32-357C-4BD7-8FAF-0A94E855E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F2B388-4BF4-4E32-B8E7-CD3E68945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3" y="1819090"/>
            <a:ext cx="4213147" cy="2212356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93A0FD25-8CE0-4304-B7AF-7C3AC1605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AD5C45-650F-428B-A4DE-88AF354EE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434" y="4181161"/>
            <a:ext cx="4213147" cy="258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3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5A91-4E44-4FF9-9F92-8D5A74883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04" y="94695"/>
            <a:ext cx="10251078" cy="633274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Algorithm to Maintain Red-Black Property After Insertion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79C50B-9DD6-4D47-BB15-BD6426F4B2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1004" y="962916"/>
            <a:ext cx="9487598" cy="375487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3. Else, do the following.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 If the color of the left child of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gP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of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z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RED, set the color of both the children of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gP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as BLACK and the color of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gP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as RED.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eriod" startAt="2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 Assign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gP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to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newNode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eriod" startAt="3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 Else if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newNode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the left child of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then, assign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to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newNode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and Right-Rotate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newNode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eriod" startAt="4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 Set color of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as BLACK and color of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gP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as RED.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eriod" startAt="5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 Left-Rotate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gP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4. (This step is performed after coming out of the while loop.)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Set the root of the tree as BLACK.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1" name="Picture 3" descr="insertion in a red-black tree">
            <a:extLst>
              <a:ext uri="{FF2B5EF4-FFF2-40B4-BE49-F238E27FC236}">
                <a16:creationId xmlns:a16="http://schemas.microsoft.com/office/drawing/2014/main" id="{FC9E5608-4B22-436B-B1AA-D5A4549DD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622" y="3768479"/>
            <a:ext cx="3762190" cy="277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60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35E7-692D-489B-ABB1-487FC22B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Tree</a:t>
            </a:r>
          </a:p>
        </p:txBody>
      </p:sp>
      <p:pic>
        <p:nvPicPr>
          <p:cNvPr id="8194" name="Picture 2" descr="insertion in a red-black tree">
            <a:extLst>
              <a:ext uri="{FF2B5EF4-FFF2-40B4-BE49-F238E27FC236}">
                <a16:creationId xmlns:a16="http://schemas.microsoft.com/office/drawing/2014/main" id="{84522FBF-BA30-4CEA-B081-2E904EFB8F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638" y="2160588"/>
            <a:ext cx="546276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17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CE0A-A0CD-4097-BE55-E4DA42CD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6C574-892C-4BDA-8A8F-198129809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541"/>
            <a:ext cx="8596668" cy="3880773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Red-Black tree is a self-balancing binary search tree in which each node contains an extra bit for denoting the color of the node, either red or black.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A red-black tree satisfies the following properties: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euclid_circular_a"/>
              </a:rPr>
              <a:t>Red/Black Property:</a:t>
            </a:r>
            <a:r>
              <a:rPr lang="en-US" b="0" i="0" dirty="0">
                <a:effectLst/>
                <a:latin typeface="euclid_circular_a"/>
              </a:rPr>
              <a:t> Every node is colored, either red or black.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euclid_circular_a"/>
              </a:rPr>
              <a:t>Root Property:</a:t>
            </a:r>
            <a:r>
              <a:rPr lang="en-US" b="0" i="0" dirty="0">
                <a:effectLst/>
                <a:latin typeface="euclid_circular_a"/>
              </a:rPr>
              <a:t> The root is black.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euclid_circular_a"/>
              </a:rPr>
              <a:t>Leaf Property:</a:t>
            </a:r>
            <a:r>
              <a:rPr lang="en-US" b="0" i="0" dirty="0">
                <a:effectLst/>
                <a:latin typeface="euclid_circular_a"/>
              </a:rPr>
              <a:t> Every leaf (NIL) is black.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euclid_circular_a"/>
              </a:rPr>
              <a:t>Red Property:</a:t>
            </a:r>
            <a:r>
              <a:rPr lang="en-US" b="0" i="0" dirty="0">
                <a:effectLst/>
                <a:latin typeface="euclid_circular_a"/>
              </a:rPr>
              <a:t> If a red node has children then, the children are always black.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euclid_circular_a"/>
              </a:rPr>
              <a:t>Depth Property:</a:t>
            </a:r>
            <a:r>
              <a:rPr lang="en-US" b="0" i="0" dirty="0">
                <a:effectLst/>
                <a:latin typeface="euclid_circular_a"/>
              </a:rPr>
              <a:t> For each node, any simple path from this node to any of its descendant leaf has the same black-depth (the number of black nodes).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93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D101-A2CD-460B-B90D-EB568194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1026" name="Picture 2" descr="red-black tree">
            <a:extLst>
              <a:ext uri="{FF2B5EF4-FFF2-40B4-BE49-F238E27FC236}">
                <a16:creationId xmlns:a16="http://schemas.microsoft.com/office/drawing/2014/main" id="{EE528011-0D43-4CCA-AB80-D590417284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008" y="171990"/>
            <a:ext cx="4989369" cy="370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A2DC99-2111-4353-B69F-5246305BE813}"/>
              </a:ext>
            </a:extLst>
          </p:cNvPr>
          <p:cNvSpPr txBox="1"/>
          <p:nvPr/>
        </p:nvSpPr>
        <p:spPr>
          <a:xfrm>
            <a:off x="474956" y="3930783"/>
            <a:ext cx="60989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euclid_circular_a"/>
              </a:rPr>
              <a:t>Each node has the following attributes: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euclid_circular_a"/>
              </a:rPr>
              <a:t>color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euclid_circular_a"/>
              </a:rPr>
              <a:t>key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 err="1">
                <a:effectLst/>
                <a:latin typeface="euclid_circular_a"/>
              </a:rPr>
              <a:t>leftChild</a:t>
            </a:r>
            <a:endParaRPr lang="en-US" b="0" i="0" dirty="0">
              <a:effectLst/>
              <a:latin typeface="euclid_circular_a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 err="1">
                <a:effectLst/>
                <a:latin typeface="euclid_circular_a"/>
              </a:rPr>
              <a:t>rightChild</a:t>
            </a:r>
            <a:endParaRPr lang="en-US" b="0" i="0" dirty="0">
              <a:effectLst/>
              <a:latin typeface="euclid_circular_a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euclid_circular_a"/>
              </a:rPr>
              <a:t>parent (except root node)</a:t>
            </a:r>
          </a:p>
          <a:p>
            <a:pPr algn="l"/>
            <a:endParaRPr lang="en-US" b="0" i="0" dirty="0">
              <a:effectLst/>
              <a:latin typeface="euclid_circular_a"/>
            </a:endParaRPr>
          </a:p>
          <a:p>
            <a:br>
              <a:rPr lang="en-US" b="0" i="0" dirty="0">
                <a:effectLst/>
                <a:latin typeface="euclid_circular_a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85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39CF-83B3-4A3D-A619-6D6BA271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euclid_circular_a"/>
              </a:rPr>
              <a:t>How the red-black tree maintains the property of self-balancing?</a:t>
            </a:r>
            <a:br>
              <a:rPr lang="en-US" b="0" i="0" dirty="0">
                <a:effectLst/>
                <a:latin typeface="euclid_circular_a"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7BD41-E548-47AD-B242-C94A231D6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The red-black color is meant for balancing the tree.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The limitations put on the node colors ensure that any simple path from the root to a leaf is not more than twice as long as any other such path. It helps in maintaining the self-balancing property of the red-black tree.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26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491D-3052-4B7D-A2D3-D721B69D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Operations on a Red-Black Tree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B025-9601-4110-8384-AB71FE9D3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Rotating the subtrees in a Red-Black Tree</a:t>
            </a:r>
          </a:p>
          <a:p>
            <a:pPr lvl="1"/>
            <a:r>
              <a:rPr lang="en-US" b="0" i="0" dirty="0">
                <a:effectLst/>
                <a:latin typeface="euclid_circular_a"/>
              </a:rPr>
              <a:t>In rotation operation, the positions of the nodes of a subtree are interchanged.</a:t>
            </a:r>
          </a:p>
          <a:p>
            <a:pPr lvl="1"/>
            <a:r>
              <a:rPr lang="en-US" b="0" i="0" dirty="0">
                <a:effectLst/>
                <a:latin typeface="euclid_circular_a"/>
              </a:rPr>
              <a:t>Rotation operation is used for maintaining the properties of a red-black tree when they are violated by other operations such as insertion and deletion.</a:t>
            </a:r>
          </a:p>
          <a:p>
            <a:pPr lvl="1"/>
            <a:r>
              <a:rPr lang="en-US" b="0" i="0" dirty="0">
                <a:effectLst/>
                <a:latin typeface="euclid_circular_a"/>
              </a:rPr>
              <a:t>There are four types of rotations:</a:t>
            </a:r>
          </a:p>
          <a:p>
            <a:pPr lvl="2"/>
            <a:r>
              <a:rPr lang="en-US" dirty="0">
                <a:latin typeface="euclid_circular_a"/>
              </a:rPr>
              <a:t>Left Rotate</a:t>
            </a:r>
          </a:p>
          <a:p>
            <a:pPr lvl="2"/>
            <a:r>
              <a:rPr lang="en-US" b="0" i="0" dirty="0">
                <a:effectLst/>
                <a:latin typeface="euclid_circular_a"/>
              </a:rPr>
              <a:t>Right Rotate</a:t>
            </a:r>
          </a:p>
          <a:p>
            <a:pPr lvl="2"/>
            <a:r>
              <a:rPr lang="en-US" dirty="0">
                <a:latin typeface="euclid_circular_a"/>
              </a:rPr>
              <a:t>Left-Right Rotate</a:t>
            </a:r>
          </a:p>
          <a:p>
            <a:pPr lvl="2"/>
            <a:r>
              <a:rPr lang="en-US" b="0" i="0" dirty="0">
                <a:effectLst/>
                <a:latin typeface="euclid_circular_a"/>
              </a:rPr>
              <a:t>Right Left Rotate </a:t>
            </a:r>
          </a:p>
          <a:p>
            <a:r>
              <a:rPr lang="en-IN" dirty="0"/>
              <a:t>[Refer AVL tree ppt for more details on Rotations]</a:t>
            </a:r>
          </a:p>
        </p:txBody>
      </p:sp>
    </p:spTree>
    <p:extLst>
      <p:ext uri="{BB962C8B-B14F-4D97-AF65-F5344CB8AC3E}">
        <p14:creationId xmlns:p14="http://schemas.microsoft.com/office/powerpoint/2010/main" val="354608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313B-9E37-4AC5-9A01-6E2C4D47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Inserting an element into a Red-Black Tree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6833-33CC-4485-BD64-1070DCE60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While inserting a new node, the new node is always inserted as a RED node. After insertion of a new node, if the tree is violating the properties of the red-black tree then, we do the following operations.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euclid_circular_a"/>
              </a:rPr>
              <a:t>Recolor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euclid_circular_a"/>
              </a:rPr>
              <a:t>Rotation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49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2420-B703-4C26-A127-7BC5DEEC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5817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Algorithm to insert a node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F80108-A74E-46E6-8A74-11FFDC4394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3540" y="777700"/>
            <a:ext cx="10431399" cy="5682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en-US" dirty="0">
                <a:solidFill>
                  <a:srgbClr val="25265E"/>
                </a:solidFill>
                <a:latin typeface="euclid_circular_a"/>
              </a:rPr>
              <a:t>Let new node to be inserted be </a:t>
            </a:r>
          </a:p>
          <a:p>
            <a:pPr>
              <a:buFont typeface="+mj-lt"/>
              <a:buAutoNum type="arabicPeriod"/>
            </a:pPr>
            <a:endParaRPr lang="en-US" altLang="en-US" dirty="0">
              <a:solidFill>
                <a:srgbClr val="25265E"/>
              </a:solidFill>
              <a:latin typeface="euclid_circular_a"/>
            </a:endParaRPr>
          </a:p>
          <a:p>
            <a:pPr>
              <a:buFont typeface="+mj-lt"/>
              <a:buAutoNum type="arabicPeriod"/>
            </a:pPr>
            <a:r>
              <a:rPr lang="en-US" altLang="en-US" dirty="0">
                <a:solidFill>
                  <a:srgbClr val="25265E"/>
                </a:solidFill>
                <a:latin typeface="euclid_circular_a"/>
              </a:rPr>
              <a:t>Let y be the leaf (</a:t>
            </a:r>
            <a:r>
              <a:rPr lang="en-US" altLang="en-US" dirty="0" err="1">
                <a:solidFill>
                  <a:srgbClr val="25265E"/>
                </a:solidFill>
                <a:latin typeface="euclid_circular_a"/>
              </a:rPr>
              <a:t>ie</a:t>
            </a:r>
            <a:r>
              <a:rPr lang="en-US" altLang="en-US" dirty="0">
                <a:solidFill>
                  <a:srgbClr val="25265E"/>
                </a:solidFill>
                <a:latin typeface="euclid_circular_a"/>
              </a:rPr>
              <a:t>. NIL) and x be the root of the tree.</a:t>
            </a:r>
          </a:p>
          <a:p>
            <a:pPr>
              <a:buFont typeface="+mj-lt"/>
              <a:buAutoNum type="arabicPeriod"/>
            </a:pPr>
            <a:endParaRPr lang="en-US" altLang="en-US" dirty="0">
              <a:solidFill>
                <a:srgbClr val="25265E"/>
              </a:solidFill>
              <a:latin typeface="euclid_circular_a"/>
            </a:endParaRPr>
          </a:p>
          <a:p>
            <a:pPr>
              <a:buFont typeface="+mj-lt"/>
              <a:buAutoNum type="arabicPeriod"/>
            </a:pPr>
            <a:endParaRPr lang="en-US" altLang="en-US" dirty="0">
              <a:solidFill>
                <a:srgbClr val="25265E"/>
              </a:solidFill>
              <a:latin typeface="euclid_circular_a"/>
            </a:endParaRPr>
          </a:p>
          <a:p>
            <a:pPr>
              <a:buFont typeface="+mj-lt"/>
              <a:buAutoNum type="arabicPeriod"/>
            </a:pPr>
            <a:endParaRPr lang="en-US" altLang="en-US" dirty="0">
              <a:solidFill>
                <a:srgbClr val="25265E"/>
              </a:solidFill>
              <a:latin typeface="euclid_circular_a"/>
            </a:endParaRPr>
          </a:p>
          <a:p>
            <a:pPr>
              <a:buFont typeface="+mj-lt"/>
              <a:buAutoNum type="arabicPeriod"/>
            </a:pPr>
            <a:r>
              <a:rPr lang="en-US" altLang="en-US" dirty="0">
                <a:solidFill>
                  <a:srgbClr val="25265E"/>
                </a:solidFill>
                <a:latin typeface="euclid_circular_a"/>
              </a:rPr>
              <a:t>Check if the tree is empty (</a:t>
            </a:r>
            <a:r>
              <a:rPr lang="en-US" altLang="en-US" dirty="0" err="1">
                <a:solidFill>
                  <a:srgbClr val="25265E"/>
                </a:solidFill>
                <a:latin typeface="euclid_circular_a"/>
              </a:rPr>
              <a:t>ie</a:t>
            </a:r>
            <a:r>
              <a:rPr lang="en-US" altLang="en-US" dirty="0">
                <a:solidFill>
                  <a:srgbClr val="25265E"/>
                </a:solidFill>
                <a:latin typeface="euclid_circular_a"/>
              </a:rPr>
              <a:t>. whether x is NIL). If yes, insert </a:t>
            </a:r>
            <a:r>
              <a:rPr lang="en-US" altLang="en-US" dirty="0" err="1">
                <a:solidFill>
                  <a:srgbClr val="25265E"/>
                </a:solidFill>
                <a:latin typeface="euclid_circular_a"/>
              </a:rPr>
              <a:t>newNode</a:t>
            </a:r>
            <a:r>
              <a:rPr lang="en-US" altLang="en-US" dirty="0">
                <a:solidFill>
                  <a:srgbClr val="25265E"/>
                </a:solidFill>
                <a:latin typeface="euclid_circular_a"/>
              </a:rPr>
              <a:t> as a root node and color it black.</a:t>
            </a:r>
          </a:p>
          <a:p>
            <a:pPr>
              <a:buFont typeface="+mj-lt"/>
              <a:buAutoNum type="arabicPeriod"/>
            </a:pPr>
            <a:r>
              <a:rPr lang="en-US" altLang="en-US" dirty="0">
                <a:solidFill>
                  <a:srgbClr val="25265E"/>
                </a:solidFill>
                <a:latin typeface="euclid_circular_a"/>
              </a:rPr>
              <a:t>Else, repeat steps following steps until leaf (NIL) is reached.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latin typeface="euclid_circular_a"/>
              </a:rPr>
              <a:t>Compare </a:t>
            </a:r>
            <a:r>
              <a:rPr lang="en-US" altLang="en-US" dirty="0" err="1">
                <a:latin typeface="euclid_circular_a"/>
              </a:rPr>
              <a:t>newKey</a:t>
            </a:r>
            <a:r>
              <a:rPr lang="en-US" altLang="en-US" dirty="0">
                <a:latin typeface="euclid_circular_a"/>
              </a:rPr>
              <a:t> with </a:t>
            </a:r>
            <a:r>
              <a:rPr lang="en-US" altLang="en-US" dirty="0" err="1">
                <a:latin typeface="euclid_circular_a"/>
              </a:rPr>
              <a:t>rootKey</a:t>
            </a:r>
            <a:r>
              <a:rPr lang="en-US" altLang="en-US" dirty="0">
                <a:latin typeface="euclid_circular_a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latin typeface="euclid_circular_a"/>
              </a:rPr>
              <a:t>If </a:t>
            </a:r>
            <a:r>
              <a:rPr lang="en-US" altLang="en-US" dirty="0" err="1">
                <a:latin typeface="euclid_circular_a"/>
              </a:rPr>
              <a:t>newKey</a:t>
            </a:r>
            <a:r>
              <a:rPr lang="en-US" altLang="en-US" dirty="0">
                <a:latin typeface="euclid_circular_a"/>
              </a:rPr>
              <a:t> is greater than </a:t>
            </a:r>
            <a:r>
              <a:rPr lang="en-US" altLang="en-US" dirty="0" err="1">
                <a:latin typeface="euclid_circular_a"/>
              </a:rPr>
              <a:t>rootKey</a:t>
            </a:r>
            <a:r>
              <a:rPr lang="en-US" altLang="en-US" dirty="0">
                <a:latin typeface="euclid_circular_a"/>
              </a:rPr>
              <a:t>, traverse through the right subtree.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latin typeface="euclid_circular_a"/>
              </a:rPr>
              <a:t>Else traverse through the left subtree.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en-US" dirty="0">
              <a:latin typeface="euclid_circular_a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en-US" dirty="0">
              <a:latin typeface="euclid_circular_a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en-US" dirty="0">
              <a:latin typeface="euclid_circular_a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en-US" dirty="0">
              <a:latin typeface="euclid_circular_a"/>
            </a:endParaRPr>
          </a:p>
          <a:p>
            <a:endParaRPr lang="en-US" altLang="en-US" dirty="0">
              <a:solidFill>
                <a:srgbClr val="25265E"/>
              </a:solidFill>
              <a:latin typeface="euclid_circular_a"/>
            </a:endParaRPr>
          </a:p>
        </p:txBody>
      </p:sp>
      <p:pic>
        <p:nvPicPr>
          <p:cNvPr id="2051" name="Picture 3" descr="New Node">
            <a:extLst>
              <a:ext uri="{FF2B5EF4-FFF2-40B4-BE49-F238E27FC236}">
                <a16:creationId xmlns:a16="http://schemas.microsoft.com/office/drawing/2014/main" id="{0B590F48-AE04-49D5-842A-5C494D63F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912" y="600578"/>
            <a:ext cx="999376" cy="99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insertion in red black tree">
            <a:extLst>
              <a:ext uri="{FF2B5EF4-FFF2-40B4-BE49-F238E27FC236}">
                <a16:creationId xmlns:a16="http://schemas.microsoft.com/office/drawing/2014/main" id="{D5BBD1CE-F3FC-454E-A5B4-80C6DE108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586" y="1101928"/>
            <a:ext cx="3354503" cy="209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insertion in red black tree">
            <a:extLst>
              <a:ext uri="{FF2B5EF4-FFF2-40B4-BE49-F238E27FC236}">
                <a16:creationId xmlns:a16="http://schemas.microsoft.com/office/drawing/2014/main" id="{A9506077-DB62-4F40-AA62-F0A24DC36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668" y="4440188"/>
            <a:ext cx="3120625" cy="237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04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68FF-5AC0-4475-A0B1-F6F59229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to insert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49ED8-42F7-4AAD-B498-64B71E75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57" y="1488613"/>
            <a:ext cx="9203513" cy="5205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25265E"/>
                </a:solidFill>
                <a:latin typeface="euclid_circular_a"/>
              </a:rPr>
              <a:t>5. Assign the parent of the leaf as a parent of </a:t>
            </a:r>
            <a:r>
              <a:rPr lang="en-US" altLang="en-US" dirty="0" err="1">
                <a:solidFill>
                  <a:srgbClr val="25265E"/>
                </a:solidFill>
                <a:latin typeface="euclid_circular_a"/>
              </a:rPr>
              <a:t>newNode</a:t>
            </a:r>
            <a:r>
              <a:rPr lang="en-US" altLang="en-US" dirty="0">
                <a:solidFill>
                  <a:srgbClr val="25265E"/>
                </a:solidFill>
                <a:latin typeface="euclid_circular_a"/>
              </a:rPr>
              <a:t>.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25265E"/>
                </a:solidFill>
                <a:latin typeface="euclid_circular_a"/>
              </a:rPr>
              <a:t>6. If </a:t>
            </a:r>
            <a:r>
              <a:rPr lang="en-US" altLang="en-US" dirty="0" err="1">
                <a:solidFill>
                  <a:srgbClr val="25265E"/>
                </a:solidFill>
                <a:latin typeface="euclid_circular_a"/>
              </a:rPr>
              <a:t>leafKey</a:t>
            </a:r>
            <a:r>
              <a:rPr lang="en-US" altLang="en-US" dirty="0">
                <a:solidFill>
                  <a:srgbClr val="25265E"/>
                </a:solidFill>
                <a:latin typeface="euclid_circular_a"/>
              </a:rPr>
              <a:t> is greater than </a:t>
            </a:r>
            <a:r>
              <a:rPr lang="en-US" altLang="en-US" dirty="0" err="1">
                <a:solidFill>
                  <a:srgbClr val="25265E"/>
                </a:solidFill>
                <a:latin typeface="euclid_circular_a"/>
              </a:rPr>
              <a:t>newKey</a:t>
            </a:r>
            <a:r>
              <a:rPr lang="en-US" altLang="en-US" dirty="0">
                <a:solidFill>
                  <a:srgbClr val="25265E"/>
                </a:solidFill>
                <a:latin typeface="euclid_circular_a"/>
              </a:rPr>
              <a:t>, make </a:t>
            </a:r>
            <a:r>
              <a:rPr lang="en-US" altLang="en-US" dirty="0" err="1">
                <a:solidFill>
                  <a:srgbClr val="25265E"/>
                </a:solidFill>
                <a:latin typeface="euclid_circular_a"/>
              </a:rPr>
              <a:t>newNode</a:t>
            </a:r>
            <a:r>
              <a:rPr lang="en-US" altLang="en-US" dirty="0">
                <a:solidFill>
                  <a:srgbClr val="25265E"/>
                </a:solidFill>
                <a:latin typeface="euclid_circular_a"/>
              </a:rPr>
              <a:t> as </a:t>
            </a:r>
            <a:r>
              <a:rPr lang="en-US" altLang="en-US" dirty="0" err="1">
                <a:solidFill>
                  <a:srgbClr val="25265E"/>
                </a:solidFill>
                <a:latin typeface="euclid_circular_a"/>
              </a:rPr>
              <a:t>rightChild</a:t>
            </a:r>
            <a:r>
              <a:rPr lang="en-US" altLang="en-US" dirty="0">
                <a:solidFill>
                  <a:srgbClr val="25265E"/>
                </a:solidFill>
                <a:latin typeface="euclid_circular_a"/>
              </a:rPr>
              <a:t>.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25265E"/>
                </a:solidFill>
                <a:latin typeface="euclid_circular_a"/>
              </a:rPr>
              <a:t>7. Else, make </a:t>
            </a:r>
            <a:r>
              <a:rPr lang="en-US" altLang="en-US" dirty="0" err="1">
                <a:solidFill>
                  <a:srgbClr val="25265E"/>
                </a:solidFill>
                <a:latin typeface="euclid_circular_a"/>
              </a:rPr>
              <a:t>newNode</a:t>
            </a:r>
            <a:r>
              <a:rPr lang="en-US" altLang="en-US" dirty="0">
                <a:solidFill>
                  <a:srgbClr val="25265E"/>
                </a:solidFill>
                <a:latin typeface="euclid_circular_a"/>
              </a:rPr>
              <a:t> as </a:t>
            </a:r>
            <a:r>
              <a:rPr lang="en-US" altLang="en-US" dirty="0" err="1">
                <a:solidFill>
                  <a:srgbClr val="25265E"/>
                </a:solidFill>
                <a:latin typeface="euclid_circular_a"/>
              </a:rPr>
              <a:t>leftChild</a:t>
            </a:r>
            <a:r>
              <a:rPr lang="en-US" altLang="en-US" dirty="0">
                <a:solidFill>
                  <a:srgbClr val="25265E"/>
                </a:solidFill>
                <a:latin typeface="euclid_circular_a"/>
              </a:rPr>
              <a:t>.</a:t>
            </a:r>
          </a:p>
          <a:p>
            <a:pPr marL="0" indent="0">
              <a:buNone/>
            </a:pPr>
            <a:endParaRPr lang="en-US" altLang="en-US" dirty="0">
              <a:solidFill>
                <a:srgbClr val="25265E"/>
              </a:solidFill>
              <a:latin typeface="euclid_circular_a"/>
            </a:endParaRPr>
          </a:p>
          <a:p>
            <a:pPr marL="0" indent="0">
              <a:buNone/>
            </a:pPr>
            <a:endParaRPr lang="en-US" altLang="en-US" dirty="0">
              <a:solidFill>
                <a:srgbClr val="25265E"/>
              </a:solidFill>
              <a:latin typeface="euclid_circular_a"/>
            </a:endParaRPr>
          </a:p>
          <a:p>
            <a:pPr marL="0" indent="0">
              <a:buNone/>
            </a:pPr>
            <a:endParaRPr lang="en-US" altLang="en-US" dirty="0">
              <a:solidFill>
                <a:srgbClr val="25265E"/>
              </a:solidFill>
              <a:latin typeface="euclid_circular_a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25265E"/>
                </a:solidFill>
                <a:latin typeface="euclid_circular_a"/>
              </a:rPr>
              <a:t>8. Assign NULL to the left and </a:t>
            </a:r>
            <a:r>
              <a:rPr lang="en-US" altLang="en-US" dirty="0" err="1">
                <a:solidFill>
                  <a:srgbClr val="25265E"/>
                </a:solidFill>
                <a:latin typeface="euclid_circular_a"/>
              </a:rPr>
              <a:t>rightChild</a:t>
            </a:r>
            <a:r>
              <a:rPr lang="en-US" altLang="en-US" dirty="0">
                <a:solidFill>
                  <a:srgbClr val="25265E"/>
                </a:solidFill>
                <a:latin typeface="euclid_circular_a"/>
              </a:rPr>
              <a:t> of </a:t>
            </a:r>
            <a:r>
              <a:rPr lang="en-US" altLang="en-US" dirty="0" err="1">
                <a:solidFill>
                  <a:srgbClr val="25265E"/>
                </a:solidFill>
                <a:latin typeface="euclid_circular_a"/>
              </a:rPr>
              <a:t>newNode</a:t>
            </a:r>
            <a:r>
              <a:rPr lang="en-US" altLang="en-US" dirty="0">
                <a:solidFill>
                  <a:srgbClr val="25265E"/>
                </a:solidFill>
                <a:latin typeface="euclid_circular_a"/>
              </a:rPr>
              <a:t>.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25265E"/>
                </a:solidFill>
                <a:latin typeface="euclid_circular_a"/>
              </a:rPr>
              <a:t>9. Assign RED color to </a:t>
            </a:r>
            <a:r>
              <a:rPr lang="en-US" altLang="en-US" dirty="0" err="1">
                <a:solidFill>
                  <a:srgbClr val="25265E"/>
                </a:solidFill>
                <a:latin typeface="euclid_circular_a"/>
              </a:rPr>
              <a:t>newNode</a:t>
            </a:r>
            <a:r>
              <a:rPr lang="en-US" altLang="en-US" dirty="0">
                <a:solidFill>
                  <a:srgbClr val="25265E"/>
                </a:solidFill>
                <a:latin typeface="euclid_circular_a"/>
              </a:rPr>
              <a:t>.</a:t>
            </a:r>
          </a:p>
          <a:p>
            <a:pPr marL="0" indent="0">
              <a:buNone/>
            </a:pPr>
            <a:endParaRPr lang="en-US" altLang="en-US" dirty="0">
              <a:solidFill>
                <a:srgbClr val="25265E"/>
              </a:solidFill>
              <a:latin typeface="euclid_circular_a"/>
            </a:endParaRPr>
          </a:p>
          <a:p>
            <a:pPr marL="0" indent="0">
              <a:buNone/>
            </a:pPr>
            <a:endParaRPr lang="en-US" altLang="en-US" dirty="0">
              <a:solidFill>
                <a:srgbClr val="25265E"/>
              </a:solidFill>
              <a:latin typeface="euclid_circular_a"/>
            </a:endParaRPr>
          </a:p>
          <a:p>
            <a:pPr>
              <a:buFont typeface="+mj-lt"/>
              <a:buAutoNum type="arabicPeriod"/>
            </a:pPr>
            <a:endParaRPr lang="en-US" altLang="en-US" dirty="0">
              <a:solidFill>
                <a:srgbClr val="25265E"/>
              </a:solidFill>
              <a:latin typeface="euclid_circular_a"/>
            </a:endParaRPr>
          </a:p>
          <a:p>
            <a:pPr>
              <a:buFont typeface="+mj-lt"/>
              <a:buAutoNum type="arabicPeriod"/>
            </a:pPr>
            <a:endParaRPr lang="en-US" altLang="en-US" dirty="0">
              <a:solidFill>
                <a:srgbClr val="25265E"/>
              </a:solidFill>
              <a:latin typeface="euclid_circular_a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25265E"/>
                </a:solidFill>
                <a:latin typeface="euclid_circular_a"/>
              </a:rPr>
              <a:t>10. Call </a:t>
            </a:r>
            <a:r>
              <a:rPr lang="en-US" altLang="en-US" dirty="0" err="1">
                <a:solidFill>
                  <a:srgbClr val="25265E"/>
                </a:solidFill>
                <a:latin typeface="euclid_circular_a"/>
              </a:rPr>
              <a:t>InsertFix</a:t>
            </a:r>
            <a:r>
              <a:rPr lang="en-US" altLang="en-US" dirty="0">
                <a:solidFill>
                  <a:srgbClr val="25265E"/>
                </a:solidFill>
                <a:latin typeface="euclid_circular_a"/>
              </a:rPr>
              <a:t>-algorithm to maintain the property of red-black tree if violated.</a:t>
            </a:r>
          </a:p>
          <a:p>
            <a:endParaRPr lang="en-IN" dirty="0"/>
          </a:p>
        </p:txBody>
      </p:sp>
      <p:pic>
        <p:nvPicPr>
          <p:cNvPr id="3074" name="Picture 2" descr="insertion in red black tree">
            <a:extLst>
              <a:ext uri="{FF2B5EF4-FFF2-40B4-BE49-F238E27FC236}">
                <a16:creationId xmlns:a16="http://schemas.microsoft.com/office/drawing/2014/main" id="{78564EA1-C624-4C76-89E9-117912460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8" y="2141737"/>
            <a:ext cx="14478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sertion in red black tree">
            <a:extLst>
              <a:ext uri="{FF2B5EF4-FFF2-40B4-BE49-F238E27FC236}">
                <a16:creationId xmlns:a16="http://schemas.microsoft.com/office/drawing/2014/main" id="{79A99E39-D4A8-4ED0-AECB-4F880CABD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8" y="3988293"/>
            <a:ext cx="14478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30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92F9-C67B-4644-BA9B-72C4EE61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euclid_circular_a"/>
              </a:rPr>
              <a:t>Why newly inserted nodes are always red in a red-black tree?</a:t>
            </a:r>
            <a:br>
              <a:rPr lang="en-US" b="0" i="0" dirty="0">
                <a:effectLst/>
                <a:latin typeface="euclid_circular_a"/>
              </a:rPr>
            </a:br>
            <a:br>
              <a:rPr lang="en-US" b="0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42E2A-0C75-486B-B1D4-62BF719AA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This is because inserting a red node does not violate the depth property of a red-black tree.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If you attach a red node to a red node, then the rule is violated but it is easier to fix this problem than the problem introduced by violating the depth property.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9958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914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Droid Sans Mono</vt:lpstr>
      <vt:lpstr>euclid_circular_a</vt:lpstr>
      <vt:lpstr>Trebuchet MS</vt:lpstr>
      <vt:lpstr>Wingdings</vt:lpstr>
      <vt:lpstr>Wingdings 3</vt:lpstr>
      <vt:lpstr>Facet</vt:lpstr>
      <vt:lpstr>RED BLACK TREES</vt:lpstr>
      <vt:lpstr>Introduction</vt:lpstr>
      <vt:lpstr>Example</vt:lpstr>
      <vt:lpstr>How the red-black tree maintains the property of self-balancing?  </vt:lpstr>
      <vt:lpstr>Operations on a Red-Black Tree  </vt:lpstr>
      <vt:lpstr>Inserting an element into a Red-Black Tree </vt:lpstr>
      <vt:lpstr>Algorithm to insert a node  </vt:lpstr>
      <vt:lpstr>Algorithm to insert node</vt:lpstr>
      <vt:lpstr>Why newly inserted nodes are always red in a red-black tree?  </vt:lpstr>
      <vt:lpstr>Algorithm to Maintain Red-Black Property After Insertion  </vt:lpstr>
      <vt:lpstr>Algorithm to Maintain Red-Black Property After Insertion  </vt:lpstr>
      <vt:lpstr>Algorithm to Maintain Red-Black Property After Insertion  </vt:lpstr>
      <vt:lpstr>Algorithm to Maintain Red-Black Property After Insertion  </vt:lpstr>
      <vt:lpstr>Final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BLACK TREES</dc:title>
  <dc:creator>Shrida Kalamkar</dc:creator>
  <cp:lastModifiedBy>Shrida Kalamkar</cp:lastModifiedBy>
  <cp:revision>11</cp:revision>
  <dcterms:created xsi:type="dcterms:W3CDTF">2020-09-09T10:25:29Z</dcterms:created>
  <dcterms:modified xsi:type="dcterms:W3CDTF">2020-09-09T10:56:48Z</dcterms:modified>
</cp:coreProperties>
</file>