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E45-B830-46F0-B7BA-94A894001537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6BAB-4806-4364-B292-1055587B9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77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E45-B830-46F0-B7BA-94A894001537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6BAB-4806-4364-B292-1055587B9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08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E45-B830-46F0-B7BA-94A894001537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6BAB-4806-4364-B292-1055587B9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E45-B830-46F0-B7BA-94A894001537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6BAB-4806-4364-B292-1055587B9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90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E45-B830-46F0-B7BA-94A894001537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6BAB-4806-4364-B292-1055587B9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74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E45-B830-46F0-B7BA-94A894001537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6BAB-4806-4364-B292-1055587B9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76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E45-B830-46F0-B7BA-94A894001537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6BAB-4806-4364-B292-1055587B9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91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E45-B830-46F0-B7BA-94A894001537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6BAB-4806-4364-B292-1055587B9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87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E45-B830-46F0-B7BA-94A894001537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6BAB-4806-4364-B292-1055587B9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58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E45-B830-46F0-B7BA-94A894001537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6BAB-4806-4364-B292-1055587B9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49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3E45-B830-46F0-B7BA-94A894001537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6BAB-4806-4364-B292-1055587B9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69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E3E45-B830-46F0-B7BA-94A894001537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A6BAB-4806-4364-B292-1055587B9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13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5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75364" y="1137638"/>
            <a:ext cx="482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task</a:t>
            </a:r>
            <a:endParaRPr lang="zh-TW" altLang="en-US" sz="1400" dirty="0"/>
          </a:p>
        </p:txBody>
      </p:sp>
      <p:sp>
        <p:nvSpPr>
          <p:cNvPr id="4" name="圓角矩形 3"/>
          <p:cNvSpPr/>
          <p:nvPr/>
        </p:nvSpPr>
        <p:spPr>
          <a:xfrm>
            <a:off x="2857613" y="1633910"/>
            <a:ext cx="2081463" cy="7459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Suit segmentation</a:t>
            </a:r>
          </a:p>
          <a:p>
            <a:pPr algn="ctr"/>
            <a:r>
              <a:rPr lang="en-US" altLang="zh-TW" sz="900" dirty="0" smtClean="0"/>
              <a:t>Output :</a:t>
            </a:r>
          </a:p>
          <a:p>
            <a:pPr algn="ctr"/>
            <a:r>
              <a:rPr lang="en-US" altLang="zh-TW" sz="900" dirty="0" smtClean="0"/>
              <a:t> c_&lt;NAME&gt;.</a:t>
            </a:r>
            <a:r>
              <a:rPr lang="en-US" altLang="zh-TW" sz="900" dirty="0" err="1" smtClean="0"/>
              <a:t>nii</a:t>
            </a:r>
            <a:endParaRPr lang="en-US" altLang="zh-TW" sz="900" dirty="0"/>
          </a:p>
          <a:p>
            <a:pPr algn="ctr"/>
            <a:r>
              <a:rPr lang="en-US" altLang="zh-TW" sz="900" dirty="0" smtClean="0"/>
              <a:t>c_&lt;NAME&gt;_</a:t>
            </a:r>
            <a:r>
              <a:rPr lang="en-US" altLang="zh-TW" sz="900" dirty="0" err="1" smtClean="0"/>
              <a:t>pcereb.nii</a:t>
            </a:r>
            <a:endParaRPr lang="en-US" altLang="zh-TW" sz="900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3134335" y="2568363"/>
            <a:ext cx="1528012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Suit normalize</a:t>
            </a:r>
          </a:p>
          <a:p>
            <a:pPr algn="ctr"/>
            <a:r>
              <a:rPr lang="en-US" altLang="zh-TW" sz="900" dirty="0" smtClean="0"/>
              <a:t>Output :</a:t>
            </a:r>
          </a:p>
          <a:p>
            <a:pPr algn="ctr"/>
            <a:r>
              <a:rPr lang="en-US" altLang="zh-TW" sz="900" dirty="0" smtClean="0"/>
              <a:t> </a:t>
            </a:r>
            <a:r>
              <a:rPr lang="en-US" altLang="zh-TW" sz="900" dirty="0" err="1" smtClean="0"/>
              <a:t>wsuit</a:t>
            </a:r>
            <a:r>
              <a:rPr lang="en-US" altLang="zh-TW" sz="900" dirty="0" smtClean="0"/>
              <a:t>_&lt;NAME&gt;.</a:t>
            </a:r>
            <a:r>
              <a:rPr lang="en-US" altLang="zh-TW" sz="900" dirty="0" err="1" smtClean="0"/>
              <a:t>nii</a:t>
            </a:r>
            <a:endParaRPr lang="en-US" altLang="zh-TW" sz="9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701204" y="1326133"/>
            <a:ext cx="851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structure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426353" y="1137638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functional</a:t>
            </a:r>
            <a:endParaRPr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5864235" y="1445415"/>
            <a:ext cx="151851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Preprocessing</a:t>
            </a:r>
          </a:p>
          <a:p>
            <a:pPr algn="ctr"/>
            <a:r>
              <a:rPr lang="en-US" altLang="zh-TW" sz="900" dirty="0" smtClean="0"/>
              <a:t>Realign </a:t>
            </a:r>
          </a:p>
          <a:p>
            <a:pPr algn="ctr"/>
            <a:r>
              <a:rPr lang="en-US" altLang="zh-TW" sz="900" dirty="0" smtClean="0"/>
              <a:t>Slice Timing</a:t>
            </a:r>
            <a:endParaRPr lang="en-US" altLang="zh-TW" sz="900" dirty="0"/>
          </a:p>
        </p:txBody>
      </p:sp>
      <p:sp>
        <p:nvSpPr>
          <p:cNvPr id="9" name="圓角矩形 8"/>
          <p:cNvSpPr/>
          <p:nvPr/>
        </p:nvSpPr>
        <p:spPr>
          <a:xfrm>
            <a:off x="5955737" y="2894312"/>
            <a:ext cx="1335506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r>
              <a:rPr lang="en-US" altLang="zh-TW" sz="1400" baseline="30000" dirty="0" smtClean="0"/>
              <a:t>st</a:t>
            </a:r>
            <a:r>
              <a:rPr lang="en-US" altLang="zh-TW" sz="1400" dirty="0" smtClean="0"/>
              <a:t> level</a:t>
            </a:r>
          </a:p>
          <a:p>
            <a:pPr algn="ctr"/>
            <a:r>
              <a:rPr lang="en-US" altLang="zh-TW" sz="900" dirty="0" smtClean="0"/>
              <a:t>Contrast map</a:t>
            </a:r>
            <a:endParaRPr lang="en-US" altLang="zh-TW" sz="900" dirty="0"/>
          </a:p>
        </p:txBody>
      </p:sp>
      <p:sp>
        <p:nvSpPr>
          <p:cNvPr id="10" name="圓角矩形 9"/>
          <p:cNvSpPr/>
          <p:nvPr/>
        </p:nvSpPr>
        <p:spPr>
          <a:xfrm>
            <a:off x="5712098" y="3616207"/>
            <a:ext cx="1822785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Reslice</a:t>
            </a:r>
            <a:r>
              <a:rPr lang="en-US" altLang="zh-TW" sz="1400" dirty="0" smtClean="0"/>
              <a:t> to SUIT space</a:t>
            </a:r>
          </a:p>
          <a:p>
            <a:pPr algn="ctr"/>
            <a:r>
              <a:rPr lang="en-US" altLang="zh-TW" sz="900" dirty="0" err="1"/>
              <a:t>w</a:t>
            </a:r>
            <a:r>
              <a:rPr lang="en-US" altLang="zh-TW" sz="900" dirty="0" err="1" smtClean="0"/>
              <a:t>suit_con</a:t>
            </a:r>
            <a:r>
              <a:rPr lang="en-US" altLang="zh-TW" sz="900" dirty="0" smtClean="0"/>
              <a:t>&lt;NAME&gt;.</a:t>
            </a:r>
            <a:r>
              <a:rPr lang="en-US" altLang="zh-TW" sz="900" dirty="0" err="1" smtClean="0"/>
              <a:t>nii</a:t>
            </a:r>
            <a:endParaRPr lang="en-US" altLang="zh-TW" sz="800" dirty="0"/>
          </a:p>
        </p:txBody>
      </p:sp>
      <p:sp>
        <p:nvSpPr>
          <p:cNvPr id="11" name="圓角矩形 10"/>
          <p:cNvSpPr/>
          <p:nvPr/>
        </p:nvSpPr>
        <p:spPr>
          <a:xfrm>
            <a:off x="5856478" y="4338102"/>
            <a:ext cx="1534027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Smooth</a:t>
            </a:r>
            <a:endParaRPr lang="en-US" altLang="zh-TW" sz="900" dirty="0" smtClean="0"/>
          </a:p>
          <a:p>
            <a:pPr algn="ctr"/>
            <a:r>
              <a:rPr lang="en-US" altLang="zh-TW" sz="900" dirty="0" err="1" smtClean="0"/>
              <a:t>Swsuit</a:t>
            </a:r>
            <a:r>
              <a:rPr lang="en-US" altLang="zh-TW" sz="900" dirty="0" smtClean="0"/>
              <a:t>_&lt;NAME&gt;.</a:t>
            </a:r>
            <a:r>
              <a:rPr lang="en-US" altLang="zh-TW" sz="900" dirty="0" err="1" smtClean="0"/>
              <a:t>nii</a:t>
            </a:r>
            <a:endParaRPr lang="en-US" altLang="zh-TW" sz="900" dirty="0" smtClean="0"/>
          </a:p>
        </p:txBody>
      </p:sp>
      <p:sp>
        <p:nvSpPr>
          <p:cNvPr id="12" name="圓角矩形 11"/>
          <p:cNvSpPr/>
          <p:nvPr/>
        </p:nvSpPr>
        <p:spPr>
          <a:xfrm>
            <a:off x="6048984" y="5059997"/>
            <a:ext cx="1149017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r>
              <a:rPr lang="en-US" altLang="zh-TW" sz="1400" baseline="30000" dirty="0" smtClean="0"/>
              <a:t>nd</a:t>
            </a:r>
            <a:r>
              <a:rPr lang="en-US" altLang="zh-TW" sz="1400" dirty="0" smtClean="0"/>
              <a:t> level</a:t>
            </a:r>
          </a:p>
          <a:p>
            <a:pPr algn="ctr"/>
            <a:r>
              <a:rPr lang="en-US" altLang="zh-TW" sz="900" dirty="0" smtClean="0"/>
              <a:t>Flexible </a:t>
            </a:r>
            <a:r>
              <a:rPr lang="en-US" altLang="zh-TW" sz="900" dirty="0" err="1" smtClean="0"/>
              <a:t>anova</a:t>
            </a:r>
            <a:endParaRPr lang="en-US" altLang="zh-TW" sz="900" dirty="0" smtClean="0"/>
          </a:p>
        </p:txBody>
      </p:sp>
      <p:sp>
        <p:nvSpPr>
          <p:cNvPr id="13" name="圓角矩形 12"/>
          <p:cNvSpPr/>
          <p:nvPr/>
        </p:nvSpPr>
        <p:spPr>
          <a:xfrm>
            <a:off x="5582761" y="2172417"/>
            <a:ext cx="2081464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Coregister</a:t>
            </a:r>
            <a:r>
              <a:rPr lang="en-US" altLang="zh-TW" sz="1400" dirty="0" smtClean="0"/>
              <a:t> to structure</a:t>
            </a:r>
            <a:endParaRPr lang="en-US" altLang="zh-TW" sz="1400" dirty="0"/>
          </a:p>
        </p:txBody>
      </p:sp>
      <p:cxnSp>
        <p:nvCxnSpPr>
          <p:cNvPr id="14" name="直線單箭頭接點 13"/>
          <p:cNvCxnSpPr>
            <a:stCxn id="4" idx="2"/>
            <a:endCxn id="5" idx="0"/>
          </p:cNvCxnSpPr>
          <p:nvPr/>
        </p:nvCxnSpPr>
        <p:spPr>
          <a:xfrm flipH="1">
            <a:off x="3898341" y="2379868"/>
            <a:ext cx="4" cy="18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3" idx="0"/>
          </p:cNvCxnSpPr>
          <p:nvPr/>
        </p:nvCxnSpPr>
        <p:spPr>
          <a:xfrm>
            <a:off x="6623490" y="1978815"/>
            <a:ext cx="3" cy="1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3" idx="2"/>
            <a:endCxn id="9" idx="0"/>
          </p:cNvCxnSpPr>
          <p:nvPr/>
        </p:nvCxnSpPr>
        <p:spPr>
          <a:xfrm flipH="1">
            <a:off x="6623490" y="2705817"/>
            <a:ext cx="3" cy="18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9" idx="2"/>
            <a:endCxn id="10" idx="0"/>
          </p:cNvCxnSpPr>
          <p:nvPr/>
        </p:nvCxnSpPr>
        <p:spPr>
          <a:xfrm>
            <a:off x="6623490" y="3427712"/>
            <a:ext cx="1" cy="18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2"/>
            <a:endCxn id="11" idx="0"/>
          </p:cNvCxnSpPr>
          <p:nvPr/>
        </p:nvCxnSpPr>
        <p:spPr>
          <a:xfrm>
            <a:off x="6623491" y="4149607"/>
            <a:ext cx="1" cy="18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1" idx="2"/>
            <a:endCxn id="12" idx="0"/>
          </p:cNvCxnSpPr>
          <p:nvPr/>
        </p:nvCxnSpPr>
        <p:spPr>
          <a:xfrm>
            <a:off x="6623492" y="4871502"/>
            <a:ext cx="1" cy="18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5" idx="3"/>
            <a:endCxn id="10" idx="1"/>
          </p:cNvCxnSpPr>
          <p:nvPr/>
        </p:nvCxnSpPr>
        <p:spPr>
          <a:xfrm>
            <a:off x="4662347" y="2835063"/>
            <a:ext cx="1049751" cy="1047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7831085" y="3616207"/>
            <a:ext cx="1822785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Reslice</a:t>
            </a:r>
            <a:r>
              <a:rPr lang="en-US" altLang="zh-TW" sz="1400" dirty="0" smtClean="0"/>
              <a:t> to MNI space</a:t>
            </a:r>
          </a:p>
          <a:p>
            <a:pPr algn="ctr"/>
            <a:r>
              <a:rPr lang="en-US" altLang="zh-TW" sz="900" dirty="0" err="1"/>
              <a:t>w</a:t>
            </a:r>
            <a:r>
              <a:rPr lang="en-US" altLang="zh-TW" sz="900" dirty="0" err="1" smtClean="0"/>
              <a:t>suit_con</a:t>
            </a:r>
            <a:r>
              <a:rPr lang="en-US" altLang="zh-TW" sz="900" dirty="0" smtClean="0"/>
              <a:t>&lt;NAME&gt;.</a:t>
            </a:r>
            <a:r>
              <a:rPr lang="en-US" altLang="zh-TW" sz="900" dirty="0" err="1" smtClean="0"/>
              <a:t>nii</a:t>
            </a:r>
            <a:endParaRPr lang="en-US" altLang="zh-TW" sz="800" dirty="0"/>
          </a:p>
        </p:txBody>
      </p:sp>
      <p:sp>
        <p:nvSpPr>
          <p:cNvPr id="25" name="圓角矩形 24"/>
          <p:cNvSpPr/>
          <p:nvPr/>
        </p:nvSpPr>
        <p:spPr>
          <a:xfrm>
            <a:off x="7977538" y="4338102"/>
            <a:ext cx="1534027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Smooth</a:t>
            </a:r>
            <a:endParaRPr lang="en-US" altLang="zh-TW" sz="900" dirty="0" smtClean="0"/>
          </a:p>
          <a:p>
            <a:pPr algn="ctr"/>
            <a:r>
              <a:rPr lang="en-US" altLang="zh-TW" sz="900" dirty="0" err="1" smtClean="0"/>
              <a:t>Swsuit</a:t>
            </a:r>
            <a:r>
              <a:rPr lang="en-US" altLang="zh-TW" sz="900" dirty="0" smtClean="0"/>
              <a:t>_&lt;NAME&gt;.</a:t>
            </a:r>
            <a:r>
              <a:rPr lang="en-US" altLang="zh-TW" sz="900" dirty="0" err="1" smtClean="0"/>
              <a:t>nii</a:t>
            </a:r>
            <a:endParaRPr lang="en-US" altLang="zh-TW" sz="900" dirty="0" smtClean="0"/>
          </a:p>
        </p:txBody>
      </p:sp>
      <p:sp>
        <p:nvSpPr>
          <p:cNvPr id="26" name="圓角矩形 25"/>
          <p:cNvSpPr/>
          <p:nvPr/>
        </p:nvSpPr>
        <p:spPr>
          <a:xfrm>
            <a:off x="8170044" y="5059997"/>
            <a:ext cx="1149017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r>
              <a:rPr lang="en-US" altLang="zh-TW" sz="1400" baseline="30000" dirty="0" smtClean="0"/>
              <a:t>nd</a:t>
            </a:r>
            <a:r>
              <a:rPr lang="en-US" altLang="zh-TW" sz="1400" dirty="0" smtClean="0"/>
              <a:t> level</a:t>
            </a:r>
          </a:p>
          <a:p>
            <a:pPr algn="ctr"/>
            <a:r>
              <a:rPr lang="en-US" altLang="zh-TW" sz="900" dirty="0" smtClean="0"/>
              <a:t>Flexible </a:t>
            </a:r>
            <a:r>
              <a:rPr lang="en-US" altLang="zh-TW" sz="900" dirty="0" err="1" smtClean="0"/>
              <a:t>anova</a:t>
            </a:r>
            <a:endParaRPr lang="en-US" altLang="zh-TW" sz="900" dirty="0" smtClean="0"/>
          </a:p>
        </p:txBody>
      </p:sp>
      <p:cxnSp>
        <p:nvCxnSpPr>
          <p:cNvPr id="27" name="直線單箭頭接點 26"/>
          <p:cNvCxnSpPr>
            <a:stCxn id="24" idx="2"/>
            <a:endCxn id="25" idx="0"/>
          </p:cNvCxnSpPr>
          <p:nvPr/>
        </p:nvCxnSpPr>
        <p:spPr>
          <a:xfrm>
            <a:off x="8742478" y="4149607"/>
            <a:ext cx="2074" cy="18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5" idx="2"/>
            <a:endCxn id="26" idx="0"/>
          </p:cNvCxnSpPr>
          <p:nvPr/>
        </p:nvCxnSpPr>
        <p:spPr>
          <a:xfrm>
            <a:off x="8744552" y="4871502"/>
            <a:ext cx="1" cy="18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9" idx="3"/>
            <a:endCxn id="24" idx="0"/>
          </p:cNvCxnSpPr>
          <p:nvPr/>
        </p:nvCxnSpPr>
        <p:spPr>
          <a:xfrm>
            <a:off x="7291243" y="3161012"/>
            <a:ext cx="1451235" cy="455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24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84" y="5838093"/>
            <a:ext cx="1306317" cy="97936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935" y="3887814"/>
            <a:ext cx="3271932" cy="1833102"/>
          </a:xfrm>
          <a:prstGeom prst="rect">
            <a:avLst/>
          </a:prstGeom>
        </p:spPr>
      </p:pic>
      <p:sp>
        <p:nvSpPr>
          <p:cNvPr id="54" name="文字方塊 53"/>
          <p:cNvSpPr txBox="1"/>
          <p:nvPr/>
        </p:nvSpPr>
        <p:spPr>
          <a:xfrm>
            <a:off x="2018293" y="188614"/>
            <a:ext cx="498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Rest</a:t>
            </a:r>
            <a:endParaRPr lang="zh-TW" altLang="en-US" sz="1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267560" y="377109"/>
            <a:ext cx="2754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Conn (for all subject in one project)</a:t>
            </a:r>
          </a:p>
        </p:txBody>
      </p:sp>
      <p:sp>
        <p:nvSpPr>
          <p:cNvPr id="56" name="圓角矩形 55"/>
          <p:cNvSpPr/>
          <p:nvPr/>
        </p:nvSpPr>
        <p:spPr>
          <a:xfrm>
            <a:off x="2538692" y="684886"/>
            <a:ext cx="2081463" cy="7459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Preprocessing</a:t>
            </a:r>
            <a:endParaRPr lang="en-US" altLang="zh-TW" sz="900" dirty="0" smtClean="0"/>
          </a:p>
          <a:p>
            <a:pPr algn="ctr"/>
            <a:r>
              <a:rPr lang="en-US" altLang="zh-TW" sz="900" dirty="0" smtClean="0"/>
              <a:t>Structure : segmentation</a:t>
            </a:r>
          </a:p>
          <a:p>
            <a:pPr algn="ctr"/>
            <a:r>
              <a:rPr lang="en-US" altLang="zh-TW" sz="900" dirty="0" smtClean="0"/>
              <a:t>Functional : realign, slice Timing, outlier detection, </a:t>
            </a:r>
            <a:r>
              <a:rPr lang="en-US" altLang="zh-TW" sz="900" dirty="0" err="1" smtClean="0"/>
              <a:t>corigester</a:t>
            </a:r>
            <a:r>
              <a:rPr lang="en-US" altLang="zh-TW" sz="900" dirty="0" smtClean="0"/>
              <a:t> to structure</a:t>
            </a:r>
            <a:endParaRPr lang="en-US" altLang="zh-TW" sz="400" dirty="0" smtClean="0"/>
          </a:p>
        </p:txBody>
      </p:sp>
      <p:sp>
        <p:nvSpPr>
          <p:cNvPr id="57" name="圓角矩形 56"/>
          <p:cNvSpPr/>
          <p:nvPr/>
        </p:nvSpPr>
        <p:spPr>
          <a:xfrm>
            <a:off x="3056825" y="1619339"/>
            <a:ext cx="1037691" cy="4010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denoise</a:t>
            </a:r>
            <a:endParaRPr lang="en-US" altLang="zh-TW" sz="400" dirty="0" smtClean="0"/>
          </a:p>
        </p:txBody>
      </p:sp>
      <p:sp>
        <p:nvSpPr>
          <p:cNvPr id="58" name="圓角矩形 57"/>
          <p:cNvSpPr/>
          <p:nvPr/>
        </p:nvSpPr>
        <p:spPr>
          <a:xfrm>
            <a:off x="2876351" y="3861735"/>
            <a:ext cx="1398638" cy="501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r>
              <a:rPr lang="en-US" altLang="zh-TW" sz="1400" baseline="30000" dirty="0" smtClean="0"/>
              <a:t>st</a:t>
            </a:r>
            <a:r>
              <a:rPr lang="en-US" altLang="zh-TW" sz="1400" dirty="0" smtClean="0"/>
              <a:t> level</a:t>
            </a:r>
          </a:p>
          <a:p>
            <a:pPr algn="ctr"/>
            <a:r>
              <a:rPr lang="en-US" altLang="zh-TW" sz="1400" dirty="0" smtClean="0"/>
              <a:t>connectivity</a:t>
            </a:r>
            <a:endParaRPr lang="en-US" altLang="zh-TW" sz="400" dirty="0" smtClean="0"/>
          </a:p>
        </p:txBody>
      </p:sp>
      <p:sp>
        <p:nvSpPr>
          <p:cNvPr id="59" name="圓角矩形 58"/>
          <p:cNvSpPr/>
          <p:nvPr/>
        </p:nvSpPr>
        <p:spPr>
          <a:xfrm>
            <a:off x="2559836" y="4553551"/>
            <a:ext cx="2031665" cy="5895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Get beta value</a:t>
            </a:r>
          </a:p>
          <a:p>
            <a:pPr algn="ctr"/>
            <a:r>
              <a:rPr lang="en-US" altLang="zh-TW" sz="900" dirty="0" smtClean="0"/>
              <a:t>From : ./result/</a:t>
            </a:r>
            <a:r>
              <a:rPr lang="en-US" altLang="zh-TW" sz="900" dirty="0" err="1" smtClean="0"/>
              <a:t>firstlevel</a:t>
            </a:r>
            <a:r>
              <a:rPr lang="en-US" altLang="zh-TW" sz="900" dirty="0" smtClean="0"/>
              <a:t>/SBC_01/</a:t>
            </a:r>
          </a:p>
          <a:p>
            <a:pPr algn="ctr"/>
            <a:r>
              <a:rPr lang="en-US" altLang="zh-TW" sz="900" dirty="0"/>
              <a:t>To : [</a:t>
            </a:r>
            <a:r>
              <a:rPr lang="en-US" altLang="zh-TW" sz="900" dirty="0" err="1" smtClean="0"/>
              <a:t>sub.folder</a:t>
            </a:r>
            <a:r>
              <a:rPr lang="en-US" altLang="zh-TW" sz="900" dirty="0" smtClean="0"/>
              <a:t>]/connREST_1stresult</a:t>
            </a:r>
          </a:p>
        </p:txBody>
      </p:sp>
      <p:sp>
        <p:nvSpPr>
          <p:cNvPr id="60" name="圓角矩形 59"/>
          <p:cNvSpPr/>
          <p:nvPr/>
        </p:nvSpPr>
        <p:spPr>
          <a:xfrm>
            <a:off x="5174817" y="1078766"/>
            <a:ext cx="1848336" cy="5234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Normalize to SUIT space</a:t>
            </a:r>
            <a:endParaRPr lang="en-US" altLang="zh-TW" sz="900" dirty="0" smtClean="0"/>
          </a:p>
        </p:txBody>
      </p:sp>
      <p:sp>
        <p:nvSpPr>
          <p:cNvPr id="61" name="圓角矩形 60"/>
          <p:cNvSpPr/>
          <p:nvPr/>
        </p:nvSpPr>
        <p:spPr>
          <a:xfrm>
            <a:off x="5666623" y="1792186"/>
            <a:ext cx="864722" cy="5234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Smooth</a:t>
            </a:r>
            <a:endParaRPr lang="en-US" altLang="zh-TW" sz="900" dirty="0" smtClean="0"/>
          </a:p>
        </p:txBody>
      </p:sp>
      <p:sp>
        <p:nvSpPr>
          <p:cNvPr id="62" name="圓角矩形 61"/>
          <p:cNvSpPr/>
          <p:nvPr/>
        </p:nvSpPr>
        <p:spPr>
          <a:xfrm>
            <a:off x="5174817" y="2505606"/>
            <a:ext cx="1848336" cy="5234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r>
              <a:rPr lang="en-US" altLang="zh-TW" sz="1400" baseline="30000" dirty="0" smtClean="0"/>
              <a:t>nd</a:t>
            </a:r>
            <a:r>
              <a:rPr lang="en-US" altLang="zh-TW" sz="1400" dirty="0" smtClean="0"/>
              <a:t> level</a:t>
            </a:r>
            <a:r>
              <a:rPr lang="en-US" altLang="zh-TW" sz="900" dirty="0" smtClean="0"/>
              <a:t>  </a:t>
            </a:r>
          </a:p>
          <a:p>
            <a:pPr algn="ctr"/>
            <a:r>
              <a:rPr lang="en-US" altLang="zh-TW" sz="900" dirty="0" smtClean="0"/>
              <a:t>One sample T and Pair T </a:t>
            </a:r>
          </a:p>
          <a:p>
            <a:pPr algn="ctr"/>
            <a:r>
              <a:rPr lang="en-US" altLang="zh-TW" sz="900" dirty="0" smtClean="0"/>
              <a:t>(compare L and R)</a:t>
            </a:r>
            <a:endParaRPr lang="en-US" altLang="zh-TW" sz="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585703" y="24939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SPM</a:t>
            </a:r>
          </a:p>
        </p:txBody>
      </p:sp>
      <p:cxnSp>
        <p:nvCxnSpPr>
          <p:cNvPr id="64" name="直線單箭頭接點 63"/>
          <p:cNvCxnSpPr>
            <a:stCxn id="56" idx="2"/>
            <a:endCxn id="57" idx="0"/>
          </p:cNvCxnSpPr>
          <p:nvPr/>
        </p:nvCxnSpPr>
        <p:spPr>
          <a:xfrm flipH="1">
            <a:off x="3575671" y="1430844"/>
            <a:ext cx="3753" cy="18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58" idx="2"/>
            <a:endCxn id="59" idx="0"/>
          </p:cNvCxnSpPr>
          <p:nvPr/>
        </p:nvCxnSpPr>
        <p:spPr>
          <a:xfrm flipH="1">
            <a:off x="3575669" y="4363570"/>
            <a:ext cx="1" cy="18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0" idx="2"/>
            <a:endCxn id="61" idx="0"/>
          </p:cNvCxnSpPr>
          <p:nvPr/>
        </p:nvCxnSpPr>
        <p:spPr>
          <a:xfrm flipH="1">
            <a:off x="6098984" y="1602205"/>
            <a:ext cx="1" cy="18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1" idx="2"/>
            <a:endCxn id="62" idx="0"/>
          </p:cNvCxnSpPr>
          <p:nvPr/>
        </p:nvCxnSpPr>
        <p:spPr>
          <a:xfrm>
            <a:off x="6098984" y="2315625"/>
            <a:ext cx="1" cy="18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2791258" y="2208887"/>
            <a:ext cx="1568823" cy="7631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Create subject project from old subject</a:t>
            </a:r>
            <a:endParaRPr lang="en-US" altLang="zh-TW" sz="400" dirty="0" smtClean="0"/>
          </a:p>
        </p:txBody>
      </p:sp>
      <p:cxnSp>
        <p:nvCxnSpPr>
          <p:cNvPr id="16" name="直線單箭頭接點 15"/>
          <p:cNvCxnSpPr>
            <a:stCxn id="57" idx="2"/>
            <a:endCxn id="40" idx="0"/>
          </p:cNvCxnSpPr>
          <p:nvPr/>
        </p:nvCxnSpPr>
        <p:spPr>
          <a:xfrm flipH="1">
            <a:off x="3575670" y="2020392"/>
            <a:ext cx="1" cy="18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2651739" y="3155174"/>
            <a:ext cx="1848336" cy="5234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Get individual ROI coordinate</a:t>
            </a:r>
            <a:endParaRPr lang="en-US" altLang="zh-TW" sz="900" dirty="0" smtClean="0"/>
          </a:p>
        </p:txBody>
      </p:sp>
      <p:cxnSp>
        <p:nvCxnSpPr>
          <p:cNvPr id="19" name="直線單箭頭接點 18"/>
          <p:cNvCxnSpPr>
            <a:stCxn id="40" idx="2"/>
            <a:endCxn id="43" idx="0"/>
          </p:cNvCxnSpPr>
          <p:nvPr/>
        </p:nvCxnSpPr>
        <p:spPr>
          <a:xfrm>
            <a:off x="3575670" y="2972052"/>
            <a:ext cx="237" cy="18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3" idx="2"/>
            <a:endCxn id="58" idx="0"/>
          </p:cNvCxnSpPr>
          <p:nvPr/>
        </p:nvCxnSpPr>
        <p:spPr>
          <a:xfrm flipH="1">
            <a:off x="3575670" y="3678613"/>
            <a:ext cx="237" cy="18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7756674" y="1078766"/>
            <a:ext cx="1848336" cy="5234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Normalize to MNI space</a:t>
            </a:r>
            <a:endParaRPr lang="en-US" altLang="zh-TW" sz="900" dirty="0" smtClean="0"/>
          </a:p>
        </p:txBody>
      </p:sp>
      <p:sp>
        <p:nvSpPr>
          <p:cNvPr id="70" name="圓角矩形 69"/>
          <p:cNvSpPr/>
          <p:nvPr/>
        </p:nvSpPr>
        <p:spPr>
          <a:xfrm>
            <a:off x="8248480" y="1792186"/>
            <a:ext cx="864722" cy="5234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Smooth</a:t>
            </a:r>
            <a:endParaRPr lang="en-US" altLang="zh-TW" sz="900" dirty="0" smtClean="0"/>
          </a:p>
        </p:txBody>
      </p:sp>
      <p:sp>
        <p:nvSpPr>
          <p:cNvPr id="71" name="圓角矩形 70"/>
          <p:cNvSpPr/>
          <p:nvPr/>
        </p:nvSpPr>
        <p:spPr>
          <a:xfrm>
            <a:off x="7756674" y="2505606"/>
            <a:ext cx="1848336" cy="5234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r>
              <a:rPr lang="en-US" altLang="zh-TW" sz="1400" baseline="30000" dirty="0" smtClean="0"/>
              <a:t>nd</a:t>
            </a:r>
            <a:r>
              <a:rPr lang="en-US" altLang="zh-TW" sz="1400" dirty="0" smtClean="0"/>
              <a:t> level</a:t>
            </a:r>
            <a:r>
              <a:rPr lang="en-US" altLang="zh-TW" sz="900" dirty="0" smtClean="0"/>
              <a:t> </a:t>
            </a:r>
          </a:p>
          <a:p>
            <a:pPr algn="ctr"/>
            <a:r>
              <a:rPr lang="en-US" altLang="zh-TW" sz="900" dirty="0" smtClean="0"/>
              <a:t>One sample T and Pair T</a:t>
            </a:r>
          </a:p>
          <a:p>
            <a:pPr algn="ctr"/>
            <a:r>
              <a:rPr lang="en-US" altLang="zh-TW" sz="800" dirty="0"/>
              <a:t>(compare L and R</a:t>
            </a:r>
            <a:r>
              <a:rPr lang="en-US" altLang="zh-TW" sz="800" dirty="0" smtClean="0"/>
              <a:t>)</a:t>
            </a:r>
            <a:endParaRPr lang="en-US" altLang="zh-TW" sz="300" dirty="0"/>
          </a:p>
        </p:txBody>
      </p:sp>
      <p:cxnSp>
        <p:nvCxnSpPr>
          <p:cNvPr id="72" name="直線單箭頭接點 71"/>
          <p:cNvCxnSpPr>
            <a:stCxn id="67" idx="2"/>
            <a:endCxn id="70" idx="0"/>
          </p:cNvCxnSpPr>
          <p:nvPr/>
        </p:nvCxnSpPr>
        <p:spPr>
          <a:xfrm flipH="1">
            <a:off x="8680841" y="1602205"/>
            <a:ext cx="1" cy="18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70" idx="2"/>
            <a:endCxn id="71" idx="0"/>
          </p:cNvCxnSpPr>
          <p:nvPr/>
        </p:nvCxnSpPr>
        <p:spPr>
          <a:xfrm>
            <a:off x="8680841" y="2315625"/>
            <a:ext cx="1" cy="18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圓角矩形 73"/>
          <p:cNvSpPr/>
          <p:nvPr/>
        </p:nvSpPr>
        <p:spPr>
          <a:xfrm>
            <a:off x="7616708" y="3219026"/>
            <a:ext cx="2128266" cy="5234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Mask out cerebellum</a:t>
            </a:r>
          </a:p>
          <a:p>
            <a:pPr algn="ctr"/>
            <a:r>
              <a:rPr lang="en-US" altLang="zh-TW" sz="900" dirty="0" err="1" smtClean="0"/>
              <a:t>Maskfile</a:t>
            </a:r>
            <a:r>
              <a:rPr lang="en-US" altLang="zh-TW" sz="900" dirty="0" smtClean="0"/>
              <a:t> : ./suit/</a:t>
            </a:r>
            <a:r>
              <a:rPr lang="en-US" altLang="zh-TW" sz="900" dirty="0" err="1" smtClean="0"/>
              <a:t>templete</a:t>
            </a:r>
            <a:r>
              <a:rPr lang="en-US" altLang="zh-TW" sz="900" dirty="0" smtClean="0"/>
              <a:t>/</a:t>
            </a:r>
            <a:r>
              <a:rPr lang="en-US" altLang="zh-TW" sz="900" dirty="0" err="1" smtClean="0"/>
              <a:t>maskMNI.nii</a:t>
            </a:r>
            <a:endParaRPr lang="en-US" altLang="zh-TW" sz="300" dirty="0" smtClean="0"/>
          </a:p>
        </p:txBody>
      </p:sp>
      <p:cxnSp>
        <p:nvCxnSpPr>
          <p:cNvPr id="33" name="直線單箭頭接點 32"/>
          <p:cNvCxnSpPr>
            <a:stCxn id="71" idx="2"/>
            <a:endCxn id="74" idx="0"/>
          </p:cNvCxnSpPr>
          <p:nvPr/>
        </p:nvCxnSpPr>
        <p:spPr>
          <a:xfrm flipH="1">
            <a:off x="8680841" y="3029045"/>
            <a:ext cx="1" cy="18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59" idx="2"/>
            <a:endCxn id="60" idx="0"/>
          </p:cNvCxnSpPr>
          <p:nvPr/>
        </p:nvCxnSpPr>
        <p:spPr>
          <a:xfrm rot="5400000" flipH="1" flipV="1">
            <a:off x="2805155" y="1849280"/>
            <a:ext cx="4064343" cy="2523316"/>
          </a:xfrm>
          <a:prstGeom prst="bentConnector5">
            <a:avLst>
              <a:gd name="adj1" fmla="val -5625"/>
              <a:gd name="adj2" fmla="val 51816"/>
              <a:gd name="adj3" fmla="val 1056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59" idx="2"/>
            <a:endCxn id="67" idx="0"/>
          </p:cNvCxnSpPr>
          <p:nvPr/>
        </p:nvCxnSpPr>
        <p:spPr>
          <a:xfrm rot="5400000" flipH="1" flipV="1">
            <a:off x="4096083" y="558351"/>
            <a:ext cx="4064343" cy="5105173"/>
          </a:xfrm>
          <a:prstGeom prst="bentConnector5">
            <a:avLst>
              <a:gd name="adj1" fmla="val -5625"/>
              <a:gd name="adj2" fmla="val 25749"/>
              <a:gd name="adj3" fmla="val 1056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圓角矩形 50"/>
          <p:cNvSpPr/>
          <p:nvPr/>
        </p:nvSpPr>
        <p:spPr>
          <a:xfrm>
            <a:off x="5109312" y="3219026"/>
            <a:ext cx="1979347" cy="6396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For one sample T</a:t>
            </a:r>
          </a:p>
          <a:p>
            <a:pPr algn="ctr"/>
            <a:r>
              <a:rPr lang="en-US" altLang="zh-TW" sz="1100" dirty="0" smtClean="0"/>
              <a:t>“AND”,”IMPLY”,”NIMPLY” </a:t>
            </a:r>
          </a:p>
          <a:p>
            <a:pPr algn="ctr"/>
            <a:r>
              <a:rPr lang="en-US" altLang="zh-TW" sz="1100" dirty="0" smtClean="0"/>
              <a:t>for Right and Left cerebellum</a:t>
            </a:r>
            <a:endParaRPr lang="en-US" altLang="zh-TW" sz="1050" dirty="0" smtClean="0"/>
          </a:p>
        </p:txBody>
      </p:sp>
      <p:cxnSp>
        <p:nvCxnSpPr>
          <p:cNvPr id="18" name="直線單箭頭接點 17"/>
          <p:cNvCxnSpPr>
            <a:stCxn id="62" idx="2"/>
            <a:endCxn id="51" idx="0"/>
          </p:cNvCxnSpPr>
          <p:nvPr/>
        </p:nvCxnSpPr>
        <p:spPr>
          <a:xfrm>
            <a:off x="6098985" y="3029045"/>
            <a:ext cx="1" cy="18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616708" y="4363570"/>
            <a:ext cx="371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7957648" y="4240459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One sample T</a:t>
            </a:r>
            <a:endParaRPr lang="zh-TW" altLang="en-US" sz="1000" dirty="0"/>
          </a:p>
        </p:txBody>
      </p:sp>
      <p:cxnSp>
        <p:nvCxnSpPr>
          <p:cNvPr id="75" name="直線單箭頭接點 74"/>
          <p:cNvCxnSpPr/>
          <p:nvPr/>
        </p:nvCxnSpPr>
        <p:spPr>
          <a:xfrm>
            <a:off x="8281361" y="5235820"/>
            <a:ext cx="371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8622301" y="5112709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Mask for L_cere_1</a:t>
            </a:r>
            <a:endParaRPr lang="zh-TW" altLang="en-US" sz="1000" dirty="0"/>
          </a:p>
        </p:txBody>
      </p:sp>
      <p:cxnSp>
        <p:nvCxnSpPr>
          <p:cNvPr id="77" name="直線單箭頭接點 76"/>
          <p:cNvCxnSpPr/>
          <p:nvPr/>
        </p:nvCxnSpPr>
        <p:spPr>
          <a:xfrm>
            <a:off x="6520937" y="6196672"/>
            <a:ext cx="371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6861877" y="6073561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Pair T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279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17645</TotalTime>
  <Words>198</Words>
  <Application>Microsoft Office PowerPoint</Application>
  <PresentationFormat>寬螢幕</PresentationFormat>
  <Paragraphs>60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</cp:revision>
  <dcterms:created xsi:type="dcterms:W3CDTF">2024-10-29T03:05:26Z</dcterms:created>
  <dcterms:modified xsi:type="dcterms:W3CDTF">2025-04-22T02:32:02Z</dcterms:modified>
</cp:coreProperties>
</file>