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A3E3-1400-42DE-B654-F37168C9C77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95C-213C-4F66-9E30-4495F8C3C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24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A3E3-1400-42DE-B654-F37168C9C77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95C-213C-4F66-9E30-4495F8C3C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37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A3E3-1400-42DE-B654-F37168C9C77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95C-213C-4F66-9E30-4495F8C3C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67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A3E3-1400-42DE-B654-F37168C9C77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95C-213C-4F66-9E30-4495F8C3C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04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A3E3-1400-42DE-B654-F37168C9C77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95C-213C-4F66-9E30-4495F8C3C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9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A3E3-1400-42DE-B654-F37168C9C77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95C-213C-4F66-9E30-4495F8C3C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72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A3E3-1400-42DE-B654-F37168C9C77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95C-213C-4F66-9E30-4495F8C3C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9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A3E3-1400-42DE-B654-F37168C9C77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95C-213C-4F66-9E30-4495F8C3C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93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A3E3-1400-42DE-B654-F37168C9C77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95C-213C-4F66-9E30-4495F8C3C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56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A3E3-1400-42DE-B654-F37168C9C77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95C-213C-4F66-9E30-4495F8C3C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03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A3E3-1400-42DE-B654-F37168C9C77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695C-213C-4F66-9E30-4495F8C3C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69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7A3E3-1400-42DE-B654-F37168C9C778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1695C-213C-4F66-9E30-4495F8C3CA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6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6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795403" y="2617741"/>
            <a:ext cx="1171184" cy="49477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Set input value</a:t>
            </a:r>
            <a:endParaRPr lang="zh-TW" altLang="en-US" sz="1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9343" y="373042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Require Input : </a:t>
            </a:r>
            <a:r>
              <a:rPr lang="en-US" altLang="zh-TW" sz="1100" dirty="0" err="1" smtClean="0"/>
              <a:t>SPMfile</a:t>
            </a:r>
            <a:endParaRPr lang="zh-TW" altLang="en-US" sz="11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2931" y="634652"/>
            <a:ext cx="23984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Optional Input : </a:t>
            </a:r>
            <a:r>
              <a:rPr lang="en-US" altLang="zh-TW" sz="1100" dirty="0" err="1" smtClean="0"/>
              <a:t>contrast_idx</a:t>
            </a:r>
            <a:endParaRPr lang="en-US" altLang="zh-TW" sz="1100" dirty="0" smtClean="0"/>
          </a:p>
          <a:p>
            <a:r>
              <a:rPr lang="en-US" altLang="zh-TW" sz="1100" dirty="0" smtClean="0"/>
              <a:t>	mask</a:t>
            </a:r>
          </a:p>
          <a:p>
            <a:r>
              <a:rPr lang="en-US" altLang="zh-TW" sz="1100" dirty="0" smtClean="0"/>
              <a:t>	</a:t>
            </a:r>
            <a:r>
              <a:rPr lang="en-US" altLang="zh-TW" sz="1100" dirty="0" err="1" smtClean="0"/>
              <a:t>thresType</a:t>
            </a:r>
            <a:endParaRPr lang="en-US" altLang="zh-TW" sz="1100" dirty="0" smtClean="0"/>
          </a:p>
          <a:p>
            <a:r>
              <a:rPr lang="en-US" altLang="zh-TW" sz="1100" dirty="0" smtClean="0"/>
              <a:t>	</a:t>
            </a:r>
            <a:r>
              <a:rPr lang="en-US" altLang="zh-TW" sz="1100" dirty="0" err="1" smtClean="0"/>
              <a:t>thres_value</a:t>
            </a:r>
            <a:endParaRPr lang="en-US" altLang="zh-TW" sz="1100" dirty="0" smtClean="0"/>
          </a:p>
          <a:p>
            <a:r>
              <a:rPr lang="en-US" altLang="zh-TW" sz="1100" dirty="0" smtClean="0"/>
              <a:t>	 </a:t>
            </a:r>
            <a:r>
              <a:rPr lang="en-US" altLang="zh-TW" sz="1100" dirty="0" err="1" smtClean="0"/>
              <a:t>thres_clusSize</a:t>
            </a:r>
            <a:endParaRPr lang="en-US" altLang="zh-TW" sz="1100" dirty="0" smtClean="0"/>
          </a:p>
          <a:p>
            <a:r>
              <a:rPr lang="en-US" altLang="zh-TW" sz="1100" dirty="0" smtClean="0"/>
              <a:t>	</a:t>
            </a:r>
            <a:r>
              <a:rPr lang="en-US" altLang="zh-TW" sz="1100" dirty="0" err="1" smtClean="0"/>
              <a:t>thres_clusSize_ResTab</a:t>
            </a:r>
            <a:endParaRPr lang="zh-TW" altLang="en-US" sz="1100" dirty="0"/>
          </a:p>
        </p:txBody>
      </p:sp>
      <p:grpSp>
        <p:nvGrpSpPr>
          <p:cNvPr id="8" name="群組 7"/>
          <p:cNvGrpSpPr/>
          <p:nvPr/>
        </p:nvGrpSpPr>
        <p:grpSpPr>
          <a:xfrm>
            <a:off x="3275033" y="0"/>
            <a:ext cx="1985898" cy="2420636"/>
            <a:chOff x="5767713" y="322564"/>
            <a:chExt cx="1985898" cy="2420636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7713" y="599563"/>
              <a:ext cx="1985898" cy="214363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767713" y="322564"/>
              <a:ext cx="12480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err="1" smtClean="0"/>
                <a:t>contrast_idx</a:t>
              </a:r>
              <a:r>
                <a:rPr lang="en-US" altLang="zh-TW" sz="1200" dirty="0" smtClean="0"/>
                <a:t>(</a:t>
              </a:r>
              <a:r>
                <a:rPr lang="en-US" altLang="zh-TW" sz="1200" dirty="0" err="1" smtClean="0"/>
                <a:t>int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379967" y="0"/>
            <a:ext cx="2822055" cy="554104"/>
            <a:chOff x="7979118" y="0"/>
            <a:chExt cx="2822055" cy="554104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1359" y="276999"/>
              <a:ext cx="2411406" cy="27710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7979118" y="0"/>
              <a:ext cx="28220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smtClean="0"/>
                <a:t>Mask(?? Not sure but none is empty ( [] ) )</a:t>
              </a:r>
              <a:endParaRPr lang="zh-TW" altLang="en-US" sz="1200" dirty="0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379967" y="1102973"/>
            <a:ext cx="2609645" cy="548557"/>
            <a:chOff x="7979118" y="1102973"/>
            <a:chExt cx="2609645" cy="548557"/>
          </a:xfrm>
        </p:grpSpPr>
        <p:sp>
          <p:nvSpPr>
            <p:cNvPr id="13" name="矩形 12"/>
            <p:cNvSpPr/>
            <p:nvPr/>
          </p:nvSpPr>
          <p:spPr>
            <a:xfrm>
              <a:off x="7979118" y="1102973"/>
              <a:ext cx="11728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err="1" smtClean="0"/>
                <a:t>thres_value</a:t>
              </a:r>
              <a:r>
                <a:rPr lang="en-US" altLang="zh-TW" sz="1200" dirty="0" smtClean="0"/>
                <a:t>(</a:t>
              </a:r>
              <a:r>
                <a:rPr lang="en-US" altLang="zh-TW" sz="1200" dirty="0" err="1" smtClean="0"/>
                <a:t>int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79118" y="1377408"/>
              <a:ext cx="2609645" cy="274122"/>
            </a:xfrm>
            <a:prstGeom prst="rect">
              <a:avLst/>
            </a:prstGeom>
          </p:spPr>
        </p:pic>
      </p:grpSp>
      <p:grpSp>
        <p:nvGrpSpPr>
          <p:cNvPr id="24" name="群組 23"/>
          <p:cNvGrpSpPr/>
          <p:nvPr/>
        </p:nvGrpSpPr>
        <p:grpSpPr>
          <a:xfrm>
            <a:off x="5379967" y="1648860"/>
            <a:ext cx="2909442" cy="557087"/>
            <a:chOff x="7979118" y="1648860"/>
            <a:chExt cx="2909442" cy="557087"/>
          </a:xfrm>
        </p:grpSpPr>
        <p:sp>
          <p:nvSpPr>
            <p:cNvPr id="15" name="矩形 14"/>
            <p:cNvSpPr/>
            <p:nvPr/>
          </p:nvSpPr>
          <p:spPr>
            <a:xfrm>
              <a:off x="7979118" y="1648860"/>
              <a:ext cx="13222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err="1" smtClean="0"/>
                <a:t>thres_clusSize</a:t>
              </a:r>
              <a:r>
                <a:rPr lang="en-US" altLang="zh-TW" sz="1200" dirty="0" smtClean="0"/>
                <a:t>(</a:t>
              </a:r>
              <a:r>
                <a:rPr lang="en-US" altLang="zh-TW" sz="1200" dirty="0" err="1" smtClean="0"/>
                <a:t>int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9118" y="1930809"/>
              <a:ext cx="2909442" cy="275138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5379967" y="2194747"/>
            <a:ext cx="2577950" cy="719927"/>
            <a:chOff x="7979118" y="2194747"/>
            <a:chExt cx="2577950" cy="719927"/>
          </a:xfrm>
        </p:grpSpPr>
        <p:sp>
          <p:nvSpPr>
            <p:cNvPr id="17" name="矩形 16"/>
            <p:cNvSpPr/>
            <p:nvPr/>
          </p:nvSpPr>
          <p:spPr>
            <a:xfrm>
              <a:off x="7979118" y="2194747"/>
              <a:ext cx="21793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err="1" smtClean="0"/>
                <a:t>thres_clusSize_ResTab</a:t>
              </a:r>
              <a:r>
                <a:rPr lang="en-US" altLang="zh-TW" sz="1200" dirty="0" smtClean="0"/>
                <a:t>(</a:t>
              </a:r>
              <a:r>
                <a:rPr lang="en-US" altLang="zh-TW" sz="1200" dirty="0" err="1" smtClean="0"/>
                <a:t>boolean</a:t>
              </a:r>
              <a:r>
                <a:rPr lang="en-US" altLang="zh-TW" sz="1200" dirty="0" smtClean="0"/>
                <a:t>)</a:t>
              </a:r>
              <a:endParaRPr lang="zh-TW" altLang="en-US" sz="1200" dirty="0"/>
            </a:p>
          </p:txBody>
        </p:sp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9118" y="2743200"/>
              <a:ext cx="2286319" cy="171474"/>
            </a:xfrm>
            <a:prstGeom prst="rect">
              <a:avLst/>
            </a:prstGeom>
          </p:spPr>
        </p:pic>
        <p:sp>
          <p:nvSpPr>
            <p:cNvPr id="20" name="文字方塊 19"/>
            <p:cNvSpPr txBox="1"/>
            <p:nvPr/>
          </p:nvSpPr>
          <p:spPr>
            <a:xfrm>
              <a:off x="7979118" y="2439680"/>
              <a:ext cx="25779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/>
                <a:t>Using this table to get voxel size threshold ?</a:t>
              </a:r>
              <a:endParaRPr lang="zh-TW" altLang="en-US" sz="1050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5382207" y="551540"/>
            <a:ext cx="2800319" cy="551539"/>
            <a:chOff x="7981358" y="551540"/>
            <a:chExt cx="2800319" cy="551539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81358" y="828538"/>
              <a:ext cx="2800319" cy="274541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7984174" y="551540"/>
              <a:ext cx="12430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err="1" smtClean="0"/>
                <a:t>thresType</a:t>
              </a:r>
              <a:r>
                <a:rPr lang="en-US" altLang="zh-TW" sz="1200" dirty="0" smtClean="0"/>
                <a:t>(string)</a:t>
              </a:r>
              <a:endParaRPr lang="zh-TW" altLang="en-US" sz="1200" dirty="0"/>
            </a:p>
          </p:txBody>
        </p:sp>
      </p:grpSp>
      <p:sp>
        <p:nvSpPr>
          <p:cNvPr id="27" name="圓角矩形 26"/>
          <p:cNvSpPr/>
          <p:nvPr/>
        </p:nvSpPr>
        <p:spPr>
          <a:xfrm>
            <a:off x="795403" y="1976968"/>
            <a:ext cx="1171184" cy="49477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Load </a:t>
            </a:r>
            <a:r>
              <a:rPr lang="en-US" altLang="zh-TW" sz="1200" dirty="0" err="1" smtClean="0"/>
              <a:t>SPM.mat</a:t>
            </a:r>
            <a:endParaRPr lang="en-US" altLang="zh-TW" sz="1200" dirty="0" smtClean="0"/>
          </a:p>
          <a:p>
            <a:pPr algn="ctr"/>
            <a:r>
              <a:rPr lang="en-US" altLang="zh-TW" sz="1200" dirty="0" smtClean="0"/>
              <a:t>(SPM)</a:t>
            </a:r>
            <a:endParaRPr lang="zh-TW" altLang="en-US" sz="1200" dirty="0"/>
          </a:p>
        </p:txBody>
      </p:sp>
      <p:cxnSp>
        <p:nvCxnSpPr>
          <p:cNvPr id="29" name="直線單箭頭接點 28"/>
          <p:cNvCxnSpPr>
            <a:stCxn id="27" idx="2"/>
            <a:endCxn id="3" idx="0"/>
          </p:cNvCxnSpPr>
          <p:nvPr/>
        </p:nvCxnSpPr>
        <p:spPr>
          <a:xfrm>
            <a:off x="1380995" y="2471746"/>
            <a:ext cx="0" cy="14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95403" y="4097758"/>
            <a:ext cx="1171184" cy="49477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voxels threshold = 0</a:t>
            </a:r>
          </a:p>
          <a:p>
            <a:pPr algn="ctr"/>
            <a:r>
              <a:rPr lang="en-US" altLang="zh-TW" sz="700" dirty="0" err="1" smtClean="0"/>
              <a:t>SPM.k</a:t>
            </a:r>
            <a:r>
              <a:rPr lang="en-US" altLang="zh-TW" sz="700" dirty="0"/>
              <a:t> </a:t>
            </a:r>
            <a:r>
              <a:rPr lang="en-US" altLang="zh-TW" sz="700" dirty="0" smtClean="0"/>
              <a:t>= 0</a:t>
            </a:r>
            <a:endParaRPr lang="zh-TW" altLang="en-US" sz="1100" dirty="0"/>
          </a:p>
        </p:txBody>
      </p:sp>
      <p:sp>
        <p:nvSpPr>
          <p:cNvPr id="37" name="菱形 36"/>
          <p:cNvSpPr/>
          <p:nvPr/>
        </p:nvSpPr>
        <p:spPr>
          <a:xfrm>
            <a:off x="598118" y="3258514"/>
            <a:ext cx="1565754" cy="693249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if</a:t>
            </a:r>
          </a:p>
          <a:p>
            <a:pPr algn="ctr"/>
            <a:r>
              <a:rPr lang="en-US" altLang="zh-TW" sz="1000" dirty="0" err="1" smtClean="0"/>
              <a:t>thres_clusSize_ResTab</a:t>
            </a:r>
            <a:endParaRPr lang="zh-TW" altLang="en-US" sz="1000" dirty="0"/>
          </a:p>
        </p:txBody>
      </p:sp>
      <p:cxnSp>
        <p:nvCxnSpPr>
          <p:cNvPr id="41" name="直線單箭頭接點 40"/>
          <p:cNvCxnSpPr>
            <a:stCxn id="3" idx="2"/>
            <a:endCxn id="37" idx="0"/>
          </p:cNvCxnSpPr>
          <p:nvPr/>
        </p:nvCxnSpPr>
        <p:spPr>
          <a:xfrm>
            <a:off x="1380995" y="3112519"/>
            <a:ext cx="0" cy="14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795403" y="382095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1</a:t>
            </a:r>
            <a:endParaRPr lang="zh-TW" altLang="en-US" sz="1050" dirty="0"/>
          </a:p>
        </p:txBody>
      </p:sp>
      <p:sp>
        <p:nvSpPr>
          <p:cNvPr id="43" name="圓角矩形 42"/>
          <p:cNvSpPr/>
          <p:nvPr/>
        </p:nvSpPr>
        <p:spPr>
          <a:xfrm>
            <a:off x="795403" y="4738187"/>
            <a:ext cx="1171184" cy="49477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(SPM)</a:t>
            </a:r>
            <a:endParaRPr lang="en-US" altLang="zh-TW" sz="1200" dirty="0" smtClean="0"/>
          </a:p>
          <a:p>
            <a:pPr algn="ctr"/>
            <a:r>
              <a:rPr lang="en-US" altLang="zh-TW" sz="1200" dirty="0" err="1" smtClean="0"/>
              <a:t>spm_getSPM</a:t>
            </a:r>
            <a:endParaRPr lang="en-US" altLang="zh-TW" sz="1200" dirty="0" smtClean="0"/>
          </a:p>
          <a:p>
            <a:pPr algn="ctr"/>
            <a:r>
              <a:rPr lang="en-US" altLang="zh-TW" sz="800" dirty="0" smtClean="0"/>
              <a:t>(</a:t>
            </a:r>
            <a:r>
              <a:rPr lang="en-US" altLang="zh-TW" sz="800" dirty="0" err="1" smtClean="0"/>
              <a:t>xSPM</a:t>
            </a:r>
            <a:r>
              <a:rPr lang="en-US" altLang="zh-TW" sz="800" dirty="0" smtClean="0"/>
              <a:t>)</a:t>
            </a:r>
            <a:endParaRPr lang="en-US" altLang="zh-TW" sz="1200" dirty="0"/>
          </a:p>
        </p:txBody>
      </p:sp>
      <p:cxnSp>
        <p:nvCxnSpPr>
          <p:cNvPr id="45" name="直線單箭頭接點 44"/>
          <p:cNvCxnSpPr>
            <a:stCxn id="37" idx="2"/>
            <a:endCxn id="31" idx="0"/>
          </p:cNvCxnSpPr>
          <p:nvPr/>
        </p:nvCxnSpPr>
        <p:spPr>
          <a:xfrm>
            <a:off x="1380995" y="3951763"/>
            <a:ext cx="0" cy="14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1" idx="2"/>
            <a:endCxn id="43" idx="0"/>
          </p:cNvCxnSpPr>
          <p:nvPr/>
        </p:nvCxnSpPr>
        <p:spPr>
          <a:xfrm>
            <a:off x="1380995" y="4592536"/>
            <a:ext cx="0" cy="14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795403" y="5378616"/>
            <a:ext cx="1171184" cy="49477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(</a:t>
            </a:r>
            <a:r>
              <a:rPr lang="en-US" altLang="zh-TW" sz="800" dirty="0" err="1" smtClean="0"/>
              <a:t>xSPM</a:t>
            </a:r>
            <a:r>
              <a:rPr lang="en-US" altLang="zh-TW" sz="800" dirty="0" smtClean="0"/>
              <a:t>)</a:t>
            </a:r>
          </a:p>
          <a:p>
            <a:pPr algn="ctr"/>
            <a:r>
              <a:rPr lang="en-US" altLang="zh-TW" sz="1200" dirty="0" err="1" smtClean="0"/>
              <a:t>spm_list</a:t>
            </a:r>
            <a:endParaRPr lang="en-US" altLang="zh-TW" sz="1200" dirty="0" smtClean="0"/>
          </a:p>
          <a:p>
            <a:pPr algn="ctr"/>
            <a:r>
              <a:rPr lang="en-US" altLang="zh-TW" sz="800" dirty="0" smtClean="0"/>
              <a:t>(</a:t>
            </a:r>
            <a:r>
              <a:rPr lang="en-US" altLang="zh-TW" sz="800" dirty="0" err="1" smtClean="0"/>
              <a:t>TabDat</a:t>
            </a:r>
            <a:r>
              <a:rPr lang="en-US" altLang="zh-TW" sz="800" dirty="0" smtClean="0"/>
              <a:t>) </a:t>
            </a:r>
            <a:r>
              <a:rPr lang="en-US" altLang="zh-TW" sz="800" dirty="0" smtClean="0">
                <a:sym typeface="Wingdings" panose="05000000000000000000" pitchFamily="2" charset="2"/>
              </a:rPr>
              <a:t> get </a:t>
            </a:r>
            <a:r>
              <a:rPr lang="en-US" altLang="zh-TW" sz="800" dirty="0" err="1" smtClean="0">
                <a:sym typeface="Wingdings" panose="05000000000000000000" pitchFamily="2" charset="2"/>
              </a:rPr>
              <a:t>FDRc</a:t>
            </a:r>
            <a:endParaRPr lang="zh-TW" altLang="en-US" sz="1400" dirty="0"/>
          </a:p>
        </p:txBody>
      </p:sp>
      <p:cxnSp>
        <p:nvCxnSpPr>
          <p:cNvPr id="50" name="直線單箭頭接點 49"/>
          <p:cNvCxnSpPr>
            <a:stCxn id="43" idx="2"/>
            <a:endCxn id="48" idx="0"/>
          </p:cNvCxnSpPr>
          <p:nvPr/>
        </p:nvCxnSpPr>
        <p:spPr>
          <a:xfrm>
            <a:off x="1380995" y="5232965"/>
            <a:ext cx="0" cy="14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圓角矩形 50"/>
          <p:cNvSpPr/>
          <p:nvPr/>
        </p:nvSpPr>
        <p:spPr>
          <a:xfrm>
            <a:off x="795403" y="6019046"/>
            <a:ext cx="1171184" cy="36296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50" dirty="0" err="1" smtClean="0"/>
              <a:t>SPM.k</a:t>
            </a:r>
            <a:r>
              <a:rPr lang="en-US" altLang="zh-TW" sz="1050" dirty="0" smtClean="0"/>
              <a:t> = </a:t>
            </a:r>
            <a:r>
              <a:rPr lang="en-US" altLang="zh-TW" sz="1050" dirty="0" err="1" smtClean="0"/>
              <a:t>FDRc</a:t>
            </a:r>
            <a:endParaRPr lang="zh-TW" altLang="en-US" sz="1050" dirty="0"/>
          </a:p>
        </p:txBody>
      </p:sp>
      <p:sp>
        <p:nvSpPr>
          <p:cNvPr id="53" name="圓角矩形 52"/>
          <p:cNvSpPr/>
          <p:nvPr/>
        </p:nvSpPr>
        <p:spPr>
          <a:xfrm>
            <a:off x="2967236" y="3357749"/>
            <a:ext cx="1171184" cy="49477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(SPM)</a:t>
            </a:r>
            <a:endParaRPr lang="en-US" altLang="zh-TW" sz="1200" dirty="0" smtClean="0"/>
          </a:p>
          <a:p>
            <a:pPr algn="ctr"/>
            <a:r>
              <a:rPr lang="en-US" altLang="zh-TW" sz="1200" dirty="0" err="1" smtClean="0"/>
              <a:t>spm_getSPM</a:t>
            </a:r>
            <a:endParaRPr lang="en-US" altLang="zh-TW" sz="1200" dirty="0" smtClean="0"/>
          </a:p>
          <a:p>
            <a:pPr algn="ctr"/>
            <a:r>
              <a:rPr lang="en-US" altLang="zh-TW" sz="800" dirty="0" smtClean="0"/>
              <a:t>(</a:t>
            </a:r>
            <a:r>
              <a:rPr lang="en-US" altLang="zh-TW" sz="800" dirty="0" err="1" smtClean="0"/>
              <a:t>xSPM</a:t>
            </a:r>
            <a:r>
              <a:rPr lang="en-US" altLang="zh-TW" sz="800" dirty="0" smtClean="0"/>
              <a:t>)</a:t>
            </a:r>
            <a:endParaRPr lang="en-US" altLang="zh-TW" sz="1200" dirty="0"/>
          </a:p>
        </p:txBody>
      </p:sp>
      <p:cxnSp>
        <p:nvCxnSpPr>
          <p:cNvPr id="55" name="直線單箭頭接點 54"/>
          <p:cNvCxnSpPr>
            <a:stCxn id="37" idx="3"/>
            <a:endCxn id="53" idx="1"/>
          </p:cNvCxnSpPr>
          <p:nvPr/>
        </p:nvCxnSpPr>
        <p:spPr>
          <a:xfrm flipV="1">
            <a:off x="2163872" y="3605138"/>
            <a:ext cx="8033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51" idx="2"/>
            <a:endCxn id="53" idx="1"/>
          </p:cNvCxnSpPr>
          <p:nvPr/>
        </p:nvCxnSpPr>
        <p:spPr>
          <a:xfrm rot="5400000" flipH="1" flipV="1">
            <a:off x="785678" y="4200454"/>
            <a:ext cx="2776874" cy="1586241"/>
          </a:xfrm>
          <a:prstGeom prst="bentConnector4">
            <a:avLst>
              <a:gd name="adj1" fmla="val -8232"/>
              <a:gd name="adj2" fmla="val 581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2204451" y="3336957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0</a:t>
            </a:r>
            <a:endParaRPr lang="zh-TW" altLang="en-US" sz="1050" dirty="0"/>
          </a:p>
        </p:txBody>
      </p:sp>
      <p:sp>
        <p:nvSpPr>
          <p:cNvPr id="60" name="圓角矩形 59"/>
          <p:cNvSpPr/>
          <p:nvPr/>
        </p:nvSpPr>
        <p:spPr>
          <a:xfrm>
            <a:off x="2749464" y="4035737"/>
            <a:ext cx="1606726" cy="49477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/>
              <a:t>(</a:t>
            </a:r>
            <a:r>
              <a:rPr lang="en-US" altLang="zh-TW" sz="800" dirty="0" err="1" smtClean="0"/>
              <a:t>xSPM</a:t>
            </a:r>
            <a:r>
              <a:rPr lang="en-US" altLang="zh-TW" sz="800" dirty="0" smtClean="0"/>
              <a:t>)</a:t>
            </a:r>
            <a:endParaRPr lang="en-US" altLang="zh-TW" sz="1200" dirty="0" smtClean="0"/>
          </a:p>
          <a:p>
            <a:pPr algn="ctr"/>
            <a:r>
              <a:rPr lang="en-US" altLang="zh-TW" sz="1200" dirty="0" err="1" smtClean="0"/>
              <a:t>spm_write_filtered</a:t>
            </a:r>
            <a:endParaRPr lang="en-US" altLang="zh-TW" sz="1200" dirty="0" smtClean="0"/>
          </a:p>
          <a:p>
            <a:pPr algn="ctr"/>
            <a:r>
              <a:rPr lang="en-US" altLang="zh-TW" sz="800" dirty="0" smtClean="0"/>
              <a:t>(output file)</a:t>
            </a:r>
            <a:endParaRPr lang="en-US" altLang="zh-TW" sz="1200" dirty="0"/>
          </a:p>
        </p:txBody>
      </p:sp>
      <p:cxnSp>
        <p:nvCxnSpPr>
          <p:cNvPr id="62" name="直線單箭頭接點 61"/>
          <p:cNvCxnSpPr>
            <a:stCxn id="53" idx="2"/>
            <a:endCxn id="60" idx="0"/>
          </p:cNvCxnSpPr>
          <p:nvPr/>
        </p:nvCxnSpPr>
        <p:spPr>
          <a:xfrm flipH="1">
            <a:off x="3552827" y="3852527"/>
            <a:ext cx="1" cy="18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48" idx="2"/>
            <a:endCxn id="51" idx="0"/>
          </p:cNvCxnSpPr>
          <p:nvPr/>
        </p:nvCxnSpPr>
        <p:spPr>
          <a:xfrm>
            <a:off x="1380995" y="5873394"/>
            <a:ext cx="0" cy="14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>
            <a:off x="2351122" y="4713725"/>
            <a:ext cx="2403412" cy="66742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Outputfile</a:t>
            </a:r>
            <a:endParaRPr lang="en-US" altLang="zh-TW" sz="1200" dirty="0"/>
          </a:p>
          <a:p>
            <a:pPr algn="ctr"/>
            <a:r>
              <a:rPr lang="en-US" altLang="zh-TW" sz="1200" dirty="0"/>
              <a:t>./</a:t>
            </a:r>
            <a:r>
              <a:rPr lang="en-US" altLang="zh-TW" sz="1200" dirty="0" err="1" smtClean="0"/>
              <a:t>Clust_check</a:t>
            </a:r>
            <a:r>
              <a:rPr lang="en-US" altLang="zh-TW" sz="1200" dirty="0" smtClean="0"/>
              <a:t>/</a:t>
            </a:r>
            <a:r>
              <a:rPr lang="en-US" altLang="zh-TW" sz="1200" i="1" dirty="0" smtClean="0"/>
              <a:t>contrast </a:t>
            </a:r>
            <a:r>
              <a:rPr lang="en-US" altLang="zh-TW" sz="1200" i="1" dirty="0" err="1" smtClean="0"/>
              <a:t>name</a:t>
            </a:r>
            <a:r>
              <a:rPr lang="en-US" altLang="zh-TW" sz="1200" dirty="0" err="1" smtClean="0"/>
              <a:t>.nii</a:t>
            </a:r>
            <a:endParaRPr lang="en-US" altLang="zh-TW" sz="1200" dirty="0" smtClean="0"/>
          </a:p>
          <a:p>
            <a:pPr algn="ctr"/>
            <a:r>
              <a:rPr lang="en-US" altLang="zh-TW" sz="1200" dirty="0" smtClean="0"/>
              <a:t>Label all cluster</a:t>
            </a:r>
            <a:endParaRPr lang="en-US" altLang="zh-TW" sz="1200" dirty="0"/>
          </a:p>
        </p:txBody>
      </p:sp>
      <p:cxnSp>
        <p:nvCxnSpPr>
          <p:cNvPr id="30" name="直線單箭頭接點 29"/>
          <p:cNvCxnSpPr>
            <a:stCxn id="60" idx="2"/>
            <a:endCxn id="44" idx="0"/>
          </p:cNvCxnSpPr>
          <p:nvPr/>
        </p:nvCxnSpPr>
        <p:spPr>
          <a:xfrm>
            <a:off x="3552827" y="4530515"/>
            <a:ext cx="1" cy="183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6167414" y="3104757"/>
            <a:ext cx="2239110" cy="75982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Template file</a:t>
            </a:r>
          </a:p>
          <a:p>
            <a:pPr algn="ctr"/>
            <a:r>
              <a:rPr lang="en-US" altLang="zh-TW" sz="1200" dirty="0" err="1" smtClean="0"/>
              <a:t>atlas.nii</a:t>
            </a:r>
            <a:r>
              <a:rPr lang="en-US" altLang="zh-TW" sz="1200" dirty="0" smtClean="0"/>
              <a:t> </a:t>
            </a:r>
            <a:r>
              <a:rPr lang="en-US" altLang="zh-TW" sz="1200" dirty="0" smtClean="0">
                <a:sym typeface="Wingdings" panose="05000000000000000000" pitchFamily="2" charset="2"/>
              </a:rPr>
              <a:t> label file</a:t>
            </a:r>
          </a:p>
          <a:p>
            <a:pPr algn="ctr"/>
            <a:r>
              <a:rPr lang="en-US" altLang="zh-TW" sz="800" dirty="0" smtClean="0">
                <a:sym typeface="Wingdings" panose="05000000000000000000" pitchFamily="2" charset="2"/>
              </a:rPr>
              <a:t>(same size to</a:t>
            </a:r>
            <a:r>
              <a:rPr lang="en-US" altLang="zh-TW" sz="800" i="1" dirty="0" smtClean="0">
                <a:sym typeface="Wingdings" panose="05000000000000000000" pitchFamily="2" charset="2"/>
              </a:rPr>
              <a:t> contrast </a:t>
            </a:r>
            <a:r>
              <a:rPr lang="en-US" altLang="zh-TW" sz="800" i="1" dirty="0" err="1" smtClean="0">
                <a:sym typeface="Wingdings" panose="05000000000000000000" pitchFamily="2" charset="2"/>
              </a:rPr>
              <a:t>name</a:t>
            </a:r>
            <a:r>
              <a:rPr lang="en-US" altLang="zh-TW" sz="800" dirty="0" err="1" smtClean="0">
                <a:sym typeface="Wingdings" panose="05000000000000000000" pitchFamily="2" charset="2"/>
              </a:rPr>
              <a:t>.nii</a:t>
            </a:r>
            <a:r>
              <a:rPr lang="en-US" altLang="zh-TW" sz="800" dirty="0" smtClean="0"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en-US" altLang="zh-TW" sz="1200" dirty="0" smtClean="0">
                <a:sym typeface="Wingdings" panose="05000000000000000000" pitchFamily="2" charset="2"/>
              </a:rPr>
              <a:t>atlas.txt  label name file</a:t>
            </a:r>
            <a:r>
              <a:rPr lang="en-US" altLang="zh-TW" sz="1200" dirty="0" smtClean="0">
                <a:sym typeface="Wingdings" panose="05000000000000000000" pitchFamily="2" charset="2"/>
              </a:rPr>
              <a:t>)</a:t>
            </a:r>
            <a:endParaRPr lang="en-US" altLang="zh-TW" sz="1100" dirty="0"/>
          </a:p>
        </p:txBody>
      </p:sp>
      <p:sp>
        <p:nvSpPr>
          <p:cNvPr id="56" name="圓角矩形 55"/>
          <p:cNvSpPr/>
          <p:nvPr/>
        </p:nvSpPr>
        <p:spPr>
          <a:xfrm>
            <a:off x="6702252" y="4084716"/>
            <a:ext cx="1171184" cy="3454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Get brain area </a:t>
            </a:r>
            <a:endParaRPr lang="en-US" altLang="zh-TW" sz="1200" dirty="0"/>
          </a:p>
        </p:txBody>
      </p:sp>
      <p:cxnSp>
        <p:nvCxnSpPr>
          <p:cNvPr id="39" name="肘形接點 38"/>
          <p:cNvCxnSpPr>
            <a:stCxn id="44" idx="3"/>
            <a:endCxn id="54" idx="1"/>
          </p:cNvCxnSpPr>
          <p:nvPr/>
        </p:nvCxnSpPr>
        <p:spPr>
          <a:xfrm flipV="1">
            <a:off x="4754534" y="3484672"/>
            <a:ext cx="1412880" cy="1562764"/>
          </a:xfrm>
          <a:prstGeom prst="bentConnector3">
            <a:avLst>
              <a:gd name="adj1" fmla="val 243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6036272" y="4628901"/>
            <a:ext cx="2501395" cy="49477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Percentage in this area</a:t>
            </a:r>
          </a:p>
          <a:p>
            <a:pPr algn="ctr"/>
            <a:r>
              <a:rPr lang="en-US" altLang="zh-TW" sz="900" dirty="0" smtClean="0"/>
              <a:t>sum(</a:t>
            </a:r>
            <a:r>
              <a:rPr lang="en-US" altLang="zh-TW" sz="900" dirty="0" err="1" smtClean="0"/>
              <a:t>Outputmask</a:t>
            </a:r>
            <a:r>
              <a:rPr lang="en-US" altLang="zh-TW" sz="900" dirty="0" smtClean="0"/>
              <a:t> </a:t>
            </a:r>
            <a:r>
              <a:rPr lang="en-US" altLang="zh-TW" sz="900" dirty="0"/>
              <a:t>&amp; brain </a:t>
            </a:r>
            <a:r>
              <a:rPr lang="en-US" altLang="zh-TW" sz="900" dirty="0" smtClean="0"/>
              <a:t>area)/sum(brain area)</a:t>
            </a:r>
            <a:endParaRPr lang="en-US" altLang="zh-TW" sz="1200" dirty="0"/>
          </a:p>
        </p:txBody>
      </p:sp>
      <p:sp>
        <p:nvSpPr>
          <p:cNvPr id="65" name="圓角矩形 64"/>
          <p:cNvSpPr/>
          <p:nvPr/>
        </p:nvSpPr>
        <p:spPr>
          <a:xfrm>
            <a:off x="6702252" y="5322440"/>
            <a:ext cx="1171184" cy="34542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Save table</a:t>
            </a:r>
            <a:endParaRPr lang="en-US" altLang="zh-TW" sz="1200" dirty="0"/>
          </a:p>
        </p:txBody>
      </p:sp>
      <p:cxnSp>
        <p:nvCxnSpPr>
          <p:cNvPr id="57" name="直線單箭頭接點 56"/>
          <p:cNvCxnSpPr>
            <a:stCxn id="54" idx="2"/>
            <a:endCxn id="56" idx="0"/>
          </p:cNvCxnSpPr>
          <p:nvPr/>
        </p:nvCxnSpPr>
        <p:spPr>
          <a:xfrm>
            <a:off x="7286969" y="3864586"/>
            <a:ext cx="875" cy="22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6" idx="2"/>
            <a:endCxn id="63" idx="0"/>
          </p:cNvCxnSpPr>
          <p:nvPr/>
        </p:nvCxnSpPr>
        <p:spPr>
          <a:xfrm flipH="1">
            <a:off x="7286970" y="4430140"/>
            <a:ext cx="874" cy="19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3" idx="2"/>
            <a:endCxn id="65" idx="0"/>
          </p:cNvCxnSpPr>
          <p:nvPr/>
        </p:nvCxnSpPr>
        <p:spPr>
          <a:xfrm>
            <a:off x="7286970" y="5123679"/>
            <a:ext cx="874" cy="19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肘形接點 76"/>
          <p:cNvCxnSpPr>
            <a:stCxn id="63" idx="3"/>
            <a:endCxn id="54" idx="3"/>
          </p:cNvCxnSpPr>
          <p:nvPr/>
        </p:nvCxnSpPr>
        <p:spPr>
          <a:xfrm flipH="1" flipV="1">
            <a:off x="8406524" y="3484672"/>
            <a:ext cx="131143" cy="1391618"/>
          </a:xfrm>
          <a:prstGeom prst="bentConnector3">
            <a:avLst>
              <a:gd name="adj1" fmla="val -1743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8784207" y="3974651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/>
              <a:t>Loop for all area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977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029326" y="463505"/>
            <a:ext cx="2403412" cy="66742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Outputfile</a:t>
            </a:r>
            <a:endParaRPr lang="en-US" altLang="zh-TW" sz="1200" dirty="0"/>
          </a:p>
          <a:p>
            <a:pPr algn="ctr"/>
            <a:r>
              <a:rPr lang="en-US" altLang="zh-TW" sz="1200" dirty="0"/>
              <a:t>./</a:t>
            </a:r>
            <a:r>
              <a:rPr lang="en-US" altLang="zh-TW" sz="1200" dirty="0" err="1" smtClean="0"/>
              <a:t>Clust_check</a:t>
            </a:r>
            <a:r>
              <a:rPr lang="en-US" altLang="zh-TW" sz="1200" dirty="0" smtClean="0"/>
              <a:t>/</a:t>
            </a:r>
            <a:r>
              <a:rPr lang="en-US" altLang="zh-TW" sz="1200" i="1" dirty="0" smtClean="0"/>
              <a:t>contrast </a:t>
            </a:r>
            <a:r>
              <a:rPr lang="en-US" altLang="zh-TW" sz="1200" i="1" dirty="0" err="1" smtClean="0"/>
              <a:t>name</a:t>
            </a:r>
            <a:r>
              <a:rPr lang="en-US" altLang="zh-TW" sz="1200" dirty="0" err="1" smtClean="0"/>
              <a:t>.nii</a:t>
            </a:r>
            <a:endParaRPr lang="en-US" altLang="zh-TW" sz="1200" dirty="0" smtClean="0"/>
          </a:p>
          <a:p>
            <a:pPr algn="ctr"/>
            <a:r>
              <a:rPr lang="en-US" altLang="zh-TW" sz="1200" dirty="0" smtClean="0"/>
              <a:t>Label all cluster</a:t>
            </a:r>
            <a:endParaRPr lang="en-US" altLang="zh-TW" sz="1200" dirty="0"/>
          </a:p>
        </p:txBody>
      </p:sp>
      <p:sp>
        <p:nvSpPr>
          <p:cNvPr id="3" name="圓角矩形 2"/>
          <p:cNvSpPr/>
          <p:nvPr/>
        </p:nvSpPr>
        <p:spPr>
          <a:xfrm>
            <a:off x="3933552" y="463504"/>
            <a:ext cx="2403412" cy="66742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Outputfile</a:t>
            </a:r>
            <a:endParaRPr lang="en-US" altLang="zh-TW" sz="1200" dirty="0"/>
          </a:p>
          <a:p>
            <a:pPr algn="ctr"/>
            <a:r>
              <a:rPr lang="en-US" altLang="zh-TW" sz="1200" dirty="0"/>
              <a:t>./</a:t>
            </a:r>
            <a:r>
              <a:rPr lang="en-US" altLang="zh-TW" sz="1200" dirty="0" err="1" smtClean="0"/>
              <a:t>Clust_check</a:t>
            </a:r>
            <a:r>
              <a:rPr lang="en-US" altLang="zh-TW" sz="1200" dirty="0" smtClean="0"/>
              <a:t>/</a:t>
            </a:r>
            <a:r>
              <a:rPr lang="en-US" altLang="zh-TW" sz="1200" i="1" dirty="0" smtClean="0"/>
              <a:t>contrast </a:t>
            </a:r>
            <a:r>
              <a:rPr lang="en-US" altLang="zh-TW" sz="1200" i="1" dirty="0" err="1" smtClean="0"/>
              <a:t>name</a:t>
            </a:r>
            <a:r>
              <a:rPr lang="en-US" altLang="zh-TW" sz="1200" dirty="0" err="1" smtClean="0"/>
              <a:t>.nii</a:t>
            </a:r>
            <a:endParaRPr lang="en-US" altLang="zh-TW" sz="1200" dirty="0" smtClean="0"/>
          </a:p>
          <a:p>
            <a:pPr algn="ctr"/>
            <a:r>
              <a:rPr lang="en-US" altLang="zh-TW" sz="1200" dirty="0" smtClean="0"/>
              <a:t>Label all cluster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5443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20189</TotalTime>
  <Words>154</Words>
  <Application>Microsoft Office PowerPoint</Application>
  <PresentationFormat>寬螢幕</PresentationFormat>
  <Paragraphs>54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2024-12-18T08:24:36Z</dcterms:created>
  <dcterms:modified xsi:type="dcterms:W3CDTF">2025-01-13T06:35:54Z</dcterms:modified>
</cp:coreProperties>
</file>