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51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90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91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6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57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4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10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2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142-0EAF-42C0-BEDC-16AD46C8A7D1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14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9142-0EAF-42C0-BEDC-16AD46C8A7D1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3779-4D8D-4E96-8F94-8AAD9EB47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24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38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492887" y="198622"/>
            <a:ext cx="2066026" cy="530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Get subject ID and age in </a:t>
            </a:r>
            <a:r>
              <a:rPr lang="en-US" altLang="zh-TW" sz="1200" dirty="0" smtClean="0">
                <a:solidFill>
                  <a:srgbClr val="FF0000"/>
                </a:solidFill>
              </a:rPr>
              <a:t>wordname_list.xlsx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493689" y="2619865"/>
            <a:ext cx="2066026" cy="3074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Find subject folder in NAS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93005" y="-141697"/>
            <a:ext cx="260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---------------------</a:t>
            </a:r>
            <a:r>
              <a:rPr lang="en-US" altLang="zh-TW" sz="1200" dirty="0" smtClean="0"/>
              <a:t>define subject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93005" y="1616140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-----------------------------------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33672" y="2913451"/>
            <a:ext cx="263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-------------------------</a:t>
            </a:r>
            <a:r>
              <a:rPr lang="en-US" altLang="zh-TW" sz="1200" dirty="0" smtClean="0"/>
              <a:t>check Data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4493689" y="4308013"/>
            <a:ext cx="2066026" cy="372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Get this folder from NAS</a:t>
            </a:r>
          </a:p>
          <a:p>
            <a:pPr algn="ctr"/>
            <a:r>
              <a:rPr lang="en-US" altLang="zh-TW" sz="1200" dirty="0" err="1" smtClean="0">
                <a:solidFill>
                  <a:srgbClr val="0070C0"/>
                </a:solidFill>
              </a:rPr>
              <a:t>Rawdata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4493288" y="4836660"/>
            <a:ext cx="2066026" cy="3074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Convert </a:t>
            </a:r>
            <a:r>
              <a:rPr lang="en-US" altLang="zh-TW" sz="1200" dirty="0" smtClean="0">
                <a:solidFill>
                  <a:srgbClr val="FF0000"/>
                </a:solidFill>
              </a:rPr>
              <a:t>.IMA file</a:t>
            </a:r>
            <a:r>
              <a:rPr lang="en-US" altLang="zh-TW" sz="1200" dirty="0" smtClean="0">
                <a:solidFill>
                  <a:schemeClr val="tx1"/>
                </a:solidFill>
              </a:rPr>
              <a:t> to 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nii</a:t>
            </a:r>
            <a:r>
              <a:rPr lang="en-US" altLang="zh-TW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file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492887" y="5796915"/>
            <a:ext cx="2066026" cy="376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Upload to NAS</a:t>
            </a:r>
          </a:p>
          <a:p>
            <a:pPr algn="ctr"/>
            <a:r>
              <a:rPr lang="en-US" altLang="zh-TW" sz="1200" dirty="0" err="1" smtClean="0">
                <a:solidFill>
                  <a:srgbClr val="0070C0"/>
                </a:solidFill>
              </a:rPr>
              <a:t>niiData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153393" y="3892593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-----------------------------------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06918" y="398242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------------------------------</a:t>
            </a:r>
            <a:r>
              <a:rPr lang="en-US" altLang="zh-TW" sz="1200" dirty="0" smtClean="0"/>
              <a:t>Main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238442" y="659054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------------------------------</a:t>
            </a:r>
            <a:r>
              <a:rPr lang="en-US" altLang="zh-TW" sz="1100" dirty="0" smtClean="0"/>
              <a:t>END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5" idx="2"/>
            <a:endCxn id="4" idx="0"/>
          </p:cNvCxnSpPr>
          <p:nvPr/>
        </p:nvCxnSpPr>
        <p:spPr>
          <a:xfrm>
            <a:off x="5525900" y="729145"/>
            <a:ext cx="802" cy="19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/>
        </p:nvSpPr>
        <p:spPr>
          <a:xfrm>
            <a:off x="4543291" y="926573"/>
            <a:ext cx="1966822" cy="793630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Choose subject with certain limit</a:t>
            </a:r>
            <a:endParaRPr lang="zh-TW" altLang="en-US" sz="1200" dirty="0"/>
          </a:p>
        </p:txBody>
      </p:sp>
      <p:cxnSp>
        <p:nvCxnSpPr>
          <p:cNvPr id="30" name="直線單箭頭接點 29"/>
          <p:cNvCxnSpPr>
            <a:stCxn id="6" idx="2"/>
            <a:endCxn id="11" idx="0"/>
          </p:cNvCxnSpPr>
          <p:nvPr/>
        </p:nvCxnSpPr>
        <p:spPr>
          <a:xfrm>
            <a:off x="5526702" y="2927287"/>
            <a:ext cx="0" cy="28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菱形 10"/>
          <p:cNvSpPr/>
          <p:nvPr/>
        </p:nvSpPr>
        <p:spPr>
          <a:xfrm>
            <a:off x="4543291" y="3216325"/>
            <a:ext cx="1966822" cy="793630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Check contain only one folder</a:t>
            </a:r>
            <a:endParaRPr lang="zh-TW" altLang="en-US" sz="1200" dirty="0"/>
          </a:p>
        </p:txBody>
      </p:sp>
      <p:cxnSp>
        <p:nvCxnSpPr>
          <p:cNvPr id="34" name="直線單箭頭接點 33"/>
          <p:cNvCxnSpPr>
            <a:endCxn id="13" idx="0"/>
          </p:cNvCxnSpPr>
          <p:nvPr/>
        </p:nvCxnSpPr>
        <p:spPr>
          <a:xfrm>
            <a:off x="5526702" y="3901671"/>
            <a:ext cx="0" cy="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3" idx="2"/>
            <a:endCxn id="14" idx="0"/>
          </p:cNvCxnSpPr>
          <p:nvPr/>
        </p:nvCxnSpPr>
        <p:spPr>
          <a:xfrm flipH="1">
            <a:off x="5526301" y="4680846"/>
            <a:ext cx="401" cy="1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6948137" y="3425074"/>
            <a:ext cx="2066026" cy="3761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Find the latest one folder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(…_2)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11" idx="3"/>
            <a:endCxn id="42" idx="1"/>
          </p:cNvCxnSpPr>
          <p:nvPr/>
        </p:nvCxnSpPr>
        <p:spPr>
          <a:xfrm>
            <a:off x="6510113" y="3613140"/>
            <a:ext cx="438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42" idx="2"/>
            <a:endCxn id="13" idx="3"/>
          </p:cNvCxnSpPr>
          <p:nvPr/>
        </p:nvCxnSpPr>
        <p:spPr>
          <a:xfrm rot="5400000">
            <a:off x="6923821" y="3437100"/>
            <a:ext cx="693225" cy="1421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菱形 49"/>
          <p:cNvSpPr/>
          <p:nvPr/>
        </p:nvSpPr>
        <p:spPr>
          <a:xfrm>
            <a:off x="4745936" y="1893460"/>
            <a:ext cx="1560730" cy="548214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Subject </a:t>
            </a:r>
            <a:r>
              <a:rPr lang="en-US" altLang="zh-TW" sz="1200" dirty="0" err="1" smtClean="0"/>
              <a:t>i</a:t>
            </a:r>
            <a:endParaRPr lang="zh-TW" altLang="en-US" sz="1200" dirty="0"/>
          </a:p>
        </p:txBody>
      </p:sp>
      <p:cxnSp>
        <p:nvCxnSpPr>
          <p:cNvPr id="54" name="肘形接點 53"/>
          <p:cNvCxnSpPr>
            <a:stCxn id="15" idx="2"/>
            <a:endCxn id="50" idx="1"/>
          </p:cNvCxnSpPr>
          <p:nvPr/>
        </p:nvCxnSpPr>
        <p:spPr>
          <a:xfrm rot="5400000" flipH="1">
            <a:off x="3133164" y="3780339"/>
            <a:ext cx="4005508" cy="779964"/>
          </a:xfrm>
          <a:prstGeom prst="bentConnector4">
            <a:avLst>
              <a:gd name="adj1" fmla="val -2853"/>
              <a:gd name="adj2" fmla="val 2118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50" idx="2"/>
            <a:endCxn id="6" idx="0"/>
          </p:cNvCxnSpPr>
          <p:nvPr/>
        </p:nvCxnSpPr>
        <p:spPr>
          <a:xfrm>
            <a:off x="5526301" y="2441674"/>
            <a:ext cx="401" cy="17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0" y="2829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Step1_convert2nii.m</a:t>
            </a:r>
            <a:endParaRPr lang="zh-TW" altLang="en-US" sz="1100" dirty="0"/>
          </a:p>
        </p:txBody>
      </p:sp>
      <p:sp>
        <p:nvSpPr>
          <p:cNvPr id="29" name="圓角矩形 28"/>
          <p:cNvSpPr/>
          <p:nvPr/>
        </p:nvSpPr>
        <p:spPr>
          <a:xfrm>
            <a:off x="4492887" y="6375658"/>
            <a:ext cx="2066026" cy="3074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Create MRIinfo.xlsx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>
            <a:stCxn id="15" idx="2"/>
            <a:endCxn id="29" idx="0"/>
          </p:cNvCxnSpPr>
          <p:nvPr/>
        </p:nvCxnSpPr>
        <p:spPr>
          <a:xfrm>
            <a:off x="5525900" y="6173075"/>
            <a:ext cx="0" cy="20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4492887" y="5336902"/>
            <a:ext cx="2066026" cy="3074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Get .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nii</a:t>
            </a:r>
            <a:r>
              <a:rPr lang="en-US" altLang="zh-TW" sz="1200" dirty="0" smtClean="0">
                <a:solidFill>
                  <a:schemeClr val="tx1"/>
                </a:solidFill>
              </a:rPr>
              <a:t> info store in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MRIinfo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>
            <a:stCxn id="14" idx="2"/>
            <a:endCxn id="41" idx="0"/>
          </p:cNvCxnSpPr>
          <p:nvPr/>
        </p:nvCxnSpPr>
        <p:spPr>
          <a:xfrm flipH="1">
            <a:off x="5525900" y="5144082"/>
            <a:ext cx="401" cy="19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1" idx="2"/>
            <a:endCxn id="15" idx="0"/>
          </p:cNvCxnSpPr>
          <p:nvPr/>
        </p:nvCxnSpPr>
        <p:spPr>
          <a:xfrm>
            <a:off x="5525900" y="5644324"/>
            <a:ext cx="0" cy="15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241089" y="479681"/>
            <a:ext cx="2973389" cy="11913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/>
              <a:t>Define 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</a:t>
            </a:r>
            <a:r>
              <a:rPr lang="en-US" altLang="zh-TW" sz="1200" dirty="0" err="1" smtClean="0"/>
              <a:t>allsubName</a:t>
            </a:r>
            <a:r>
              <a:rPr lang="en-US" altLang="zh-TW" sz="1200" dirty="0" smtClean="0"/>
              <a:t> --&gt; all subject name</a:t>
            </a:r>
          </a:p>
          <a:p>
            <a:r>
              <a:rPr lang="en-US" altLang="zh-TW" sz="1200" smtClean="0"/>
              <a:t>    ftp    </a:t>
            </a:r>
            <a:endParaRPr lang="en-US" altLang="zh-TW" sz="1200" dirty="0" smtClean="0"/>
          </a:p>
          <a:p>
            <a:r>
              <a:rPr lang="en-US" altLang="zh-TW" sz="1200" dirty="0" smtClean="0"/>
              <a:t>    </a:t>
            </a:r>
          </a:p>
          <a:p>
            <a:pPr algn="ctr"/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0" y="2829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Step1_convert2nii.m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562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144372" y="2107609"/>
            <a:ext cx="2066026" cy="822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From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Nas</a:t>
            </a:r>
            <a:r>
              <a:rPr lang="en-US" altLang="zh-TW" sz="1200" dirty="0" smtClean="0">
                <a:solidFill>
                  <a:schemeClr val="tx1"/>
                </a:solidFill>
              </a:rPr>
              <a:t> folder(</a:t>
            </a:r>
            <a:r>
              <a:rPr lang="en-US" altLang="zh-TW" sz="1200" dirty="0" err="1" smtClean="0">
                <a:solidFill>
                  <a:srgbClr val="0070C0"/>
                </a:solidFill>
              </a:rPr>
              <a:t>niiData</a:t>
            </a:r>
            <a:r>
              <a:rPr lang="en-US" altLang="zh-TW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Find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func</a:t>
            </a:r>
            <a:r>
              <a:rPr lang="en-US" altLang="zh-TW" sz="1200" dirty="0" smtClean="0">
                <a:solidFill>
                  <a:schemeClr val="tx1"/>
                </a:solidFill>
              </a:rPr>
              <a:t> --&gt; [ *_4D.nii ]</a:t>
            </a: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Struct</a:t>
            </a:r>
            <a:r>
              <a:rPr lang="en-US" altLang="zh-TW" sz="1200" dirty="0" smtClean="0">
                <a:solidFill>
                  <a:schemeClr val="tx1"/>
                </a:solidFill>
              </a:rPr>
              <a:t> --&gt; [*.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nii</a:t>
            </a:r>
            <a:r>
              <a:rPr lang="en-US" altLang="zh-TW" sz="12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DownLoad</a:t>
            </a:r>
            <a:r>
              <a:rPr lang="en-US" altLang="zh-TW" sz="1200" dirty="0" smtClean="0">
                <a:solidFill>
                  <a:schemeClr val="tx1"/>
                </a:solidFill>
              </a:rPr>
              <a:t> to pc folder</a:t>
            </a:r>
          </a:p>
        </p:txBody>
      </p:sp>
      <p:sp>
        <p:nvSpPr>
          <p:cNvPr id="7" name="菱形 6"/>
          <p:cNvSpPr/>
          <p:nvPr/>
        </p:nvSpPr>
        <p:spPr>
          <a:xfrm>
            <a:off x="4397020" y="1388136"/>
            <a:ext cx="1560730" cy="548214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Subject </a:t>
            </a:r>
            <a:r>
              <a:rPr lang="en-US" altLang="zh-TW" sz="1200" dirty="0" err="1" smtClean="0"/>
              <a:t>i</a:t>
            </a:r>
            <a:endParaRPr lang="zh-TW" altLang="en-US" sz="1200" dirty="0"/>
          </a:p>
        </p:txBody>
      </p:sp>
      <p:cxnSp>
        <p:nvCxnSpPr>
          <p:cNvPr id="9" name="肘形接點 8"/>
          <p:cNvCxnSpPr>
            <a:endCxn id="7" idx="1"/>
          </p:cNvCxnSpPr>
          <p:nvPr/>
        </p:nvCxnSpPr>
        <p:spPr>
          <a:xfrm rot="16200000" flipV="1">
            <a:off x="4154585" y="1904678"/>
            <a:ext cx="1267446" cy="782575"/>
          </a:xfrm>
          <a:prstGeom prst="bentConnector4">
            <a:avLst>
              <a:gd name="adj1" fmla="val -17770"/>
              <a:gd name="adj2" fmla="val 1515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3264" y="0"/>
            <a:ext cx="2163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step2_niiFile2local.m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1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7211039" y="4716881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795746" y="456104"/>
            <a:ext cx="5724319" cy="2089744"/>
            <a:chOff x="3795746" y="456104"/>
            <a:chExt cx="5724319" cy="2089744"/>
          </a:xfrm>
        </p:grpSpPr>
        <p:sp>
          <p:nvSpPr>
            <p:cNvPr id="11" name="矩形 10"/>
            <p:cNvSpPr/>
            <p:nvPr/>
          </p:nvSpPr>
          <p:spPr>
            <a:xfrm>
              <a:off x="3795746" y="456104"/>
              <a:ext cx="1591977" cy="9275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+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44134" y="690734"/>
              <a:ext cx="1591977" cy="9275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Story_1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730816" y="1383661"/>
              <a:ext cx="1591977" cy="9275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Story_8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28088" y="1618291"/>
              <a:ext cx="1591977" cy="9275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+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 rot="2521292">
              <a:off x="6415588" y="119899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2052464" y="2780478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00852" y="3032591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Sentence_1</a:t>
            </a:r>
          </a:p>
          <a:p>
            <a:pPr algn="ctr"/>
            <a:r>
              <a:rPr lang="en-US" altLang="zh-TW" sz="1000" dirty="0" smtClean="0"/>
              <a:t>oral</a:t>
            </a:r>
            <a:endParaRPr lang="zh-TW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8113379" y="5180660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Sentence_24</a:t>
            </a:r>
          </a:p>
          <a:p>
            <a:pPr algn="ctr"/>
            <a:r>
              <a:rPr lang="en-US" altLang="zh-TW" sz="900" dirty="0" smtClean="0"/>
              <a:t>oral</a:t>
            </a:r>
            <a:endParaRPr lang="zh-TW" altLang="en-US" sz="800" dirty="0"/>
          </a:p>
        </p:txBody>
      </p:sp>
      <p:sp>
        <p:nvSpPr>
          <p:cNvPr id="19" name="矩形 18"/>
          <p:cNvSpPr/>
          <p:nvPr/>
        </p:nvSpPr>
        <p:spPr>
          <a:xfrm>
            <a:off x="9619836" y="5603991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 rot="2521292">
            <a:off x="6861740" y="47799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311382" y="1369408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STORY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64895" y="3887529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LOCALIZER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191545" y="3625900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168988" y="4072195"/>
            <a:ext cx="1591977" cy="927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Sentence_2</a:t>
            </a:r>
          </a:p>
          <a:p>
            <a:pPr algn="ctr"/>
            <a:r>
              <a:rPr lang="en-US" altLang="zh-TW" sz="1050" dirty="0" smtClean="0"/>
              <a:t>Sign Lang.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7419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055" y="3646013"/>
            <a:ext cx="2917843" cy="225547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85" y="1034715"/>
            <a:ext cx="2992754" cy="48667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00601" y="1221205"/>
            <a:ext cx="2872722" cy="234014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277226" y="1455821"/>
            <a:ext cx="631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908884" y="1332710"/>
            <a:ext cx="35413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確認資料路徑對不對</a:t>
            </a:r>
            <a:r>
              <a:rPr lang="en-US" altLang="zh-TW" sz="1000" dirty="0" smtClean="0"/>
              <a:t>(</a:t>
            </a:r>
            <a:r>
              <a:rPr lang="en-US" altLang="zh-TW" sz="1000" dirty="0" err="1" smtClean="0"/>
              <a:t>rawdata</a:t>
            </a:r>
            <a:r>
              <a:rPr lang="en-US" altLang="zh-TW" sz="1000" dirty="0" smtClean="0"/>
              <a:t> .IMA file)</a:t>
            </a:r>
            <a:r>
              <a:rPr lang="zh-TW" altLang="en-US" sz="800" dirty="0"/>
              <a:t>第一層應該要是受試者</a:t>
            </a:r>
            <a:r>
              <a:rPr lang="zh-TW" altLang="en-US" sz="800" dirty="0" smtClean="0"/>
              <a:t>編號</a:t>
            </a:r>
            <a:endParaRPr lang="zh-TW" altLang="en-US" sz="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24949" y="1578931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(</a:t>
            </a:r>
            <a:r>
              <a:rPr lang="en-US" altLang="zh-TW" sz="1000" dirty="0" err="1" smtClean="0"/>
              <a:t>niidata</a:t>
            </a:r>
            <a:r>
              <a:rPr lang="en-US" altLang="zh-TW" sz="1000" dirty="0" smtClean="0"/>
              <a:t> .</a:t>
            </a:r>
            <a:r>
              <a:rPr lang="en-US" altLang="zh-TW" sz="1000" dirty="0" err="1" smtClean="0"/>
              <a:t>nii</a:t>
            </a:r>
            <a:r>
              <a:rPr lang="en-US" altLang="zh-TW" sz="1000" dirty="0" smtClean="0"/>
              <a:t> file)</a:t>
            </a:r>
            <a:endParaRPr lang="zh-TW" altLang="en-US" sz="1000" dirty="0"/>
          </a:p>
        </p:txBody>
      </p:sp>
      <p:cxnSp>
        <p:nvCxnSpPr>
          <p:cNvPr id="12" name="直線單箭頭接點 11"/>
          <p:cNvCxnSpPr>
            <a:endCxn id="10" idx="1"/>
          </p:cNvCxnSpPr>
          <p:nvPr/>
        </p:nvCxnSpPr>
        <p:spPr>
          <a:xfrm>
            <a:off x="4301289" y="1578931"/>
            <a:ext cx="1923660" cy="12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5" idx="0"/>
          </p:cNvCxnSpPr>
          <p:nvPr/>
        </p:nvCxnSpPr>
        <p:spPr>
          <a:xfrm flipH="1">
            <a:off x="899561" y="2550695"/>
            <a:ext cx="857050" cy="15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98521" y="2704037"/>
            <a:ext cx="140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根據路徑裡的名字，找到包含</a:t>
            </a:r>
            <a:r>
              <a:rPr lang="en-US" altLang="zh-TW" sz="1000" dirty="0" smtClean="0"/>
              <a:t>SUB</a:t>
            </a:r>
            <a:r>
              <a:rPr lang="zh-TW" altLang="en-US" sz="1000" dirty="0" smtClean="0"/>
              <a:t>名字</a:t>
            </a:r>
            <a:endParaRPr lang="en-US" altLang="zh-TW" sz="1000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2087479" y="1825152"/>
            <a:ext cx="1430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/>
              <a:t>根據自己定義的</a:t>
            </a:r>
            <a:r>
              <a:rPr lang="en-US" altLang="zh-TW" sz="800" dirty="0" err="1" smtClean="0"/>
              <a:t>sess</a:t>
            </a:r>
            <a:r>
              <a:rPr lang="zh-TW" altLang="en-US" sz="800" dirty="0" smtClean="0"/>
              <a:t>跟</a:t>
            </a:r>
            <a:r>
              <a:rPr lang="en-US" altLang="zh-TW" sz="800" dirty="0" smtClean="0"/>
              <a:t>round</a:t>
            </a:r>
            <a:endParaRPr lang="zh-TW" altLang="en-US" sz="800" dirty="0"/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2815389" y="2051384"/>
            <a:ext cx="156411" cy="39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2514600" y="2040596"/>
            <a:ext cx="287979" cy="40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40084" y="4164690"/>
            <a:ext cx="12460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確定流程 點下去會根據需要的參數去顯示</a:t>
            </a:r>
            <a:r>
              <a:rPr lang="zh-TW" altLang="en-US" sz="900" dirty="0"/>
              <a:t>需要檢查</a:t>
            </a:r>
            <a:r>
              <a:rPr lang="zh-TW" altLang="en-US" sz="900" dirty="0" smtClean="0"/>
              <a:t>的參數</a:t>
            </a: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908884" y="4672521"/>
            <a:ext cx="132348" cy="24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730378" y="3561347"/>
            <a:ext cx="143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rgbClr val="FF0000"/>
                </a:solidFill>
              </a:rPr>
              <a:t>目前</a:t>
            </a:r>
            <a:r>
              <a:rPr lang="en-US" altLang="zh-TW" sz="900" dirty="0">
                <a:solidFill>
                  <a:srgbClr val="FF0000"/>
                </a:solidFill>
              </a:rPr>
              <a:t>2nd level </a:t>
            </a:r>
            <a:r>
              <a:rPr lang="zh-TW" altLang="en-US" sz="900" dirty="0" smtClean="0">
                <a:solidFill>
                  <a:srgbClr val="FF0000"/>
                </a:solidFill>
              </a:rPr>
              <a:t>的</a:t>
            </a:r>
            <a:r>
              <a:rPr lang="en-US" altLang="zh-TW" sz="900" dirty="0" smtClean="0">
                <a:solidFill>
                  <a:srgbClr val="FF0000"/>
                </a:solidFill>
              </a:rPr>
              <a:t>contrast</a:t>
            </a:r>
            <a:r>
              <a:rPr lang="zh-TW" altLang="en-US" sz="900" dirty="0" smtClean="0">
                <a:solidFill>
                  <a:srgbClr val="FF0000"/>
                </a:solidFill>
              </a:rPr>
              <a:t>沒有寫好，所以不會顯示在這，要從</a:t>
            </a:r>
            <a:r>
              <a:rPr lang="en-US" altLang="zh-TW" sz="900" dirty="0" smtClean="0">
                <a:solidFill>
                  <a:srgbClr val="FF0000"/>
                </a:solidFill>
              </a:rPr>
              <a:t>script</a:t>
            </a:r>
            <a:r>
              <a:rPr lang="zh-TW" altLang="en-US" sz="900" dirty="0" smtClean="0">
                <a:solidFill>
                  <a:srgbClr val="FF0000"/>
                </a:solidFill>
              </a:rPr>
              <a:t>確認，這兩個變數</a:t>
            </a:r>
            <a:endParaRPr lang="en-US" altLang="zh-TW" sz="900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4"/>
          <a:srcRect l="3645" r="35477"/>
          <a:stretch/>
        </p:blipFill>
        <p:spPr>
          <a:xfrm>
            <a:off x="7686233" y="4253771"/>
            <a:ext cx="3384881" cy="329668"/>
          </a:xfrm>
          <a:prstGeom prst="rect">
            <a:avLst/>
          </a:prstGeom>
        </p:spPr>
      </p:pic>
      <p:cxnSp>
        <p:nvCxnSpPr>
          <p:cNvPr id="31" name="直線單箭頭接點 30"/>
          <p:cNvCxnSpPr>
            <a:stCxn id="28" idx="2"/>
            <a:endCxn id="29" idx="0"/>
          </p:cNvCxnSpPr>
          <p:nvPr/>
        </p:nvCxnSpPr>
        <p:spPr>
          <a:xfrm>
            <a:off x="8450238" y="4207678"/>
            <a:ext cx="928436" cy="4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107434" y="3561347"/>
            <a:ext cx="3084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格式</a:t>
            </a:r>
            <a:r>
              <a:rPr lang="en-US" altLang="zh-TW" sz="1000" dirty="0"/>
              <a:t>:cell</a:t>
            </a:r>
            <a:r>
              <a:rPr lang="zh-TW" altLang="en-US" sz="1000" dirty="0"/>
              <a:t>裡的</a:t>
            </a:r>
            <a:r>
              <a:rPr lang="en-US" altLang="zh-TW" sz="1000" dirty="0"/>
              <a:t>cell</a:t>
            </a:r>
            <a:r>
              <a:rPr lang="zh-TW" altLang="en-US" sz="1000" dirty="0"/>
              <a:t>是一組</a:t>
            </a:r>
            <a:r>
              <a:rPr lang="en-US" altLang="zh-TW" sz="1000" dirty="0" smtClean="0"/>
              <a:t>contrast</a:t>
            </a:r>
          </a:p>
          <a:p>
            <a:r>
              <a:rPr lang="en-US" altLang="zh-TW" sz="1000" dirty="0" smtClean="0"/>
              <a:t>Ex: </a:t>
            </a:r>
            <a:r>
              <a:rPr lang="zh-TW" altLang="en-US" sz="1000" dirty="0" smtClean="0"/>
              <a:t>有兩組</a:t>
            </a:r>
            <a:r>
              <a:rPr lang="en-US" altLang="zh-TW" sz="1000" dirty="0" smtClean="0"/>
              <a:t>contrast,</a:t>
            </a:r>
            <a:r>
              <a:rPr lang="zh-TW" altLang="en-US" sz="1000" dirty="0"/>
              <a:t> </a:t>
            </a:r>
            <a:r>
              <a:rPr lang="en-US" altLang="zh-TW" sz="1000" dirty="0" err="1" smtClean="0"/>
              <a:t>Allsubject</a:t>
            </a:r>
            <a:r>
              <a:rPr lang="en-US" altLang="zh-TW" sz="1000" dirty="0" smtClean="0"/>
              <a:t> </a:t>
            </a:r>
            <a:r>
              <a:rPr lang="zh-TW" altLang="en-US" sz="1000" dirty="0" smtClean="0"/>
              <a:t>以及 </a:t>
            </a:r>
            <a:r>
              <a:rPr lang="en-US" altLang="zh-TW" sz="1000" dirty="0" err="1" smtClean="0"/>
              <a:t>Allsubject</a:t>
            </a:r>
            <a:r>
              <a:rPr lang="en-US" altLang="zh-TW" sz="1000" dirty="0" smtClean="0"/>
              <a:t> , Age</a:t>
            </a:r>
          </a:p>
          <a:p>
            <a:r>
              <a:rPr lang="en-US" altLang="zh-TW" sz="1000" dirty="0" err="1"/>
              <a:t>s</a:t>
            </a:r>
            <a:r>
              <a:rPr lang="en-US" altLang="zh-TW" sz="1000" dirty="0" err="1" smtClean="0"/>
              <a:t>ub_effect</a:t>
            </a:r>
            <a:r>
              <a:rPr lang="en-US" altLang="zh-TW" sz="1000" dirty="0" smtClean="0"/>
              <a:t>  ={{‘</a:t>
            </a:r>
            <a:r>
              <a:rPr lang="en-US" altLang="zh-TW" sz="1000" dirty="0" err="1" smtClean="0"/>
              <a:t>AllSubjects</a:t>
            </a:r>
            <a:r>
              <a:rPr lang="en-US" altLang="zh-TW" sz="1000" dirty="0" smtClean="0"/>
              <a:t>’},{‘</a:t>
            </a:r>
            <a:r>
              <a:rPr lang="en-US" altLang="zh-TW" sz="1000" dirty="0" err="1" smtClean="0"/>
              <a:t>Allsubject</a:t>
            </a:r>
            <a:r>
              <a:rPr lang="en-US" altLang="zh-TW" sz="1000" dirty="0" smtClean="0"/>
              <a:t>’,’Age’}}</a:t>
            </a:r>
          </a:p>
          <a:p>
            <a:r>
              <a:rPr lang="en-US" altLang="zh-TW" sz="1000" dirty="0" err="1" smtClean="0"/>
              <a:t>sub_con</a:t>
            </a:r>
            <a:r>
              <a:rPr lang="en-US" altLang="zh-TW" sz="1000" dirty="0" smtClean="0"/>
              <a:t> = {[1],[1,0]}</a:t>
            </a:r>
            <a:endParaRPr lang="en-US" altLang="zh-TW" sz="1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98521" y="3715235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放</a:t>
            </a:r>
            <a:r>
              <a:rPr lang="en-US" altLang="zh-TW" sz="1000" dirty="0"/>
              <a:t>project</a:t>
            </a:r>
            <a:r>
              <a:rPr lang="zh-TW" altLang="en-US" sz="1000" dirty="0" smtClean="0"/>
              <a:t>的路徑</a:t>
            </a:r>
            <a:endParaRPr lang="en-US" altLang="zh-TW" sz="1000" dirty="0" smtClean="0"/>
          </a:p>
          <a:p>
            <a:r>
              <a:rPr lang="zh-TW" altLang="en-US" sz="1000" dirty="0" smtClean="0"/>
              <a:t>以及</a:t>
            </a:r>
            <a:r>
              <a:rPr lang="en-US" altLang="zh-TW" sz="1000" dirty="0" smtClean="0"/>
              <a:t>project </a:t>
            </a:r>
            <a:r>
              <a:rPr lang="zh-TW" altLang="en-US" sz="1000" dirty="0" smtClean="0"/>
              <a:t>的名字</a:t>
            </a:r>
            <a:endParaRPr lang="zh-TW" altLang="en-US" sz="1000" dirty="0"/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279387" y="3884512"/>
            <a:ext cx="321087" cy="7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7686233" y="4658335"/>
            <a:ext cx="3519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Setup </a:t>
            </a:r>
            <a:r>
              <a:rPr lang="zh-TW" altLang="en-US" sz="900" dirty="0" smtClean="0">
                <a:solidFill>
                  <a:srgbClr val="FF0000"/>
                </a:solidFill>
              </a:rPr>
              <a:t>的 </a:t>
            </a:r>
            <a:r>
              <a:rPr lang="en-US" altLang="zh-TW" sz="900" dirty="0" smtClean="0">
                <a:solidFill>
                  <a:srgbClr val="FF0000"/>
                </a:solidFill>
              </a:rPr>
              <a:t>2nd level covariate define </a:t>
            </a:r>
            <a:r>
              <a:rPr lang="zh-TW" altLang="en-US" sz="900" dirty="0" smtClean="0">
                <a:solidFill>
                  <a:srgbClr val="FF0000"/>
                </a:solidFill>
              </a:rPr>
              <a:t>也沒寫好，從這兩個變數確認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5"/>
          <a:srcRect t="67098" r="50548"/>
          <a:stretch/>
        </p:blipFill>
        <p:spPr>
          <a:xfrm>
            <a:off x="7686233" y="4900102"/>
            <a:ext cx="2848465" cy="3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18149</TotalTime>
  <Words>286</Words>
  <Application>Microsoft Office PowerPoint</Application>
  <PresentationFormat>寬螢幕</PresentationFormat>
  <Paragraphs>63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</cp:revision>
  <dcterms:created xsi:type="dcterms:W3CDTF">2024-08-07T02:13:51Z</dcterms:created>
  <dcterms:modified xsi:type="dcterms:W3CDTF">2024-09-02T07:06:35Z</dcterms:modified>
</cp:coreProperties>
</file>