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3" r:id="rId5"/>
    <p:sldId id="258" r:id="rId6"/>
    <p:sldId id="259" r:id="rId7"/>
    <p:sldId id="271" r:id="rId8"/>
    <p:sldId id="261" r:id="rId9"/>
    <p:sldId id="297" r:id="rId10"/>
    <p:sldId id="298" r:id="rId11"/>
    <p:sldId id="260" r:id="rId12"/>
    <p:sldId id="262" r:id="rId13"/>
    <p:sldId id="263" r:id="rId14"/>
    <p:sldId id="264" r:id="rId15"/>
    <p:sldId id="272" r:id="rId16"/>
    <p:sldId id="265" r:id="rId17"/>
    <p:sldId id="275" r:id="rId18"/>
    <p:sldId id="266" r:id="rId19"/>
    <p:sldId id="267" r:id="rId20"/>
    <p:sldId id="270" r:id="rId21"/>
    <p:sldId id="268" r:id="rId22"/>
    <p:sldId id="274" r:id="rId23"/>
    <p:sldId id="322" r:id="rId24"/>
    <p:sldId id="334" r:id="rId25"/>
    <p:sldId id="276" r:id="rId26"/>
    <p:sldId id="277" r:id="rId27"/>
    <p:sldId id="278" r:id="rId28"/>
    <p:sldId id="279" r:id="rId29"/>
    <p:sldId id="269" r:id="rId30"/>
    <p:sldId id="346" r:id="rId31"/>
    <p:sldId id="280" r:id="rId32"/>
    <p:sldId id="281" r:id="rId33"/>
    <p:sldId id="319" r:id="rId34"/>
    <p:sldId id="318" r:id="rId35"/>
    <p:sldId id="320" r:id="rId36"/>
    <p:sldId id="321" r:id="rId37"/>
    <p:sldId id="354" r:id="rId38"/>
    <p:sldId id="355" r:id="rId39"/>
    <p:sldId id="356" r:id="rId40"/>
    <p:sldId id="3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pic>
        <p:nvPicPr>
          <p:cNvPr id="15" name="Picture 4" descr="logo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课件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珠峰培训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变量 </a:t>
            </a:r>
            <a:r>
              <a:rPr lang="zh-CN" altLang="en-US" dirty="0" smtClean="0"/>
              <a:t>：可变的量（</a:t>
            </a:r>
            <a:r>
              <a:rPr lang="zh-CN" altLang="en-US" dirty="0"/>
              <a:t>松散类型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定义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作用</a:t>
            </a:r>
            <a:endParaRPr lang="zh-CN" altLang="en-US" dirty="0" smtClean="0"/>
          </a:p>
          <a:p>
            <a:r>
              <a:rPr lang="en-US" altLang="zh-CN" dirty="0"/>
              <a:t>JS</a:t>
            </a:r>
            <a:r>
              <a:rPr lang="zh-CN" altLang="en-US" dirty="0" smtClean="0"/>
              <a:t>中的数据类型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/>
              <a:t>基本数据类型</a:t>
            </a:r>
            <a:r>
              <a:rPr lang="en-US" altLang="zh-CN" dirty="0"/>
              <a:t>(</a:t>
            </a:r>
            <a:r>
              <a:rPr lang="zh-CN" altLang="en-US" dirty="0"/>
              <a:t>值类型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引用数据类型</a:t>
            </a:r>
            <a:endParaRPr lang="zh-CN" altLang="en-US" dirty="0" smtClean="0"/>
          </a:p>
          <a:p>
            <a:r>
              <a:rPr lang="zh-CN" altLang="en-US" dirty="0" smtClean="0"/>
              <a:t>数据类型检测</a:t>
            </a:r>
            <a:endParaRPr lang="zh-CN" altLang="en-US" dirty="0" smtClean="0"/>
          </a:p>
          <a:p>
            <a:pPr marL="627380" lvl="2" indent="0">
              <a:buNone/>
            </a:pPr>
            <a:r>
              <a:rPr lang="en-US" altLang="zh-CN" dirty="0" smtClean="0"/>
              <a:t>     - typeof </a:t>
            </a:r>
            <a:r>
              <a:rPr lang="zh-CN" altLang="en-US" dirty="0" smtClean="0"/>
              <a:t>局限性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NaN</a:t>
            </a:r>
            <a:r>
              <a:rPr lang="en-US" altLang="zh-CN" dirty="0"/>
              <a:t>: not a </a:t>
            </a:r>
            <a:r>
              <a:rPr lang="en-US" altLang="zh-CN" dirty="0" smtClean="0"/>
              <a:t>number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 NaN</a:t>
            </a:r>
            <a:r>
              <a:rPr lang="en-US" altLang="zh-CN" dirty="0"/>
              <a:t>==NaN 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什么情况下会出现</a:t>
            </a:r>
            <a:r>
              <a:rPr lang="en-US" altLang="zh-CN" dirty="0" smtClean="0"/>
              <a:t>NaN</a:t>
            </a:r>
            <a:endParaRPr lang="en-US" altLang="zh-CN" dirty="0" smtClean="0"/>
          </a:p>
          <a:p>
            <a:r>
              <a:rPr lang="zh-CN" altLang="en-US" dirty="0" smtClean="0"/>
              <a:t>其它数据类型转换为</a:t>
            </a:r>
            <a:r>
              <a:rPr lang="en-US" altLang="zh-CN" dirty="0"/>
              <a:t>number</a:t>
            </a:r>
            <a:r>
              <a:rPr lang="zh-CN" altLang="en-US" dirty="0" smtClean="0"/>
              <a:t>类型</a:t>
            </a:r>
            <a:endParaRPr kumimoji="1" lang="en-US" altLang="zh-CN" dirty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zh-CN" altLang="en-US" dirty="0" smtClean="0"/>
              <a:t>严格转换和非严格转换</a:t>
            </a:r>
            <a:endParaRPr kumimoji="1" lang="en-US" altLang="zh-CN" dirty="0" smtClean="0"/>
          </a:p>
          <a:p>
            <a:r>
              <a:rPr lang="en-US" altLang="zh-CN" dirty="0"/>
              <a:t>isNaN(value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：检测</a:t>
            </a:r>
            <a:r>
              <a:rPr lang="en-US" altLang="zh-CN" dirty="0"/>
              <a:t>value</a:t>
            </a:r>
            <a:r>
              <a:rPr lang="zh-CN" altLang="en-US" dirty="0"/>
              <a:t>是否为有效的</a:t>
            </a:r>
            <a:r>
              <a:rPr lang="zh-CN" altLang="en-US" dirty="0" smtClean="0"/>
              <a:t>数字</a:t>
            </a:r>
            <a:endParaRPr lang="zh-CN" altLang="en-US" dirty="0" smtClean="0"/>
          </a:p>
          <a:p>
            <a:r>
              <a:rPr lang="zh-CN" altLang="en-US" dirty="0"/>
              <a:t>数字常用的一个方法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r>
              <a:rPr kumimoji="1" lang="en-US" altLang="zh-CN" dirty="0" smtClean="0"/>
              <a:t>-number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其他数据类型转换为布尔类型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- 4</a:t>
            </a:r>
            <a:r>
              <a:rPr lang="zh-CN" altLang="en-US" dirty="0" smtClean="0"/>
              <a:t>种把其他的数据类型转换为布尔类型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什么是真？什么是假？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规律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将其他类型转换为布尔类型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、空字符串 这个五个值会转换为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其余的任何值都会转换为</a:t>
            </a:r>
            <a:r>
              <a:rPr lang="en-US" altLang="zh-CN" dirty="0" smtClean="0"/>
              <a:t>true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基本数据类型－</a:t>
            </a:r>
            <a:r>
              <a:rPr kumimoji="1" lang="en-US" altLang="zh-CN" dirty="0" smtClean="0"/>
              <a:t>Boolean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85150" cy="345059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</a:t>
            </a:r>
            <a:r>
              <a:rPr lang="zh-CN" altLang="en-US" dirty="0" smtClean="0"/>
              <a:t>所有用</a:t>
            </a:r>
            <a:r>
              <a:rPr lang="en-US" altLang="zh-CN" dirty="0" smtClean="0"/>
              <a:t>“”/‘’</a:t>
            </a:r>
            <a:r>
              <a:rPr lang="zh-CN" altLang="en-US" dirty="0" smtClean="0"/>
              <a:t>包起</a:t>
            </a:r>
            <a:r>
              <a:rPr lang="zh-CN" altLang="en-US" dirty="0"/>
              <a:t>来的都是字符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</a:t>
            </a:r>
            <a:r>
              <a:rPr kumimoji="1" lang="zh-CN" altLang="en-US" dirty="0" smtClean="0"/>
              <a:t>区分字符串和变量</a:t>
            </a:r>
            <a:endParaRPr kumimoji="1" lang="zh-CN" altLang="en-US" dirty="0" smtClean="0"/>
          </a:p>
          <a:p>
            <a:r>
              <a:rPr kumimoji="1" lang="zh-CN" altLang="en-US" dirty="0" smtClean="0"/>
              <a:t>字符串都有索引</a:t>
            </a:r>
            <a:endParaRPr kumimoji="1" lang="zh-CN" altLang="en-US" dirty="0" smtClean="0"/>
          </a:p>
          <a:p>
            <a:r>
              <a:rPr lang="zh-CN" altLang="en-US" dirty="0" smtClean="0"/>
              <a:t>字符串拼接</a:t>
            </a:r>
            <a:r>
              <a:rPr lang="en-US" altLang="zh-CN" dirty="0"/>
              <a:t>	</a:t>
            </a:r>
            <a:r>
              <a:rPr lang="zh-CN" altLang="en-US" dirty="0" smtClean="0"/>
              <a:t>＋</a:t>
            </a:r>
            <a:endParaRPr lang="en-US" altLang="zh-CN" dirty="0" smtClean="0"/>
          </a:p>
          <a:p>
            <a:r>
              <a:rPr lang="zh-CN" altLang="en-US" dirty="0"/>
              <a:t>字符串中常用到的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zh-CN" altLang="en-US" dirty="0"/>
              <a:t>通过索引获</a:t>
            </a:r>
            <a:r>
              <a:rPr lang="zh-CN" altLang="en-US" dirty="0" smtClean="0"/>
              <a:t>取字符</a:t>
            </a:r>
            <a:r>
              <a:rPr lang="en-US" altLang="zh-CN" dirty="0" smtClean="0"/>
              <a:t>or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，通过字符获取索引</a:t>
            </a:r>
            <a:r>
              <a:rPr lang="zh-CN" altLang="zh-CN" dirty="0" smtClean="0"/>
              <a:t>2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lang="zh-CN" altLang="en-US" dirty="0" smtClean="0"/>
              <a:t>截取</a:t>
            </a:r>
            <a:r>
              <a:rPr lang="zh-CN" altLang="en-US" dirty="0"/>
              <a:t>字符串</a:t>
            </a:r>
            <a:r>
              <a:rPr lang="en-US" altLang="zh-CN" dirty="0" smtClean="0"/>
              <a:t>3,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，替换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字符串转大小写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r>
              <a:rPr kumimoji="1" lang="zh-CN" altLang="en-US" dirty="0" smtClean="0"/>
              <a:t>－</a:t>
            </a:r>
            <a:r>
              <a:rPr lang="en-US" altLang="zh-CN" i="1" dirty="0"/>
              <a:t>string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function是由定义和执行两部分组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成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函数的定义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pPr marL="302260" lvl="1" indent="0">
              <a:buNone/>
            </a:pP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方法执行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形参？</a:t>
            </a: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arguments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？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return返回值的应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用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 smtClean="0"/>
              <a:t>闭包</a:t>
            </a:r>
            <a:endParaRPr lang="zh-CN" altLang="en-US" dirty="0" smtClean="0"/>
          </a:p>
          <a:p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匿名函数的用法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每个对象数据类型都是由多个</a:t>
            </a:r>
            <a:r>
              <a:rPr lang="zh-CN" altLang="en-US" dirty="0"/>
              <a:t>属性名和属性值组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 smtClean="0"/>
              <a:t>中规定</a:t>
            </a:r>
            <a:r>
              <a:rPr lang="zh-CN" altLang="en-US" dirty="0"/>
              <a:t>一个对象的属性名是不能够重复</a:t>
            </a:r>
            <a:r>
              <a:rPr lang="zh-CN" altLang="en-US" dirty="0" smtClean="0"/>
              <a:t>的</a:t>
            </a:r>
            <a:r>
              <a:rPr lang="en-US" altLang="zh-CN" dirty="0"/>
              <a:t>,</a:t>
            </a:r>
            <a:r>
              <a:rPr lang="zh-CN" altLang="en-US" dirty="0"/>
              <a:t>如果重复了是以最后一个属性值为</a:t>
            </a:r>
            <a:r>
              <a:rPr lang="zh-CN" altLang="en-US" dirty="0" smtClean="0"/>
              <a:t>主</a:t>
            </a:r>
            <a:endParaRPr lang="en-US" altLang="zh-CN" dirty="0" smtClean="0"/>
          </a:p>
          <a:p>
            <a:r>
              <a:rPr lang="zh-CN" altLang="en-US" dirty="0"/>
              <a:t>关于对象的属性名和属性值的 “增、删、改、查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注意细节：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 smtClean="0"/>
              <a:t>获取时如果</a:t>
            </a:r>
            <a:r>
              <a:rPr lang="zh-CN" altLang="en-US" dirty="0"/>
              <a:t>属性名在对象中</a:t>
            </a:r>
            <a:r>
              <a:rPr lang="zh-CN" altLang="en-US" dirty="0" smtClean="0"/>
              <a:t>不存在</a:t>
            </a:r>
            <a:r>
              <a:rPr lang="en-US" altLang="zh-CN" dirty="0" smtClean="0"/>
              <a:t>-undefined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/>
              <a:t>一个对象中的属性名可以是纯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zh-CN" altLang="en-US" dirty="0"/>
              <a:t>对于属性名操作的时候加</a:t>
            </a:r>
            <a:r>
              <a:rPr lang="en-US" altLang="zh-CN" dirty="0"/>
              <a:t>""</a:t>
            </a:r>
            <a:r>
              <a:rPr lang="zh-CN" altLang="en-US" dirty="0"/>
              <a:t>和不加的区别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创建数组的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种方式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数组和对象的关系</a:t>
            </a:r>
            <a:endParaRPr kumimoji="1" lang="zh-CN" altLang="en-US" dirty="0" smtClean="0"/>
          </a:p>
          <a:p>
            <a:r>
              <a:rPr lang="zh-CN" altLang="en-US" dirty="0"/>
              <a:t>学习方法需要注意哪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点？</a:t>
            </a:r>
            <a:endParaRPr lang="zh-CN" altLang="en-US" dirty="0" smtClean="0"/>
          </a:p>
          <a:p>
            <a:r>
              <a:rPr kumimoji="1" lang="zh-CN" altLang="en-US" dirty="0" smtClean="0"/>
              <a:t>数组常用的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种方法：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-1.</a:t>
            </a:r>
            <a:r>
              <a:rPr lang="zh-CN" altLang="en-US" dirty="0" smtClean="0"/>
              <a:t>关于数组的增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</a:t>
            </a:r>
            <a:r>
              <a:rPr lang="en-US" altLang="zh-CN" dirty="0" smtClean="0"/>
              <a:t>	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-2.</a:t>
            </a:r>
            <a:r>
              <a:rPr lang="zh-CN" altLang="en-US" dirty="0" smtClean="0"/>
              <a:t>数组的查询和复制		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-3.</a:t>
            </a:r>
            <a:r>
              <a:rPr lang="zh-CN" altLang="en-US" dirty="0" smtClean="0"/>
              <a:t>将数组转化成字符串	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（</a:t>
            </a:r>
            <a:r>
              <a:rPr lang="en-US" altLang="zh-CN" dirty="0"/>
              <a:t>eval</a:t>
            </a:r>
            <a:r>
              <a:rPr lang="zh-CN" altLang="en-US" dirty="0"/>
              <a:t>和</a:t>
            </a:r>
            <a:r>
              <a:rPr lang="en-US" altLang="zh-CN" dirty="0"/>
              <a:t>join(</a:t>
            </a:r>
            <a:r>
              <a:rPr lang="zh-CN" altLang="en-US" dirty="0"/>
              <a:t>＋</a:t>
            </a:r>
            <a:r>
              <a:rPr lang="en-US" altLang="zh-CN" dirty="0"/>
              <a:t>))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kumimoji="1" lang="en-US" altLang="zh-CN" dirty="0" smtClean="0"/>
              <a:t>-4.</a:t>
            </a:r>
            <a:r>
              <a:rPr lang="zh-CN" altLang="en-US" dirty="0" smtClean="0"/>
              <a:t>数组的排列和排序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-5.</a:t>
            </a:r>
            <a:r>
              <a:rPr kumimoji="1" lang="zh-CN" altLang="en-US" dirty="0" smtClean="0"/>
              <a:t>不兼容的几种：</a:t>
            </a:r>
            <a:r>
              <a:rPr kumimoji="1" lang="en-US" altLang="zh-CN" dirty="0" smtClean="0"/>
              <a:t>indexof(), map() ,forEach()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思考：数组去重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基本数据类型也叫做值类型，直接按值来操作</a:t>
            </a:r>
            <a:endParaRPr lang="zh-CN" altLang="en-US" dirty="0" smtClean="0"/>
          </a:p>
          <a:p>
            <a:r>
              <a:rPr lang="zh-CN" altLang="en-US" dirty="0" smtClean="0"/>
              <a:t>引用数据类型是按引</a:t>
            </a:r>
            <a:r>
              <a:rPr lang="zh-CN" altLang="en-US" dirty="0"/>
              <a:t>用地址来</a:t>
            </a: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开空间</a:t>
            </a:r>
            <a:r>
              <a:rPr lang="en-US" altLang="zh-CN" dirty="0"/>
              <a:t>,</a:t>
            </a:r>
            <a:r>
              <a:rPr lang="zh-CN" altLang="en-US" dirty="0"/>
              <a:t>分地</a:t>
            </a:r>
            <a:r>
              <a:rPr lang="zh-CN" altLang="en-US" dirty="0" smtClean="0"/>
              <a:t>址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存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赋值</a:t>
            </a:r>
            <a:r>
              <a:rPr lang="en-US" altLang="zh-CN" dirty="0"/>
              <a:t>"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区分基本和引入数据类型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553450" cy="3450590"/>
          </a:xfrm>
        </p:spPr>
        <p:txBody>
          <a:bodyPr/>
          <a:lstStyle/>
          <a:p>
            <a:r>
              <a:rPr lang="nb-NO" altLang="zh-CN" dirty="0"/>
              <a:t>if</a:t>
            </a:r>
            <a:r>
              <a:rPr lang="zh-CN" altLang="nb-NO" dirty="0"/>
              <a:t>、</a:t>
            </a:r>
            <a:r>
              <a:rPr lang="nb-NO" altLang="zh-CN" dirty="0"/>
              <a:t>else if</a:t>
            </a:r>
            <a:r>
              <a:rPr lang="zh-CN" altLang="nb-NO" dirty="0"/>
              <a:t>、</a:t>
            </a:r>
            <a:r>
              <a:rPr lang="nb-NO" altLang="zh-CN" dirty="0" smtClean="0"/>
              <a:t>else</a:t>
            </a:r>
            <a:endParaRPr lang="nb-NO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/>
              <a:t>条件可以是由多个小条件组成的</a:t>
            </a:r>
            <a:r>
              <a:rPr lang="en-US" altLang="zh-CN" dirty="0"/>
              <a:t>,</a:t>
            </a:r>
            <a:r>
              <a:rPr lang="zh-CN" altLang="en-US" dirty="0"/>
              <a:t>中间用</a:t>
            </a:r>
            <a:r>
              <a:rPr lang="en-US" altLang="zh-CN" dirty="0"/>
              <a:t>&amp;&amp; ||</a:t>
            </a:r>
            <a:r>
              <a:rPr lang="zh-CN" altLang="en-US" dirty="0" smtClean="0"/>
              <a:t>隔开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-if</a:t>
            </a:r>
            <a:r>
              <a:rPr lang="zh-CN" altLang="en-US" dirty="0" smtClean="0"/>
              <a:t>条件语句的多种写法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案例：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开关灯效果的实现，隔行变色</a:t>
            </a:r>
            <a:endParaRPr lang="nb-NO" altLang="zh-CN" dirty="0" smtClean="0"/>
          </a:p>
          <a:p>
            <a:r>
              <a:rPr lang="zh-CN" altLang="en-US" dirty="0"/>
              <a:t>三元运算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条件？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  <a:r>
              <a:rPr lang="zh-CN" altLang="en-US" dirty="0" smtClean="0"/>
              <a:t>：语句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/>
              <a:t>switch </a:t>
            </a:r>
            <a:r>
              <a:rPr lang="en-US" altLang="zh-CN" dirty="0" smtClean="0"/>
              <a:t>case </a:t>
            </a:r>
            <a:r>
              <a:rPr lang="zh-CN" altLang="en-US" dirty="0" smtClean="0"/>
              <a:t>使用场景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lang="zh-CN" altLang="en-US" dirty="0"/>
              <a:t>每一种</a:t>
            </a:r>
            <a:r>
              <a:rPr lang="en-US" altLang="zh-CN" dirty="0"/>
              <a:t>case</a:t>
            </a:r>
            <a:r>
              <a:rPr lang="zh-CN" altLang="en-US" dirty="0" smtClean="0"/>
              <a:t>情况其实都是相当于在用</a:t>
            </a:r>
            <a:r>
              <a:rPr lang="en-US" altLang="zh-CN" dirty="0" smtClean="0"/>
              <a:t>“=</a:t>
            </a:r>
            <a:r>
              <a:rPr lang="en-US" altLang="zh-CN" dirty="0"/>
              <a:t>=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进行比较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思考：</a:t>
            </a:r>
            <a:r>
              <a:rPr lang="zh-CN" altLang="en-US" dirty="0"/>
              <a:t>不加</a:t>
            </a:r>
            <a:r>
              <a:rPr lang="en-US" altLang="zh-CN" dirty="0"/>
              <a:t>break</a:t>
            </a:r>
            <a:r>
              <a:rPr lang="zh-CN" altLang="en-US" dirty="0"/>
              <a:t>会出现什么样的效果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三个判断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算术：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*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实例：隔行变色、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秒转时间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赋值：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、*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endParaRPr kumimoji="1"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比较：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逻辑：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&amp;&amp;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与、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||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或、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否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全选与反选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endParaRPr lang="zh-CN" altLang="en-US" dirty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注：混合使用时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，赋值一定要加括号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；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运算符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公开课前两周概况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for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循环四部曲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pPr marL="302260" lvl="1" indent="0">
              <a:buNone/>
            </a:pPr>
            <a:r>
              <a:rPr lang="en-US" altLang="zh-CN" sz="2400" dirty="0" smtClean="0">
                <a:latin typeface="宋体" charset="0"/>
                <a:ea typeface="宋体" charset="0"/>
                <a:cs typeface="Songti SC Regular"/>
              </a:rPr>
              <a:t>		-</a:t>
            </a:r>
            <a:r>
              <a:rPr lang="en-US" altLang="zh-CN" sz="2400" dirty="0">
                <a:latin typeface="宋体" charset="0"/>
                <a:ea typeface="宋体" charset="0"/>
                <a:cs typeface="Songti SC Regular"/>
              </a:rPr>
              <a:t>break/</a:t>
            </a:r>
            <a:r>
              <a:rPr lang="en-US" altLang="zh-CN" sz="2400" dirty="0" smtClean="0">
                <a:latin typeface="宋体" charset="0"/>
                <a:ea typeface="宋体" charset="0"/>
                <a:cs typeface="Songti SC Regular"/>
              </a:rPr>
              <a:t>continue</a:t>
            </a:r>
            <a:r>
              <a:rPr lang="zh-CN" altLang="en-US" sz="2400" dirty="0" smtClean="0">
                <a:latin typeface="宋体" charset="0"/>
                <a:ea typeface="宋体" charset="0"/>
                <a:cs typeface="Songti SC Regular"/>
              </a:rPr>
              <a:t>的用法</a:t>
            </a:r>
            <a:endParaRPr lang="zh-CN" altLang="en-US" sz="2400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for in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en-US" altLang="zh-CN" dirty="0" smtClean="0">
                <a:latin typeface="宋体" charset="0"/>
                <a:ea typeface="宋体" charset="0"/>
                <a:cs typeface="Songti SC Regular"/>
              </a:rPr>
              <a:t>while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</a:t>
            </a:r>
            <a:endParaRPr lang="zh-TW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zh-TW" altLang="en-US" dirty="0">
                <a:latin typeface="宋体" charset="0"/>
                <a:ea typeface="宋体" charset="0"/>
                <a:cs typeface="Songti SC Regular"/>
              </a:rPr>
              <a:t>思考题</a:t>
            </a:r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: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我们说一个对象的属性名可以是纯数字，那么，在纯数字属性名情况下，</a:t>
            </a:r>
            <a:r>
              <a:rPr lang="en-US" altLang="zh-CN" dirty="0" smtClean="0">
                <a:latin typeface="宋体" charset="0"/>
                <a:ea typeface="宋体" charset="0"/>
                <a:cs typeface="Songti SC Regular"/>
              </a:rPr>
              <a:t>for in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会出现什么结果？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kumimoji="1" lang="zh-CN" altLang="en-US" dirty="0" smtClean="0">
                <a:latin typeface="宋体" charset="0"/>
                <a:ea typeface="宋体" charset="0"/>
                <a:cs typeface="Songti SC Regular"/>
              </a:rPr>
              <a:t>第一天实战：选项卡</a:t>
            </a:r>
            <a:endParaRPr kumimoji="1" lang="zh-CN" altLang="en-US" dirty="0">
              <a:latin typeface="宋体" charset="0"/>
              <a:ea typeface="宋体" charset="0"/>
              <a:cs typeface="Songti SC Regular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第二周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103755"/>
            <a:ext cx="8077835" cy="425894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/>
              <a:t>数组常用的方法：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在数组后面追加一项</a:t>
            </a:r>
            <a:endParaRPr lang="en-US" altLang="zh-CN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删除数组最后一项</a:t>
            </a:r>
            <a:endParaRPr lang="en-US" altLang="zh-CN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数组克隆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数组排列和排序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例：实现找到第n项到第m项(包括n和m)的内容，返回一个新的数组(原有数组不变)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思考：数组和对象的关系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流程控制语句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</a:t>
            </a:r>
            <a:r>
              <a:rPr lang="zh-CN" altLang="en-US"/>
              <a:t>循环和判断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299335"/>
            <a:ext cx="7408545" cy="4147820"/>
          </a:xfrm>
        </p:spPr>
        <p:txBody>
          <a:bodyPr>
            <a:normAutofit lnSpcReduction="10000"/>
          </a:bodyPr>
          <a:p>
            <a:pPr marL="302260" lvl="1" indent="0">
              <a:buNone/>
            </a:pPr>
            <a:endParaRPr lang="zh-CN" altLang="en-US" sz="2400"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302260" lvl="1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zh-CN" sz="2400">
                <a:latin typeface="宋体" charset="0"/>
                <a:ea typeface="宋体" charset="0"/>
                <a:sym typeface="+mn-ea"/>
              </a:rPr>
              <a:t>如何检测数据类型</a:t>
            </a:r>
            <a:endParaRPr lang="zh-CN" altLang="zh-CN" sz="2400">
              <a:latin typeface="宋体" charset="0"/>
              <a:ea typeface="宋体" charset="0"/>
              <a:sym typeface="+mn-ea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基本和引用数据类型、区别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引用数据类型包含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封装任意个参数求和，循环绑定事件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数据类型转换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number</a:t>
            </a:r>
            <a:r>
              <a:rPr lang="zh-CN" altLang="zh-CN">
                <a:latin typeface="宋体" charset="0"/>
                <a:ea typeface="宋体" charset="0"/>
                <a:sym typeface="+mn-ea"/>
              </a:rPr>
              <a:t>类型</a:t>
            </a:r>
            <a:endParaRPr lang="zh-CN" altLang="zh-CN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其他数据类型转为布尔类型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两个值进行比较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复习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获取页面中元素的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获取</a:t>
            </a:r>
            <a:r>
              <a:rPr lang="en-US" altLang="zh-CN" dirty="0"/>
              <a:t>id,tagName,className,name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zh-CN" dirty="0"/>
              <a:t>主要应用的场景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整个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整个</a:t>
            </a:r>
            <a:r>
              <a:rPr lang="en-US" altLang="zh-CN" dirty="0"/>
              <a:t>body</a:t>
            </a:r>
            <a:r>
              <a:rPr lang="zh-CN" altLang="en-US" dirty="0"/>
              <a:t>，获取浏览器宽高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通过选择器来获取一个</a:t>
            </a:r>
            <a:r>
              <a:rPr lang="en-US" altLang="zh-CN" dirty="0"/>
              <a:t>/</a:t>
            </a:r>
            <a:r>
              <a:rPr lang="zh-CN" altLang="en-US" dirty="0"/>
              <a:t>多个元素</a:t>
            </a:r>
            <a:r>
              <a:rPr lang="en-US" altLang="zh-CN" dirty="0"/>
              <a:t>(</a:t>
            </a:r>
            <a:r>
              <a:rPr lang="zh-CN" altLang="en-US" dirty="0"/>
              <a:t>不兼容，主要用于移动端开发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DOM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宋体" charset="0"/>
                <a:ea typeface="宋体" charset="0"/>
              </a:rPr>
              <a:t>Node</a:t>
            </a:r>
            <a:r>
              <a:rPr lang="zh-TW" altLang="en-US" dirty="0">
                <a:latin typeface="宋体" charset="0"/>
                <a:ea typeface="宋体" charset="0"/>
              </a:rPr>
              <a:t>节点 </a:t>
            </a:r>
            <a:r>
              <a:rPr lang="zh-TW" altLang="en-US" dirty="0" smtClean="0">
                <a:latin typeface="宋体" charset="0"/>
                <a:ea typeface="宋体" charset="0"/>
              </a:rPr>
              <a:t>：</a:t>
            </a:r>
            <a:r>
              <a:rPr lang="zh-TW" altLang="en-US" dirty="0">
                <a:latin typeface="宋体" charset="0"/>
                <a:ea typeface="宋体" charset="0"/>
              </a:rPr>
              <a:t>页面中的</a:t>
            </a:r>
            <a:r>
              <a:rPr lang="zh-TW" altLang="en-US" dirty="0" smtClean="0">
                <a:latin typeface="宋体" charset="0"/>
                <a:ea typeface="宋体" charset="0"/>
              </a:rPr>
              <a:t>所有东西都是节点</a:t>
            </a:r>
            <a:endParaRPr lang="zh-TW" altLang="en-US" dirty="0" smtClean="0">
              <a:latin typeface="宋体" charset="0"/>
              <a:ea typeface="宋体" charset="0"/>
            </a:endParaRPr>
          </a:p>
          <a:p>
            <a:r>
              <a:rPr lang="zh-TW" altLang="en-US" dirty="0">
                <a:latin typeface="宋体" charset="0"/>
                <a:ea typeface="宋体" charset="0"/>
              </a:rPr>
              <a:t>节点的特征</a:t>
            </a:r>
            <a:endParaRPr lang="zh-TW" altLang="en-US" dirty="0" smtClean="0">
              <a:latin typeface="宋体" charset="0"/>
              <a:ea typeface="宋体" charset="0"/>
            </a:endParaRPr>
          </a:p>
          <a:p>
            <a:r>
              <a:rPr lang="zh-CN" altLang="en-US" dirty="0" smtClean="0"/>
              <a:t>获取当前元素相关节点：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childNodes</a:t>
            </a:r>
            <a:r>
              <a:rPr lang="zh-CN" altLang="zh-CN" dirty="0"/>
              <a:t>、</a:t>
            </a:r>
            <a:r>
              <a:rPr lang="en-US" altLang="zh-CN" dirty="0"/>
              <a:t>children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-</a:t>
            </a:r>
            <a:r>
              <a:rPr lang="en-US" altLang="zh-CN" dirty="0"/>
              <a:t>parentNode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-</a:t>
            </a:r>
            <a:r>
              <a:rPr lang="en-US" altLang="zh-CN" dirty="0"/>
              <a:t>previousSibling</a:t>
            </a:r>
            <a:r>
              <a:rPr lang="zh-CN" altLang="en-US" dirty="0"/>
              <a:t>、</a:t>
            </a:r>
            <a:r>
              <a:rPr lang="en-US" altLang="zh-CN" dirty="0" smtClean="0"/>
              <a:t>nextSibling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firstChild</a:t>
            </a:r>
            <a:r>
              <a:rPr lang="zh-CN" altLang="en-US" dirty="0"/>
              <a:t>、</a:t>
            </a:r>
            <a:r>
              <a:rPr lang="en-US" altLang="zh-CN" dirty="0" smtClean="0"/>
              <a:t>lastChild</a:t>
            </a:r>
            <a:endParaRPr lang="zh-TW" altLang="en-US" dirty="0" smtClean="0"/>
          </a:p>
          <a:p>
            <a:r>
              <a:rPr lang="zh-CN" altLang="en-US" dirty="0" smtClean="0"/>
              <a:t>封装一个getChildren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节点之间关系的属性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33715" cy="3450590"/>
          </a:xfrm>
        </p:spPr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queryChildren</a:t>
            </a:r>
            <a:r>
              <a:rPr lang="zh-CN" altLang="en-US" dirty="0" smtClean="0"/>
              <a:t>：获</a:t>
            </a:r>
            <a:r>
              <a:rPr lang="zh-CN" altLang="en-US" dirty="0"/>
              <a:t>取指定元素下的</a:t>
            </a:r>
            <a:r>
              <a:rPr lang="zh-CN" altLang="en-US" dirty="0" smtClean="0"/>
              <a:t>所有的元素子节点</a:t>
            </a:r>
            <a:endParaRPr lang="zh-CN" altLang="en-US" dirty="0" smtClean="0"/>
          </a:p>
          <a:p>
            <a:r>
              <a:rPr kumimoji="1" lang="zh-CN" altLang="en-US" dirty="0" smtClean="0"/>
              <a:t>封装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：获取上一个哥哥元素节点（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kumimoji="1" lang="zh-CN" altLang="en-US" dirty="0"/>
              <a:t>思考：封装</a:t>
            </a:r>
            <a:r>
              <a:rPr lang="en-US" altLang="zh-CN" dirty="0" smtClean="0"/>
              <a:t>prevAll</a:t>
            </a:r>
            <a:r>
              <a:rPr lang="en-US" altLang="zh-CN" dirty="0"/>
              <a:t>-&gt;</a:t>
            </a:r>
            <a:r>
              <a:rPr lang="zh-CN" altLang="en-US" dirty="0"/>
              <a:t>获取</a:t>
            </a:r>
            <a:r>
              <a:rPr lang="zh-CN" altLang="en-US" dirty="0" smtClean="0"/>
              <a:t>所有的哥哥元素节点（</a:t>
            </a:r>
            <a:r>
              <a:rPr lang="en-US" altLang="zh-CN" dirty="0" smtClean="0"/>
              <a:t>nextAll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1234440" lvl="4" indent="0">
              <a:buNone/>
            </a:pPr>
            <a:r>
              <a:rPr lang="zh-CN" altLang="en-US" sz="2400" dirty="0"/>
              <a:t>封装下一个弟弟元素节点</a:t>
            </a:r>
            <a:endParaRPr lang="zh-CN" altLang="en-US" sz="2400" dirty="0"/>
          </a:p>
          <a:p>
            <a:endParaRPr lang="zh-CN" altLang="en-US" i="1" dirty="0" smtClean="0"/>
          </a:p>
          <a:p>
            <a:endParaRPr lang="zh-CN" altLang="en-US" i="1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节点封装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.appendChild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.insertBefore(new,old)</a:t>
            </a:r>
            <a:endParaRPr kumimoji="1" lang="en-US" altLang="zh-CN" dirty="0" smtClean="0"/>
          </a:p>
          <a:p>
            <a:r>
              <a:rPr kumimoji="1" lang="en-US" altLang="zh-CN" dirty="0" smtClean="0"/>
              <a:t>Obj.cloneNode(true/false);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.replaceChild(new,old);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.removeChild(obj)</a:t>
            </a:r>
            <a:endParaRPr kumimoji="1" lang="en-US" altLang="zh-CN" dirty="0" smtClean="0"/>
          </a:p>
          <a:p>
            <a:r>
              <a:rPr lang="zh-CN" altLang="en-US" dirty="0" smtClean="0"/>
              <a:t>操作自定义属性的两种方式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注：</a:t>
            </a:r>
            <a:r>
              <a:rPr lang="zh-CN" altLang="en-US" dirty="0"/>
              <a:t>两种方式不能相互</a:t>
            </a:r>
            <a:r>
              <a:rPr lang="zh-CN" altLang="en-US" dirty="0" smtClean="0"/>
              <a:t>混淆，否则获取不到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动态操作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Math.abs</a:t>
            </a:r>
            <a:r>
              <a:rPr lang="en-US" altLang="zh-CN" dirty="0"/>
              <a:t> </a:t>
            </a:r>
            <a:r>
              <a:rPr lang="zh-CN" altLang="en-US" dirty="0" smtClean="0"/>
              <a:t>获取绝对值</a:t>
            </a:r>
            <a:endParaRPr lang="zh-CN" altLang="en-US" dirty="0" smtClean="0"/>
          </a:p>
          <a:p>
            <a:r>
              <a:rPr lang="en-US" altLang="zh-CN" dirty="0" smtClean="0"/>
              <a:t>Math.ceil/Math.floor </a:t>
            </a:r>
            <a:r>
              <a:rPr lang="zh-CN" altLang="en-US" dirty="0" smtClean="0"/>
              <a:t>向上向下取整</a:t>
            </a:r>
            <a:endParaRPr lang="zh-CN" altLang="en-US" dirty="0" smtClean="0"/>
          </a:p>
          <a:p>
            <a:r>
              <a:rPr lang="en-US" altLang="zh-CN" dirty="0" smtClean="0"/>
              <a:t>Math.round </a:t>
            </a:r>
            <a:r>
              <a:rPr lang="zh-CN" altLang="en-US" dirty="0" smtClean="0"/>
              <a:t>四舍五入</a:t>
            </a:r>
            <a:endParaRPr lang="zh-CN" altLang="en-US" dirty="0" smtClean="0"/>
          </a:p>
          <a:p>
            <a:r>
              <a:rPr lang="en-US" altLang="zh-CN" dirty="0"/>
              <a:t>Math.max / </a:t>
            </a:r>
            <a:r>
              <a:rPr lang="en-US" altLang="zh-CN" dirty="0" smtClean="0"/>
              <a:t>Math.min </a:t>
            </a:r>
            <a:r>
              <a:rPr lang="zh-CN" altLang="en-US" dirty="0" smtClean="0"/>
              <a:t>获取</a:t>
            </a:r>
            <a:r>
              <a:rPr lang="zh-CN" altLang="en-US" dirty="0"/>
              <a:t>最大值</a:t>
            </a:r>
            <a:r>
              <a:rPr lang="zh-CN" altLang="en-US" dirty="0" smtClean="0"/>
              <a:t>和最小值</a:t>
            </a:r>
            <a:endParaRPr lang="zh-CN" altLang="en-US" dirty="0" smtClean="0"/>
          </a:p>
          <a:p>
            <a:r>
              <a:rPr lang="en-US" altLang="zh-CN" dirty="0" smtClean="0"/>
              <a:t>Math.random</a:t>
            </a:r>
            <a:r>
              <a:rPr lang="zh-CN" altLang="en-US" dirty="0"/>
              <a:t>获取</a:t>
            </a:r>
            <a:r>
              <a:rPr lang="en-US" altLang="zh-CN" dirty="0"/>
              <a:t>[0-1)</a:t>
            </a:r>
            <a:r>
              <a:rPr lang="zh-CN" altLang="en-US" dirty="0"/>
              <a:t>之间的随机</a:t>
            </a:r>
            <a:r>
              <a:rPr lang="zh-CN" altLang="en-US" dirty="0" smtClean="0"/>
              <a:t>小数</a:t>
            </a:r>
            <a:endParaRPr lang="zh-CN" altLang="en-US" dirty="0" smtClean="0"/>
          </a:p>
          <a:p>
            <a:r>
              <a:rPr kumimoji="1" lang="zh-CN" altLang="en-US" dirty="0" smtClean="0"/>
              <a:t>案例：</a:t>
            </a:r>
            <a:r>
              <a:rPr dirty="0"/>
              <a:t>在[0-61]之间随机获取四个不重复的整数</a:t>
            </a:r>
            <a:endParaRPr dirty="0"/>
          </a:p>
          <a:p>
            <a:pPr marL="1234440" lvl="4" indent="0">
              <a:buNone/>
            </a:pPr>
            <a:r>
              <a:rPr lang="zh-CN" sz="2400" dirty="0"/>
              <a:t>获取</a:t>
            </a:r>
            <a:r>
              <a:rPr lang="en-US" altLang="zh-CN" sz="2400" dirty="0"/>
              <a:t>4</a:t>
            </a:r>
            <a:r>
              <a:rPr lang="zh-CN" altLang="en-US" sz="2400" dirty="0"/>
              <a:t>位数的随机验证码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Math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1.通过索引查找</a:t>
            </a:r>
            <a:endParaRPr lang="zh-CN" altLang="en-US"/>
          </a:p>
          <a:p>
            <a:r>
              <a:rPr lang="zh-CN" altLang="en-US"/>
              <a:t>2.截取字符串</a:t>
            </a:r>
            <a:endParaRPr lang="zh-CN" altLang="en-US"/>
          </a:p>
          <a:p>
            <a:r>
              <a:rPr lang="zh-CN" altLang="en-US"/>
              <a:t>3.查找字符串</a:t>
            </a:r>
            <a:endParaRPr lang="zh-CN" altLang="en-US"/>
          </a:p>
          <a:p>
            <a:r>
              <a:rPr lang="zh-CN" altLang="en-US"/>
              <a:t>4.字符串替换</a:t>
            </a:r>
            <a:endParaRPr lang="zh-CN" altLang="en-US"/>
          </a:p>
          <a:p>
            <a:r>
              <a:rPr lang="zh-CN" altLang="en-US"/>
              <a:t>5.字符串转大小写</a:t>
            </a:r>
            <a:endParaRPr lang="zh-CN" altLang="en-US"/>
          </a:p>
          <a:p>
            <a:r>
              <a:rPr lang="zh-CN" altLang="en-US"/>
              <a:t>6.</a:t>
            </a:r>
            <a:r>
              <a:rPr lang="zh-CN" altLang="en-US">
                <a:sym typeface="+mn-ea"/>
              </a:rPr>
              <a:t>字符串转数组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字符串常用方法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第一周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格林尼治时间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北京</a:t>
            </a:r>
            <a:r>
              <a:rPr lang="en-US" altLang="zh-CN" dirty="0"/>
              <a:t>-</a:t>
            </a:r>
            <a:r>
              <a:rPr lang="zh-CN" altLang="en-US" dirty="0" smtClean="0"/>
              <a:t>东八区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纽约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西</a:t>
            </a:r>
            <a:r>
              <a:rPr lang="zh-CN" altLang="en-US" dirty="0"/>
              <a:t>五区</a:t>
            </a:r>
            <a:endParaRPr lang="zh-CN" altLang="en-US" dirty="0" smtClean="0"/>
          </a:p>
          <a:p>
            <a:r>
              <a:rPr lang="zh-CN" altLang="en-US" dirty="0" smtClean="0"/>
              <a:t>获取客户端</a:t>
            </a:r>
            <a:r>
              <a:rPr lang="en-US" altLang="zh-CN" dirty="0"/>
              <a:t>(</a:t>
            </a:r>
            <a:r>
              <a:rPr lang="zh-CN" altLang="en-US" dirty="0"/>
              <a:t>自己电脑</a:t>
            </a:r>
            <a:r>
              <a:rPr lang="en-US" altLang="zh-CN" dirty="0"/>
              <a:t>)</a:t>
            </a:r>
            <a:r>
              <a:rPr lang="zh-CN" altLang="en-US" dirty="0" smtClean="0"/>
              <a:t>的时间</a:t>
            </a:r>
            <a:endParaRPr lang="zh-CN" altLang="en-US" dirty="0" smtClean="0"/>
          </a:p>
          <a:p>
            <a:r>
              <a:rPr lang="zh-CN" altLang="en-US" dirty="0" smtClean="0"/>
              <a:t>如何把一个时间字符串转换为时间格式的数据</a:t>
            </a:r>
            <a:r>
              <a:rPr lang="en-US" altLang="zh-CN" dirty="0" smtClean="0"/>
              <a:t>?</a:t>
            </a:r>
            <a:r>
              <a:rPr lang="is-IS" altLang="zh-CN" dirty="0"/>
              <a:t> "201</a:t>
            </a:r>
            <a:r>
              <a:rPr lang="en-US" altLang="is-IS" dirty="0"/>
              <a:t>6</a:t>
            </a:r>
            <a:r>
              <a:rPr lang="is-IS" altLang="zh-CN" dirty="0"/>
              <a:t>/</a:t>
            </a:r>
            <a:r>
              <a:rPr lang="en-US" altLang="is-IS" dirty="0"/>
              <a:t>5</a:t>
            </a:r>
            <a:r>
              <a:rPr lang="is-IS" altLang="zh-CN" dirty="0"/>
              <a:t>/</a:t>
            </a:r>
            <a:r>
              <a:rPr lang="en-US" altLang="is-IS" dirty="0"/>
              <a:t>1</a:t>
            </a:r>
            <a:r>
              <a:rPr lang="is-IS" altLang="zh-CN" dirty="0"/>
              <a:t>  9:28:</a:t>
            </a:r>
            <a:r>
              <a:rPr lang="is-IS" altLang="zh-CN" dirty="0" smtClean="0"/>
              <a:t>55”</a:t>
            </a:r>
            <a:endParaRPr lang="is-IS" altLang="zh-CN" dirty="0" smtClean="0"/>
          </a:p>
          <a:p>
            <a:r>
              <a:rPr lang="da-DK" altLang="zh-CN" dirty="0" err="1"/>
              <a:t>getTime</a:t>
            </a:r>
            <a:r>
              <a:rPr lang="zh-CN" altLang="da-DK" dirty="0" smtClean="0"/>
              <a:t>方法</a:t>
            </a:r>
            <a:endParaRPr lang="zh-CN" altLang="en-US" dirty="0" smtClean="0"/>
          </a:p>
          <a:p>
            <a:r>
              <a:rPr lang="zh-CN" altLang="en-US" dirty="0" smtClean="0"/>
              <a:t>案例：时钟，倒计时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设置一个定时器，并且设置一个等待的时间，当到达时间后执行对应的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x-none" altLang="zh-CN" dirty="0" smtClean="0"/>
              <a:t>-setInterval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-setTimeout</a:t>
            </a:r>
            <a:endParaRPr lang="zh-CN" altLang="en-US" dirty="0" smtClean="0"/>
          </a:p>
          <a:p>
            <a:r>
              <a:rPr lang="zh-CN" altLang="en-US" dirty="0"/>
              <a:t>关于定时</a:t>
            </a:r>
            <a:r>
              <a:rPr lang="zh-CN" altLang="en-US" dirty="0" smtClean="0"/>
              <a:t>器的返回值</a:t>
            </a:r>
            <a:endParaRPr lang="zh-CN" altLang="en-US" dirty="0" smtClean="0"/>
          </a:p>
          <a:p>
            <a:r>
              <a:rPr kumimoji="1" lang="zh-CN" altLang="en-US" dirty="0" smtClean="0"/>
              <a:t>清除定时器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定时器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补课系列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function</a:t>
            </a:r>
            <a:r>
              <a:rPr lang="zh-CN" altLang="zh-CN"/>
              <a:t> 组成及步骤</a:t>
            </a:r>
            <a:endParaRPr lang="zh-CN" altLang="zh-CN"/>
          </a:p>
          <a:p>
            <a:r>
              <a:rPr lang="zh-CN" altLang="en-US"/>
              <a:t>函数的封装及步骤</a:t>
            </a:r>
            <a:endParaRPr lang="zh-CN" altLang="en-US"/>
          </a:p>
          <a:p>
            <a:r>
              <a:rPr lang="zh-CN" altLang="en-US"/>
              <a:t>参数的应用</a:t>
            </a:r>
            <a:endParaRPr lang="zh-CN" altLang="en-US"/>
          </a:p>
          <a:p>
            <a:r>
              <a:rPr lang="en-US" altLang="zh-CN"/>
              <a:t>arguments</a:t>
            </a:r>
            <a:r>
              <a:rPr lang="zh-CN" altLang="zh-CN"/>
              <a:t>的应用</a:t>
            </a:r>
            <a:endParaRPr lang="zh-CN" altLang="zh-CN"/>
          </a:p>
          <a:p>
            <a:r>
              <a:rPr lang="en-US" altLang="zh-CN"/>
              <a:t>return</a:t>
            </a:r>
            <a:r>
              <a:rPr lang="zh-CN" altLang="en-US"/>
              <a:t>返回值的应用</a:t>
            </a:r>
            <a:endParaRPr lang="zh-CN" altLang="en-US"/>
          </a:p>
          <a:p>
            <a:r>
              <a:rPr lang="zh-CN" altLang="en-US"/>
              <a:t>闭包</a:t>
            </a:r>
            <a:endParaRPr lang="zh-CN" altLang="en-US"/>
          </a:p>
          <a:p>
            <a:r>
              <a:rPr lang="zh-CN" altLang="en-US"/>
              <a:t>实名函数和匿名函数</a:t>
            </a:r>
            <a:endParaRPr lang="zh-CN" altLang="en-US"/>
          </a:p>
          <a:p>
            <a:r>
              <a:rPr lang="zh-CN" altLang="en-US"/>
              <a:t>常用的匿名函数：函数表达式和自执行函数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  <a:sym typeface="+mn-ea"/>
              </a:rPr>
              <a:t>补课：</a:t>
            </a:r>
            <a:r>
              <a:rPr lang="zh-CN" altLang="zh-CN">
                <a:ea typeface="宋体" charset="0"/>
              </a:rPr>
              <a:t>函数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常见的循环包含哪些？</a:t>
            </a:r>
            <a:endParaRPr lang="zh-CN" altLang="en-US"/>
          </a:p>
          <a:p>
            <a:r>
              <a:rPr lang="zh-CN" altLang="en-US"/>
              <a:t>循环嵌套是怎么执行？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取数据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- 99</a:t>
            </a:r>
            <a:r>
              <a:rPr lang="zh-CN" altLang="en-US"/>
              <a:t>乘法表两个例子</a:t>
            </a: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%</a:t>
            </a:r>
            <a:r>
              <a:rPr lang="zh-CN" altLang="en-US"/>
              <a:t>的小技巧：几种情况就</a:t>
            </a:r>
            <a:r>
              <a:rPr lang="en-US" altLang="zh-CN"/>
              <a:t>%</a:t>
            </a:r>
            <a:r>
              <a:rPr lang="zh-CN" altLang="en-US"/>
              <a:t>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补课：</a:t>
            </a:r>
            <a:r>
              <a:rPr lang="zh-CN" altLang="en-US"/>
              <a:t>循环嵌套</a:t>
            </a:r>
            <a:br>
              <a:rPr lang="zh-CN" altLang="en-US"/>
            </a:br>
            <a:r>
              <a:rPr lang="zh-CN" altLang="en-US"/>
              <a:t>及自定义属性</a:t>
            </a:r>
            <a:r>
              <a:rPr lang="en-US" altLang="zh-CN"/>
              <a:t>-</a:t>
            </a:r>
            <a:r>
              <a:rPr lang="zh-CN" altLang="en-US">
                <a:ea typeface="宋体" charset="0"/>
              </a:rPr>
              <a:t>循环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什么是自定义属性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t>遇到的问题</a:t>
            </a:r>
          </a:p>
          <a:p>
            <a:pPr marL="0" indent="0">
              <a:buNone/>
            </a:pPr>
            <a:r>
              <a:rPr lang="en-US" altLang="zh-CN"/>
              <a:t>	- 解决</a:t>
            </a:r>
            <a:r>
              <a:rPr lang="zh-CN" altLang="en-US"/>
              <a:t>的</a:t>
            </a:r>
            <a:r>
              <a:rPr lang="en-US" altLang="zh-CN"/>
              <a:t>办法</a:t>
            </a:r>
            <a:endParaRPr lang="en-US" altLang="zh-CN"/>
          </a:p>
          <a:p>
            <a:r>
              <a:rPr lang="zh-CN" altLang="en-US"/>
              <a:t>例子讲解</a:t>
            </a:r>
            <a:endParaRPr lang="zh-CN" altLang="en-US"/>
          </a:p>
          <a:p>
            <a:pPr marL="302260" lvl="1" indent="0">
              <a:buNone/>
            </a:pPr>
            <a:r>
              <a:rPr lang="en-US" altLang="zh-CN"/>
              <a:t>	- </a:t>
            </a:r>
            <a:r>
              <a:t>需求1：给一组元素添加索引并弹出</a:t>
            </a:r>
          </a:p>
          <a:p>
            <a:pPr marL="302260" lvl="1" indent="0">
              <a:buNone/>
            </a:pPr>
            <a:r>
              <a:rPr lang="en-US"/>
              <a:t>	- 需求2：通过索引变化来控制一组数据</a:t>
            </a:r>
            <a:endParaRPr lang="en-US"/>
          </a:p>
          <a:p>
            <a:pPr marL="302260" lvl="1" indent="0">
              <a:buNone/>
            </a:pPr>
            <a:r>
              <a:rPr lang="en-US"/>
              <a:t>	- 需求3：给自定义属性添加布尔类型的属性值</a:t>
            </a:r>
            <a:endParaRPr lang="en-US"/>
          </a:p>
          <a:p>
            <a:pPr marL="302260" lvl="1" indent="0">
              <a:buNone/>
            </a:pPr>
            <a:r>
              <a:rPr lang="en-US" altLang="zh-CN"/>
              <a:t>	- </a:t>
            </a:r>
            <a:r>
              <a:rPr lang="zh-CN" altLang="en-US"/>
              <a:t>综合运用：</a:t>
            </a:r>
            <a:r>
              <a:rPr lang="en-US" altLang="zh-CN"/>
              <a:t>QQ</a:t>
            </a:r>
            <a:r>
              <a:rPr lang="zh-CN" altLang="en-US"/>
              <a:t>列表展示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补课：循环嵌套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及自定义属性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ea typeface="宋体" charset="0"/>
                <a:sym typeface="+mn-ea"/>
              </a:rPr>
              <a:t>自定义属性</a:t>
            </a:r>
            <a:endParaRPr lang="zh-CN" altLang="en-US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正式课第一周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/>
              <a:t>预解释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当前作用域？？</a:t>
            </a:r>
            <a:endParaRPr lang="zh-CN" altLang="en-US"/>
          </a:p>
          <a:p>
            <a:r>
              <a:rPr lang="zh-CN" altLang="zh-CN"/>
              <a:t>作用域：全局作用域和私有作用域</a:t>
            </a:r>
            <a:endParaRPr lang="zh-CN" altLang="zh-CN"/>
          </a:p>
          <a:p>
            <a:r>
              <a:rPr lang="zh-CN" altLang="en-US"/>
              <a:t>什么是声明和定义？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带</a:t>
            </a:r>
            <a:r>
              <a:rPr lang="en-US" altLang="zh-CN"/>
              <a:t>var</a:t>
            </a:r>
            <a:r>
              <a:rPr lang="zh-CN" altLang="zh-CN"/>
              <a:t>和带</a:t>
            </a:r>
            <a:r>
              <a:rPr lang="en-US" altLang="zh-CN"/>
              <a:t>function</a:t>
            </a:r>
            <a:r>
              <a:rPr lang="zh-CN" altLang="en-US"/>
              <a:t>的在预解释阶段的不同</a:t>
            </a:r>
            <a:endParaRPr lang="zh-CN" altLang="en-US"/>
          </a:p>
          <a:p>
            <a:r>
              <a:rPr lang="zh-CN" altLang="en-US"/>
              <a:t>函数定义和执行阶段的步骤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函数的变量有</a:t>
            </a:r>
            <a:r>
              <a:rPr lang="en-US" altLang="zh-CN"/>
              <a:t>2</a:t>
            </a:r>
            <a:r>
              <a:rPr lang="zh-CN" altLang="en-US"/>
              <a:t>部分；</a:t>
            </a:r>
            <a:endParaRPr lang="zh-CN" altLang="en-US"/>
          </a:p>
          <a:p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charset="0"/>
              </a:rPr>
              <a:t>day1:</a:t>
            </a:r>
            <a:r>
              <a:rPr lang="zh-CN" altLang="en-US"/>
              <a:t>预解释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什么是作用域链？</a:t>
            </a:r>
            <a:endParaRPr lang="zh-CN" altLang="en-US"/>
          </a:p>
          <a:p>
            <a:r>
              <a:rPr lang="zh-CN" altLang="en-US"/>
              <a:t>带</a:t>
            </a:r>
            <a:r>
              <a:rPr lang="en-US" altLang="zh-CN"/>
              <a:t>var </a:t>
            </a:r>
            <a:r>
              <a:rPr lang="zh-CN" altLang="zh-CN"/>
              <a:t>和不带</a:t>
            </a:r>
            <a:r>
              <a:rPr lang="en-US" altLang="zh-CN"/>
              <a:t>var</a:t>
            </a:r>
            <a:r>
              <a:rPr lang="zh-CN" altLang="en-US"/>
              <a:t>的区别？</a:t>
            </a:r>
            <a:endParaRPr lang="zh-CN" altLang="en-US"/>
          </a:p>
          <a:p>
            <a:r>
              <a:rPr lang="zh-CN" altLang="en-US"/>
              <a:t>什么是上级作用域：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上级作用域，只跟在哪里定义有关，跟在哪里执行没有关系；</a:t>
            </a:r>
            <a:endParaRPr lang="zh-CN" altLang="en-US"/>
          </a:p>
          <a:p>
            <a:r>
              <a:rPr lang="zh-CN" altLang="zh-CN"/>
              <a:t>函数预解释无节操：</a:t>
            </a:r>
            <a:r>
              <a:rPr lang="en-US" altLang="zh-CN"/>
              <a:t>if,=,</a:t>
            </a:r>
            <a:r>
              <a:rPr lang="zh-CN" altLang="zh-CN"/>
              <a:t>自执行，</a:t>
            </a:r>
            <a:r>
              <a:rPr lang="en-US" altLang="zh-CN"/>
              <a:t>return</a:t>
            </a:r>
            <a:r>
              <a:rPr lang="zh-CN" altLang="en-US"/>
              <a:t>，重复声明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day1:</a:t>
            </a:r>
            <a:r>
              <a:rPr lang="zh-CN" altLang="zh-CN">
                <a:ea typeface="宋体" charset="0"/>
              </a:rPr>
              <a:t>作用域链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闭包的作用</a:t>
            </a:r>
            <a:endParaRPr lang="zh-CN" altLang="en-US"/>
          </a:p>
          <a:p>
            <a:r>
              <a:rPr lang="zh-CN" altLang="en-US"/>
              <a:t>如果外面想用里面的变量：window.变量名</a:t>
            </a:r>
            <a:endParaRPr lang="zh-CN" altLang="en-US"/>
          </a:p>
          <a:p>
            <a:r>
              <a:rPr lang="zh-CN" altLang="en-US"/>
              <a:t>内存释放：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堆内存释放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栈内存释放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1</a:t>
            </a:r>
            <a:r>
              <a:rPr lang="zh-CN" altLang="en-US">
                <a:sym typeface="+mn-ea"/>
              </a:rPr>
              <a:t>）全局作用域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2</a:t>
            </a:r>
            <a:r>
              <a:rPr lang="zh-CN" altLang="en-US">
                <a:sym typeface="+mn-ea"/>
              </a:rPr>
              <a:t>）私有作用域</a:t>
            </a:r>
            <a:endParaRPr lang="zh-CN" altLang="en-US"/>
          </a:p>
          <a:p>
            <a:r>
              <a:rPr lang="en-US" altLang="zh-CN"/>
              <a:t>this</a:t>
            </a:r>
            <a:r>
              <a:rPr lang="zh-CN" altLang="en-US"/>
              <a:t>的使用规则</a:t>
            </a:r>
            <a:endParaRPr lang="zh-CN" altLang="en-US"/>
          </a:p>
          <a:p>
            <a:r>
              <a:rPr lang="zh-CN" altLang="en-US"/>
              <a:t>实战操练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day1:</a:t>
            </a:r>
            <a:r>
              <a:rPr lang="zh-CN" altLang="en-US"/>
              <a:t>闭包和内存释放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551216"/>
            <a:ext cx="7408333" cy="36613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页面是由三部分组</a:t>
            </a:r>
            <a:r>
              <a:rPr lang="zh-CN" altLang="en-US" dirty="0" smtClean="0"/>
              <a:t>成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en-US" altLang="zh-TW" dirty="0" smtClean="0"/>
              <a:t>HTML</a:t>
            </a:r>
            <a:r>
              <a:rPr lang="zh-TW" altLang="en-US" dirty="0"/>
              <a:t>标签</a:t>
            </a:r>
            <a:endParaRPr lang="en-US" altLang="zh-TW" dirty="0"/>
          </a:p>
          <a:p>
            <a:pPr marL="302260" lvl="1" indent="0">
              <a:buNone/>
            </a:pPr>
            <a:r>
              <a:rPr kumimoji="1" lang="en-US" altLang="zh-TW" dirty="0" smtClean="0"/>
              <a:t>		-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样式	</a:t>
            </a:r>
            <a:endParaRPr lang="en-US" altLang="zh-TW" dirty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en-US" altLang="ja-JP" dirty="0" smtClean="0"/>
              <a:t>JS</a:t>
            </a:r>
            <a:r>
              <a:rPr lang="ja-JP" altLang="en-US" dirty="0" smtClean="0"/>
              <a:t>脚本</a:t>
            </a:r>
            <a:endParaRPr lang="zh-CN" altLang="en-US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引入到页面中的方式（参照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拓展：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async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charset</a:t>
            </a:r>
            <a:r>
              <a:rPr lang="zh-CN" altLang="en-US" dirty="0" smtClean="0"/>
              <a:t>属性</a:t>
            </a:r>
            <a:endParaRPr lang="zh-CN" altLang="en-US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是由三部分组</a:t>
            </a:r>
            <a:r>
              <a:rPr lang="zh-CN" altLang="en-US" dirty="0" smtClean="0"/>
              <a:t>成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ECMAScript 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 DOM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 BOM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 smtClean="0">
                <a:latin typeface="Candara" charset="0"/>
                <a:ea typeface="华文新魏" charset="0"/>
                <a:cs typeface="华文新魏" charset="0"/>
              </a:rPr>
              <a:t>avascript组成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网页特效原理分析</a:t>
            </a:r>
            <a:endParaRPr kumimoji="1" lang="zh-CN" altLang="en-US" dirty="0" smtClean="0"/>
          </a:p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的流程</a:t>
            </a:r>
            <a:endParaRPr kumimoji="1" lang="zh-CN" altLang="en-US" dirty="0" smtClean="0"/>
          </a:p>
          <a:p>
            <a:r>
              <a:rPr kumimoji="1" lang="zh-CN" altLang="en-US" dirty="0"/>
              <a:t>编程思路形成：</a:t>
            </a:r>
            <a:endParaRPr kumimoji="1" lang="zh-CN" altLang="en-US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en-US" dirty="0"/>
              <a:t>排除</a:t>
            </a:r>
            <a:r>
              <a:rPr kumimoji="1" lang="en-US" altLang="zh-CN" dirty="0"/>
              <a:t>html+css</a:t>
            </a:r>
            <a:r>
              <a:rPr kumimoji="1" lang="zh-CN" altLang="en-US" dirty="0"/>
              <a:t>兼容性问题</a:t>
            </a:r>
            <a:endParaRPr kumimoji="1" lang="zh-CN" altLang="en-US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zh-CN" dirty="0"/>
              <a:t>编程思想</a:t>
            </a:r>
            <a:endParaRPr kumimoji="1" lang="zh-CN" altLang="zh-CN" dirty="0"/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js</a:t>
            </a:r>
            <a:r>
              <a:rPr kumimoji="1" lang="zh-CN" altLang="en-US" dirty="0"/>
              <a:t>入门三步曲：找到谁，加什么事件，</a:t>
            </a:r>
            <a:r>
              <a:rPr kumimoji="1" lang="zh-CN" altLang="en-US" dirty="0" smtClean="0"/>
              <a:t>发生什么事</a:t>
            </a:r>
            <a:endParaRPr kumimoji="1" lang="zh-CN" altLang="en-US" dirty="0" smtClean="0"/>
          </a:p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特效实例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从这个实例中学到了什么？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 smtClean="0">
                <a:latin typeface="Candara" charset="0"/>
                <a:ea typeface="华文新魏" charset="0"/>
                <a:cs typeface="华文新魏" charset="0"/>
              </a:rPr>
              <a:t>avascript入门感知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固有的特征就叫属性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能够完成一个动作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或功能的叫方法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，方法后面有括号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()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改变基本的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.style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就表示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元素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的行内样式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属性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lvl="1" indent="0">
              <a:buNone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-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JS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中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复合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的写法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关于属性和方法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675467"/>
            <a:ext cx="7814732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页面中弹出框显示	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alert(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confirm(</a:t>
            </a:r>
            <a:r>
              <a:rPr kumimoji="1" lang="zh-CN" altLang="en-US" dirty="0"/>
              <a:t>内容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直接在页面中输出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lang="en-US" altLang="zh-CN" i="1" dirty="0" smtClean="0"/>
              <a:t>		- document.write(</a:t>
            </a:r>
            <a:r>
              <a:rPr kumimoji="1" lang="zh-CN" altLang="en-US" dirty="0"/>
              <a:t>内容</a:t>
            </a:r>
            <a:r>
              <a:rPr lang="en-US" altLang="zh-CN" i="1" dirty="0" smtClean="0"/>
              <a:t>) 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obj.innerHTML()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 </a:t>
            </a:r>
            <a:r>
              <a:rPr kumimoji="1" lang="zh-CN" altLang="en-US" dirty="0" smtClean="0"/>
              <a:t>思考：</a:t>
            </a:r>
            <a:r>
              <a:rPr kumimoji="1" lang="en-US" altLang="zh-CN" dirty="0" smtClean="0"/>
              <a:t>innerHTML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innerText </a:t>
            </a:r>
            <a:r>
              <a:rPr kumimoji="1" lang="zh-CN" altLang="en-US" dirty="0" smtClean="0"/>
              <a:t>的区别		</a:t>
            </a:r>
            <a:endParaRPr kumimoji="1" lang="zh-CN" altLang="en-US" dirty="0" smtClean="0"/>
          </a:p>
          <a:p>
            <a:r>
              <a:rPr kumimoji="1" lang="zh-CN" altLang="en-US" dirty="0" smtClean="0"/>
              <a:t>控制台输出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en-US" altLang="zh-CN" sz="2000" dirty="0" smtClean="0"/>
              <a:t>console.log(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 smtClean="0"/>
              <a:t>)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console.dir(</a:t>
            </a:r>
            <a:r>
              <a:rPr kumimoji="1" lang="zh-CN" altLang="en-US" sz="2000" dirty="0" smtClean="0"/>
              <a:t>内容</a:t>
            </a:r>
            <a:r>
              <a:rPr kumimoji="1" lang="en-US" altLang="zh-CN" sz="2000" dirty="0" smtClean="0"/>
              <a:t>)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console.table(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 smtClean="0"/>
              <a:t>)</a:t>
            </a:r>
            <a:endParaRPr kumimoji="1" lang="en-US" altLang="zh-CN" sz="2000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zh-CN" altLang="en-US" dirty="0" smtClean="0"/>
              <a:t>控制台可直接输入和执行</a:t>
            </a: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－调试和测试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中常用的输出方式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命名规范及必要性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可读性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微软雅黑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能看懂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规范性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微软雅黑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符合规则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匈牙利命名法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类型前缀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首字母大写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2</a:t>
            </a:r>
            <a:endParaRPr lang="en-US" altLang="zh-CN">
              <a:ea typeface="宋体" charset="0"/>
            </a:endParaRPr>
          </a:p>
        </p:txBody>
      </p:sp>
      <p:graphicFrame>
        <p:nvGraphicFramePr>
          <p:cNvPr id="9219" name="内容占位符 9218"/>
          <p:cNvGraphicFramePr/>
          <p:nvPr>
            <p:ph idx="1"/>
          </p:nvPr>
        </p:nvGraphicFramePr>
        <p:xfrm>
          <a:off x="1134745" y="2275840"/>
          <a:ext cx="6993890" cy="3939540"/>
        </p:xfrm>
        <a:graphic>
          <a:graphicData uri="http://schemas.openxmlformats.org/drawingml/2006/table">
            <a:tbl>
              <a:tblPr/>
              <a:tblGrid>
                <a:gridCol w="1831340"/>
                <a:gridCol w="1149350"/>
                <a:gridCol w="1803400"/>
                <a:gridCol w="2209800"/>
              </a:tblGrid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前缀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实例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数组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Array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aItems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布尔值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Boolean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bIsComplete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浮点数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Float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fPrice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函数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Function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fnHandler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Integer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iItemCount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对象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Object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oDiv1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正则表达式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RegExp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reEmailCheck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字符串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String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sUserName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变体变量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Variant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vAnything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0</TotalTime>
  <Words>3864</Words>
  <Application>WPS 演示</Application>
  <PresentationFormat>全屏显示(4:3)</PresentationFormat>
  <Paragraphs>430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波形</vt:lpstr>
      <vt:lpstr>Javascript 课件</vt:lpstr>
      <vt:lpstr>公开课前两周概况</vt:lpstr>
      <vt:lpstr>公开课:第一周</vt:lpstr>
      <vt:lpstr>Javascript组成</vt:lpstr>
      <vt:lpstr>Javascript入门感知</vt:lpstr>
      <vt:lpstr>关于属性和方法</vt:lpstr>
      <vt:lpstr>JS中常用的输出方式</vt:lpstr>
      <vt:lpstr>JS命名规则1</vt:lpstr>
      <vt:lpstr>JS命名规则2</vt:lpstr>
      <vt:lpstr>变量和数据类型</vt:lpstr>
      <vt:lpstr>基本数据类型-number</vt:lpstr>
      <vt:lpstr>基本数据类型－Boolean</vt:lpstr>
      <vt:lpstr>基本数据类型－string</vt:lpstr>
      <vt:lpstr>引用数据类型-函数</vt:lpstr>
      <vt:lpstr>引用数据类型-对象</vt:lpstr>
      <vt:lpstr>引用数据类型-数组</vt:lpstr>
      <vt:lpstr>区分基本和引入数据类型</vt:lpstr>
      <vt:lpstr>三个判断</vt:lpstr>
      <vt:lpstr>运算符</vt:lpstr>
      <vt:lpstr>循环</vt:lpstr>
      <vt:lpstr>公开课:第二周</vt:lpstr>
      <vt:lpstr>复习1</vt:lpstr>
      <vt:lpstr>复习2</vt:lpstr>
      <vt:lpstr>DOM</vt:lpstr>
      <vt:lpstr>节点之间关系的属性</vt:lpstr>
      <vt:lpstr>节点封装</vt:lpstr>
      <vt:lpstr>DOM动态操作</vt:lpstr>
      <vt:lpstr>Math</vt:lpstr>
      <vt:lpstr>字符串常用方法</vt:lpstr>
      <vt:lpstr>Date</vt:lpstr>
      <vt:lpstr>定时器</vt:lpstr>
      <vt:lpstr>补课系列</vt:lpstr>
      <vt:lpstr>补课：函数</vt:lpstr>
      <vt:lpstr>补课：循环嵌套 及自定义属性-循环</vt:lpstr>
      <vt:lpstr>补课：循环嵌套 及自定义属性-自定义属性</vt:lpstr>
      <vt:lpstr>正式课第一周</vt:lpstr>
      <vt:lpstr>1day:预解释</vt:lpstr>
      <vt:lpstr>day1:作用域链</vt:lpstr>
      <vt:lpstr>day2:闭包和内存释放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蕾 张</dc:creator>
  <cp:lastModifiedBy>xiao lei</cp:lastModifiedBy>
  <cp:revision>117</cp:revision>
  <dcterms:created xsi:type="dcterms:W3CDTF">2016-04-03T23:44:00Z</dcterms:created>
  <dcterms:modified xsi:type="dcterms:W3CDTF">2016-05-07T01:51:57Z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