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4" r:id="rId1"/>
  </p:sldMasterIdLst>
  <p:notesMasterIdLst>
    <p:notesMasterId r:id="rId29"/>
  </p:notesMasterIdLst>
  <p:sldIdLst>
    <p:sldId id="256" r:id="rId2"/>
    <p:sldId id="310" r:id="rId3"/>
    <p:sldId id="262" r:id="rId4"/>
    <p:sldId id="257" r:id="rId5"/>
    <p:sldId id="286" r:id="rId6"/>
    <p:sldId id="288" r:id="rId7"/>
    <p:sldId id="293" r:id="rId8"/>
    <p:sldId id="258" r:id="rId9"/>
    <p:sldId id="294" r:id="rId10"/>
    <p:sldId id="296" r:id="rId11"/>
    <p:sldId id="297" r:id="rId12"/>
    <p:sldId id="295" r:id="rId13"/>
    <p:sldId id="292" r:id="rId14"/>
    <p:sldId id="259" r:id="rId15"/>
    <p:sldId id="298" r:id="rId16"/>
    <p:sldId id="299" r:id="rId17"/>
    <p:sldId id="300" r:id="rId18"/>
    <p:sldId id="301" r:id="rId19"/>
    <p:sldId id="302" r:id="rId20"/>
    <p:sldId id="303" r:id="rId21"/>
    <p:sldId id="305" r:id="rId22"/>
    <p:sldId id="260" r:id="rId23"/>
    <p:sldId id="309" r:id="rId24"/>
    <p:sldId id="307" r:id="rId25"/>
    <p:sldId id="311" r:id="rId26"/>
    <p:sldId id="276" r:id="rId27"/>
    <p:sldId id="278" r:id="rId28"/>
  </p:sldIdLst>
  <p:sldSz cx="12192000" cy="6858000"/>
  <p:notesSz cx="6858000" cy="9144000"/>
  <p:embeddedFontLst>
    <p:embeddedFont>
      <p:font typeface="方正粗宋简体" panose="02010600030101010101" charset="-122"/>
      <p:regular r:id="rId30"/>
    </p:embeddedFont>
    <p:embeddedFont>
      <p:font typeface="Broadway" panose="04040905080B02020502" pitchFamily="82" charset="0"/>
      <p:regular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libri Light" panose="020F0302020204030204" pitchFamily="34" charset="0"/>
      <p:regular r:id="rId36"/>
      <p:italic r:id="rId37"/>
    </p:embeddedFont>
    <p:embeddedFont>
      <p:font typeface="等线" panose="02010600030101010101" pitchFamily="2" charset="-122"/>
      <p:regular r:id="rId38"/>
      <p:bold r:id="rId3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nbo Zhou" initials="WZ" lastIdx="1" clrIdx="0">
    <p:extLst>
      <p:ext uri="{19B8F6BF-5375-455C-9EA6-DF929625EA0E}">
        <p15:presenceInfo xmlns:p15="http://schemas.microsoft.com/office/powerpoint/2012/main" userId="410b432438176b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242"/>
    <a:srgbClr val="D5D5D5"/>
    <a:srgbClr val="7A4300"/>
    <a:srgbClr val="1F4E79"/>
    <a:srgbClr val="5899D4"/>
    <a:srgbClr val="2C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714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A2771-0964-4141-A789-B3ADAC382371}" type="datetimeFigureOut">
              <a:rPr lang="zh-CN" altLang="en-US" smtClean="0"/>
              <a:pPr/>
              <a:t>2022/9/15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F8F74-131F-4EAE-9ECF-8F28D5C7BB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8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F8F74-131F-4EAE-9ECF-8F28D5C7BB9E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87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FDA5-54A6-45C8-8205-807BD53CA4DA}" type="datetimeFigureOut">
              <a:rPr lang="zh-CN" altLang="en-US" smtClean="0"/>
              <a:pPr/>
              <a:t>2022/9/15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71F7-2C7E-43CC-B89C-2E4BD1E6EF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52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FDA5-54A6-45C8-8205-807BD53CA4DA}" type="datetimeFigureOut">
              <a:rPr lang="zh-CN" altLang="en-US" smtClean="0"/>
              <a:pPr/>
              <a:t>2022/9/15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71F7-2C7E-43CC-B89C-2E4BD1E6EF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62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FDA5-54A6-45C8-8205-807BD53CA4DA}" type="datetimeFigureOut">
              <a:rPr lang="zh-CN" altLang="en-US" smtClean="0"/>
              <a:pPr/>
              <a:t>2022/9/15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71F7-2C7E-43CC-B89C-2E4BD1E6EF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365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FDA5-54A6-45C8-8205-807BD53CA4DA}" type="datetimeFigureOut">
              <a:rPr lang="zh-CN" altLang="en-US" smtClean="0"/>
              <a:pPr/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71F7-2C7E-43CC-B89C-2E4BD1E6EF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396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FDA5-54A6-45C8-8205-807BD53CA4DA}" type="datetimeFigureOut">
              <a:rPr lang="zh-CN" altLang="en-US" smtClean="0"/>
              <a:pPr/>
              <a:t>2022/9/15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71F7-2C7E-43CC-B89C-2E4BD1E6EF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883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FDA5-54A6-45C8-8205-807BD53CA4DA}" type="datetimeFigureOut">
              <a:rPr lang="zh-CN" altLang="en-US" smtClean="0"/>
              <a:pPr/>
              <a:t>2022/9/15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71F7-2C7E-43CC-B89C-2E4BD1E6EF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299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FDA5-54A6-45C8-8205-807BD53CA4DA}" type="datetimeFigureOut">
              <a:rPr lang="zh-CN" altLang="en-US" smtClean="0"/>
              <a:pPr/>
              <a:t>2022/9/15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71F7-2C7E-43CC-B89C-2E4BD1E6EF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397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FDA5-54A6-45C8-8205-807BD53CA4DA}" type="datetimeFigureOut">
              <a:rPr lang="zh-CN" altLang="en-US" smtClean="0"/>
              <a:pPr/>
              <a:t>2022/9/15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71F7-2C7E-43CC-B89C-2E4BD1E6EF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838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FDA5-54A6-45C8-8205-807BD53CA4DA}" type="datetimeFigureOut">
              <a:rPr lang="zh-CN" altLang="en-US" smtClean="0"/>
              <a:pPr/>
              <a:t>2022/9/15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71F7-2C7E-43CC-B89C-2E4BD1E6EF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3902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FDA5-54A6-45C8-8205-807BD53CA4DA}" type="datetimeFigureOut">
              <a:rPr lang="zh-CN" altLang="en-US" smtClean="0"/>
              <a:pPr/>
              <a:t>2022/9/15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71F7-2C7E-43CC-B89C-2E4BD1E6EF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844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FDA5-54A6-45C8-8205-807BD53CA4DA}" type="datetimeFigureOut">
              <a:rPr lang="zh-CN" altLang="en-US" smtClean="0"/>
              <a:pPr/>
              <a:t>2022/9/15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71F7-2C7E-43CC-B89C-2E4BD1E6EF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99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FDA5-54A6-45C8-8205-807BD53CA4DA}" type="datetimeFigureOut">
              <a:rPr lang="zh-CN" altLang="en-US" smtClean="0"/>
              <a:pPr/>
              <a:t>2022/9/15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71F7-2C7E-43CC-B89C-2E4BD1E6EF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4902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FDA5-54A6-45C8-8205-807BD53CA4DA}" type="datetimeFigureOut">
              <a:rPr lang="zh-CN" altLang="en-US" smtClean="0"/>
              <a:pPr/>
              <a:t>2022/9/15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71F7-2C7E-43CC-B89C-2E4BD1E6EF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043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FDA5-54A6-45C8-8205-807BD53CA4DA}" type="datetimeFigureOut">
              <a:rPr lang="zh-CN" altLang="en-US" smtClean="0"/>
              <a:pPr/>
              <a:t>2022/9/15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71F7-2C7E-43CC-B89C-2E4BD1E6EF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9993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FDA5-54A6-45C8-8205-807BD53CA4DA}" type="datetimeFigureOut">
              <a:rPr lang="zh-CN" altLang="en-US" smtClean="0"/>
              <a:pPr/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71F7-2C7E-43CC-B89C-2E4BD1E6EF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4051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FDA5-54A6-45C8-8205-807BD53CA4DA}" type="datetimeFigureOut">
              <a:rPr lang="zh-CN" altLang="en-US" smtClean="0"/>
              <a:pPr/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71F7-2C7E-43CC-B89C-2E4BD1E6EF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435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FDA5-54A6-45C8-8205-807BD53CA4DA}" type="datetimeFigureOut">
              <a:rPr lang="zh-CN" altLang="en-US" smtClean="0"/>
              <a:pPr/>
              <a:t>2022/9/15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71F7-2C7E-43CC-B89C-2E4BD1E6EF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1753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FDA5-54A6-45C8-8205-807BD53CA4DA}" type="datetimeFigureOut">
              <a:rPr lang="zh-CN" altLang="en-US" smtClean="0"/>
              <a:pPr/>
              <a:t>2022/9/15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71F7-2C7E-43CC-B89C-2E4BD1E6EF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860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FDA5-54A6-45C8-8205-807BD53CA4DA}" type="datetimeFigureOut">
              <a:rPr lang="zh-CN" altLang="en-US" smtClean="0"/>
              <a:pPr/>
              <a:t>2022/9/15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71F7-2C7E-43CC-B89C-2E4BD1E6EF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95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FDA5-54A6-45C8-8205-807BD53CA4DA}" type="datetimeFigureOut">
              <a:rPr lang="zh-CN" altLang="en-US" smtClean="0"/>
              <a:pPr/>
              <a:t>2022/9/15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71F7-2C7E-43CC-B89C-2E4BD1E6EF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11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FDA5-54A6-45C8-8205-807BD53CA4DA}" type="datetimeFigureOut">
              <a:rPr lang="zh-CN" altLang="en-US" smtClean="0"/>
              <a:pPr/>
              <a:t>2022/9/15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71F7-2C7E-43CC-B89C-2E4BD1E6EF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92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FDA5-54A6-45C8-8205-807BD53CA4DA}" type="datetimeFigureOut">
              <a:rPr lang="zh-CN" altLang="en-US" smtClean="0"/>
              <a:pPr/>
              <a:t>2022/9/15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71F7-2C7E-43CC-B89C-2E4BD1E6EF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35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FDA5-54A6-45C8-8205-807BD53CA4DA}" type="datetimeFigureOut">
              <a:rPr lang="zh-CN" altLang="en-US" smtClean="0"/>
              <a:pPr/>
              <a:t>2022/9/15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71F7-2C7E-43CC-B89C-2E4BD1E6EF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3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FDA5-54A6-45C8-8205-807BD53CA4DA}" type="datetimeFigureOut">
              <a:rPr lang="zh-CN" altLang="en-US" smtClean="0"/>
              <a:pPr/>
              <a:t>2022/9/15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71F7-2C7E-43CC-B89C-2E4BD1E6EF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61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FDA5-54A6-45C8-8205-807BD53CA4DA}" type="datetimeFigureOut">
              <a:rPr lang="zh-CN" altLang="en-US" smtClean="0"/>
              <a:pPr/>
              <a:t>2022/9/15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71F7-2C7E-43CC-B89C-2E4BD1E6EF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57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FFDA5-54A6-45C8-8205-807BD53CA4DA}" type="datetimeFigureOut">
              <a:rPr lang="zh-CN" altLang="en-US" smtClean="0"/>
              <a:pPr/>
              <a:t>2022/9/15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471F7-2C7E-43CC-B89C-2E4BD1E6EF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77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93" r:id="rId15"/>
    <p:sldLayoutId id="2147483697" r:id="rId16"/>
    <p:sldLayoutId id="2147483701" r:id="rId17"/>
    <p:sldLayoutId id="2147483705" r:id="rId18"/>
    <p:sldLayoutId id="2147483668" r:id="rId19"/>
    <p:sldLayoutId id="2147483669" r:id="rId20"/>
    <p:sldLayoutId id="2147483671" r:id="rId21"/>
    <p:sldLayoutId id="2147483650" r:id="rId22"/>
    <p:sldLayoutId id="2147483651" r:id="rId23"/>
    <p:sldLayoutId id="2147483652" r:id="rId24"/>
    <p:sldLayoutId id="2147483653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5ACBF0"/>
          </p15:clr>
        </p15:guide>
        <p15:guide id="2" pos="3840" userDrawn="1">
          <p15:clr>
            <a:srgbClr val="5ACBF0"/>
          </p15:clr>
        </p15:guide>
        <p15:guide id="3" pos="544" userDrawn="1">
          <p15:clr>
            <a:srgbClr val="F26B43"/>
          </p15:clr>
        </p15:guide>
        <p15:guide id="4" pos="7136" userDrawn="1">
          <p15:clr>
            <a:srgbClr val="F26B43"/>
          </p15:clr>
        </p15:guide>
        <p15:guide id="5" orient="horz" pos="816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rchive.ics.uci.edu/ml/datasets/Beijing+PM2.5+Data" TargetMode="Externa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170244"/>
            <a:ext cx="12192000" cy="210932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6" y="3429000"/>
            <a:ext cx="12193200" cy="138968"/>
          </a:xfrm>
          <a:prstGeom prst="rect">
            <a:avLst/>
          </a:prstGeom>
          <a:solidFill>
            <a:srgbClr val="1F4E79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1" y="887411"/>
            <a:ext cx="12193200" cy="138968"/>
          </a:xfrm>
          <a:prstGeom prst="rect">
            <a:avLst/>
          </a:prstGeom>
          <a:solidFill>
            <a:srgbClr val="1F4E79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389846" y="1304359"/>
            <a:ext cx="74123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1F4E79"/>
                </a:solidFill>
                <a:effectLst>
                  <a:outerShdw blurRad="50800" dist="38100" dir="2700000" algn="tl" rotWithShape="0">
                    <a:prstClr val="black">
                      <a:alpha val="66000"/>
                    </a:prst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rPr>
              <a:t>Study</a:t>
            </a:r>
            <a:r>
              <a:rPr lang="zh-CN" altLang="en-US" sz="5400" dirty="0">
                <a:solidFill>
                  <a:srgbClr val="1F4E79"/>
                </a:solidFill>
                <a:effectLst>
                  <a:outerShdw blurRad="50800" dist="38100" dir="2700000" algn="tl" rotWithShape="0">
                    <a:prstClr val="black">
                      <a:alpha val="66000"/>
                    </a:prst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rPr>
              <a:t> </a:t>
            </a:r>
            <a:r>
              <a:rPr lang="en-US" altLang="zh-CN" sz="5400" dirty="0">
                <a:solidFill>
                  <a:srgbClr val="1F4E79"/>
                </a:solidFill>
                <a:effectLst>
                  <a:outerShdw blurRad="50800" dist="38100" dir="2700000" algn="tl" rotWithShape="0">
                    <a:prstClr val="black">
                      <a:alpha val="66000"/>
                    </a:prst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rPr>
              <a:t>in</a:t>
            </a:r>
            <a:r>
              <a:rPr lang="zh-CN" altLang="en-US" sz="5400" dirty="0">
                <a:solidFill>
                  <a:srgbClr val="1F4E79"/>
                </a:solidFill>
                <a:effectLst>
                  <a:outerShdw blurRad="50800" dist="38100" dir="2700000" algn="tl" rotWithShape="0">
                    <a:prstClr val="black">
                      <a:alpha val="66000"/>
                    </a:prst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rPr>
              <a:t> </a:t>
            </a:r>
            <a:r>
              <a:rPr lang="en-US" altLang="zh-CN" sz="5400" dirty="0">
                <a:solidFill>
                  <a:srgbClr val="1F4E79"/>
                </a:solidFill>
                <a:effectLst>
                  <a:outerShdw blurRad="50800" dist="38100" dir="2700000" algn="tl" rotWithShape="0">
                    <a:prstClr val="black">
                      <a:alpha val="66000"/>
                    </a:prst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rPr>
              <a:t>Beijing</a:t>
            </a:r>
            <a:r>
              <a:rPr lang="zh-CN" altLang="en-US" sz="5400" dirty="0">
                <a:solidFill>
                  <a:srgbClr val="1F4E79"/>
                </a:solidFill>
                <a:effectLst>
                  <a:outerShdw blurRad="50800" dist="38100" dir="2700000" algn="tl" rotWithShape="0">
                    <a:prstClr val="black">
                      <a:alpha val="66000"/>
                    </a:prst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rPr>
              <a:t> </a:t>
            </a:r>
            <a:r>
              <a:rPr lang="en-US" altLang="zh-CN" sz="5400" dirty="0">
                <a:solidFill>
                  <a:srgbClr val="1F4E79"/>
                </a:solidFill>
                <a:effectLst>
                  <a:outerShdw blurRad="50800" dist="38100" dir="2700000" algn="tl" rotWithShape="0">
                    <a:prstClr val="black">
                      <a:alpha val="66000"/>
                    </a:prst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rPr>
              <a:t>PM2.5</a:t>
            </a:r>
            <a:r>
              <a:rPr lang="zh-CN" altLang="en-US" sz="5400" dirty="0">
                <a:solidFill>
                  <a:srgbClr val="1F4E79"/>
                </a:solidFill>
                <a:effectLst>
                  <a:outerShdw blurRad="50800" dist="38100" dir="2700000" algn="tl" rotWithShape="0">
                    <a:prstClr val="black">
                      <a:alpha val="66000"/>
                    </a:prst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rPr>
              <a:t> </a:t>
            </a:r>
            <a:r>
              <a:rPr lang="en-US" altLang="zh-CN" sz="5400" dirty="0">
                <a:solidFill>
                  <a:srgbClr val="1F4E79"/>
                </a:solidFill>
                <a:effectLst>
                  <a:outerShdw blurRad="50800" dist="38100" dir="2700000" algn="tl" rotWithShape="0">
                    <a:prstClr val="black">
                      <a:alpha val="66000"/>
                    </a:prst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rPr>
              <a:t>Data Set</a:t>
            </a:r>
          </a:p>
          <a:p>
            <a:pPr algn="ctr"/>
            <a:endParaRPr lang="zh-CN" altLang="en-US" sz="5400" dirty="0">
              <a:solidFill>
                <a:srgbClr val="1F4E79"/>
              </a:solidFill>
              <a:effectLst>
                <a:outerShdw blurRad="50800" dist="38100" dir="2700000" algn="tl" rotWithShape="0">
                  <a:prstClr val="black">
                    <a:alpha val="66000"/>
                  </a:prstClr>
                </a:outerShdw>
              </a:effectLst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3807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4" y="534986"/>
            <a:ext cx="1114426" cy="608014"/>
          </a:xfrm>
          <a:prstGeom prst="rect">
            <a:avLst/>
          </a:prstGeom>
          <a:solidFill>
            <a:srgbClr val="1F4E79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19196" y="534986"/>
            <a:ext cx="133350" cy="608014"/>
          </a:xfrm>
          <a:prstGeom prst="rect">
            <a:avLst/>
          </a:prstGeom>
          <a:solidFill>
            <a:srgbClr val="1F4E79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457320" y="712336"/>
            <a:ext cx="133350" cy="430665"/>
          </a:xfrm>
          <a:prstGeom prst="rect">
            <a:avLst/>
          </a:prstGeom>
          <a:solidFill>
            <a:srgbClr val="1F4E79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695443" y="464403"/>
            <a:ext cx="12140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solidFill>
                  <a:srgbClr val="1F4E79"/>
                </a:solidFill>
                <a:effectLst>
                  <a:outerShdw blurRad="50800" dist="38100" dir="2700000" algn="tl" rotWithShape="0">
                    <a:prstClr val="black">
                      <a:alpha val="66000"/>
                    </a:prst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defRPr>
            </a:lvl1pPr>
          </a:lstStyle>
          <a:p>
            <a:pPr algn="l"/>
            <a:r>
              <a:rPr lang="en-US" altLang="zh-CN" sz="4000" dirty="0"/>
              <a:t>2.1 Plot the distribution of each feature</a:t>
            </a:r>
            <a:endParaRPr lang="zh-CN" altLang="en-US" sz="4000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11763376" y="5695950"/>
            <a:ext cx="0" cy="100965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0515601" y="6524625"/>
            <a:ext cx="1466850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B226303-C310-82B4-3A18-D70088F2A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46" y="1229081"/>
            <a:ext cx="3848100" cy="2619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636FAE-025A-5B4E-AF36-21DE29017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829" y="1323975"/>
            <a:ext cx="3790950" cy="26193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B7E2FE-3152-2B9E-8BE6-E156C3B46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009" y="3848456"/>
            <a:ext cx="3714750" cy="26003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412004A-FCE8-7A0A-3701-8BAD63B37F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6454" y="3824643"/>
            <a:ext cx="37433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4" y="534986"/>
            <a:ext cx="1114426" cy="608014"/>
          </a:xfrm>
          <a:prstGeom prst="rect">
            <a:avLst/>
          </a:prstGeom>
          <a:solidFill>
            <a:srgbClr val="1F4E79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19196" y="534986"/>
            <a:ext cx="133350" cy="608014"/>
          </a:xfrm>
          <a:prstGeom prst="rect">
            <a:avLst/>
          </a:prstGeom>
          <a:solidFill>
            <a:srgbClr val="1F4E79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457320" y="712336"/>
            <a:ext cx="133350" cy="430665"/>
          </a:xfrm>
          <a:prstGeom prst="rect">
            <a:avLst/>
          </a:prstGeom>
          <a:solidFill>
            <a:srgbClr val="1F4E79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695443" y="464403"/>
            <a:ext cx="12140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solidFill>
                  <a:srgbClr val="1F4E79"/>
                </a:solidFill>
                <a:effectLst>
                  <a:outerShdw blurRad="50800" dist="38100" dir="2700000" algn="tl" rotWithShape="0">
                    <a:prstClr val="black">
                      <a:alpha val="66000"/>
                    </a:prst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defRPr>
            </a:lvl1pPr>
          </a:lstStyle>
          <a:p>
            <a:pPr algn="l"/>
            <a:r>
              <a:rPr lang="en-US" altLang="zh-CN" sz="4000" dirty="0"/>
              <a:t>2.1 Plot the distribution of each feature</a:t>
            </a:r>
            <a:endParaRPr lang="zh-CN" altLang="en-US" sz="4000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11763376" y="5695950"/>
            <a:ext cx="0" cy="100965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0515601" y="6524625"/>
            <a:ext cx="1466850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3E75227-98D4-42D4-D504-8BAE76785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09" y="1305994"/>
            <a:ext cx="3790950" cy="2571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101F0A-C70B-0B5D-5EAD-BC746CA6E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454" y="1262418"/>
            <a:ext cx="3810000" cy="2562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751CA7-4321-9450-67DA-A2131791D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134" y="3812322"/>
            <a:ext cx="3857625" cy="25812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C0F1CF5-077F-E59B-1BA6-324BCAD191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6454" y="3836134"/>
            <a:ext cx="37528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88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4" y="534986"/>
            <a:ext cx="1114426" cy="608014"/>
          </a:xfrm>
          <a:prstGeom prst="rect">
            <a:avLst/>
          </a:prstGeom>
          <a:solidFill>
            <a:srgbClr val="1F4E79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19196" y="534986"/>
            <a:ext cx="133350" cy="608014"/>
          </a:xfrm>
          <a:prstGeom prst="rect">
            <a:avLst/>
          </a:prstGeom>
          <a:solidFill>
            <a:srgbClr val="1F4E79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457320" y="712336"/>
            <a:ext cx="133350" cy="430665"/>
          </a:xfrm>
          <a:prstGeom prst="rect">
            <a:avLst/>
          </a:prstGeom>
          <a:solidFill>
            <a:srgbClr val="1F4E79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695443" y="464403"/>
            <a:ext cx="9517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solidFill>
                  <a:srgbClr val="1F4E79"/>
                </a:solidFill>
                <a:effectLst>
                  <a:outerShdw blurRad="50800" dist="38100" dir="2700000" algn="tl" rotWithShape="0">
                    <a:prstClr val="black">
                      <a:alpha val="66000"/>
                    </a:prst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defRPr>
            </a:lvl1pPr>
          </a:lstStyle>
          <a:p>
            <a:pPr algn="l"/>
            <a:r>
              <a:rPr lang="en-US" altLang="zh-CN" sz="4800" dirty="0"/>
              <a:t>2.2 PM2.5 in yearly changes</a:t>
            </a:r>
            <a:endParaRPr lang="zh-CN" altLang="en-US" sz="4800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11763376" y="5695950"/>
            <a:ext cx="0" cy="100965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0515601" y="6524625"/>
            <a:ext cx="1466850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3">
            <a:extLst>
              <a:ext uri="{FF2B5EF4-FFF2-40B4-BE49-F238E27FC236}">
                <a16:creationId xmlns:a16="http://schemas.microsoft.com/office/drawing/2014/main" id="{344AB94B-EB4A-AEA2-7F34-3CB3792498AB}"/>
              </a:ext>
            </a:extLst>
          </p:cNvPr>
          <p:cNvCxnSpPr/>
          <p:nvPr/>
        </p:nvCxnSpPr>
        <p:spPr>
          <a:xfrm>
            <a:off x="6096000" y="1295400"/>
            <a:ext cx="0" cy="4876800"/>
          </a:xfrm>
          <a:prstGeom prst="line">
            <a:avLst/>
          </a:prstGeom>
          <a:ln w="2540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33E951D-CC30-E151-34AB-FEB22901E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1367306"/>
            <a:ext cx="5800725" cy="5085412"/>
          </a:xfrm>
          <a:prstGeom prst="rect">
            <a:avLst/>
          </a:prstGeom>
        </p:spPr>
      </p:pic>
      <p:sp>
        <p:nvSpPr>
          <p:cNvPr id="6" name="文本框 4">
            <a:extLst>
              <a:ext uri="{FF2B5EF4-FFF2-40B4-BE49-F238E27FC236}">
                <a16:creationId xmlns:a16="http://schemas.microsoft.com/office/drawing/2014/main" id="{7AB9C939-8E7A-079A-100B-5AA8257B58BA}"/>
              </a:ext>
            </a:extLst>
          </p:cNvPr>
          <p:cNvSpPr txBox="1"/>
          <p:nvPr/>
        </p:nvSpPr>
        <p:spPr>
          <a:xfrm>
            <a:off x="6491680" y="2923183"/>
            <a:ext cx="48760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1F4E79"/>
              </a:buClr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studied the pm2.5 in yearly changes. In 2013, the total observed pm2.5 is the highest, and is the lowest in 2012.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902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4" y="534986"/>
            <a:ext cx="1114426" cy="608014"/>
          </a:xfrm>
          <a:prstGeom prst="rect">
            <a:avLst/>
          </a:prstGeom>
          <a:solidFill>
            <a:srgbClr val="1F4E79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19196" y="534986"/>
            <a:ext cx="133350" cy="608014"/>
          </a:xfrm>
          <a:prstGeom prst="rect">
            <a:avLst/>
          </a:prstGeom>
          <a:solidFill>
            <a:srgbClr val="1F4E79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457320" y="712336"/>
            <a:ext cx="133350" cy="430665"/>
          </a:xfrm>
          <a:prstGeom prst="rect">
            <a:avLst/>
          </a:prstGeom>
          <a:solidFill>
            <a:srgbClr val="1F4E79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695444" y="569334"/>
            <a:ext cx="10496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solidFill>
                  <a:srgbClr val="1F4E79"/>
                </a:solidFill>
                <a:effectLst>
                  <a:outerShdw blurRad="50800" dist="38100" dir="2700000" algn="tl" rotWithShape="0">
                    <a:prstClr val="black">
                      <a:alpha val="66000"/>
                    </a:prst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defRPr>
            </a:lvl1pPr>
          </a:lstStyle>
          <a:p>
            <a:pPr algn="l"/>
            <a:r>
              <a:rPr lang="en-US" altLang="zh-CN" sz="3200" dirty="0"/>
              <a:t>2.3 PM2.5 in monthly changes from 2010 to 2014</a:t>
            </a:r>
            <a:endParaRPr lang="zh-CN" altLang="en-US" sz="3200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11718406" y="5695950"/>
            <a:ext cx="0" cy="100965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0515601" y="6524625"/>
            <a:ext cx="1466850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0162582-C2F7-09BC-9483-F19AECBE7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2882"/>
            <a:ext cx="3876675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5D18B0-3D95-85B7-9189-A45E4F8DD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675" y="1322882"/>
            <a:ext cx="3924300" cy="2752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B9C8DC3-FF6B-446F-9055-3FAC57A64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723" y="1294307"/>
            <a:ext cx="3914775" cy="27717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5758DC6-6EB3-5651-A206-9CCF38A5EB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2546" y="4075607"/>
            <a:ext cx="3952875" cy="28098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22FD430-0E37-ADD3-4A3D-075543F81C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099419"/>
            <a:ext cx="39052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71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80376" y="2875002"/>
            <a:ext cx="68312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rgbClr val="1F4E79"/>
                </a:solidFill>
                <a:effectLst>
                  <a:outerShdw blurRad="50800" dist="38100" dir="2700000" algn="tl" rotWithShape="0">
                    <a:prstClr val="black">
                      <a:alpha val="66000"/>
                    </a:prst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rPr>
              <a:t>Exploratory Data Analysis</a:t>
            </a:r>
            <a:endParaRPr lang="zh-CN" altLang="en-US" sz="4000" dirty="0">
              <a:solidFill>
                <a:srgbClr val="1F4E79"/>
              </a:solidFill>
              <a:effectLst>
                <a:outerShdw blurRad="50800" dist="38100" dir="2700000" algn="tl" rotWithShape="0">
                  <a:prstClr val="black">
                    <a:alpha val="66000"/>
                  </a:prstClr>
                </a:outerShdw>
              </a:effectLst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299064" y="496063"/>
            <a:ext cx="1593872" cy="1561162"/>
          </a:xfrm>
          <a:prstGeom prst="roundRect">
            <a:avLst/>
          </a:prstGeom>
          <a:solidFill>
            <a:srgbClr val="1F4E79"/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schemeClr val="bg1">
                <a:lumMod val="50000"/>
                <a:alpha val="6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0" dirty="0">
                <a:latin typeface="Broadway" panose="04040905080B02020502" pitchFamily="82" charset="0"/>
              </a:rPr>
              <a:t>3</a:t>
            </a:r>
            <a:endParaRPr lang="zh-CN" altLang="en-US" sz="10000" dirty="0">
              <a:latin typeface="Broadway" panose="04040905080B02020502" pitchFamily="82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695450" y="114300"/>
            <a:ext cx="8801100" cy="6629400"/>
          </a:xfrm>
          <a:prstGeom prst="roundRect">
            <a:avLst>
              <a:gd name="adj" fmla="val 2874"/>
            </a:avLst>
          </a:prstGeom>
          <a:noFill/>
          <a:ln w="254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 flipH="1">
            <a:off x="2960740" y="3582888"/>
            <a:ext cx="466725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8764537" y="3582888"/>
            <a:ext cx="466725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023449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92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4" y="534986"/>
            <a:ext cx="1114426" cy="608014"/>
          </a:xfrm>
          <a:prstGeom prst="rect">
            <a:avLst/>
          </a:prstGeom>
          <a:solidFill>
            <a:srgbClr val="1F4E79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19196" y="534986"/>
            <a:ext cx="133350" cy="608014"/>
          </a:xfrm>
          <a:prstGeom prst="rect">
            <a:avLst/>
          </a:prstGeom>
          <a:solidFill>
            <a:srgbClr val="1F4E79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457320" y="712336"/>
            <a:ext cx="133350" cy="430665"/>
          </a:xfrm>
          <a:prstGeom prst="rect">
            <a:avLst/>
          </a:prstGeom>
          <a:solidFill>
            <a:srgbClr val="1F4E79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695443" y="464403"/>
            <a:ext cx="9517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solidFill>
                  <a:srgbClr val="1F4E79"/>
                </a:solidFill>
                <a:effectLst>
                  <a:outerShdw blurRad="50800" dist="38100" dir="2700000" algn="tl" rotWithShape="0">
                    <a:prstClr val="black">
                      <a:alpha val="66000"/>
                    </a:prst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defRPr>
            </a:lvl1pPr>
          </a:lstStyle>
          <a:p>
            <a:pPr algn="l"/>
            <a:r>
              <a:rPr lang="en-US" altLang="zh-CN" sz="4800" dirty="0"/>
              <a:t>3.1 Get correlation matrix </a:t>
            </a:r>
            <a:endParaRPr lang="zh-CN" altLang="en-US" sz="4800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11763376" y="5695950"/>
            <a:ext cx="0" cy="100965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0515601" y="6524625"/>
            <a:ext cx="1466850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6B00215-8A5E-7966-C209-6D78CB49E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608" y="1606367"/>
            <a:ext cx="7591425" cy="388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47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4" y="534986"/>
            <a:ext cx="1114426" cy="608014"/>
          </a:xfrm>
          <a:prstGeom prst="rect">
            <a:avLst/>
          </a:prstGeom>
          <a:solidFill>
            <a:srgbClr val="1F4E79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19196" y="534986"/>
            <a:ext cx="133350" cy="608014"/>
          </a:xfrm>
          <a:prstGeom prst="rect">
            <a:avLst/>
          </a:prstGeom>
          <a:solidFill>
            <a:srgbClr val="1F4E79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457320" y="712336"/>
            <a:ext cx="133350" cy="430665"/>
          </a:xfrm>
          <a:prstGeom prst="rect">
            <a:avLst/>
          </a:prstGeom>
          <a:solidFill>
            <a:srgbClr val="1F4E79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695444" y="368216"/>
            <a:ext cx="9517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solidFill>
                  <a:srgbClr val="1F4E79"/>
                </a:solidFill>
                <a:effectLst>
                  <a:outerShdw blurRad="50800" dist="38100" dir="2700000" algn="tl" rotWithShape="0">
                    <a:prstClr val="black">
                      <a:alpha val="66000"/>
                    </a:prst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defRPr>
            </a:lvl1pPr>
          </a:lstStyle>
          <a:p>
            <a:pPr algn="l"/>
            <a:r>
              <a:rPr lang="en-US" altLang="zh-CN" sz="4800" dirty="0"/>
              <a:t>3.2 Display a heat map</a:t>
            </a:r>
            <a:endParaRPr lang="zh-CN" altLang="en-US" sz="4800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11763376" y="5695950"/>
            <a:ext cx="0" cy="100965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0515601" y="6524625"/>
            <a:ext cx="1466850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C983376-559E-F74C-1F99-F6A0048FA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276" y="1199213"/>
            <a:ext cx="6764104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54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4" y="534986"/>
            <a:ext cx="1114426" cy="608014"/>
          </a:xfrm>
          <a:prstGeom prst="rect">
            <a:avLst/>
          </a:prstGeom>
          <a:solidFill>
            <a:srgbClr val="1F4E79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19196" y="534986"/>
            <a:ext cx="133350" cy="608014"/>
          </a:xfrm>
          <a:prstGeom prst="rect">
            <a:avLst/>
          </a:prstGeom>
          <a:solidFill>
            <a:srgbClr val="1F4E79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457320" y="712336"/>
            <a:ext cx="133350" cy="430665"/>
          </a:xfrm>
          <a:prstGeom prst="rect">
            <a:avLst/>
          </a:prstGeom>
          <a:solidFill>
            <a:srgbClr val="1F4E79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695443" y="464403"/>
            <a:ext cx="10746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solidFill>
                  <a:srgbClr val="1F4E79"/>
                </a:solidFill>
                <a:effectLst>
                  <a:outerShdw blurRad="50800" dist="38100" dir="2700000" algn="tl" rotWithShape="0">
                    <a:prstClr val="black">
                      <a:alpha val="66000"/>
                    </a:prst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defRPr>
            </a:lvl1pPr>
          </a:lstStyle>
          <a:p>
            <a:pPr algn="l"/>
            <a:r>
              <a:rPr lang="en-US" altLang="zh-CN" sz="3600" dirty="0"/>
              <a:t>3.3 Best predictors based on adjusted R squared in linear regression </a:t>
            </a:r>
            <a:endParaRPr lang="zh-CN" altLang="en-US" sz="3600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11763376" y="5695950"/>
            <a:ext cx="0" cy="100965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0515601" y="6524625"/>
            <a:ext cx="1466850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4">
            <a:extLst>
              <a:ext uri="{FF2B5EF4-FFF2-40B4-BE49-F238E27FC236}">
                <a16:creationId xmlns:a16="http://schemas.microsoft.com/office/drawing/2014/main" id="{7AB9C939-8E7A-079A-100B-5AA8257B58BA}"/>
              </a:ext>
            </a:extLst>
          </p:cNvPr>
          <p:cNvSpPr txBox="1"/>
          <p:nvPr/>
        </p:nvSpPr>
        <p:spPr>
          <a:xfrm>
            <a:off x="1504008" y="4491882"/>
            <a:ext cx="86160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1F4E79"/>
              </a:buClr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sklearn.model_selection.train_test_split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function to split the data frame to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80% of observation randomly chosen.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the rest 20%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11">
            <a:extLst>
              <a:ext uri="{FF2B5EF4-FFF2-40B4-BE49-F238E27FC236}">
                <a16:creationId xmlns:a16="http://schemas.microsoft.com/office/drawing/2014/main" id="{78DECCD6-178A-4BAD-4DF3-1A678F3324A7}"/>
              </a:ext>
            </a:extLst>
          </p:cNvPr>
          <p:cNvSpPr txBox="1"/>
          <p:nvPr/>
        </p:nvSpPr>
        <p:spPr>
          <a:xfrm>
            <a:off x="168945" y="1842899"/>
            <a:ext cx="10746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solidFill>
                  <a:srgbClr val="1F4E79"/>
                </a:solidFill>
                <a:effectLst>
                  <a:outerShdw blurRad="50800" dist="38100" dir="2700000" algn="tl" rotWithShape="0">
                    <a:prstClr val="black">
                      <a:alpha val="66000"/>
                    </a:prst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defRPr>
            </a:lvl1pPr>
          </a:lstStyle>
          <a:p>
            <a:pPr algn="l"/>
            <a:r>
              <a:rPr lang="en-US" altLang="zh-CN" sz="2800" dirty="0"/>
              <a:t>3.3.1 Data preparation</a:t>
            </a:r>
            <a:endParaRPr lang="zh-CN" alt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23E823-B4E3-17A9-86C2-C4D8A7401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19" y="2691471"/>
            <a:ext cx="8885894" cy="15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1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4" y="534986"/>
            <a:ext cx="1114426" cy="608014"/>
          </a:xfrm>
          <a:prstGeom prst="rect">
            <a:avLst/>
          </a:prstGeom>
          <a:solidFill>
            <a:srgbClr val="1F4E79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19196" y="534986"/>
            <a:ext cx="133350" cy="608014"/>
          </a:xfrm>
          <a:prstGeom prst="rect">
            <a:avLst/>
          </a:prstGeom>
          <a:solidFill>
            <a:srgbClr val="1F4E79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457320" y="712336"/>
            <a:ext cx="133350" cy="430665"/>
          </a:xfrm>
          <a:prstGeom prst="rect">
            <a:avLst/>
          </a:prstGeom>
          <a:solidFill>
            <a:srgbClr val="1F4E79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695443" y="464403"/>
            <a:ext cx="9517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solidFill>
                  <a:srgbClr val="1F4E79"/>
                </a:solidFill>
                <a:effectLst>
                  <a:outerShdw blurRad="50800" dist="38100" dir="2700000" algn="tl" rotWithShape="0">
                    <a:prstClr val="black">
                      <a:alpha val="66000"/>
                    </a:prst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defRPr>
            </a:lvl1pPr>
          </a:lstStyle>
          <a:p>
            <a:pPr algn="l"/>
            <a:r>
              <a:rPr lang="en-US" altLang="zh-CN" sz="4800" dirty="0"/>
              <a:t>3.3.2 Linear regression</a:t>
            </a:r>
            <a:endParaRPr lang="zh-CN" altLang="en-US" sz="4800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11763376" y="5695950"/>
            <a:ext cx="0" cy="100965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0515601" y="6524625"/>
            <a:ext cx="1466850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3">
            <a:extLst>
              <a:ext uri="{FF2B5EF4-FFF2-40B4-BE49-F238E27FC236}">
                <a16:creationId xmlns:a16="http://schemas.microsoft.com/office/drawing/2014/main" id="{344AB94B-EB4A-AEA2-7F34-3CB3792498AB}"/>
              </a:ext>
            </a:extLst>
          </p:cNvPr>
          <p:cNvCxnSpPr/>
          <p:nvPr/>
        </p:nvCxnSpPr>
        <p:spPr>
          <a:xfrm>
            <a:off x="6096000" y="1295400"/>
            <a:ext cx="0" cy="4876800"/>
          </a:xfrm>
          <a:prstGeom prst="line">
            <a:avLst/>
          </a:prstGeom>
          <a:ln w="2540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4">
            <a:extLst>
              <a:ext uri="{FF2B5EF4-FFF2-40B4-BE49-F238E27FC236}">
                <a16:creationId xmlns:a16="http://schemas.microsoft.com/office/drawing/2014/main" id="{7AB9C939-8E7A-079A-100B-5AA8257B58BA}"/>
              </a:ext>
            </a:extLst>
          </p:cNvPr>
          <p:cNvSpPr txBox="1"/>
          <p:nvPr/>
        </p:nvSpPr>
        <p:spPr>
          <a:xfrm>
            <a:off x="6491680" y="2923183"/>
            <a:ext cx="48760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1F4E79"/>
              </a:buClr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uses adjusted R squared as fit performance. According to the adjusted R squared values, I get the top four relative features, which is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Iws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cbwd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DEWP, TEMP.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14166-4CCB-82DD-7A39-DFE68FE11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57" y="1838531"/>
            <a:ext cx="4219575" cy="379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58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4" y="534986"/>
            <a:ext cx="1114426" cy="608014"/>
          </a:xfrm>
          <a:prstGeom prst="rect">
            <a:avLst/>
          </a:prstGeom>
          <a:solidFill>
            <a:srgbClr val="1F4E79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19196" y="534986"/>
            <a:ext cx="133350" cy="608014"/>
          </a:xfrm>
          <a:prstGeom prst="rect">
            <a:avLst/>
          </a:prstGeom>
          <a:solidFill>
            <a:srgbClr val="1F4E79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457320" y="712336"/>
            <a:ext cx="133350" cy="430665"/>
          </a:xfrm>
          <a:prstGeom prst="rect">
            <a:avLst/>
          </a:prstGeom>
          <a:solidFill>
            <a:srgbClr val="1F4E79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695443" y="464403"/>
            <a:ext cx="11540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solidFill>
                  <a:srgbClr val="1F4E79"/>
                </a:solidFill>
                <a:effectLst>
                  <a:outerShdw blurRad="50800" dist="38100" dir="2700000" algn="tl" rotWithShape="0">
                    <a:prstClr val="black">
                      <a:alpha val="66000"/>
                    </a:prst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defRPr>
            </a:lvl1pPr>
          </a:lstStyle>
          <a:p>
            <a:pPr algn="l"/>
            <a:r>
              <a:rPr lang="en-US" altLang="zh-CN" sz="4800" dirty="0"/>
              <a:t>3.4 Forward stepwise refinement</a:t>
            </a:r>
            <a:endParaRPr lang="zh-CN" altLang="en-US" sz="4800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11763376" y="5695950"/>
            <a:ext cx="0" cy="100965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0515601" y="6524625"/>
            <a:ext cx="1466850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3">
            <a:extLst>
              <a:ext uri="{FF2B5EF4-FFF2-40B4-BE49-F238E27FC236}">
                <a16:creationId xmlns:a16="http://schemas.microsoft.com/office/drawing/2014/main" id="{344AB94B-EB4A-AEA2-7F34-3CB3792498AB}"/>
              </a:ext>
            </a:extLst>
          </p:cNvPr>
          <p:cNvCxnSpPr/>
          <p:nvPr/>
        </p:nvCxnSpPr>
        <p:spPr>
          <a:xfrm>
            <a:off x="6096000" y="1295400"/>
            <a:ext cx="0" cy="4876800"/>
          </a:xfrm>
          <a:prstGeom prst="line">
            <a:avLst/>
          </a:prstGeom>
          <a:ln w="2540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4">
            <a:extLst>
              <a:ext uri="{FF2B5EF4-FFF2-40B4-BE49-F238E27FC236}">
                <a16:creationId xmlns:a16="http://schemas.microsoft.com/office/drawing/2014/main" id="{7AB9C939-8E7A-079A-100B-5AA8257B58BA}"/>
              </a:ext>
            </a:extLst>
          </p:cNvPr>
          <p:cNvSpPr txBox="1"/>
          <p:nvPr/>
        </p:nvSpPr>
        <p:spPr>
          <a:xfrm>
            <a:off x="6491680" y="2923183"/>
            <a:ext cx="48760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1F4E79"/>
              </a:buClr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 use the forward stepwise selection method to create more accurate predictors for pm2.5. Conduct the algorithm for feature = 1, my best solution is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Iws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 Conduct the algorithm for features up to 4  , my best solution is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Iws+cbwd+TEMP+DEWP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 result is the same as the previous study which is based on adjusted R squared.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C56DE2-3DE4-250C-B2C2-3525CD619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81" y="1276608"/>
            <a:ext cx="4908339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0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7AE76E-4B68-A0BF-AA64-168B49666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324" y="157163"/>
            <a:ext cx="6279733" cy="3003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C1FE63-B5AD-82BB-F0C2-0D4293436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963" y="3428999"/>
            <a:ext cx="6079261" cy="327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81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4" y="534986"/>
            <a:ext cx="1114426" cy="608014"/>
          </a:xfrm>
          <a:prstGeom prst="rect">
            <a:avLst/>
          </a:prstGeom>
          <a:solidFill>
            <a:srgbClr val="1F4E79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19196" y="534986"/>
            <a:ext cx="133350" cy="608014"/>
          </a:xfrm>
          <a:prstGeom prst="rect">
            <a:avLst/>
          </a:prstGeom>
          <a:solidFill>
            <a:srgbClr val="1F4E79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457320" y="712336"/>
            <a:ext cx="133350" cy="430665"/>
          </a:xfrm>
          <a:prstGeom prst="rect">
            <a:avLst/>
          </a:prstGeom>
          <a:solidFill>
            <a:srgbClr val="1F4E79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695443" y="464403"/>
            <a:ext cx="9517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solidFill>
                  <a:srgbClr val="1F4E79"/>
                </a:solidFill>
                <a:effectLst>
                  <a:outerShdw blurRad="50800" dist="38100" dir="2700000" algn="tl" rotWithShape="0">
                    <a:prstClr val="black">
                      <a:alpha val="66000"/>
                    </a:prst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defRPr>
            </a:lvl1pPr>
          </a:lstStyle>
          <a:p>
            <a:pPr algn="l"/>
            <a:r>
              <a:rPr lang="en-US" altLang="zh-CN" sz="4800" dirty="0"/>
              <a:t>3.5 Multi-linear</a:t>
            </a:r>
            <a:endParaRPr lang="zh-CN" altLang="en-US" sz="4800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11763376" y="5695950"/>
            <a:ext cx="0" cy="100965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0515601" y="6524625"/>
            <a:ext cx="1466850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3">
            <a:extLst>
              <a:ext uri="{FF2B5EF4-FFF2-40B4-BE49-F238E27FC236}">
                <a16:creationId xmlns:a16="http://schemas.microsoft.com/office/drawing/2014/main" id="{344AB94B-EB4A-AEA2-7F34-3CB3792498AB}"/>
              </a:ext>
            </a:extLst>
          </p:cNvPr>
          <p:cNvCxnSpPr/>
          <p:nvPr/>
        </p:nvCxnSpPr>
        <p:spPr>
          <a:xfrm>
            <a:off x="6096000" y="1295400"/>
            <a:ext cx="0" cy="4876800"/>
          </a:xfrm>
          <a:prstGeom prst="line">
            <a:avLst/>
          </a:prstGeom>
          <a:ln w="2540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4">
            <a:extLst>
              <a:ext uri="{FF2B5EF4-FFF2-40B4-BE49-F238E27FC236}">
                <a16:creationId xmlns:a16="http://schemas.microsoft.com/office/drawing/2014/main" id="{7AB9C939-8E7A-079A-100B-5AA8257B58BA}"/>
              </a:ext>
            </a:extLst>
          </p:cNvPr>
          <p:cNvSpPr txBox="1"/>
          <p:nvPr/>
        </p:nvSpPr>
        <p:spPr>
          <a:xfrm>
            <a:off x="266700" y="1466166"/>
            <a:ext cx="5829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1F4E79"/>
              </a:buClr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Construct a multi-linear model without interaction terms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E8C183-EFD5-23A8-EB61-F460DFCA720A}"/>
              </a:ext>
            </a:extLst>
          </p:cNvPr>
          <p:cNvSpPr txBox="1"/>
          <p:nvPr/>
        </p:nvSpPr>
        <p:spPr>
          <a:xfrm>
            <a:off x="6153151" y="1466166"/>
            <a:ext cx="5829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1F4E79"/>
              </a:buClr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Construct a multi-linear model with interaction terms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3FCC7A-4883-8830-E2F7-F8101E042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52" y="2174052"/>
            <a:ext cx="4075840" cy="43750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B52242-D626-FE0D-0094-EA59A3BCB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251" y="2144763"/>
            <a:ext cx="4718128" cy="456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97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4" y="534986"/>
            <a:ext cx="1114426" cy="608014"/>
          </a:xfrm>
          <a:prstGeom prst="rect">
            <a:avLst/>
          </a:prstGeom>
          <a:solidFill>
            <a:srgbClr val="1F4E79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19196" y="534986"/>
            <a:ext cx="133350" cy="608014"/>
          </a:xfrm>
          <a:prstGeom prst="rect">
            <a:avLst/>
          </a:prstGeom>
          <a:solidFill>
            <a:srgbClr val="1F4E79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457320" y="712336"/>
            <a:ext cx="133350" cy="430665"/>
          </a:xfrm>
          <a:prstGeom prst="rect">
            <a:avLst/>
          </a:prstGeom>
          <a:solidFill>
            <a:srgbClr val="1F4E79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695443" y="464403"/>
            <a:ext cx="9517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solidFill>
                  <a:srgbClr val="1F4E79"/>
                </a:solidFill>
                <a:effectLst>
                  <a:outerShdw blurRad="50800" dist="38100" dir="2700000" algn="tl" rotWithShape="0">
                    <a:prstClr val="black">
                      <a:alpha val="66000"/>
                    </a:prst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defRPr>
            </a:lvl1pPr>
          </a:lstStyle>
          <a:p>
            <a:pPr algn="l"/>
            <a:r>
              <a:rPr lang="en-US" altLang="zh-CN" sz="4800" dirty="0"/>
              <a:t>3.6 Prediction function</a:t>
            </a:r>
            <a:endParaRPr lang="zh-CN" altLang="en-US" sz="4800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11763376" y="5695950"/>
            <a:ext cx="0" cy="100965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0515601" y="6524625"/>
            <a:ext cx="1466850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3">
            <a:extLst>
              <a:ext uri="{FF2B5EF4-FFF2-40B4-BE49-F238E27FC236}">
                <a16:creationId xmlns:a16="http://schemas.microsoft.com/office/drawing/2014/main" id="{344AB94B-EB4A-AEA2-7F34-3CB3792498AB}"/>
              </a:ext>
            </a:extLst>
          </p:cNvPr>
          <p:cNvCxnSpPr/>
          <p:nvPr/>
        </p:nvCxnSpPr>
        <p:spPr>
          <a:xfrm>
            <a:off x="6096000" y="1295400"/>
            <a:ext cx="0" cy="4876800"/>
          </a:xfrm>
          <a:prstGeom prst="line">
            <a:avLst/>
          </a:prstGeom>
          <a:ln w="2540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4">
            <a:extLst>
              <a:ext uri="{FF2B5EF4-FFF2-40B4-BE49-F238E27FC236}">
                <a16:creationId xmlns:a16="http://schemas.microsoft.com/office/drawing/2014/main" id="{7AB9C939-8E7A-079A-100B-5AA8257B58BA}"/>
              </a:ext>
            </a:extLst>
          </p:cNvPr>
          <p:cNvSpPr txBox="1"/>
          <p:nvPr/>
        </p:nvSpPr>
        <p:spPr>
          <a:xfrm>
            <a:off x="6491680" y="2923183"/>
            <a:ext cx="48760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1F4E79"/>
              </a:buClr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calculate the mean squared prediction error to compare to which model is better. the MSPE of model3 is smaller than model1, it indicates the model 3 is better than model1.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D3A592-6FAD-0D13-DA4B-A9B90E719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21" y="1747837"/>
            <a:ext cx="5181600" cy="238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23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02103" y="2921169"/>
            <a:ext cx="55877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rgbClr val="1F4E79"/>
                </a:solidFill>
                <a:effectLst>
                  <a:outerShdw blurRad="50800" dist="38100" dir="2700000" algn="tl" rotWithShape="0">
                    <a:prstClr val="black">
                      <a:alpha val="66000"/>
                    </a:prst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rPr>
              <a:t>Results and Analysis</a:t>
            </a:r>
            <a:endParaRPr lang="zh-CN" altLang="en-US" sz="4000" dirty="0">
              <a:solidFill>
                <a:srgbClr val="1F4E79"/>
              </a:solidFill>
              <a:effectLst>
                <a:outerShdw blurRad="50800" dist="38100" dir="2700000" algn="tl" rotWithShape="0">
                  <a:prstClr val="black">
                    <a:alpha val="66000"/>
                  </a:prstClr>
                </a:outerShdw>
              </a:effectLst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299064" y="496063"/>
            <a:ext cx="1593872" cy="1561162"/>
          </a:xfrm>
          <a:prstGeom prst="roundRect">
            <a:avLst/>
          </a:prstGeom>
          <a:solidFill>
            <a:srgbClr val="1F4E79"/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schemeClr val="bg1">
                <a:lumMod val="50000"/>
                <a:alpha val="6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0" dirty="0">
                <a:latin typeface="Broadway" panose="04040905080B02020502" pitchFamily="82" charset="0"/>
              </a:rPr>
              <a:t>4</a:t>
            </a:r>
            <a:endParaRPr lang="zh-CN" altLang="en-US" sz="10000" dirty="0">
              <a:latin typeface="Broadway" panose="04040905080B02020502" pitchFamily="82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695450" y="114300"/>
            <a:ext cx="8801100" cy="6629400"/>
          </a:xfrm>
          <a:prstGeom prst="roundRect">
            <a:avLst>
              <a:gd name="adj" fmla="val 2874"/>
            </a:avLst>
          </a:prstGeom>
          <a:noFill/>
          <a:ln w="254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 flipH="1">
            <a:off x="2960740" y="3582888"/>
            <a:ext cx="466725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8764537" y="3582888"/>
            <a:ext cx="466725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07388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48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4" y="534986"/>
            <a:ext cx="1114426" cy="608014"/>
          </a:xfrm>
          <a:prstGeom prst="rect">
            <a:avLst/>
          </a:prstGeom>
          <a:solidFill>
            <a:srgbClr val="1F4E79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19196" y="534986"/>
            <a:ext cx="133350" cy="608014"/>
          </a:xfrm>
          <a:prstGeom prst="rect">
            <a:avLst/>
          </a:prstGeom>
          <a:solidFill>
            <a:srgbClr val="1F4E79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457320" y="712336"/>
            <a:ext cx="133350" cy="430665"/>
          </a:xfrm>
          <a:prstGeom prst="rect">
            <a:avLst/>
          </a:prstGeom>
          <a:solidFill>
            <a:srgbClr val="1F4E79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11763376" y="5695950"/>
            <a:ext cx="0" cy="100965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0515601" y="6524625"/>
            <a:ext cx="1466850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1">
            <a:extLst>
              <a:ext uri="{FF2B5EF4-FFF2-40B4-BE49-F238E27FC236}">
                <a16:creationId xmlns:a16="http://schemas.microsoft.com/office/drawing/2014/main" id="{49CC3411-CBDB-FC56-814E-ED8B82A6471D}"/>
              </a:ext>
            </a:extLst>
          </p:cNvPr>
          <p:cNvGrpSpPr/>
          <p:nvPr/>
        </p:nvGrpSpPr>
        <p:grpSpPr>
          <a:xfrm>
            <a:off x="1759167" y="4806669"/>
            <a:ext cx="1267282" cy="1833990"/>
            <a:chOff x="3370941" y="3855025"/>
            <a:chExt cx="1479346" cy="2140886"/>
          </a:xfrm>
        </p:grpSpPr>
        <p:sp>
          <p:nvSpPr>
            <p:cNvPr id="5" name="矩形 2">
              <a:extLst>
                <a:ext uri="{FF2B5EF4-FFF2-40B4-BE49-F238E27FC236}">
                  <a16:creationId xmlns:a16="http://schemas.microsoft.com/office/drawing/2014/main" id="{F0DC134B-1EB5-4048-2D3C-3FE1A3704470}"/>
                </a:ext>
              </a:extLst>
            </p:cNvPr>
            <p:cNvSpPr/>
            <p:nvPr/>
          </p:nvSpPr>
          <p:spPr>
            <a:xfrm>
              <a:off x="3947005" y="4080152"/>
              <a:ext cx="294596" cy="280624"/>
            </a:xfrm>
            <a:prstGeom prst="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7" name="矩形 3">
              <a:extLst>
                <a:ext uri="{FF2B5EF4-FFF2-40B4-BE49-F238E27FC236}">
                  <a16:creationId xmlns:a16="http://schemas.microsoft.com/office/drawing/2014/main" id="{0C0A7A19-2BA2-6BA3-7423-87F1CEA2A7F0}"/>
                </a:ext>
              </a:extLst>
            </p:cNvPr>
            <p:cNvSpPr/>
            <p:nvPr/>
          </p:nvSpPr>
          <p:spPr>
            <a:xfrm>
              <a:off x="3633744" y="4182340"/>
              <a:ext cx="475374" cy="475374"/>
            </a:xfrm>
            <a:prstGeom prst="rect">
              <a:avLst/>
            </a:prstGeom>
            <a:solidFill>
              <a:srgbClr val="7A4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1" name="矩形 4">
              <a:extLst>
                <a:ext uri="{FF2B5EF4-FFF2-40B4-BE49-F238E27FC236}">
                  <a16:creationId xmlns:a16="http://schemas.microsoft.com/office/drawing/2014/main" id="{DD119435-67CF-1E84-ADF4-CA934BC8ED92}"/>
                </a:ext>
              </a:extLst>
            </p:cNvPr>
            <p:cNvSpPr/>
            <p:nvPr/>
          </p:nvSpPr>
          <p:spPr>
            <a:xfrm>
              <a:off x="4139157" y="4628901"/>
              <a:ext cx="711130" cy="711130"/>
            </a:xfrm>
            <a:prstGeom prst="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3" name="矩形 5">
              <a:extLst>
                <a:ext uri="{FF2B5EF4-FFF2-40B4-BE49-F238E27FC236}">
                  <a16:creationId xmlns:a16="http://schemas.microsoft.com/office/drawing/2014/main" id="{1CD23F20-8FD6-8865-7E94-8389A926C209}"/>
                </a:ext>
              </a:extLst>
            </p:cNvPr>
            <p:cNvSpPr/>
            <p:nvPr/>
          </p:nvSpPr>
          <p:spPr>
            <a:xfrm flipH="1">
              <a:off x="4375679" y="3855025"/>
              <a:ext cx="358366" cy="342810"/>
            </a:xfrm>
            <a:prstGeom prst="rect">
              <a:avLst/>
            </a:prstGeom>
            <a:solidFill>
              <a:srgbClr val="7A4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4" name="矩形 6">
              <a:extLst>
                <a:ext uri="{FF2B5EF4-FFF2-40B4-BE49-F238E27FC236}">
                  <a16:creationId xmlns:a16="http://schemas.microsoft.com/office/drawing/2014/main" id="{36CE66AF-03C5-54A7-9C8C-ED6CF656090C}"/>
                </a:ext>
              </a:extLst>
            </p:cNvPr>
            <p:cNvSpPr/>
            <p:nvPr/>
          </p:nvSpPr>
          <p:spPr>
            <a:xfrm>
              <a:off x="3370941" y="4843783"/>
              <a:ext cx="1152128" cy="1152128"/>
            </a:xfrm>
            <a:prstGeom prst="rect">
              <a:avLst/>
            </a:prstGeom>
            <a:solidFill>
              <a:srgbClr val="7A4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>
                  <a:latin typeface="+mn-ea"/>
                </a:rPr>
                <a:t>?</a:t>
              </a:r>
              <a:endParaRPr lang="zh-CN" altLang="en-US" sz="5400" dirty="0">
                <a:latin typeface="+mn-ea"/>
              </a:endParaRPr>
            </a:p>
          </p:txBody>
        </p:sp>
      </p:grpSp>
      <p:sp>
        <p:nvSpPr>
          <p:cNvPr id="16" name="任意多边形 7">
            <a:extLst>
              <a:ext uri="{FF2B5EF4-FFF2-40B4-BE49-F238E27FC236}">
                <a16:creationId xmlns:a16="http://schemas.microsoft.com/office/drawing/2014/main" id="{50918DFA-7137-156E-6D2A-519D3FFEFAF8}"/>
              </a:ext>
            </a:extLst>
          </p:cNvPr>
          <p:cNvSpPr/>
          <p:nvPr/>
        </p:nvSpPr>
        <p:spPr bwMode="auto">
          <a:xfrm>
            <a:off x="3877642" y="778183"/>
            <a:ext cx="559856" cy="562842"/>
          </a:xfrm>
          <a:custGeom>
            <a:avLst/>
            <a:gdLst>
              <a:gd name="connsiteX0" fmla="*/ 1244600 w 2459296"/>
              <a:gd name="connsiteY0" fmla="*/ 0 h 2472412"/>
              <a:gd name="connsiteX1" fmla="*/ 2433246 w 2459296"/>
              <a:gd name="connsiteY1" fmla="*/ 874494 h 2472412"/>
              <a:gd name="connsiteX2" fmla="*/ 2459296 w 2459296"/>
              <a:gd name="connsiteY2" fmla="*/ 975807 h 2472412"/>
              <a:gd name="connsiteX3" fmla="*/ 1049450 w 2459296"/>
              <a:gd name="connsiteY3" fmla="*/ 2472412 h 2472412"/>
              <a:gd name="connsiteX4" fmla="*/ 993770 w 2459296"/>
              <a:gd name="connsiteY4" fmla="*/ 2463914 h 2472412"/>
              <a:gd name="connsiteX5" fmla="*/ 0 w 2459296"/>
              <a:gd name="connsiteY5" fmla="*/ 1244600 h 2472412"/>
              <a:gd name="connsiteX6" fmla="*/ 1244600 w 2459296"/>
              <a:gd name="connsiteY6" fmla="*/ 0 h 247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9296" h="2472412">
                <a:moveTo>
                  <a:pt x="1244600" y="0"/>
                </a:moveTo>
                <a:cubicBezTo>
                  <a:pt x="1803092" y="0"/>
                  <a:pt x="2275665" y="367856"/>
                  <a:pt x="2433246" y="874494"/>
                </a:cubicBezTo>
                <a:lnTo>
                  <a:pt x="2459296" y="975807"/>
                </a:lnTo>
                <a:lnTo>
                  <a:pt x="1049450" y="2472412"/>
                </a:lnTo>
                <a:lnTo>
                  <a:pt x="993770" y="2463914"/>
                </a:lnTo>
                <a:cubicBezTo>
                  <a:pt x="426626" y="2347860"/>
                  <a:pt x="0" y="1846053"/>
                  <a:pt x="0" y="1244600"/>
                </a:cubicBezTo>
                <a:cubicBezTo>
                  <a:pt x="0" y="557226"/>
                  <a:pt x="557226" y="0"/>
                  <a:pt x="1244600" y="0"/>
                </a:cubicBezTo>
                <a:close/>
              </a:path>
            </a:pathLst>
          </a:custGeom>
          <a:noFill/>
          <a:ln w="50800" cap="flat" cmpd="sng" algn="ctr">
            <a:solidFill>
              <a:srgbClr val="7A4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1688" fontAlgn="base">
              <a:spcBef>
                <a:spcPct val="0"/>
              </a:spcBef>
              <a:spcAft>
                <a:spcPct val="0"/>
              </a:spcAft>
            </a:pPr>
            <a:endParaRPr lang="zh-CN" altLang="en-US" sz="2800" dirty="0">
              <a:solidFill>
                <a:srgbClr val="7A4300"/>
              </a:solidFill>
              <a:latin typeface="+mn-ea"/>
            </a:endParaRPr>
          </a:p>
        </p:txBody>
      </p:sp>
      <p:sp>
        <p:nvSpPr>
          <p:cNvPr id="20" name="文本框 10">
            <a:extLst>
              <a:ext uri="{FF2B5EF4-FFF2-40B4-BE49-F238E27FC236}">
                <a16:creationId xmlns:a16="http://schemas.microsoft.com/office/drawing/2014/main" id="{7AFA3F3A-3285-5458-06E6-1BDE71619B34}"/>
              </a:ext>
            </a:extLst>
          </p:cNvPr>
          <p:cNvSpPr txBox="1"/>
          <p:nvPr/>
        </p:nvSpPr>
        <p:spPr>
          <a:xfrm>
            <a:off x="4842302" y="712336"/>
            <a:ext cx="6634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PM2.5 in yearly changes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任意多边形 8">
            <a:extLst>
              <a:ext uri="{FF2B5EF4-FFF2-40B4-BE49-F238E27FC236}">
                <a16:creationId xmlns:a16="http://schemas.microsoft.com/office/drawing/2014/main" id="{A4C2DEE9-4BA0-9E87-6AD0-72FB79C20453}"/>
              </a:ext>
            </a:extLst>
          </p:cNvPr>
          <p:cNvSpPr/>
          <p:nvPr/>
        </p:nvSpPr>
        <p:spPr bwMode="auto">
          <a:xfrm>
            <a:off x="3877642" y="3557731"/>
            <a:ext cx="559856" cy="562842"/>
          </a:xfrm>
          <a:custGeom>
            <a:avLst/>
            <a:gdLst>
              <a:gd name="connsiteX0" fmla="*/ 1244600 w 2459296"/>
              <a:gd name="connsiteY0" fmla="*/ 0 h 2472412"/>
              <a:gd name="connsiteX1" fmla="*/ 2433246 w 2459296"/>
              <a:gd name="connsiteY1" fmla="*/ 874494 h 2472412"/>
              <a:gd name="connsiteX2" fmla="*/ 2459296 w 2459296"/>
              <a:gd name="connsiteY2" fmla="*/ 975807 h 2472412"/>
              <a:gd name="connsiteX3" fmla="*/ 1049450 w 2459296"/>
              <a:gd name="connsiteY3" fmla="*/ 2472412 h 2472412"/>
              <a:gd name="connsiteX4" fmla="*/ 993770 w 2459296"/>
              <a:gd name="connsiteY4" fmla="*/ 2463914 h 2472412"/>
              <a:gd name="connsiteX5" fmla="*/ 0 w 2459296"/>
              <a:gd name="connsiteY5" fmla="*/ 1244600 h 2472412"/>
              <a:gd name="connsiteX6" fmla="*/ 1244600 w 2459296"/>
              <a:gd name="connsiteY6" fmla="*/ 0 h 247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9296" h="2472412">
                <a:moveTo>
                  <a:pt x="1244600" y="0"/>
                </a:moveTo>
                <a:cubicBezTo>
                  <a:pt x="1803092" y="0"/>
                  <a:pt x="2275665" y="367856"/>
                  <a:pt x="2433246" y="874494"/>
                </a:cubicBezTo>
                <a:lnTo>
                  <a:pt x="2459296" y="975807"/>
                </a:lnTo>
                <a:lnTo>
                  <a:pt x="1049450" y="2472412"/>
                </a:lnTo>
                <a:lnTo>
                  <a:pt x="993770" y="2463914"/>
                </a:lnTo>
                <a:cubicBezTo>
                  <a:pt x="426626" y="2347860"/>
                  <a:pt x="0" y="1846053"/>
                  <a:pt x="0" y="1244600"/>
                </a:cubicBezTo>
                <a:cubicBezTo>
                  <a:pt x="0" y="557226"/>
                  <a:pt x="557226" y="0"/>
                  <a:pt x="1244600" y="0"/>
                </a:cubicBezTo>
                <a:close/>
              </a:path>
            </a:pathLst>
          </a:custGeom>
          <a:noFill/>
          <a:ln w="50800" cap="flat" cmpd="sng" algn="ctr">
            <a:solidFill>
              <a:srgbClr val="7A4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1688" fontAlgn="base">
              <a:spcBef>
                <a:spcPct val="0"/>
              </a:spcBef>
              <a:spcAft>
                <a:spcPct val="0"/>
              </a:spcAft>
            </a:pPr>
            <a:endParaRPr lang="zh-CN" altLang="en-US" sz="2800" dirty="0">
              <a:solidFill>
                <a:srgbClr val="7A4300"/>
              </a:solidFill>
              <a:latin typeface="+mn-ea"/>
            </a:endParaRPr>
          </a:p>
        </p:txBody>
      </p:sp>
      <p:cxnSp>
        <p:nvCxnSpPr>
          <p:cNvPr id="34" name="直接连接符 16">
            <a:extLst>
              <a:ext uri="{FF2B5EF4-FFF2-40B4-BE49-F238E27FC236}">
                <a16:creationId xmlns:a16="http://schemas.microsoft.com/office/drawing/2014/main" id="{8158539B-B366-A335-6BB2-429F0C8EC13C}"/>
              </a:ext>
            </a:extLst>
          </p:cNvPr>
          <p:cNvCxnSpPr/>
          <p:nvPr/>
        </p:nvCxnSpPr>
        <p:spPr>
          <a:xfrm>
            <a:off x="5041684" y="3431957"/>
            <a:ext cx="5032908" cy="0"/>
          </a:xfrm>
          <a:prstGeom prst="line">
            <a:avLst/>
          </a:prstGeom>
          <a:ln w="19050">
            <a:solidFill>
              <a:srgbClr val="7A43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8C84182-E0A2-9F10-EE34-5F8024F71F13}"/>
              </a:ext>
            </a:extLst>
          </p:cNvPr>
          <p:cNvSpPr txBox="1"/>
          <p:nvPr/>
        </p:nvSpPr>
        <p:spPr>
          <a:xfrm>
            <a:off x="4842302" y="3635177"/>
            <a:ext cx="62163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PM2.5 in monthly changes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D0C059-D344-6B19-27E2-653DC4135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468" y="1174001"/>
            <a:ext cx="2486802" cy="20942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CE2C7D-FAE4-839B-D574-738874306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557" y="4096842"/>
            <a:ext cx="42386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03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4" y="534986"/>
            <a:ext cx="1114426" cy="608014"/>
          </a:xfrm>
          <a:prstGeom prst="rect">
            <a:avLst/>
          </a:prstGeom>
          <a:solidFill>
            <a:srgbClr val="1F4E79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19196" y="534986"/>
            <a:ext cx="133350" cy="608014"/>
          </a:xfrm>
          <a:prstGeom prst="rect">
            <a:avLst/>
          </a:prstGeom>
          <a:solidFill>
            <a:srgbClr val="1F4E79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457320" y="712336"/>
            <a:ext cx="133350" cy="430665"/>
          </a:xfrm>
          <a:prstGeom prst="rect">
            <a:avLst/>
          </a:prstGeom>
          <a:solidFill>
            <a:srgbClr val="1F4E79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11763376" y="5695950"/>
            <a:ext cx="0" cy="100965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0515601" y="6524625"/>
            <a:ext cx="1466850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1">
            <a:extLst>
              <a:ext uri="{FF2B5EF4-FFF2-40B4-BE49-F238E27FC236}">
                <a16:creationId xmlns:a16="http://schemas.microsoft.com/office/drawing/2014/main" id="{49CC3411-CBDB-FC56-814E-ED8B82A6471D}"/>
              </a:ext>
            </a:extLst>
          </p:cNvPr>
          <p:cNvGrpSpPr/>
          <p:nvPr/>
        </p:nvGrpSpPr>
        <p:grpSpPr>
          <a:xfrm>
            <a:off x="1759167" y="4806669"/>
            <a:ext cx="1267282" cy="1833990"/>
            <a:chOff x="3370941" y="3855025"/>
            <a:chExt cx="1479346" cy="2140886"/>
          </a:xfrm>
        </p:grpSpPr>
        <p:sp>
          <p:nvSpPr>
            <p:cNvPr id="5" name="矩形 2">
              <a:extLst>
                <a:ext uri="{FF2B5EF4-FFF2-40B4-BE49-F238E27FC236}">
                  <a16:creationId xmlns:a16="http://schemas.microsoft.com/office/drawing/2014/main" id="{F0DC134B-1EB5-4048-2D3C-3FE1A3704470}"/>
                </a:ext>
              </a:extLst>
            </p:cNvPr>
            <p:cNvSpPr/>
            <p:nvPr/>
          </p:nvSpPr>
          <p:spPr>
            <a:xfrm>
              <a:off x="3947005" y="4080152"/>
              <a:ext cx="294596" cy="280624"/>
            </a:xfrm>
            <a:prstGeom prst="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7" name="矩形 3">
              <a:extLst>
                <a:ext uri="{FF2B5EF4-FFF2-40B4-BE49-F238E27FC236}">
                  <a16:creationId xmlns:a16="http://schemas.microsoft.com/office/drawing/2014/main" id="{0C0A7A19-2BA2-6BA3-7423-87F1CEA2A7F0}"/>
                </a:ext>
              </a:extLst>
            </p:cNvPr>
            <p:cNvSpPr/>
            <p:nvPr/>
          </p:nvSpPr>
          <p:spPr>
            <a:xfrm>
              <a:off x="3633744" y="4182340"/>
              <a:ext cx="475374" cy="475374"/>
            </a:xfrm>
            <a:prstGeom prst="rect">
              <a:avLst/>
            </a:prstGeom>
            <a:solidFill>
              <a:srgbClr val="7A4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1" name="矩形 4">
              <a:extLst>
                <a:ext uri="{FF2B5EF4-FFF2-40B4-BE49-F238E27FC236}">
                  <a16:creationId xmlns:a16="http://schemas.microsoft.com/office/drawing/2014/main" id="{DD119435-67CF-1E84-ADF4-CA934BC8ED92}"/>
                </a:ext>
              </a:extLst>
            </p:cNvPr>
            <p:cNvSpPr/>
            <p:nvPr/>
          </p:nvSpPr>
          <p:spPr>
            <a:xfrm>
              <a:off x="4139157" y="4628901"/>
              <a:ext cx="711130" cy="711130"/>
            </a:xfrm>
            <a:prstGeom prst="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3" name="矩形 5">
              <a:extLst>
                <a:ext uri="{FF2B5EF4-FFF2-40B4-BE49-F238E27FC236}">
                  <a16:creationId xmlns:a16="http://schemas.microsoft.com/office/drawing/2014/main" id="{1CD23F20-8FD6-8865-7E94-8389A926C209}"/>
                </a:ext>
              </a:extLst>
            </p:cNvPr>
            <p:cNvSpPr/>
            <p:nvPr/>
          </p:nvSpPr>
          <p:spPr>
            <a:xfrm flipH="1">
              <a:off x="4375679" y="3855025"/>
              <a:ext cx="358366" cy="342810"/>
            </a:xfrm>
            <a:prstGeom prst="rect">
              <a:avLst/>
            </a:prstGeom>
            <a:solidFill>
              <a:srgbClr val="7A4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造字工房悦黑体验版常规体" pitchFamily="50" charset="-122"/>
              </a:endParaRPr>
            </a:p>
          </p:txBody>
        </p:sp>
        <p:sp>
          <p:nvSpPr>
            <p:cNvPr id="14" name="矩形 6">
              <a:extLst>
                <a:ext uri="{FF2B5EF4-FFF2-40B4-BE49-F238E27FC236}">
                  <a16:creationId xmlns:a16="http://schemas.microsoft.com/office/drawing/2014/main" id="{36CE66AF-03C5-54A7-9C8C-ED6CF656090C}"/>
                </a:ext>
              </a:extLst>
            </p:cNvPr>
            <p:cNvSpPr/>
            <p:nvPr/>
          </p:nvSpPr>
          <p:spPr>
            <a:xfrm>
              <a:off x="3370941" y="4843783"/>
              <a:ext cx="1152128" cy="1152128"/>
            </a:xfrm>
            <a:prstGeom prst="rect">
              <a:avLst/>
            </a:prstGeom>
            <a:solidFill>
              <a:srgbClr val="7A4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>
                  <a:latin typeface="+mn-ea"/>
                </a:rPr>
                <a:t>?</a:t>
              </a:r>
              <a:endParaRPr lang="zh-CN" altLang="en-US" sz="5400" dirty="0">
                <a:latin typeface="+mn-ea"/>
              </a:endParaRPr>
            </a:p>
          </p:txBody>
        </p:sp>
      </p:grpSp>
      <p:sp>
        <p:nvSpPr>
          <p:cNvPr id="16" name="任意多边形 7">
            <a:extLst>
              <a:ext uri="{FF2B5EF4-FFF2-40B4-BE49-F238E27FC236}">
                <a16:creationId xmlns:a16="http://schemas.microsoft.com/office/drawing/2014/main" id="{50918DFA-7137-156E-6D2A-519D3FFEFAF8}"/>
              </a:ext>
            </a:extLst>
          </p:cNvPr>
          <p:cNvSpPr/>
          <p:nvPr/>
        </p:nvSpPr>
        <p:spPr bwMode="auto">
          <a:xfrm>
            <a:off x="3877642" y="826309"/>
            <a:ext cx="559856" cy="562842"/>
          </a:xfrm>
          <a:custGeom>
            <a:avLst/>
            <a:gdLst>
              <a:gd name="connsiteX0" fmla="*/ 1244600 w 2459296"/>
              <a:gd name="connsiteY0" fmla="*/ 0 h 2472412"/>
              <a:gd name="connsiteX1" fmla="*/ 2433246 w 2459296"/>
              <a:gd name="connsiteY1" fmla="*/ 874494 h 2472412"/>
              <a:gd name="connsiteX2" fmla="*/ 2459296 w 2459296"/>
              <a:gd name="connsiteY2" fmla="*/ 975807 h 2472412"/>
              <a:gd name="connsiteX3" fmla="*/ 1049450 w 2459296"/>
              <a:gd name="connsiteY3" fmla="*/ 2472412 h 2472412"/>
              <a:gd name="connsiteX4" fmla="*/ 993770 w 2459296"/>
              <a:gd name="connsiteY4" fmla="*/ 2463914 h 2472412"/>
              <a:gd name="connsiteX5" fmla="*/ 0 w 2459296"/>
              <a:gd name="connsiteY5" fmla="*/ 1244600 h 2472412"/>
              <a:gd name="connsiteX6" fmla="*/ 1244600 w 2459296"/>
              <a:gd name="connsiteY6" fmla="*/ 0 h 247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9296" h="2472412">
                <a:moveTo>
                  <a:pt x="1244600" y="0"/>
                </a:moveTo>
                <a:cubicBezTo>
                  <a:pt x="1803092" y="0"/>
                  <a:pt x="2275665" y="367856"/>
                  <a:pt x="2433246" y="874494"/>
                </a:cubicBezTo>
                <a:lnTo>
                  <a:pt x="2459296" y="975807"/>
                </a:lnTo>
                <a:lnTo>
                  <a:pt x="1049450" y="2472412"/>
                </a:lnTo>
                <a:lnTo>
                  <a:pt x="993770" y="2463914"/>
                </a:lnTo>
                <a:cubicBezTo>
                  <a:pt x="426626" y="2347860"/>
                  <a:pt x="0" y="1846053"/>
                  <a:pt x="0" y="1244600"/>
                </a:cubicBezTo>
                <a:cubicBezTo>
                  <a:pt x="0" y="557226"/>
                  <a:pt x="557226" y="0"/>
                  <a:pt x="1244600" y="0"/>
                </a:cubicBezTo>
                <a:close/>
              </a:path>
            </a:pathLst>
          </a:custGeom>
          <a:noFill/>
          <a:ln w="50800" cap="flat" cmpd="sng" algn="ctr">
            <a:solidFill>
              <a:srgbClr val="7A4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1688" fontAlgn="base">
              <a:spcBef>
                <a:spcPct val="0"/>
              </a:spcBef>
              <a:spcAft>
                <a:spcPct val="0"/>
              </a:spcAft>
            </a:pPr>
            <a:endParaRPr lang="zh-CN" altLang="en-US" sz="2800" dirty="0">
              <a:solidFill>
                <a:srgbClr val="7A4300"/>
              </a:solidFill>
              <a:latin typeface="+mn-ea"/>
            </a:endParaRPr>
          </a:p>
        </p:txBody>
      </p:sp>
      <p:sp>
        <p:nvSpPr>
          <p:cNvPr id="20" name="文本框 10">
            <a:extLst>
              <a:ext uri="{FF2B5EF4-FFF2-40B4-BE49-F238E27FC236}">
                <a16:creationId xmlns:a16="http://schemas.microsoft.com/office/drawing/2014/main" id="{7AFA3F3A-3285-5458-06E6-1BDE71619B34}"/>
              </a:ext>
            </a:extLst>
          </p:cNvPr>
          <p:cNvSpPr txBox="1"/>
          <p:nvPr/>
        </p:nvSpPr>
        <p:spPr>
          <a:xfrm>
            <a:off x="4842302" y="712336"/>
            <a:ext cx="6634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Three different methods to analyze the best predictors</a:t>
            </a:r>
          </a:p>
        </p:txBody>
      </p:sp>
      <p:cxnSp>
        <p:nvCxnSpPr>
          <p:cNvPr id="21" name="直接连接符 16">
            <a:extLst>
              <a:ext uri="{FF2B5EF4-FFF2-40B4-BE49-F238E27FC236}">
                <a16:creationId xmlns:a16="http://schemas.microsoft.com/office/drawing/2014/main" id="{1268681A-0616-9A9D-9725-83E0FC6BD621}"/>
              </a:ext>
            </a:extLst>
          </p:cNvPr>
          <p:cNvCxnSpPr/>
          <p:nvPr/>
        </p:nvCxnSpPr>
        <p:spPr>
          <a:xfrm>
            <a:off x="4987391" y="2738136"/>
            <a:ext cx="5032908" cy="0"/>
          </a:xfrm>
          <a:prstGeom prst="line">
            <a:avLst/>
          </a:prstGeom>
          <a:ln w="19050">
            <a:solidFill>
              <a:srgbClr val="7A43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 8">
            <a:extLst>
              <a:ext uri="{FF2B5EF4-FFF2-40B4-BE49-F238E27FC236}">
                <a16:creationId xmlns:a16="http://schemas.microsoft.com/office/drawing/2014/main" id="{A4C2DEE9-4BA0-9E87-6AD0-72FB79C20453}"/>
              </a:ext>
            </a:extLst>
          </p:cNvPr>
          <p:cNvSpPr/>
          <p:nvPr/>
        </p:nvSpPr>
        <p:spPr bwMode="auto">
          <a:xfrm>
            <a:off x="3877642" y="3060429"/>
            <a:ext cx="559856" cy="562842"/>
          </a:xfrm>
          <a:custGeom>
            <a:avLst/>
            <a:gdLst>
              <a:gd name="connsiteX0" fmla="*/ 1244600 w 2459296"/>
              <a:gd name="connsiteY0" fmla="*/ 0 h 2472412"/>
              <a:gd name="connsiteX1" fmla="*/ 2433246 w 2459296"/>
              <a:gd name="connsiteY1" fmla="*/ 874494 h 2472412"/>
              <a:gd name="connsiteX2" fmla="*/ 2459296 w 2459296"/>
              <a:gd name="connsiteY2" fmla="*/ 975807 h 2472412"/>
              <a:gd name="connsiteX3" fmla="*/ 1049450 w 2459296"/>
              <a:gd name="connsiteY3" fmla="*/ 2472412 h 2472412"/>
              <a:gd name="connsiteX4" fmla="*/ 993770 w 2459296"/>
              <a:gd name="connsiteY4" fmla="*/ 2463914 h 2472412"/>
              <a:gd name="connsiteX5" fmla="*/ 0 w 2459296"/>
              <a:gd name="connsiteY5" fmla="*/ 1244600 h 2472412"/>
              <a:gd name="connsiteX6" fmla="*/ 1244600 w 2459296"/>
              <a:gd name="connsiteY6" fmla="*/ 0 h 247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9296" h="2472412">
                <a:moveTo>
                  <a:pt x="1244600" y="0"/>
                </a:moveTo>
                <a:cubicBezTo>
                  <a:pt x="1803092" y="0"/>
                  <a:pt x="2275665" y="367856"/>
                  <a:pt x="2433246" y="874494"/>
                </a:cubicBezTo>
                <a:lnTo>
                  <a:pt x="2459296" y="975807"/>
                </a:lnTo>
                <a:lnTo>
                  <a:pt x="1049450" y="2472412"/>
                </a:lnTo>
                <a:lnTo>
                  <a:pt x="993770" y="2463914"/>
                </a:lnTo>
                <a:cubicBezTo>
                  <a:pt x="426626" y="2347860"/>
                  <a:pt x="0" y="1846053"/>
                  <a:pt x="0" y="1244600"/>
                </a:cubicBezTo>
                <a:cubicBezTo>
                  <a:pt x="0" y="557226"/>
                  <a:pt x="557226" y="0"/>
                  <a:pt x="1244600" y="0"/>
                </a:cubicBezTo>
                <a:close/>
              </a:path>
            </a:pathLst>
          </a:custGeom>
          <a:noFill/>
          <a:ln w="50800" cap="flat" cmpd="sng" algn="ctr">
            <a:solidFill>
              <a:srgbClr val="7A4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1688" fontAlgn="base">
              <a:spcBef>
                <a:spcPct val="0"/>
              </a:spcBef>
              <a:spcAft>
                <a:spcPct val="0"/>
              </a:spcAft>
            </a:pPr>
            <a:endParaRPr lang="zh-CN" altLang="en-US" sz="2800" dirty="0">
              <a:solidFill>
                <a:srgbClr val="7A4300"/>
              </a:solidFill>
              <a:latin typeface="+mn-ea"/>
            </a:endParaRPr>
          </a:p>
        </p:txBody>
      </p:sp>
      <p:sp>
        <p:nvSpPr>
          <p:cNvPr id="29" name="任意多边形 9">
            <a:extLst>
              <a:ext uri="{FF2B5EF4-FFF2-40B4-BE49-F238E27FC236}">
                <a16:creationId xmlns:a16="http://schemas.microsoft.com/office/drawing/2014/main" id="{2C90A224-829B-4664-4502-961837AB9514}"/>
              </a:ext>
            </a:extLst>
          </p:cNvPr>
          <p:cNvSpPr/>
          <p:nvPr/>
        </p:nvSpPr>
        <p:spPr bwMode="auto">
          <a:xfrm>
            <a:off x="3877642" y="4267855"/>
            <a:ext cx="559856" cy="562842"/>
          </a:xfrm>
          <a:custGeom>
            <a:avLst/>
            <a:gdLst>
              <a:gd name="connsiteX0" fmla="*/ 1244600 w 2459296"/>
              <a:gd name="connsiteY0" fmla="*/ 0 h 2472412"/>
              <a:gd name="connsiteX1" fmla="*/ 2433246 w 2459296"/>
              <a:gd name="connsiteY1" fmla="*/ 874494 h 2472412"/>
              <a:gd name="connsiteX2" fmla="*/ 2459296 w 2459296"/>
              <a:gd name="connsiteY2" fmla="*/ 975807 h 2472412"/>
              <a:gd name="connsiteX3" fmla="*/ 1049450 w 2459296"/>
              <a:gd name="connsiteY3" fmla="*/ 2472412 h 2472412"/>
              <a:gd name="connsiteX4" fmla="*/ 993770 w 2459296"/>
              <a:gd name="connsiteY4" fmla="*/ 2463914 h 2472412"/>
              <a:gd name="connsiteX5" fmla="*/ 0 w 2459296"/>
              <a:gd name="connsiteY5" fmla="*/ 1244600 h 2472412"/>
              <a:gd name="connsiteX6" fmla="*/ 1244600 w 2459296"/>
              <a:gd name="connsiteY6" fmla="*/ 0 h 247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9296" h="2472412">
                <a:moveTo>
                  <a:pt x="1244600" y="0"/>
                </a:moveTo>
                <a:cubicBezTo>
                  <a:pt x="1803092" y="0"/>
                  <a:pt x="2275665" y="367856"/>
                  <a:pt x="2433246" y="874494"/>
                </a:cubicBezTo>
                <a:lnTo>
                  <a:pt x="2459296" y="975807"/>
                </a:lnTo>
                <a:lnTo>
                  <a:pt x="1049450" y="2472412"/>
                </a:lnTo>
                <a:lnTo>
                  <a:pt x="993770" y="2463914"/>
                </a:lnTo>
                <a:cubicBezTo>
                  <a:pt x="426626" y="2347860"/>
                  <a:pt x="0" y="1846053"/>
                  <a:pt x="0" y="1244600"/>
                </a:cubicBezTo>
                <a:cubicBezTo>
                  <a:pt x="0" y="557226"/>
                  <a:pt x="557226" y="0"/>
                  <a:pt x="1244600" y="0"/>
                </a:cubicBezTo>
                <a:close/>
              </a:path>
            </a:pathLst>
          </a:custGeom>
          <a:noFill/>
          <a:ln w="50800" cap="flat" cmpd="sng" algn="ctr">
            <a:solidFill>
              <a:srgbClr val="7A4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200" tIns="39600" rIns="79200" bIns="396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801688" fontAlgn="base">
              <a:spcBef>
                <a:spcPct val="0"/>
              </a:spcBef>
              <a:spcAft>
                <a:spcPct val="0"/>
              </a:spcAft>
            </a:pPr>
            <a:endParaRPr lang="zh-CN" altLang="en-US" sz="2800" dirty="0">
              <a:solidFill>
                <a:srgbClr val="7A4300"/>
              </a:solidFill>
              <a:latin typeface="+mn-ea"/>
            </a:endParaRPr>
          </a:p>
        </p:txBody>
      </p:sp>
      <p:sp>
        <p:nvSpPr>
          <p:cNvPr id="31" name="文本框 12">
            <a:extLst>
              <a:ext uri="{FF2B5EF4-FFF2-40B4-BE49-F238E27FC236}">
                <a16:creationId xmlns:a16="http://schemas.microsoft.com/office/drawing/2014/main" id="{2089F5CD-5448-C08A-90C2-DB0316DEB871}"/>
              </a:ext>
            </a:extLst>
          </p:cNvPr>
          <p:cNvSpPr txBox="1"/>
          <p:nvPr/>
        </p:nvSpPr>
        <p:spPr>
          <a:xfrm>
            <a:off x="4842302" y="1543333"/>
            <a:ext cx="48182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1F4E79"/>
              </a:buClr>
              <a:buAutoNum type="arabicParenBoth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correlation coefficient matrix and heatmap</a:t>
            </a:r>
          </a:p>
          <a:p>
            <a:pPr marL="457200" indent="-457200">
              <a:buClr>
                <a:srgbClr val="1F4E79"/>
              </a:buClr>
              <a:buAutoNum type="arabicParenBoth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 best predictors based on adjusted R squared in simple linear regression</a:t>
            </a:r>
          </a:p>
          <a:p>
            <a:pPr marL="457200" indent="-457200">
              <a:buClr>
                <a:srgbClr val="1F4E79"/>
              </a:buClr>
              <a:buAutoNum type="arabicParenBoth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Forward stepwise selection method 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1A997D-28F3-0455-48AB-AB5D01A18113}"/>
              </a:ext>
            </a:extLst>
          </p:cNvPr>
          <p:cNvSpPr txBox="1"/>
          <p:nvPr/>
        </p:nvSpPr>
        <p:spPr>
          <a:xfrm>
            <a:off x="4842302" y="2976940"/>
            <a:ext cx="62163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Construct two multi-linear regression models without interaction and with interaction.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连接符 16">
            <a:extLst>
              <a:ext uri="{FF2B5EF4-FFF2-40B4-BE49-F238E27FC236}">
                <a16:creationId xmlns:a16="http://schemas.microsoft.com/office/drawing/2014/main" id="{8158539B-B366-A335-6BB2-429F0C8EC13C}"/>
              </a:ext>
            </a:extLst>
          </p:cNvPr>
          <p:cNvCxnSpPr/>
          <p:nvPr/>
        </p:nvCxnSpPr>
        <p:spPr>
          <a:xfrm>
            <a:off x="4987391" y="4029525"/>
            <a:ext cx="5032908" cy="0"/>
          </a:xfrm>
          <a:prstGeom prst="line">
            <a:avLst/>
          </a:prstGeom>
          <a:ln w="19050">
            <a:solidFill>
              <a:srgbClr val="7A43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8C84182-E0A2-9F10-EE34-5F8024F71F13}"/>
              </a:ext>
            </a:extLst>
          </p:cNvPr>
          <p:cNvSpPr txBox="1"/>
          <p:nvPr/>
        </p:nvSpPr>
        <p:spPr>
          <a:xfrm>
            <a:off x="4842302" y="4267855"/>
            <a:ext cx="62163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Calculate the mean squared prediction error for each model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1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02103" y="2921169"/>
            <a:ext cx="55877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rgbClr val="1F4E79"/>
                </a:solidFill>
                <a:effectLst>
                  <a:outerShdw blurRad="50800" dist="38100" dir="2700000" algn="tl" rotWithShape="0">
                    <a:prstClr val="black">
                      <a:alpha val="66000"/>
                    </a:prst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rPr>
              <a:t>Discussion</a:t>
            </a:r>
            <a:endParaRPr lang="zh-CN" altLang="en-US" sz="4000" dirty="0">
              <a:solidFill>
                <a:srgbClr val="1F4E79"/>
              </a:solidFill>
              <a:effectLst>
                <a:outerShdw blurRad="50800" dist="38100" dir="2700000" algn="tl" rotWithShape="0">
                  <a:prstClr val="black">
                    <a:alpha val="66000"/>
                  </a:prstClr>
                </a:outerShdw>
              </a:effectLst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299064" y="496063"/>
            <a:ext cx="1593872" cy="1561162"/>
          </a:xfrm>
          <a:prstGeom prst="roundRect">
            <a:avLst/>
          </a:prstGeom>
          <a:solidFill>
            <a:srgbClr val="1F4E79"/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schemeClr val="bg1">
                <a:lumMod val="50000"/>
                <a:alpha val="6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0" dirty="0">
                <a:latin typeface="Broadway" panose="04040905080B02020502" pitchFamily="82" charset="0"/>
              </a:rPr>
              <a:t>5</a:t>
            </a:r>
            <a:endParaRPr lang="zh-CN" altLang="en-US" sz="10000" dirty="0">
              <a:latin typeface="Broadway" panose="04040905080B02020502" pitchFamily="82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695450" y="114300"/>
            <a:ext cx="8801100" cy="6629400"/>
          </a:xfrm>
          <a:prstGeom prst="roundRect">
            <a:avLst>
              <a:gd name="adj" fmla="val 2874"/>
            </a:avLst>
          </a:prstGeom>
          <a:noFill/>
          <a:ln w="254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 flipH="1">
            <a:off x="2960740" y="3582888"/>
            <a:ext cx="466725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8764537" y="3582888"/>
            <a:ext cx="466725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07388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20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4857749" y="1028700"/>
            <a:ext cx="2476502" cy="527622"/>
          </a:xfrm>
          <a:custGeom>
            <a:avLst/>
            <a:gdLst>
              <a:gd name="connsiteX0" fmla="*/ 3560856 w 3560857"/>
              <a:gd name="connsiteY0" fmla="*/ 0 h 758644"/>
              <a:gd name="connsiteX1" fmla="*/ 3560857 w 3560857"/>
              <a:gd name="connsiteY1" fmla="*/ 0 h 758644"/>
              <a:gd name="connsiteX2" fmla="*/ 3560857 w 3560857"/>
              <a:gd name="connsiteY2" fmla="*/ 758644 h 758644"/>
              <a:gd name="connsiteX3" fmla="*/ 3560856 w 3560857"/>
              <a:gd name="connsiteY3" fmla="*/ 758644 h 758644"/>
              <a:gd name="connsiteX4" fmla="*/ 1 w 3560857"/>
              <a:gd name="connsiteY4" fmla="*/ 0 h 758644"/>
              <a:gd name="connsiteX5" fmla="*/ 1758958 w 3560857"/>
              <a:gd name="connsiteY5" fmla="*/ 0 h 758644"/>
              <a:gd name="connsiteX6" fmla="*/ 1801899 w 3560857"/>
              <a:gd name="connsiteY6" fmla="*/ 0 h 758644"/>
              <a:gd name="connsiteX7" fmla="*/ 3560856 w 3560857"/>
              <a:gd name="connsiteY7" fmla="*/ 0 h 758644"/>
              <a:gd name="connsiteX8" fmla="*/ 3292663 w 3560857"/>
              <a:gd name="connsiteY8" fmla="*/ 379322 h 758644"/>
              <a:gd name="connsiteX9" fmla="*/ 3560856 w 3560857"/>
              <a:gd name="connsiteY9" fmla="*/ 758644 h 758644"/>
              <a:gd name="connsiteX10" fmla="*/ 1801899 w 3560857"/>
              <a:gd name="connsiteY10" fmla="*/ 758644 h 758644"/>
              <a:gd name="connsiteX11" fmla="*/ 1758958 w 3560857"/>
              <a:gd name="connsiteY11" fmla="*/ 758644 h 758644"/>
              <a:gd name="connsiteX12" fmla="*/ 1 w 3560857"/>
              <a:gd name="connsiteY12" fmla="*/ 758644 h 758644"/>
              <a:gd name="connsiteX13" fmla="*/ 268195 w 3560857"/>
              <a:gd name="connsiteY13" fmla="*/ 379322 h 758644"/>
              <a:gd name="connsiteX14" fmla="*/ 0 w 3560857"/>
              <a:gd name="connsiteY14" fmla="*/ 0 h 758644"/>
              <a:gd name="connsiteX15" fmla="*/ 1 w 3560857"/>
              <a:gd name="connsiteY15" fmla="*/ 0 h 758644"/>
              <a:gd name="connsiteX16" fmla="*/ 1 w 3560857"/>
              <a:gd name="connsiteY16" fmla="*/ 758644 h 758644"/>
              <a:gd name="connsiteX17" fmla="*/ 0 w 3560857"/>
              <a:gd name="connsiteY17" fmla="*/ 758644 h 75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560857" h="758644">
                <a:moveTo>
                  <a:pt x="3560856" y="0"/>
                </a:moveTo>
                <a:lnTo>
                  <a:pt x="3560857" y="0"/>
                </a:lnTo>
                <a:lnTo>
                  <a:pt x="3560857" y="758644"/>
                </a:lnTo>
                <a:lnTo>
                  <a:pt x="3560856" y="758644"/>
                </a:lnTo>
                <a:close/>
                <a:moveTo>
                  <a:pt x="1" y="0"/>
                </a:moveTo>
                <a:lnTo>
                  <a:pt x="1758958" y="0"/>
                </a:lnTo>
                <a:lnTo>
                  <a:pt x="1801899" y="0"/>
                </a:lnTo>
                <a:lnTo>
                  <a:pt x="3560856" y="0"/>
                </a:lnTo>
                <a:lnTo>
                  <a:pt x="3292663" y="379322"/>
                </a:lnTo>
                <a:lnTo>
                  <a:pt x="3560856" y="758644"/>
                </a:lnTo>
                <a:lnTo>
                  <a:pt x="1801899" y="758644"/>
                </a:lnTo>
                <a:lnTo>
                  <a:pt x="1758958" y="758644"/>
                </a:lnTo>
                <a:lnTo>
                  <a:pt x="1" y="758644"/>
                </a:lnTo>
                <a:lnTo>
                  <a:pt x="268195" y="379322"/>
                </a:lnTo>
                <a:close/>
                <a:moveTo>
                  <a:pt x="0" y="0"/>
                </a:moveTo>
                <a:lnTo>
                  <a:pt x="1" y="0"/>
                </a:lnTo>
                <a:lnTo>
                  <a:pt x="1" y="758644"/>
                </a:lnTo>
                <a:lnTo>
                  <a:pt x="0" y="758644"/>
                </a:lnTo>
                <a:close/>
              </a:path>
            </a:pathLst>
          </a:custGeom>
          <a:solidFill>
            <a:srgbClr val="7A4300"/>
          </a:solidFill>
          <a:ln>
            <a:noFill/>
          </a:ln>
          <a:effectLst>
            <a:outerShdw blurRad="50800" dist="38100" dir="2700000" sx="101000" sy="101000" algn="tl" rotWithShape="0">
              <a:schemeClr val="bg1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800" dirty="0">
                <a:latin typeface="+mn-ea"/>
                <a:cs typeface="+mn-ea"/>
                <a:sym typeface="+mn-lt"/>
              </a:rPr>
              <a:t>To</a:t>
            </a:r>
            <a:r>
              <a:rPr lang="zh-CN" altLang="en-US" sz="2800" dirty="0">
                <a:latin typeface="+mn-ea"/>
                <a:cs typeface="+mn-ea"/>
                <a:sym typeface="+mn-lt"/>
              </a:rPr>
              <a:t> </a:t>
            </a:r>
            <a:r>
              <a:rPr lang="en-US" altLang="zh-CN" sz="2800" dirty="0">
                <a:latin typeface="+mn-ea"/>
                <a:cs typeface="+mn-ea"/>
                <a:sym typeface="+mn-lt"/>
              </a:rPr>
              <a:t>Do</a:t>
            </a:r>
            <a:endParaRPr lang="zh-CN" altLang="en-US" sz="2800" dirty="0">
              <a:latin typeface="+mn-ea"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4238877" y="1295400"/>
            <a:ext cx="404602" cy="0"/>
          </a:xfrm>
          <a:prstGeom prst="line">
            <a:avLst/>
          </a:prstGeom>
          <a:ln w="19050">
            <a:solidFill>
              <a:srgbClr val="7A4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7548520" y="1295400"/>
            <a:ext cx="404602" cy="0"/>
          </a:xfrm>
          <a:prstGeom prst="line">
            <a:avLst/>
          </a:prstGeom>
          <a:ln w="19050">
            <a:solidFill>
              <a:srgbClr val="7A4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171700" y="2301889"/>
            <a:ext cx="784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1F4E79"/>
              </a:buClr>
              <a:buFont typeface="Wingdings" panose="05000000000000000000" pitchFamily="2" charset="2"/>
              <a:buChar char="v"/>
            </a:pPr>
            <a:r>
              <a:rPr lang="en-US" altLang="zh-CN" sz="3200" b="1" dirty="0"/>
              <a:t>Analyze more relatively data</a:t>
            </a:r>
          </a:p>
          <a:p>
            <a:pPr marL="457200">
              <a:buClr>
                <a:srgbClr val="1F4E79"/>
              </a:buClr>
              <a:tabLst>
                <a:tab pos="914400" algn="l"/>
              </a:tabLst>
            </a:pPr>
            <a:endParaRPr lang="en-US" altLang="zh-CN" sz="2400" dirty="0"/>
          </a:p>
          <a:p>
            <a:pPr marL="457200">
              <a:buClr>
                <a:srgbClr val="1F4E79"/>
              </a:buClr>
              <a:tabLst>
                <a:tab pos="914400" algn="l"/>
              </a:tabLst>
            </a:pPr>
            <a:endParaRPr lang="en-US" altLang="zh-CN" sz="2400" dirty="0"/>
          </a:p>
          <a:p>
            <a:pPr marL="457200" indent="-457200">
              <a:buClr>
                <a:srgbClr val="1F4E79"/>
              </a:buClr>
              <a:buFont typeface="Wingdings" panose="05000000000000000000" pitchFamily="2" charset="2"/>
              <a:buChar char="v"/>
            </a:pPr>
            <a:r>
              <a:rPr lang="en-US" altLang="zh-CN" sz="3200" b="1" dirty="0"/>
              <a:t>Build relatively model</a:t>
            </a:r>
          </a:p>
          <a:p>
            <a:pPr>
              <a:buClr>
                <a:srgbClr val="1F4E79"/>
              </a:buClr>
            </a:pPr>
            <a:endParaRPr lang="en-US" altLang="zh-CN" sz="3200" b="1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10239375" y="5695950"/>
            <a:ext cx="0" cy="100965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8991600" y="6524625"/>
            <a:ext cx="1466850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381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25922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-7" y="2252917"/>
            <a:ext cx="12193200" cy="166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弦形 3"/>
          <p:cNvSpPr/>
          <p:nvPr/>
        </p:nvSpPr>
        <p:spPr>
          <a:xfrm rot="16200000">
            <a:off x="5758695" y="-398775"/>
            <a:ext cx="711124" cy="797548"/>
          </a:xfrm>
          <a:prstGeom prst="chord">
            <a:avLst>
              <a:gd name="adj1" fmla="val 5375213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F4E79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69300" y="2884713"/>
            <a:ext cx="4089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solidFill>
                  <a:srgbClr val="1F4E79"/>
                </a:solidFill>
                <a:effectLst>
                  <a:outerShdw blurRad="50800" dist="38100" dir="2700000" algn="tl" rotWithShape="0">
                    <a:prstClr val="black">
                      <a:alpha val="66000"/>
                    </a:prst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defRPr>
            </a:lvl1pPr>
          </a:lstStyle>
          <a:p>
            <a:r>
              <a:rPr lang="en-US" altLang="zh-CN" dirty="0"/>
              <a:t>THANKS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4974037" y="3789512"/>
            <a:ext cx="2262187" cy="0"/>
          </a:xfrm>
          <a:prstGeom prst="line">
            <a:avLst/>
          </a:prstGeom>
          <a:ln w="1270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974037" y="4445069"/>
            <a:ext cx="2262187" cy="0"/>
          </a:xfrm>
          <a:prstGeom prst="line">
            <a:avLst/>
          </a:prstGeom>
          <a:ln w="1270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974037" y="4557843"/>
            <a:ext cx="2262187" cy="4286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弦形 9"/>
          <p:cNvSpPr/>
          <p:nvPr/>
        </p:nvSpPr>
        <p:spPr>
          <a:xfrm rot="5400000">
            <a:off x="5758695" y="6459227"/>
            <a:ext cx="711122" cy="797548"/>
          </a:xfrm>
          <a:prstGeom prst="chord">
            <a:avLst>
              <a:gd name="adj1" fmla="val 5375213"/>
              <a:gd name="adj2" fmla="val 1620000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826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4" y="534986"/>
            <a:ext cx="1114426" cy="608014"/>
          </a:xfrm>
          <a:prstGeom prst="rect">
            <a:avLst/>
          </a:prstGeom>
          <a:solidFill>
            <a:srgbClr val="1F4E79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19196" y="534986"/>
            <a:ext cx="133350" cy="608014"/>
          </a:xfrm>
          <a:prstGeom prst="rect">
            <a:avLst/>
          </a:prstGeom>
          <a:solidFill>
            <a:srgbClr val="1F4E79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457320" y="712336"/>
            <a:ext cx="133350" cy="430665"/>
          </a:xfrm>
          <a:prstGeom prst="rect">
            <a:avLst/>
          </a:prstGeom>
          <a:solidFill>
            <a:srgbClr val="1F4E79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590671" y="423495"/>
            <a:ext cx="335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solidFill>
                  <a:srgbClr val="1F4E79"/>
                </a:solidFill>
                <a:effectLst>
                  <a:outerShdw blurRad="50800" dist="38100" dir="2700000" algn="tl" rotWithShape="0">
                    <a:prstClr val="black">
                      <a:alpha val="66000"/>
                    </a:prst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defRPr>
            </a:lvl1pPr>
          </a:lstStyle>
          <a:p>
            <a:pPr algn="l"/>
            <a:r>
              <a:rPr lang="en-US" altLang="zh-CN" sz="4800" dirty="0"/>
              <a:t>Content</a:t>
            </a:r>
            <a:endParaRPr lang="zh-CN" altLang="en-US" sz="4800" dirty="0"/>
          </a:p>
        </p:txBody>
      </p:sp>
      <p:grpSp>
        <p:nvGrpSpPr>
          <p:cNvPr id="20" name="组合 19"/>
          <p:cNvGrpSpPr/>
          <p:nvPr/>
        </p:nvGrpSpPr>
        <p:grpSpPr>
          <a:xfrm>
            <a:off x="3672290" y="1615966"/>
            <a:ext cx="4847421" cy="646332"/>
            <a:chOff x="1867704" y="1728861"/>
            <a:chExt cx="4847421" cy="646332"/>
          </a:xfrm>
        </p:grpSpPr>
        <p:sp>
          <p:nvSpPr>
            <p:cNvPr id="2" name="圆角矩形 1"/>
            <p:cNvSpPr/>
            <p:nvPr/>
          </p:nvSpPr>
          <p:spPr>
            <a:xfrm>
              <a:off x="1867704" y="1728861"/>
              <a:ext cx="659874" cy="646332"/>
            </a:xfrm>
            <a:prstGeom prst="roundRect">
              <a:avLst/>
            </a:prstGeom>
            <a:solidFill>
              <a:srgbClr val="1F4E79"/>
            </a:solidFill>
            <a:ln w="38100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schemeClr val="bg1">
                  <a:lumMod val="50000"/>
                  <a:alpha val="6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Broadway" panose="04040905080B02020502" pitchFamily="82" charset="0"/>
                  <a:ea typeface="方正正黑简体" panose="02000000000000000000" pitchFamily="2" charset="-122"/>
                </a:rPr>
                <a:t>1</a:t>
              </a:r>
              <a:endParaRPr lang="zh-CN" altLang="en-US" sz="3600" dirty="0">
                <a:latin typeface="Broadway" panose="04040905080B02020502" pitchFamily="82" charset="0"/>
                <a:ea typeface="方正正黑简体" panose="02000000000000000000" pitchFamily="2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816225" y="1728861"/>
              <a:ext cx="3898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/>
                <a:t>Gather Data</a:t>
              </a:r>
              <a:endParaRPr lang="zh-CN" altLang="en-US" sz="3600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672290" y="2512562"/>
            <a:ext cx="5742165" cy="646332"/>
            <a:chOff x="1867704" y="2849562"/>
            <a:chExt cx="5742165" cy="646332"/>
          </a:xfrm>
        </p:grpSpPr>
        <p:sp>
          <p:nvSpPr>
            <p:cNvPr id="14" name="圆角矩形 13"/>
            <p:cNvSpPr/>
            <p:nvPr/>
          </p:nvSpPr>
          <p:spPr>
            <a:xfrm>
              <a:off x="1867704" y="2849562"/>
              <a:ext cx="659874" cy="646332"/>
            </a:xfrm>
            <a:prstGeom prst="roundRect">
              <a:avLst/>
            </a:prstGeom>
            <a:solidFill>
              <a:srgbClr val="1F4E79"/>
            </a:solidFill>
            <a:ln w="38100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schemeClr val="bg1">
                  <a:lumMod val="50000"/>
                  <a:alpha val="6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Broadway" panose="04040905080B02020502" pitchFamily="82" charset="0"/>
                  <a:ea typeface="方正正黑简体" panose="02000000000000000000" pitchFamily="2" charset="-122"/>
                </a:rPr>
                <a:t>2</a:t>
              </a:r>
              <a:endParaRPr lang="zh-CN" altLang="en-US" sz="3600" dirty="0">
                <a:latin typeface="Broadway" panose="04040905080B02020502" pitchFamily="82" charset="0"/>
                <a:ea typeface="方正正黑简体" panose="02000000000000000000" pitchFamily="2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816224" y="2849562"/>
              <a:ext cx="47936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/>
                <a:t>Visualizing Data Analysis</a:t>
              </a:r>
              <a:endParaRPr lang="zh-CN" altLang="en-US" sz="360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672290" y="3440889"/>
            <a:ext cx="5909591" cy="646332"/>
            <a:chOff x="1867704" y="4036358"/>
            <a:chExt cx="5909591" cy="646332"/>
          </a:xfrm>
        </p:grpSpPr>
        <p:sp>
          <p:nvSpPr>
            <p:cNvPr id="16" name="圆角矩形 15"/>
            <p:cNvSpPr/>
            <p:nvPr/>
          </p:nvSpPr>
          <p:spPr>
            <a:xfrm>
              <a:off x="1867704" y="4036358"/>
              <a:ext cx="659874" cy="646332"/>
            </a:xfrm>
            <a:prstGeom prst="roundRect">
              <a:avLst/>
            </a:prstGeom>
            <a:solidFill>
              <a:srgbClr val="1F4E79"/>
            </a:solidFill>
            <a:ln w="38100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schemeClr val="bg1">
                  <a:lumMod val="50000"/>
                  <a:alpha val="6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Broadway" panose="04040905080B02020502" pitchFamily="82" charset="0"/>
                  <a:ea typeface="方正正黑简体" panose="02000000000000000000" pitchFamily="2" charset="-122"/>
                </a:rPr>
                <a:t>3</a:t>
              </a:r>
              <a:endParaRPr lang="zh-CN" altLang="en-US" sz="3600" dirty="0">
                <a:latin typeface="Broadway" panose="04040905080B02020502" pitchFamily="82" charset="0"/>
                <a:ea typeface="方正正黑简体" panose="02000000000000000000" pitchFamily="2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816224" y="4036358"/>
              <a:ext cx="4961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/>
                <a:t>Exploratory</a:t>
              </a:r>
              <a:r>
                <a:rPr lang="zh-CN" altLang="en-US" sz="3600" dirty="0"/>
                <a:t> </a:t>
              </a:r>
              <a:r>
                <a:rPr lang="en-US" altLang="zh-CN" sz="3600" dirty="0"/>
                <a:t>Data</a:t>
              </a:r>
              <a:r>
                <a:rPr lang="zh-CN" altLang="en-US" sz="3600" dirty="0"/>
                <a:t> </a:t>
              </a:r>
              <a:r>
                <a:rPr lang="en-US" altLang="zh-CN" sz="3600" dirty="0"/>
                <a:t>Analysis</a:t>
              </a:r>
              <a:endParaRPr lang="zh-CN" altLang="en-US" sz="3600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672289" y="4378861"/>
            <a:ext cx="5909591" cy="646332"/>
            <a:chOff x="1867704" y="5223154"/>
            <a:chExt cx="5909591" cy="646332"/>
          </a:xfrm>
        </p:grpSpPr>
        <p:sp>
          <p:nvSpPr>
            <p:cNvPr id="18" name="圆角矩形 17"/>
            <p:cNvSpPr/>
            <p:nvPr/>
          </p:nvSpPr>
          <p:spPr>
            <a:xfrm>
              <a:off x="1867704" y="5223154"/>
              <a:ext cx="659874" cy="646332"/>
            </a:xfrm>
            <a:prstGeom prst="roundRect">
              <a:avLst/>
            </a:prstGeom>
            <a:solidFill>
              <a:srgbClr val="1F4E79"/>
            </a:solidFill>
            <a:ln w="38100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schemeClr val="bg1">
                  <a:lumMod val="50000"/>
                  <a:alpha val="6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Broadway" panose="04040905080B02020502" pitchFamily="82" charset="0"/>
                  <a:ea typeface="方正正黑简体" panose="02000000000000000000" pitchFamily="2" charset="-122"/>
                </a:rPr>
                <a:t>4</a:t>
              </a:r>
              <a:endParaRPr lang="zh-CN" altLang="en-US" sz="3600" dirty="0">
                <a:latin typeface="Broadway" panose="04040905080B02020502" pitchFamily="82" charset="0"/>
                <a:ea typeface="方正正黑简体" panose="02000000000000000000" pitchFamily="2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816225" y="5223154"/>
              <a:ext cx="49610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/>
                <a:t>Results and Analysis</a:t>
              </a:r>
              <a:endParaRPr lang="zh-CN" altLang="en-US" sz="3600" dirty="0"/>
            </a:p>
          </p:txBody>
        </p:sp>
      </p:grpSp>
      <p:cxnSp>
        <p:nvCxnSpPr>
          <p:cNvPr id="26" name="直接连接符 25"/>
          <p:cNvCxnSpPr/>
          <p:nvPr/>
        </p:nvCxnSpPr>
        <p:spPr>
          <a:xfrm>
            <a:off x="11763376" y="5695950"/>
            <a:ext cx="0" cy="100965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0515601" y="6524625"/>
            <a:ext cx="1466850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3">
            <a:extLst>
              <a:ext uri="{FF2B5EF4-FFF2-40B4-BE49-F238E27FC236}">
                <a16:creationId xmlns:a16="http://schemas.microsoft.com/office/drawing/2014/main" id="{F3BB9D10-609B-C65D-22B8-6EF76E98FFBC}"/>
              </a:ext>
            </a:extLst>
          </p:cNvPr>
          <p:cNvGrpSpPr/>
          <p:nvPr/>
        </p:nvGrpSpPr>
        <p:grpSpPr>
          <a:xfrm>
            <a:off x="3672289" y="5316833"/>
            <a:ext cx="5909591" cy="646332"/>
            <a:chOff x="1867704" y="5223154"/>
            <a:chExt cx="5909591" cy="646332"/>
          </a:xfrm>
        </p:grpSpPr>
        <p:sp>
          <p:nvSpPr>
            <p:cNvPr id="4" name="圆角矩形 17">
              <a:extLst>
                <a:ext uri="{FF2B5EF4-FFF2-40B4-BE49-F238E27FC236}">
                  <a16:creationId xmlns:a16="http://schemas.microsoft.com/office/drawing/2014/main" id="{C8EF1BDD-7F0D-4B94-B415-E57635B80778}"/>
                </a:ext>
              </a:extLst>
            </p:cNvPr>
            <p:cNvSpPr/>
            <p:nvPr/>
          </p:nvSpPr>
          <p:spPr>
            <a:xfrm>
              <a:off x="1867704" y="5223154"/>
              <a:ext cx="659874" cy="646332"/>
            </a:xfrm>
            <a:prstGeom prst="roundRect">
              <a:avLst/>
            </a:prstGeom>
            <a:solidFill>
              <a:srgbClr val="1F4E79"/>
            </a:solidFill>
            <a:ln w="38100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schemeClr val="bg1">
                  <a:lumMod val="50000"/>
                  <a:alpha val="6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latin typeface="Broadway" panose="04040905080B02020502" pitchFamily="82" charset="0"/>
                  <a:ea typeface="方正正黑简体" panose="02000000000000000000" pitchFamily="2" charset="-122"/>
                </a:rPr>
                <a:t>5</a:t>
              </a:r>
              <a:endParaRPr lang="zh-CN" altLang="en-US" sz="3600" dirty="0">
                <a:latin typeface="Broadway" panose="04040905080B02020502" pitchFamily="82" charset="0"/>
                <a:ea typeface="方正正黑简体" panose="02000000000000000000" pitchFamily="2" charset="-122"/>
              </a:endParaRPr>
            </a:p>
          </p:txBody>
        </p:sp>
        <p:sp>
          <p:nvSpPr>
            <p:cNvPr id="5" name="文本框 18">
              <a:extLst>
                <a:ext uri="{FF2B5EF4-FFF2-40B4-BE49-F238E27FC236}">
                  <a16:creationId xmlns:a16="http://schemas.microsoft.com/office/drawing/2014/main" id="{EBB8AED4-9D75-12CC-CF84-21B22BAC0CBD}"/>
                </a:ext>
              </a:extLst>
            </p:cNvPr>
            <p:cNvSpPr txBox="1"/>
            <p:nvPr/>
          </p:nvSpPr>
          <p:spPr>
            <a:xfrm>
              <a:off x="2816225" y="5223154"/>
              <a:ext cx="49610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/>
                <a:t>Discussion</a:t>
              </a:r>
              <a:endParaRPr lang="zh-CN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4272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18013" y="2236801"/>
            <a:ext cx="55877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rgbClr val="1F4E79"/>
                </a:solidFill>
                <a:effectLst>
                  <a:outerShdw blurRad="50800" dist="38100" dir="2700000" algn="tl" rotWithShape="0">
                    <a:prstClr val="black">
                      <a:alpha val="66000"/>
                    </a:prst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rPr>
              <a:t>Gather Data</a:t>
            </a:r>
            <a:endParaRPr lang="zh-CN" altLang="en-US" sz="4000" dirty="0">
              <a:solidFill>
                <a:srgbClr val="1F4E79"/>
              </a:solidFill>
              <a:effectLst>
                <a:outerShdw blurRad="50800" dist="38100" dir="2700000" algn="tl" rotWithShape="0">
                  <a:prstClr val="black">
                    <a:alpha val="66000"/>
                  </a:prstClr>
                </a:outerShdw>
              </a:effectLst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299064" y="496063"/>
            <a:ext cx="1593872" cy="1561162"/>
          </a:xfrm>
          <a:prstGeom prst="roundRect">
            <a:avLst/>
          </a:prstGeom>
          <a:solidFill>
            <a:srgbClr val="1F4E79"/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schemeClr val="bg1">
                <a:lumMod val="50000"/>
                <a:alpha val="6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0" dirty="0">
                <a:latin typeface="Broadway" panose="04040905080B02020502" pitchFamily="82" charset="0"/>
              </a:rPr>
              <a:t>1</a:t>
            </a:r>
            <a:endParaRPr lang="zh-CN" altLang="en-US" sz="10000" dirty="0">
              <a:latin typeface="Broadway" panose="04040905080B02020502" pitchFamily="82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695450" y="114300"/>
            <a:ext cx="8801100" cy="6629400"/>
          </a:xfrm>
          <a:prstGeom prst="roundRect">
            <a:avLst>
              <a:gd name="adj" fmla="val 2874"/>
            </a:avLst>
          </a:prstGeom>
          <a:noFill/>
          <a:ln w="254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83064" y="3124263"/>
            <a:ext cx="63336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from UCI ML data repository(</a:t>
            </a:r>
            <a:r>
              <a:rPr lang="en-US" sz="2400" b="0" i="0" u="sng" dirty="0">
                <a:solidFill>
                  <a:srgbClr val="296E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https://archive.ics.uci.edu/ml/datasets/Beijing+PM2.5+Data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hourly data set contains the PM2.5 data of US Embassy in Beijing.</a:t>
            </a:r>
            <a:endParaRPr lang="zh-CN" altLang="en-US" sz="2400" dirty="0">
              <a:solidFill>
                <a:srgbClr val="1F4E7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22" y="4395088"/>
            <a:ext cx="2438400" cy="2438400"/>
          </a:xfrm>
          <a:prstGeom prst="rect">
            <a:avLst/>
          </a:prstGeom>
        </p:spPr>
      </p:pic>
      <p:cxnSp>
        <p:nvCxnSpPr>
          <p:cNvPr id="18" name="直接连接符 17"/>
          <p:cNvCxnSpPr/>
          <p:nvPr/>
        </p:nvCxnSpPr>
        <p:spPr>
          <a:xfrm flipH="1">
            <a:off x="2835378" y="3536387"/>
            <a:ext cx="466725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2835378" y="4526819"/>
            <a:ext cx="466725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748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4" y="534986"/>
            <a:ext cx="1114426" cy="608014"/>
          </a:xfrm>
          <a:prstGeom prst="rect">
            <a:avLst/>
          </a:prstGeom>
          <a:solidFill>
            <a:srgbClr val="1F4E79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19196" y="534986"/>
            <a:ext cx="133350" cy="608014"/>
          </a:xfrm>
          <a:prstGeom prst="rect">
            <a:avLst/>
          </a:prstGeom>
          <a:solidFill>
            <a:srgbClr val="1F4E79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457320" y="712336"/>
            <a:ext cx="133350" cy="430665"/>
          </a:xfrm>
          <a:prstGeom prst="rect">
            <a:avLst/>
          </a:prstGeom>
          <a:solidFill>
            <a:srgbClr val="1F4E79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695444" y="464403"/>
            <a:ext cx="83179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solidFill>
                  <a:srgbClr val="1F4E79"/>
                </a:solidFill>
                <a:effectLst>
                  <a:outerShdw blurRad="50800" dist="38100" dir="2700000" algn="tl" rotWithShape="0">
                    <a:prstClr val="black">
                      <a:alpha val="66000"/>
                    </a:prst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defRPr>
            </a:lvl1pPr>
          </a:lstStyle>
          <a:p>
            <a:pPr algn="l"/>
            <a:r>
              <a:rPr lang="en-US" altLang="zh-CN" sz="4800" dirty="0"/>
              <a:t>1.1 Import data</a:t>
            </a:r>
          </a:p>
          <a:p>
            <a:pPr algn="l"/>
            <a:r>
              <a:rPr lang="en-US" altLang="zh-CN" sz="4800" dirty="0"/>
              <a:t> </a:t>
            </a:r>
            <a:endParaRPr lang="zh-CN" altLang="en-US" sz="4800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11763376" y="5695950"/>
            <a:ext cx="0" cy="100965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0515601" y="6524625"/>
            <a:ext cx="1466850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3">
            <a:extLst>
              <a:ext uri="{FF2B5EF4-FFF2-40B4-BE49-F238E27FC236}">
                <a16:creationId xmlns:a16="http://schemas.microsoft.com/office/drawing/2014/main" id="{F9AB7446-216F-7B9B-3912-E2ADA0D55849}"/>
              </a:ext>
            </a:extLst>
          </p:cNvPr>
          <p:cNvCxnSpPr/>
          <p:nvPr/>
        </p:nvCxnSpPr>
        <p:spPr>
          <a:xfrm>
            <a:off x="6096000" y="1295400"/>
            <a:ext cx="0" cy="4876800"/>
          </a:xfrm>
          <a:prstGeom prst="line">
            <a:avLst/>
          </a:prstGeom>
          <a:ln w="2540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52B15AF-A215-7258-509D-412BF612F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09" y="1562100"/>
            <a:ext cx="4851508" cy="434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C5D40B-05F5-6B94-595E-25150E624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284" y="1562100"/>
            <a:ext cx="3573044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2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4" y="534986"/>
            <a:ext cx="1114426" cy="608014"/>
          </a:xfrm>
          <a:prstGeom prst="rect">
            <a:avLst/>
          </a:prstGeom>
          <a:solidFill>
            <a:srgbClr val="1F4E79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19196" y="534986"/>
            <a:ext cx="133350" cy="608014"/>
          </a:xfrm>
          <a:prstGeom prst="rect">
            <a:avLst/>
          </a:prstGeom>
          <a:solidFill>
            <a:srgbClr val="1F4E79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457320" y="712336"/>
            <a:ext cx="133350" cy="430665"/>
          </a:xfrm>
          <a:prstGeom prst="rect">
            <a:avLst/>
          </a:prstGeom>
          <a:solidFill>
            <a:srgbClr val="1F4E79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695443" y="464403"/>
            <a:ext cx="8497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solidFill>
                  <a:srgbClr val="1F4E79"/>
                </a:solidFill>
                <a:effectLst>
                  <a:outerShdw blurRad="50800" dist="38100" dir="2700000" algn="tl" rotWithShape="0">
                    <a:prstClr val="black">
                      <a:alpha val="66000"/>
                    </a:prst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defRPr>
            </a:lvl1pPr>
          </a:lstStyle>
          <a:p>
            <a:pPr algn="l"/>
            <a:r>
              <a:rPr lang="en-US" altLang="zh-CN" sz="4800" dirty="0"/>
              <a:t>1.2 Inspect null values</a:t>
            </a:r>
            <a:endParaRPr lang="zh-CN" altLang="en-US" sz="4800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11763376" y="5695950"/>
            <a:ext cx="0" cy="100965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0515601" y="6524625"/>
            <a:ext cx="1466850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3">
            <a:extLst>
              <a:ext uri="{FF2B5EF4-FFF2-40B4-BE49-F238E27FC236}">
                <a16:creationId xmlns:a16="http://schemas.microsoft.com/office/drawing/2014/main" id="{81C84A71-1AD7-82B0-70AC-A69B30486342}"/>
              </a:ext>
            </a:extLst>
          </p:cNvPr>
          <p:cNvCxnSpPr/>
          <p:nvPr/>
        </p:nvCxnSpPr>
        <p:spPr>
          <a:xfrm>
            <a:off x="6096000" y="1295400"/>
            <a:ext cx="0" cy="4876800"/>
          </a:xfrm>
          <a:prstGeom prst="line">
            <a:avLst/>
          </a:prstGeom>
          <a:ln w="2540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B490C78-84BA-60AB-6100-638E7EB98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7" y="1690687"/>
            <a:ext cx="3277852" cy="3476625"/>
          </a:xfrm>
          <a:prstGeom prst="rect">
            <a:avLst/>
          </a:prstGeom>
        </p:spPr>
      </p:pic>
      <p:sp>
        <p:nvSpPr>
          <p:cNvPr id="6" name="文本框 4">
            <a:extLst>
              <a:ext uri="{FF2B5EF4-FFF2-40B4-BE49-F238E27FC236}">
                <a16:creationId xmlns:a16="http://schemas.microsoft.com/office/drawing/2014/main" id="{A6308123-460A-F09C-C146-25B0C6FC08C8}"/>
              </a:ext>
            </a:extLst>
          </p:cNvPr>
          <p:cNvSpPr txBox="1"/>
          <p:nvPr/>
        </p:nvSpPr>
        <p:spPr>
          <a:xfrm>
            <a:off x="6491680" y="2923183"/>
            <a:ext cx="48760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1F4E79"/>
              </a:buClr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Complete case analysis is to drop any observations (rows) that have null values. It is suitable if the number of observations with null values are very small (say, less than 5%) compared to the total number of observations.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720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4" y="534986"/>
            <a:ext cx="1114426" cy="608014"/>
          </a:xfrm>
          <a:prstGeom prst="rect">
            <a:avLst/>
          </a:prstGeom>
          <a:solidFill>
            <a:srgbClr val="1F4E79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19196" y="534986"/>
            <a:ext cx="133350" cy="608014"/>
          </a:xfrm>
          <a:prstGeom prst="rect">
            <a:avLst/>
          </a:prstGeom>
          <a:solidFill>
            <a:srgbClr val="1F4E79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457320" y="712336"/>
            <a:ext cx="133350" cy="430665"/>
          </a:xfrm>
          <a:prstGeom prst="rect">
            <a:avLst/>
          </a:prstGeom>
          <a:solidFill>
            <a:srgbClr val="1F4E79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695443" y="464403"/>
            <a:ext cx="9397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solidFill>
                  <a:srgbClr val="1F4E79"/>
                </a:solidFill>
                <a:effectLst>
                  <a:outerShdw blurRad="50800" dist="38100" dir="2700000" algn="tl" rotWithShape="0">
                    <a:prstClr val="black">
                      <a:alpha val="66000"/>
                    </a:prst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defRPr>
            </a:lvl1pPr>
          </a:lstStyle>
          <a:p>
            <a:pPr algn="l"/>
            <a:r>
              <a:rPr lang="en-US" altLang="zh-CN" sz="4800" dirty="0"/>
              <a:t>1.3 Deal with missing data</a:t>
            </a:r>
            <a:endParaRPr lang="zh-CN" altLang="en-US" sz="4800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11763376" y="5695950"/>
            <a:ext cx="0" cy="100965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0515601" y="6524625"/>
            <a:ext cx="1466850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3">
            <a:extLst>
              <a:ext uri="{FF2B5EF4-FFF2-40B4-BE49-F238E27FC236}">
                <a16:creationId xmlns:a16="http://schemas.microsoft.com/office/drawing/2014/main" id="{5D260205-6155-0A85-6370-6C54A014457D}"/>
              </a:ext>
            </a:extLst>
          </p:cNvPr>
          <p:cNvCxnSpPr/>
          <p:nvPr/>
        </p:nvCxnSpPr>
        <p:spPr>
          <a:xfrm>
            <a:off x="6096000" y="1295400"/>
            <a:ext cx="0" cy="4876800"/>
          </a:xfrm>
          <a:prstGeom prst="line">
            <a:avLst/>
          </a:prstGeom>
          <a:ln w="2540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5060590-A7C4-77A6-DFB4-7DB51756E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06" y="1657350"/>
            <a:ext cx="5715000" cy="4038600"/>
          </a:xfrm>
          <a:prstGeom prst="rect">
            <a:avLst/>
          </a:prstGeom>
        </p:spPr>
      </p:pic>
      <p:sp>
        <p:nvSpPr>
          <p:cNvPr id="6" name="文本框 4">
            <a:extLst>
              <a:ext uri="{FF2B5EF4-FFF2-40B4-BE49-F238E27FC236}">
                <a16:creationId xmlns:a16="http://schemas.microsoft.com/office/drawing/2014/main" id="{AD50BC90-6230-085A-6F7D-3DE545AB0B7E}"/>
              </a:ext>
            </a:extLst>
          </p:cNvPr>
          <p:cNvSpPr txBox="1"/>
          <p:nvPr/>
        </p:nvSpPr>
        <p:spPr>
          <a:xfrm>
            <a:off x="6626591" y="3676650"/>
            <a:ext cx="4876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1F4E79"/>
              </a:buClr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cleaning missing data, the dataset convert to 41757 rows and 13 columns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26566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48444" y="2921169"/>
            <a:ext cx="65464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rgbClr val="1F4E79"/>
                </a:solidFill>
                <a:effectLst>
                  <a:outerShdw blurRad="50800" dist="38100" dir="2700000" algn="tl" rotWithShape="0">
                    <a:prstClr val="black">
                      <a:alpha val="66000"/>
                    </a:prst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rPr>
              <a:t>Visualizing Data Analysis</a:t>
            </a:r>
            <a:endParaRPr lang="zh-CN" altLang="en-US" sz="4000" dirty="0">
              <a:solidFill>
                <a:srgbClr val="1F4E79"/>
              </a:solidFill>
              <a:effectLst>
                <a:outerShdw blurRad="50800" dist="38100" dir="2700000" algn="tl" rotWithShape="0">
                  <a:prstClr val="black">
                    <a:alpha val="66000"/>
                  </a:prstClr>
                </a:outerShdw>
              </a:effectLst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299064" y="496063"/>
            <a:ext cx="1593872" cy="1561162"/>
          </a:xfrm>
          <a:prstGeom prst="roundRect">
            <a:avLst/>
          </a:prstGeom>
          <a:solidFill>
            <a:srgbClr val="1F4E79"/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schemeClr val="bg1">
                <a:lumMod val="50000"/>
                <a:alpha val="6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0" dirty="0">
                <a:latin typeface="Broadway" panose="04040905080B02020502" pitchFamily="82" charset="0"/>
              </a:rPr>
              <a:t>2</a:t>
            </a:r>
            <a:endParaRPr lang="zh-CN" altLang="en-US" sz="10000" dirty="0">
              <a:latin typeface="Broadway" panose="04040905080B02020502" pitchFamily="82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695450" y="114300"/>
            <a:ext cx="8801100" cy="6629400"/>
          </a:xfrm>
          <a:prstGeom prst="roundRect">
            <a:avLst>
              <a:gd name="adj" fmla="val 2874"/>
            </a:avLst>
          </a:prstGeom>
          <a:noFill/>
          <a:ln w="254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 flipH="1">
            <a:off x="2960740" y="3582888"/>
            <a:ext cx="466725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8764537" y="3582888"/>
            <a:ext cx="466725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111283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85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4" y="534986"/>
            <a:ext cx="1114426" cy="608014"/>
          </a:xfrm>
          <a:prstGeom prst="rect">
            <a:avLst/>
          </a:prstGeom>
          <a:solidFill>
            <a:srgbClr val="1F4E79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19196" y="534986"/>
            <a:ext cx="133350" cy="608014"/>
          </a:xfrm>
          <a:prstGeom prst="rect">
            <a:avLst/>
          </a:prstGeom>
          <a:solidFill>
            <a:srgbClr val="1F4E79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457320" y="712336"/>
            <a:ext cx="133350" cy="430665"/>
          </a:xfrm>
          <a:prstGeom prst="rect">
            <a:avLst/>
          </a:prstGeom>
          <a:solidFill>
            <a:srgbClr val="1F4E79"/>
          </a:solidFill>
          <a:ln>
            <a:noFill/>
          </a:ln>
          <a:effectLst>
            <a:outerShdw blurRad="203200" dist="50800" dir="5400000" sx="105000" sy="105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695443" y="464403"/>
            <a:ext cx="12140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solidFill>
                  <a:srgbClr val="1F4E79"/>
                </a:solidFill>
                <a:effectLst>
                  <a:outerShdw blurRad="50800" dist="38100" dir="2700000" algn="tl" rotWithShape="0">
                    <a:prstClr val="black">
                      <a:alpha val="66000"/>
                    </a:prst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defRPr>
            </a:lvl1pPr>
          </a:lstStyle>
          <a:p>
            <a:pPr algn="l"/>
            <a:r>
              <a:rPr lang="en-US" altLang="zh-CN" sz="4000" dirty="0"/>
              <a:t>2.1 Plot the distribution of each feature</a:t>
            </a:r>
            <a:endParaRPr lang="zh-CN" altLang="en-US" sz="4000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11763376" y="5695950"/>
            <a:ext cx="0" cy="100965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0515601" y="6524625"/>
            <a:ext cx="1466850" cy="0"/>
          </a:xfrm>
          <a:prstGeom prst="line">
            <a:avLst/>
          </a:prstGeom>
          <a:ln w="1905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937C2B0-AC7B-155E-3358-F00E4952D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72289"/>
            <a:ext cx="3686175" cy="2619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819DFE-439E-BA1C-03DA-C126AEB9A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2" y="1210389"/>
            <a:ext cx="3743325" cy="25812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3F1615-448E-47EB-98AA-F1D7C590D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196" y="3943350"/>
            <a:ext cx="3714750" cy="2581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E63BE8-8EE9-BC6D-1D76-A441E14CCC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8829" y="3943350"/>
            <a:ext cx="37433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85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800</TotalTime>
  <Words>541</Words>
  <Application>Microsoft Office PowerPoint</Application>
  <PresentationFormat>Widescreen</PresentationFormat>
  <Paragraphs>67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Calibri Light</vt:lpstr>
      <vt:lpstr>方正粗宋简体</vt:lpstr>
      <vt:lpstr>等线</vt:lpstr>
      <vt:lpstr>Wingdings</vt:lpstr>
      <vt:lpstr>Helvetica Neue</vt:lpstr>
      <vt:lpstr>宋体</vt:lpstr>
      <vt:lpstr>Calibri</vt:lpstr>
      <vt:lpstr>Arial</vt:lpstr>
      <vt:lpstr>Times New Roman</vt:lpstr>
      <vt:lpstr>Broadway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Wenbo Zhou</cp:lastModifiedBy>
  <cp:revision>21</cp:revision>
  <dcterms:created xsi:type="dcterms:W3CDTF">2015-05-28T06:26:29Z</dcterms:created>
  <dcterms:modified xsi:type="dcterms:W3CDTF">2022-09-15T14:19:34Z</dcterms:modified>
</cp:coreProperties>
</file>