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notesMasterIdLst>
    <p:notesMasterId r:id="rId33"/>
  </p:notesMasterIdLst>
  <p:sldIdLst>
    <p:sldId id="256" r:id="rId2"/>
    <p:sldId id="310" r:id="rId3"/>
    <p:sldId id="262" r:id="rId4"/>
    <p:sldId id="257" r:id="rId5"/>
    <p:sldId id="286" r:id="rId6"/>
    <p:sldId id="288" r:id="rId7"/>
    <p:sldId id="293" r:id="rId8"/>
    <p:sldId id="258" r:id="rId9"/>
    <p:sldId id="294" r:id="rId10"/>
    <p:sldId id="296" r:id="rId11"/>
    <p:sldId id="295" r:id="rId12"/>
    <p:sldId id="259" r:id="rId13"/>
    <p:sldId id="298" r:id="rId14"/>
    <p:sldId id="312" r:id="rId15"/>
    <p:sldId id="299" r:id="rId16"/>
    <p:sldId id="300" r:id="rId17"/>
    <p:sldId id="301" r:id="rId18"/>
    <p:sldId id="302" r:id="rId19"/>
    <p:sldId id="303" r:id="rId20"/>
    <p:sldId id="313" r:id="rId21"/>
    <p:sldId id="317" r:id="rId22"/>
    <p:sldId id="314" r:id="rId23"/>
    <p:sldId id="316" r:id="rId24"/>
    <p:sldId id="315" r:id="rId25"/>
    <p:sldId id="305" r:id="rId26"/>
    <p:sldId id="260" r:id="rId27"/>
    <p:sldId id="309" r:id="rId28"/>
    <p:sldId id="307" r:id="rId29"/>
    <p:sldId id="311" r:id="rId30"/>
    <p:sldId id="276" r:id="rId31"/>
    <p:sldId id="278" r:id="rId32"/>
  </p:sldIdLst>
  <p:sldSz cx="12192000" cy="6858000"/>
  <p:notesSz cx="6858000" cy="9144000"/>
  <p:embeddedFontLst>
    <p:embeddedFont>
      <p:font typeface="方正粗宋简体" panose="02010600030101010101" charset="-122"/>
      <p:regular r:id="rId34"/>
    </p:embeddedFont>
    <p:embeddedFont>
      <p:font typeface="Broadway" panose="04040905080B02020502" pitchFamily="82" charset="0"/>
      <p:regular r:id="rId35"/>
    </p:embeddedFont>
    <p:embeddedFont>
      <p:font typeface="Calibri" panose="020F0502020204030204" pitchFamily="34" charset="0"/>
      <p:regular r:id="rId36"/>
      <p:bold r:id="rId37"/>
      <p:italic r:id="rId38"/>
      <p:boldItalic r:id="rId39"/>
    </p:embeddedFont>
    <p:embeddedFont>
      <p:font typeface="Calibri Light" panose="020F0302020204030204" pitchFamily="34" charset="0"/>
      <p:regular r:id="rId40"/>
      <p:italic r:id="rId41"/>
    </p:embeddedFont>
    <p:embeddedFont>
      <p:font typeface="等线" panose="02010600030101010101" pitchFamily="2" charset="-122"/>
      <p:regular r:id="rId42"/>
      <p:bold r:id="rId4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bo Zhou" initials="WZ" lastIdx="1" clrIdx="0">
    <p:extLst>
      <p:ext uri="{19B8F6BF-5375-455C-9EA6-DF929625EA0E}">
        <p15:presenceInfo xmlns:p15="http://schemas.microsoft.com/office/powerpoint/2012/main" userId="410b432438176b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242"/>
    <a:srgbClr val="D5D5D5"/>
    <a:srgbClr val="7A4300"/>
    <a:srgbClr val="1F4E79"/>
    <a:srgbClr val="5899D4"/>
    <a:srgbClr val="2C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6" d="100"/>
          <a:sy n="106" d="100"/>
        </p:scale>
        <p:origin x="126" y="150"/>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A2771-0964-4141-A789-B3ADAC382371}" type="datetimeFigureOut">
              <a:rPr lang="zh-CN" altLang="en-US" smtClean="0"/>
              <a:pPr/>
              <a:t>2022/9/29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F8F74-131F-4EAE-9ECF-8F28D5C7BB9E}" type="slidenum">
              <a:rPr lang="zh-CN" altLang="en-US" smtClean="0"/>
              <a:pPr/>
              <a:t>‹#›</a:t>
            </a:fld>
            <a:endParaRPr lang="zh-CN" altLang="en-US"/>
          </a:p>
        </p:txBody>
      </p:sp>
    </p:spTree>
    <p:extLst>
      <p:ext uri="{BB962C8B-B14F-4D97-AF65-F5344CB8AC3E}">
        <p14:creationId xmlns:p14="http://schemas.microsoft.com/office/powerpoint/2010/main" val="40008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7F8F74-131F-4EAE-9ECF-8F28D5C7BB9E}" type="slidenum">
              <a:rPr lang="zh-CN" altLang="en-US" smtClean="0"/>
              <a:pPr/>
              <a:t>30</a:t>
            </a:fld>
            <a:endParaRPr lang="zh-CN" altLang="en-US"/>
          </a:p>
        </p:txBody>
      </p:sp>
    </p:spTree>
    <p:extLst>
      <p:ext uri="{BB962C8B-B14F-4D97-AF65-F5344CB8AC3E}">
        <p14:creationId xmlns:p14="http://schemas.microsoft.com/office/powerpoint/2010/main" val="3493847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7F8F74-131F-4EAE-9ECF-8F28D5C7BB9E}" type="slidenum">
              <a:rPr lang="zh-CN" altLang="en-US" smtClean="0"/>
              <a:pPr/>
              <a:t>31</a:t>
            </a:fld>
            <a:endParaRPr lang="zh-CN" altLang="en-US"/>
          </a:p>
        </p:txBody>
      </p:sp>
    </p:spTree>
    <p:extLst>
      <p:ext uri="{BB962C8B-B14F-4D97-AF65-F5344CB8AC3E}">
        <p14:creationId xmlns:p14="http://schemas.microsoft.com/office/powerpoint/2010/main" val="185287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1578522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213562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3830365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2062396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3439883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1363299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1295397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比较">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3567838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比较">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2740390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405084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257799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20284902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3488043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垂直排列标题与&#10;文本">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23569993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1275405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3940435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1279175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295186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338495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2793112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99692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236535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9633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949618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3FFDA5-54A6-45C8-8205-807BD53CA4DA}" type="datetimeFigureOut">
              <a:rPr lang="zh-CN" altLang="en-US" smtClean="0"/>
              <a:pPr/>
              <a:t>2022/9/29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135857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FFDA5-54A6-45C8-8205-807BD53CA4DA}" type="datetimeFigureOut">
              <a:rPr lang="zh-CN" altLang="en-US" smtClean="0"/>
              <a:pPr/>
              <a:t>2022/9/29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471F7-2C7E-43CC-B89C-2E4BD1E6EF88}" type="slidenum">
              <a:rPr lang="zh-CN" altLang="en-US" smtClean="0"/>
              <a:pPr/>
              <a:t>‹#›</a:t>
            </a:fld>
            <a:endParaRPr lang="zh-CN" altLang="en-US"/>
          </a:p>
        </p:txBody>
      </p:sp>
    </p:spTree>
    <p:extLst>
      <p:ext uri="{BB962C8B-B14F-4D97-AF65-F5344CB8AC3E}">
        <p14:creationId xmlns:p14="http://schemas.microsoft.com/office/powerpoint/2010/main" val="290877061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93" r:id="rId15"/>
    <p:sldLayoutId id="2147483697" r:id="rId16"/>
    <p:sldLayoutId id="2147483701" r:id="rId17"/>
    <p:sldLayoutId id="2147483705" r:id="rId18"/>
    <p:sldLayoutId id="2147483668" r:id="rId19"/>
    <p:sldLayoutId id="2147483669" r:id="rId20"/>
    <p:sldLayoutId id="2147483671" r:id="rId21"/>
    <p:sldLayoutId id="2147483650" r:id="rId22"/>
    <p:sldLayoutId id="2147483651" r:id="rId23"/>
    <p:sldLayoutId id="2147483652" r:id="rId24"/>
    <p:sldLayoutId id="2147483653"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5ACBF0"/>
          </p15:clr>
        </p15:guide>
        <p15:guide id="2" pos="3840" userDrawn="1">
          <p15:clr>
            <a:srgbClr val="5ACBF0"/>
          </p15:clr>
        </p15:guide>
        <p15:guide id="3" pos="544" userDrawn="1">
          <p15:clr>
            <a:srgbClr val="F26B43"/>
          </p15:clr>
        </p15:guide>
        <p15:guide id="4" pos="7136" userDrawn="1">
          <p15:clr>
            <a:srgbClr val="F26B43"/>
          </p15:clr>
        </p15:guide>
        <p15:guide id="5" orient="horz" pos="816" userDrawn="1">
          <p15:clr>
            <a:srgbClr val="F26B43"/>
          </p15:clr>
        </p15:guide>
        <p15:guide id="6"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rchive.ics.uci.edu/ml/datasets/seeds"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矩形 3"/>
          <p:cNvSpPr/>
          <p:nvPr/>
        </p:nvSpPr>
        <p:spPr>
          <a:xfrm>
            <a:off x="0" y="1170244"/>
            <a:ext cx="12192000" cy="2109326"/>
          </a:xfrm>
          <a:prstGeom prst="rect">
            <a:avLst/>
          </a:prstGeom>
          <a:blipFill>
            <a:blip r:embed="rId3"/>
            <a:stretch>
              <a:fillRect/>
            </a:stretch>
          </a:blip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 y="3429000"/>
            <a:ext cx="12193200" cy="138968"/>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 y="887411"/>
            <a:ext cx="12193200" cy="138968"/>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57378" y="1744158"/>
            <a:ext cx="8877244" cy="1754326"/>
          </a:xfrm>
          <a:prstGeom prst="rect">
            <a:avLst/>
          </a:prstGeom>
          <a:noFill/>
        </p:spPr>
        <p:txBody>
          <a:bodyPr wrap="square" rtlCol="0">
            <a:spAutoFit/>
          </a:bodyPr>
          <a:lstStyle/>
          <a:p>
            <a:pPr algn="ctr"/>
            <a:r>
              <a:rPr lang="en-US" altLang="zh-CN" sz="54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rPr>
              <a:t>Study</a:t>
            </a:r>
            <a:r>
              <a:rPr lang="zh-CN" altLang="en-US" sz="54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rPr>
              <a:t> </a:t>
            </a:r>
            <a:r>
              <a:rPr lang="en-US" altLang="zh-CN" sz="54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rPr>
              <a:t>in</a:t>
            </a:r>
            <a:r>
              <a:rPr lang="zh-CN" altLang="en-US" sz="54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rPr>
              <a:t> </a:t>
            </a:r>
            <a:r>
              <a:rPr lang="en-US" altLang="zh-CN" sz="54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rPr>
              <a:t>Seeds</a:t>
            </a:r>
            <a:r>
              <a:rPr lang="zh-CN" altLang="en-US" sz="54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rPr>
              <a:t> </a:t>
            </a:r>
            <a:r>
              <a:rPr lang="en-US" altLang="zh-CN" sz="54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rPr>
              <a:t>Data Set</a:t>
            </a:r>
          </a:p>
          <a:p>
            <a:pPr algn="ctr"/>
            <a:endParaRPr lang="zh-CN" altLang="en-US" sz="54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endParaRPr>
          </a:p>
        </p:txBody>
      </p:sp>
    </p:spTree>
    <p:extLst>
      <p:ext uri="{BB962C8B-B14F-4D97-AF65-F5344CB8AC3E}">
        <p14:creationId xmlns:p14="http://schemas.microsoft.com/office/powerpoint/2010/main" val="3073807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12140478" cy="707886"/>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000" dirty="0"/>
              <a:t>2.1 Plot the distribution of each feature</a:t>
            </a:r>
            <a:endParaRPr lang="zh-CN" altLang="en-US" sz="40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7EAF69C-92C7-EED0-D8DE-04FC4DDCC1A1}"/>
              </a:ext>
            </a:extLst>
          </p:cNvPr>
          <p:cNvPicPr>
            <a:picLocks noChangeAspect="1"/>
          </p:cNvPicPr>
          <p:nvPr/>
        </p:nvPicPr>
        <p:blipFill>
          <a:blip r:embed="rId2"/>
          <a:stretch>
            <a:fillRect/>
          </a:stretch>
        </p:blipFill>
        <p:spPr>
          <a:xfrm>
            <a:off x="957259" y="1233487"/>
            <a:ext cx="4000500" cy="2800350"/>
          </a:xfrm>
          <a:prstGeom prst="rect">
            <a:avLst/>
          </a:prstGeom>
        </p:spPr>
      </p:pic>
      <p:pic>
        <p:nvPicPr>
          <p:cNvPr id="7" name="Picture 6">
            <a:extLst>
              <a:ext uri="{FF2B5EF4-FFF2-40B4-BE49-F238E27FC236}">
                <a16:creationId xmlns:a16="http://schemas.microsoft.com/office/drawing/2014/main" id="{FF6F2953-78F9-1B05-C10A-8801AF34B386}"/>
              </a:ext>
            </a:extLst>
          </p:cNvPr>
          <p:cNvPicPr>
            <a:picLocks noChangeAspect="1"/>
          </p:cNvPicPr>
          <p:nvPr/>
        </p:nvPicPr>
        <p:blipFill>
          <a:blip r:embed="rId3"/>
          <a:stretch>
            <a:fillRect/>
          </a:stretch>
        </p:blipFill>
        <p:spPr>
          <a:xfrm>
            <a:off x="5973578" y="1233487"/>
            <a:ext cx="4029075" cy="2847975"/>
          </a:xfrm>
          <a:prstGeom prst="rect">
            <a:avLst/>
          </a:prstGeom>
        </p:spPr>
      </p:pic>
      <p:pic>
        <p:nvPicPr>
          <p:cNvPr id="13" name="Picture 12">
            <a:extLst>
              <a:ext uri="{FF2B5EF4-FFF2-40B4-BE49-F238E27FC236}">
                <a16:creationId xmlns:a16="http://schemas.microsoft.com/office/drawing/2014/main" id="{6D70F5D5-6D7A-9F68-3B41-43E6F7B5F134}"/>
              </a:ext>
            </a:extLst>
          </p:cNvPr>
          <p:cNvPicPr>
            <a:picLocks noChangeAspect="1"/>
          </p:cNvPicPr>
          <p:nvPr/>
        </p:nvPicPr>
        <p:blipFill>
          <a:blip r:embed="rId4"/>
          <a:stretch>
            <a:fillRect/>
          </a:stretch>
        </p:blipFill>
        <p:spPr>
          <a:xfrm>
            <a:off x="881059" y="4010025"/>
            <a:ext cx="4152900" cy="2847975"/>
          </a:xfrm>
          <a:prstGeom prst="rect">
            <a:avLst/>
          </a:prstGeom>
        </p:spPr>
      </p:pic>
    </p:spTree>
    <p:extLst>
      <p:ext uri="{BB962C8B-B14F-4D97-AF65-F5344CB8AC3E}">
        <p14:creationId xmlns:p14="http://schemas.microsoft.com/office/powerpoint/2010/main" val="2716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9517199" cy="830997"/>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Seeds categories</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 name="直接连接符 3">
            <a:extLst>
              <a:ext uri="{FF2B5EF4-FFF2-40B4-BE49-F238E27FC236}">
                <a16:creationId xmlns:a16="http://schemas.microsoft.com/office/drawing/2014/main" id="{344AB94B-EB4A-AEA2-7F34-3CB3792498AB}"/>
              </a:ext>
            </a:extLst>
          </p:cNvPr>
          <p:cNvCxnSpPr/>
          <p:nvPr/>
        </p:nvCxnSpPr>
        <p:spPr>
          <a:xfrm>
            <a:off x="6096000" y="1295400"/>
            <a:ext cx="0" cy="4876800"/>
          </a:xfrm>
          <a:prstGeom prst="line">
            <a:avLst/>
          </a:prstGeom>
          <a:ln w="25400">
            <a:solidFill>
              <a:srgbClr val="1F4E79"/>
            </a:solidFill>
          </a:ln>
        </p:spPr>
        <p:style>
          <a:lnRef idx="1">
            <a:schemeClr val="accent1"/>
          </a:lnRef>
          <a:fillRef idx="0">
            <a:schemeClr val="accent1"/>
          </a:fillRef>
          <a:effectRef idx="0">
            <a:schemeClr val="accent1"/>
          </a:effectRef>
          <a:fontRef idx="minor">
            <a:schemeClr val="tx1"/>
          </a:fontRef>
        </p:style>
      </p:cxnSp>
      <p:sp>
        <p:nvSpPr>
          <p:cNvPr id="6" name="文本框 4">
            <a:extLst>
              <a:ext uri="{FF2B5EF4-FFF2-40B4-BE49-F238E27FC236}">
                <a16:creationId xmlns:a16="http://schemas.microsoft.com/office/drawing/2014/main" id="{7AB9C939-8E7A-079A-100B-5AA8257B58BA}"/>
              </a:ext>
            </a:extLst>
          </p:cNvPr>
          <p:cNvSpPr txBox="1"/>
          <p:nvPr/>
        </p:nvSpPr>
        <p:spPr>
          <a:xfrm>
            <a:off x="6491680" y="2923183"/>
            <a:ext cx="4876017" cy="2246769"/>
          </a:xfrm>
          <a:prstGeom prst="rect">
            <a:avLst/>
          </a:prstGeom>
          <a:noFill/>
        </p:spPr>
        <p:txBody>
          <a:bodyPr wrap="square" rtlCol="0">
            <a:spAutoFit/>
          </a:bodyPr>
          <a:lstStyle/>
          <a:p>
            <a:pPr>
              <a:buClr>
                <a:srgbClr val="1F4E79"/>
              </a:buClr>
            </a:pPr>
            <a:r>
              <a:rPr lang="en-US" sz="2000" b="0" i="0" dirty="0">
                <a:solidFill>
                  <a:srgbClr val="000000"/>
                </a:solidFill>
                <a:effectLst/>
                <a:latin typeface="Times New Roman" panose="02020603050405020304" pitchFamily="18" charset="0"/>
                <a:cs typeface="Times New Roman" panose="02020603050405020304" pitchFamily="18" charset="0"/>
              </a:rPr>
              <a:t>We can see that we have about even number of seeds for each type. This is good because if one or two categories was severely underrepresented or, in contrast, overrepresentation in the data, then it may cause our model to be biased and/or perform poorly on some or all of the test data.</a:t>
            </a:r>
            <a:endParaRPr lang="zh-CN" alt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913A13-C09A-7A7E-EF2D-47B80CAD4938}"/>
              </a:ext>
            </a:extLst>
          </p:cNvPr>
          <p:cNvPicPr>
            <a:picLocks noChangeAspect="1"/>
          </p:cNvPicPr>
          <p:nvPr/>
        </p:nvPicPr>
        <p:blipFill>
          <a:blip r:embed="rId2"/>
          <a:stretch>
            <a:fillRect/>
          </a:stretch>
        </p:blipFill>
        <p:spPr>
          <a:xfrm>
            <a:off x="557209" y="1556664"/>
            <a:ext cx="5086350" cy="3940494"/>
          </a:xfrm>
          <a:prstGeom prst="rect">
            <a:avLst/>
          </a:prstGeom>
        </p:spPr>
      </p:pic>
    </p:spTree>
    <p:extLst>
      <p:ext uri="{BB962C8B-B14F-4D97-AF65-F5344CB8AC3E}">
        <p14:creationId xmlns:p14="http://schemas.microsoft.com/office/powerpoint/2010/main" val="127990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2680376" y="2875002"/>
            <a:ext cx="6831248" cy="707886"/>
          </a:xfrm>
          <a:prstGeom prst="rect">
            <a:avLst/>
          </a:prstGeom>
        </p:spPr>
        <p:txBody>
          <a:bodyPr wrap="square">
            <a:spAutoFit/>
          </a:bodyPr>
          <a:lstStyle/>
          <a:p>
            <a:pPr algn="ctr"/>
            <a:r>
              <a:rPr lang="en-US" altLang="zh-CN" sz="40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rPr>
              <a:t>Exploratory Data Analysis</a:t>
            </a:r>
            <a:endParaRPr lang="zh-CN" altLang="en-US" sz="40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endParaRPr>
          </a:p>
        </p:txBody>
      </p:sp>
      <p:sp>
        <p:nvSpPr>
          <p:cNvPr id="3" name="圆角矩形 2"/>
          <p:cNvSpPr/>
          <p:nvPr/>
        </p:nvSpPr>
        <p:spPr>
          <a:xfrm>
            <a:off x="5299064" y="496063"/>
            <a:ext cx="1593872" cy="1561162"/>
          </a:xfrm>
          <a:prstGeom prst="roundRect">
            <a:avLst/>
          </a:prstGeom>
          <a:solidFill>
            <a:srgbClr val="1F4E79"/>
          </a:solidFill>
          <a:ln w="38100">
            <a:solidFill>
              <a:schemeClr val="bg1">
                <a:lumMod val="85000"/>
              </a:schemeClr>
            </a:solidFill>
          </a:ln>
          <a:effectLst>
            <a:outerShdw blurRad="50800" dist="38100" dir="2700000" algn="tl" rotWithShape="0">
              <a:schemeClr val="bg1">
                <a:lumMod val="50000"/>
                <a:alpha val="6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0" dirty="0">
                <a:latin typeface="Broadway" panose="04040905080B02020502" pitchFamily="82" charset="0"/>
              </a:rPr>
              <a:t>3</a:t>
            </a:r>
            <a:endParaRPr lang="zh-CN" altLang="en-US" sz="10000" dirty="0">
              <a:latin typeface="Broadway" panose="04040905080B02020502" pitchFamily="82" charset="0"/>
            </a:endParaRPr>
          </a:p>
        </p:txBody>
      </p:sp>
      <p:sp>
        <p:nvSpPr>
          <p:cNvPr id="5" name="圆角矩形 4"/>
          <p:cNvSpPr/>
          <p:nvPr/>
        </p:nvSpPr>
        <p:spPr>
          <a:xfrm>
            <a:off x="1695450" y="114300"/>
            <a:ext cx="8801100" cy="6629400"/>
          </a:xfrm>
          <a:prstGeom prst="roundRect">
            <a:avLst>
              <a:gd name="adj" fmla="val 2874"/>
            </a:avLst>
          </a:prstGeom>
          <a:noFill/>
          <a:ln w="2540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H="1">
            <a:off x="2960740" y="3582888"/>
            <a:ext cx="466725"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764537" y="3582888"/>
            <a:ext cx="466725"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4023449"/>
            <a:ext cx="2438400" cy="2438400"/>
          </a:xfrm>
          <a:prstGeom prst="rect">
            <a:avLst/>
          </a:prstGeom>
        </p:spPr>
      </p:pic>
    </p:spTree>
    <p:extLst>
      <p:ext uri="{BB962C8B-B14F-4D97-AF65-F5344CB8AC3E}">
        <p14:creationId xmlns:p14="http://schemas.microsoft.com/office/powerpoint/2010/main" val="1105692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9517199" cy="830997"/>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3.1 Get correlation matrix </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9BB68EE-3B8E-5115-0CA5-A08D8719BA6C}"/>
              </a:ext>
            </a:extLst>
          </p:cNvPr>
          <p:cNvPicPr>
            <a:picLocks noChangeAspect="1"/>
          </p:cNvPicPr>
          <p:nvPr/>
        </p:nvPicPr>
        <p:blipFill>
          <a:blip r:embed="rId2"/>
          <a:stretch>
            <a:fillRect/>
          </a:stretch>
        </p:blipFill>
        <p:spPr>
          <a:xfrm>
            <a:off x="1376362" y="1943099"/>
            <a:ext cx="9439275" cy="3080717"/>
          </a:xfrm>
          <a:prstGeom prst="rect">
            <a:avLst/>
          </a:prstGeom>
        </p:spPr>
      </p:pic>
    </p:spTree>
    <p:extLst>
      <p:ext uri="{BB962C8B-B14F-4D97-AF65-F5344CB8AC3E}">
        <p14:creationId xmlns:p14="http://schemas.microsoft.com/office/powerpoint/2010/main" val="333234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9517199" cy="830997"/>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3.1 Get correlation matrix </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EEFDF9D-EAA9-90E9-6B46-114AECC2B917}"/>
              </a:ext>
            </a:extLst>
          </p:cNvPr>
          <p:cNvPicPr>
            <a:picLocks noChangeAspect="1"/>
          </p:cNvPicPr>
          <p:nvPr/>
        </p:nvPicPr>
        <p:blipFill>
          <a:blip r:embed="rId2"/>
          <a:stretch>
            <a:fillRect/>
          </a:stretch>
        </p:blipFill>
        <p:spPr>
          <a:xfrm>
            <a:off x="2822275" y="1295400"/>
            <a:ext cx="6547449" cy="5562600"/>
          </a:xfrm>
          <a:prstGeom prst="rect">
            <a:avLst/>
          </a:prstGeom>
        </p:spPr>
      </p:pic>
    </p:spTree>
    <p:extLst>
      <p:ext uri="{BB962C8B-B14F-4D97-AF65-F5344CB8AC3E}">
        <p14:creationId xmlns:p14="http://schemas.microsoft.com/office/powerpoint/2010/main" val="91981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4" y="368216"/>
            <a:ext cx="9517199" cy="830997"/>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3.2 Display a heat map</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528D0A8-754D-8962-FB48-4821BBDE97D3}"/>
              </a:ext>
            </a:extLst>
          </p:cNvPr>
          <p:cNvPicPr>
            <a:picLocks noChangeAspect="1"/>
          </p:cNvPicPr>
          <p:nvPr/>
        </p:nvPicPr>
        <p:blipFill>
          <a:blip r:embed="rId2"/>
          <a:stretch>
            <a:fillRect/>
          </a:stretch>
        </p:blipFill>
        <p:spPr>
          <a:xfrm>
            <a:off x="2600321" y="1143000"/>
            <a:ext cx="6978311" cy="5658787"/>
          </a:xfrm>
          <a:prstGeom prst="rect">
            <a:avLst/>
          </a:prstGeom>
        </p:spPr>
      </p:pic>
    </p:spTree>
    <p:extLst>
      <p:ext uri="{BB962C8B-B14F-4D97-AF65-F5344CB8AC3E}">
        <p14:creationId xmlns:p14="http://schemas.microsoft.com/office/powerpoint/2010/main" val="2667554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10746392" cy="646331"/>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3600" dirty="0"/>
              <a:t>3.3 </a:t>
            </a:r>
            <a:r>
              <a:rPr lang="en-US" altLang="zh-CN" sz="3600" dirty="0" err="1"/>
              <a:t>Kmeans</a:t>
            </a:r>
            <a:r>
              <a:rPr lang="en-US" altLang="zh-CN" sz="3600" dirty="0"/>
              <a:t> clustering</a:t>
            </a:r>
            <a:endParaRPr lang="zh-CN" altLang="en-US" sz="36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sp>
        <p:nvSpPr>
          <p:cNvPr id="5" name="文本框 11">
            <a:extLst>
              <a:ext uri="{FF2B5EF4-FFF2-40B4-BE49-F238E27FC236}">
                <a16:creationId xmlns:a16="http://schemas.microsoft.com/office/drawing/2014/main" id="{78DECCD6-178A-4BAD-4DF3-1A678F3324A7}"/>
              </a:ext>
            </a:extLst>
          </p:cNvPr>
          <p:cNvSpPr txBox="1"/>
          <p:nvPr/>
        </p:nvSpPr>
        <p:spPr>
          <a:xfrm>
            <a:off x="168945" y="1842899"/>
            <a:ext cx="10746392" cy="523220"/>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2800" dirty="0"/>
              <a:t>3.3.1 </a:t>
            </a:r>
            <a:r>
              <a:rPr lang="en-US" altLang="zh-CN" sz="2800" dirty="0" err="1"/>
              <a:t>Kmeans</a:t>
            </a:r>
            <a:r>
              <a:rPr lang="en-US" altLang="zh-CN" sz="2800" dirty="0"/>
              <a:t> model</a:t>
            </a:r>
            <a:endParaRPr lang="zh-CN" altLang="en-US" sz="2800" dirty="0"/>
          </a:p>
        </p:txBody>
      </p:sp>
      <p:pic>
        <p:nvPicPr>
          <p:cNvPr id="3" name="Picture 2">
            <a:extLst>
              <a:ext uri="{FF2B5EF4-FFF2-40B4-BE49-F238E27FC236}">
                <a16:creationId xmlns:a16="http://schemas.microsoft.com/office/drawing/2014/main" id="{BA084E7A-4321-C82A-4B61-1A5FA74B8B65}"/>
              </a:ext>
            </a:extLst>
          </p:cNvPr>
          <p:cNvPicPr>
            <a:picLocks noChangeAspect="1"/>
          </p:cNvPicPr>
          <p:nvPr/>
        </p:nvPicPr>
        <p:blipFill>
          <a:blip r:embed="rId2"/>
          <a:stretch>
            <a:fillRect/>
          </a:stretch>
        </p:blipFill>
        <p:spPr>
          <a:xfrm>
            <a:off x="940993" y="2696936"/>
            <a:ext cx="4749592" cy="1464128"/>
          </a:xfrm>
          <a:prstGeom prst="rect">
            <a:avLst/>
          </a:prstGeom>
        </p:spPr>
      </p:pic>
      <p:pic>
        <p:nvPicPr>
          <p:cNvPr id="7" name="Picture 6">
            <a:extLst>
              <a:ext uri="{FF2B5EF4-FFF2-40B4-BE49-F238E27FC236}">
                <a16:creationId xmlns:a16="http://schemas.microsoft.com/office/drawing/2014/main" id="{79F70348-4453-51C7-CCE9-5F1E0C9CC1FB}"/>
              </a:ext>
            </a:extLst>
          </p:cNvPr>
          <p:cNvPicPr>
            <a:picLocks noChangeAspect="1"/>
          </p:cNvPicPr>
          <p:nvPr/>
        </p:nvPicPr>
        <p:blipFill>
          <a:blip r:embed="rId3"/>
          <a:stretch>
            <a:fillRect/>
          </a:stretch>
        </p:blipFill>
        <p:spPr>
          <a:xfrm>
            <a:off x="6335487" y="2366119"/>
            <a:ext cx="5171508" cy="3295650"/>
          </a:xfrm>
          <a:prstGeom prst="rect">
            <a:avLst/>
          </a:prstGeom>
        </p:spPr>
      </p:pic>
      <p:cxnSp>
        <p:nvCxnSpPr>
          <p:cNvPr id="13" name="直接连接符 3">
            <a:extLst>
              <a:ext uri="{FF2B5EF4-FFF2-40B4-BE49-F238E27FC236}">
                <a16:creationId xmlns:a16="http://schemas.microsoft.com/office/drawing/2014/main" id="{08E99F80-4566-2963-0168-F06C9A9D84F5}"/>
              </a:ext>
            </a:extLst>
          </p:cNvPr>
          <p:cNvCxnSpPr/>
          <p:nvPr/>
        </p:nvCxnSpPr>
        <p:spPr>
          <a:xfrm>
            <a:off x="6096000" y="1295400"/>
            <a:ext cx="0" cy="4876800"/>
          </a:xfrm>
          <a:prstGeom prst="line">
            <a:avLst/>
          </a:prstGeom>
          <a:ln w="25400">
            <a:solidFill>
              <a:srgbClr val="1F4E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01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933568" y="464403"/>
            <a:ext cx="9517199" cy="830997"/>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3.3.2 Split data</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D65F949-68E6-08DD-087F-2F96B97BE32F}"/>
              </a:ext>
            </a:extLst>
          </p:cNvPr>
          <p:cNvPicPr>
            <a:picLocks noChangeAspect="1"/>
          </p:cNvPicPr>
          <p:nvPr/>
        </p:nvPicPr>
        <p:blipFill>
          <a:blip r:embed="rId2"/>
          <a:stretch>
            <a:fillRect/>
          </a:stretch>
        </p:blipFill>
        <p:spPr>
          <a:xfrm>
            <a:off x="1285871" y="2146751"/>
            <a:ext cx="9744078" cy="704169"/>
          </a:xfrm>
          <a:prstGeom prst="rect">
            <a:avLst/>
          </a:prstGeom>
        </p:spPr>
      </p:pic>
      <p:sp>
        <p:nvSpPr>
          <p:cNvPr id="7" name="文本框 4">
            <a:extLst>
              <a:ext uri="{FF2B5EF4-FFF2-40B4-BE49-F238E27FC236}">
                <a16:creationId xmlns:a16="http://schemas.microsoft.com/office/drawing/2014/main" id="{2DC0A71A-3C5E-28EB-8D29-A8365A22E592}"/>
              </a:ext>
            </a:extLst>
          </p:cNvPr>
          <p:cNvSpPr txBox="1"/>
          <p:nvPr/>
        </p:nvSpPr>
        <p:spPr>
          <a:xfrm>
            <a:off x="1590670" y="3549873"/>
            <a:ext cx="8616069" cy="1015663"/>
          </a:xfrm>
          <a:prstGeom prst="rect">
            <a:avLst/>
          </a:prstGeom>
          <a:noFill/>
        </p:spPr>
        <p:txBody>
          <a:bodyPr wrap="square" rtlCol="0">
            <a:spAutoFit/>
          </a:bodyPr>
          <a:lstStyle/>
          <a:p>
            <a:pPr>
              <a:buClr>
                <a:srgbClr val="1F4E79"/>
              </a:buClr>
            </a:pPr>
            <a:r>
              <a:rPr lang="en-US" sz="2000" b="0" i="0" dirty="0">
                <a:solidFill>
                  <a:srgbClr val="000000"/>
                </a:solidFill>
                <a:effectLst/>
                <a:latin typeface="Times New Roman" panose="02020603050405020304" pitchFamily="18" charset="0"/>
                <a:cs typeface="Times New Roman" panose="02020603050405020304" pitchFamily="18" charset="0"/>
              </a:rPr>
              <a:t>Use </a:t>
            </a:r>
            <a:r>
              <a:rPr lang="en-US" sz="2000" b="0" i="0" dirty="0" err="1">
                <a:solidFill>
                  <a:srgbClr val="000000"/>
                </a:solidFill>
                <a:effectLst/>
                <a:latin typeface="Times New Roman" panose="02020603050405020304" pitchFamily="18" charset="0"/>
                <a:cs typeface="Times New Roman" panose="02020603050405020304" pitchFamily="18" charset="0"/>
              </a:rPr>
              <a:t>sklearn.model_selection.train_test_split</a:t>
            </a:r>
            <a:r>
              <a:rPr lang="en-US" sz="2000" b="0" i="0" dirty="0">
                <a:solidFill>
                  <a:srgbClr val="000000"/>
                </a:solidFill>
                <a:effectLst/>
                <a:latin typeface="Times New Roman" panose="02020603050405020304" pitchFamily="18" charset="0"/>
                <a:cs typeface="Times New Roman" panose="02020603050405020304" pitchFamily="18" charset="0"/>
              </a:rPr>
              <a:t> function to split the data frame to </a:t>
            </a:r>
            <a:r>
              <a:rPr lang="en-US" sz="2000" b="0" i="0" dirty="0" err="1">
                <a:solidFill>
                  <a:srgbClr val="000000"/>
                </a:solidFill>
                <a:effectLst/>
                <a:latin typeface="Times New Roman" panose="02020603050405020304" pitchFamily="18" charset="0"/>
                <a:cs typeface="Times New Roman" panose="02020603050405020304" pitchFamily="18" charset="0"/>
              </a:rPr>
              <a:t>X_train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x</a:t>
            </a:r>
            <a:r>
              <a:rPr lang="en-US" sz="2000" b="0" i="0" dirty="0" err="1">
                <a:solidFill>
                  <a:srgbClr val="000000"/>
                </a:solidFill>
                <a:effectLst/>
                <a:latin typeface="Times New Roman" panose="02020603050405020304" pitchFamily="18" charset="0"/>
                <a:cs typeface="Times New Roman" panose="02020603050405020304" pitchFamily="18" charset="0"/>
              </a:rPr>
              <a:t>_test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Y</a:t>
            </a:r>
            <a:r>
              <a:rPr lang="en-US" sz="2000" b="0" i="0" dirty="0" err="1">
                <a:solidFill>
                  <a:srgbClr val="000000"/>
                </a:solidFill>
                <a:effectLst/>
                <a:latin typeface="Times New Roman" panose="02020603050405020304" pitchFamily="18" charset="0"/>
                <a:cs typeface="Times New Roman" panose="02020603050405020304" pitchFamily="18" charset="0"/>
              </a:rPr>
              <a:t>_train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y_test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X_train</a:t>
            </a:r>
            <a:r>
              <a:rPr lang="en-US" sz="2000" b="0" i="0" dirty="0">
                <a:solidFill>
                  <a:srgbClr val="000000"/>
                </a:solidFill>
                <a:effectLst/>
                <a:latin typeface="Times New Roman" panose="02020603050405020304" pitchFamily="18" charset="0"/>
                <a:cs typeface="Times New Roman" panose="02020603050405020304" pitchFamily="18" charset="0"/>
              </a:rPr>
              <a:t> is 80% of observation randomly chosen. </a:t>
            </a:r>
            <a:r>
              <a:rPr lang="en-US" sz="2000" b="0" i="0" dirty="0" err="1">
                <a:solidFill>
                  <a:srgbClr val="000000"/>
                </a:solidFill>
                <a:effectLst/>
                <a:latin typeface="Times New Roman" panose="02020603050405020304" pitchFamily="18" charset="0"/>
                <a:cs typeface="Times New Roman" panose="02020603050405020304" pitchFamily="18" charset="0"/>
              </a:rPr>
              <a:t>X_test</a:t>
            </a:r>
            <a:r>
              <a:rPr lang="en-US" sz="2000" b="0" i="0" dirty="0">
                <a:solidFill>
                  <a:srgbClr val="000000"/>
                </a:solidFill>
                <a:effectLst/>
                <a:latin typeface="Times New Roman" panose="02020603050405020304" pitchFamily="18" charset="0"/>
                <a:cs typeface="Times New Roman" panose="02020603050405020304" pitchFamily="18" charset="0"/>
              </a:rPr>
              <a:t> is the rest 20%</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4658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9272204" cy="1569660"/>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3.3.3 Calculate accuracy for original data</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8D67B3C-ACD4-75C0-18E4-F05992C83CAB}"/>
              </a:ext>
            </a:extLst>
          </p:cNvPr>
          <p:cNvPicPr>
            <a:picLocks noChangeAspect="1"/>
          </p:cNvPicPr>
          <p:nvPr/>
        </p:nvPicPr>
        <p:blipFill>
          <a:blip r:embed="rId2"/>
          <a:stretch>
            <a:fillRect/>
          </a:stretch>
        </p:blipFill>
        <p:spPr>
          <a:xfrm>
            <a:off x="1695443" y="2034063"/>
            <a:ext cx="9016100" cy="4359534"/>
          </a:xfrm>
          <a:prstGeom prst="rect">
            <a:avLst/>
          </a:prstGeom>
        </p:spPr>
      </p:pic>
    </p:spTree>
    <p:extLst>
      <p:ext uri="{BB962C8B-B14F-4D97-AF65-F5344CB8AC3E}">
        <p14:creationId xmlns:p14="http://schemas.microsoft.com/office/powerpoint/2010/main" val="67440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9517199" cy="830997"/>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3.3.4 Standardize data</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DE32D1D-C1EC-1F4C-2CCD-C7404F77E396}"/>
              </a:ext>
            </a:extLst>
          </p:cNvPr>
          <p:cNvPicPr>
            <a:picLocks noChangeAspect="1"/>
          </p:cNvPicPr>
          <p:nvPr/>
        </p:nvPicPr>
        <p:blipFill>
          <a:blip r:embed="rId2"/>
          <a:stretch>
            <a:fillRect/>
          </a:stretch>
        </p:blipFill>
        <p:spPr>
          <a:xfrm>
            <a:off x="2775857" y="1552575"/>
            <a:ext cx="6349093" cy="4684939"/>
          </a:xfrm>
          <a:prstGeom prst="rect">
            <a:avLst/>
          </a:prstGeom>
        </p:spPr>
      </p:pic>
    </p:spTree>
    <p:extLst>
      <p:ext uri="{BB962C8B-B14F-4D97-AF65-F5344CB8AC3E}">
        <p14:creationId xmlns:p14="http://schemas.microsoft.com/office/powerpoint/2010/main" val="396819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50386-BF93-1782-63D0-B9D35335E0ED}"/>
              </a:ext>
            </a:extLst>
          </p:cNvPr>
          <p:cNvPicPr>
            <a:picLocks noChangeAspect="1"/>
          </p:cNvPicPr>
          <p:nvPr/>
        </p:nvPicPr>
        <p:blipFill>
          <a:blip r:embed="rId2"/>
          <a:stretch>
            <a:fillRect/>
          </a:stretch>
        </p:blipFill>
        <p:spPr>
          <a:xfrm>
            <a:off x="905554" y="1703275"/>
            <a:ext cx="5680302" cy="3451450"/>
          </a:xfrm>
          <a:prstGeom prst="rect">
            <a:avLst/>
          </a:prstGeom>
        </p:spPr>
      </p:pic>
      <p:pic>
        <p:nvPicPr>
          <p:cNvPr id="6" name="Picture 5">
            <a:extLst>
              <a:ext uri="{FF2B5EF4-FFF2-40B4-BE49-F238E27FC236}">
                <a16:creationId xmlns:a16="http://schemas.microsoft.com/office/drawing/2014/main" id="{DF2465A2-4597-7D53-2FD7-22752529CE61}"/>
              </a:ext>
            </a:extLst>
          </p:cNvPr>
          <p:cNvPicPr>
            <a:picLocks noChangeAspect="1"/>
          </p:cNvPicPr>
          <p:nvPr/>
        </p:nvPicPr>
        <p:blipFill>
          <a:blip r:embed="rId3"/>
          <a:stretch>
            <a:fillRect/>
          </a:stretch>
        </p:blipFill>
        <p:spPr>
          <a:xfrm>
            <a:off x="7675109" y="995362"/>
            <a:ext cx="2524125" cy="4867275"/>
          </a:xfrm>
          <a:prstGeom prst="rect">
            <a:avLst/>
          </a:prstGeom>
        </p:spPr>
      </p:pic>
    </p:spTree>
    <p:extLst>
      <p:ext uri="{BB962C8B-B14F-4D97-AF65-F5344CB8AC3E}">
        <p14:creationId xmlns:p14="http://schemas.microsoft.com/office/powerpoint/2010/main" val="135458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9272204" cy="1569660"/>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3.3.5 Calculate accuracy for standardized data</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0EFF044-DE9B-5D2C-01CD-8B0424E7BB11}"/>
              </a:ext>
            </a:extLst>
          </p:cNvPr>
          <p:cNvPicPr>
            <a:picLocks noChangeAspect="1"/>
          </p:cNvPicPr>
          <p:nvPr/>
        </p:nvPicPr>
        <p:blipFill>
          <a:blip r:embed="rId2"/>
          <a:stretch>
            <a:fillRect/>
          </a:stretch>
        </p:blipFill>
        <p:spPr>
          <a:xfrm>
            <a:off x="1812471" y="2509837"/>
            <a:ext cx="8001000" cy="2062163"/>
          </a:xfrm>
          <a:prstGeom prst="rect">
            <a:avLst/>
          </a:prstGeom>
        </p:spPr>
      </p:pic>
    </p:spTree>
    <p:extLst>
      <p:ext uri="{BB962C8B-B14F-4D97-AF65-F5344CB8AC3E}">
        <p14:creationId xmlns:p14="http://schemas.microsoft.com/office/powerpoint/2010/main" val="3903495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9272204" cy="830997"/>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3.3.6 Optimize the model</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905D7E1-7A2F-0EFB-7D03-16A71640C685}"/>
              </a:ext>
            </a:extLst>
          </p:cNvPr>
          <p:cNvPicPr>
            <a:picLocks noChangeAspect="1"/>
          </p:cNvPicPr>
          <p:nvPr/>
        </p:nvPicPr>
        <p:blipFill>
          <a:blip r:embed="rId2"/>
          <a:stretch>
            <a:fillRect/>
          </a:stretch>
        </p:blipFill>
        <p:spPr>
          <a:xfrm>
            <a:off x="1590670" y="1500867"/>
            <a:ext cx="9272204" cy="2324100"/>
          </a:xfrm>
          <a:prstGeom prst="rect">
            <a:avLst/>
          </a:prstGeom>
        </p:spPr>
      </p:pic>
      <p:pic>
        <p:nvPicPr>
          <p:cNvPr id="14" name="Picture 13">
            <a:extLst>
              <a:ext uri="{FF2B5EF4-FFF2-40B4-BE49-F238E27FC236}">
                <a16:creationId xmlns:a16="http://schemas.microsoft.com/office/drawing/2014/main" id="{BCEB6AC8-E581-1F70-CD85-46313467D441}"/>
              </a:ext>
            </a:extLst>
          </p:cNvPr>
          <p:cNvPicPr>
            <a:picLocks noChangeAspect="1"/>
          </p:cNvPicPr>
          <p:nvPr/>
        </p:nvPicPr>
        <p:blipFill>
          <a:blip r:embed="rId3"/>
          <a:stretch>
            <a:fillRect/>
          </a:stretch>
        </p:blipFill>
        <p:spPr>
          <a:xfrm>
            <a:off x="1695442" y="4000500"/>
            <a:ext cx="9272199" cy="2200275"/>
          </a:xfrm>
          <a:prstGeom prst="rect">
            <a:avLst/>
          </a:prstGeom>
        </p:spPr>
      </p:pic>
    </p:spTree>
    <p:extLst>
      <p:ext uri="{BB962C8B-B14F-4D97-AF65-F5344CB8AC3E}">
        <p14:creationId xmlns:p14="http://schemas.microsoft.com/office/powerpoint/2010/main" val="1530182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9272204" cy="1569660"/>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3.3.7 Apply </a:t>
            </a:r>
            <a:r>
              <a:rPr lang="en-US" altLang="zh-CN" sz="4800" dirty="0" err="1"/>
              <a:t>kmeans</a:t>
            </a:r>
            <a:r>
              <a:rPr lang="en-US" altLang="zh-CN" sz="4800" dirty="0"/>
              <a:t> model in the testing dataset</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A68AC1A-6CB5-B0B5-26F6-42E345028765}"/>
              </a:ext>
            </a:extLst>
          </p:cNvPr>
          <p:cNvPicPr>
            <a:picLocks noChangeAspect="1"/>
          </p:cNvPicPr>
          <p:nvPr/>
        </p:nvPicPr>
        <p:blipFill>
          <a:blip r:embed="rId2"/>
          <a:stretch>
            <a:fillRect/>
          </a:stretch>
        </p:blipFill>
        <p:spPr>
          <a:xfrm>
            <a:off x="1590670" y="2352675"/>
            <a:ext cx="8745316" cy="2888796"/>
          </a:xfrm>
          <a:prstGeom prst="rect">
            <a:avLst/>
          </a:prstGeom>
        </p:spPr>
      </p:pic>
    </p:spTree>
    <p:extLst>
      <p:ext uri="{BB962C8B-B14F-4D97-AF65-F5344CB8AC3E}">
        <p14:creationId xmlns:p14="http://schemas.microsoft.com/office/powerpoint/2010/main" val="1167502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9517199" cy="830997"/>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3.4 PCA model</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 name="直接连接符 3">
            <a:extLst>
              <a:ext uri="{FF2B5EF4-FFF2-40B4-BE49-F238E27FC236}">
                <a16:creationId xmlns:a16="http://schemas.microsoft.com/office/drawing/2014/main" id="{344AB94B-EB4A-AEA2-7F34-3CB3792498AB}"/>
              </a:ext>
            </a:extLst>
          </p:cNvPr>
          <p:cNvCxnSpPr/>
          <p:nvPr/>
        </p:nvCxnSpPr>
        <p:spPr>
          <a:xfrm>
            <a:off x="6096000" y="1295400"/>
            <a:ext cx="0" cy="4876800"/>
          </a:xfrm>
          <a:prstGeom prst="line">
            <a:avLst/>
          </a:prstGeom>
          <a:ln w="25400">
            <a:solidFill>
              <a:srgbClr val="1F4E7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8381756-08B0-48EE-4338-385871FB8589}"/>
              </a:ext>
            </a:extLst>
          </p:cNvPr>
          <p:cNvPicPr>
            <a:picLocks noChangeAspect="1"/>
          </p:cNvPicPr>
          <p:nvPr/>
        </p:nvPicPr>
        <p:blipFill>
          <a:blip r:embed="rId2"/>
          <a:stretch>
            <a:fillRect/>
          </a:stretch>
        </p:blipFill>
        <p:spPr>
          <a:xfrm>
            <a:off x="671512" y="1627783"/>
            <a:ext cx="4676775" cy="1295400"/>
          </a:xfrm>
          <a:prstGeom prst="rect">
            <a:avLst/>
          </a:prstGeom>
        </p:spPr>
      </p:pic>
      <p:pic>
        <p:nvPicPr>
          <p:cNvPr id="11" name="Picture 10">
            <a:extLst>
              <a:ext uri="{FF2B5EF4-FFF2-40B4-BE49-F238E27FC236}">
                <a16:creationId xmlns:a16="http://schemas.microsoft.com/office/drawing/2014/main" id="{E48BA2D9-25B3-5492-665D-603BE6AF528E}"/>
              </a:ext>
            </a:extLst>
          </p:cNvPr>
          <p:cNvPicPr>
            <a:picLocks noChangeAspect="1"/>
          </p:cNvPicPr>
          <p:nvPr/>
        </p:nvPicPr>
        <p:blipFill>
          <a:blip r:embed="rId3"/>
          <a:stretch>
            <a:fillRect/>
          </a:stretch>
        </p:blipFill>
        <p:spPr>
          <a:xfrm>
            <a:off x="824303" y="3509439"/>
            <a:ext cx="4523982" cy="1127875"/>
          </a:xfrm>
          <a:prstGeom prst="rect">
            <a:avLst/>
          </a:prstGeom>
        </p:spPr>
      </p:pic>
      <p:pic>
        <p:nvPicPr>
          <p:cNvPr id="14" name="Picture 13">
            <a:extLst>
              <a:ext uri="{FF2B5EF4-FFF2-40B4-BE49-F238E27FC236}">
                <a16:creationId xmlns:a16="http://schemas.microsoft.com/office/drawing/2014/main" id="{876D8167-3919-B1F4-9A03-5621A7099703}"/>
              </a:ext>
            </a:extLst>
          </p:cNvPr>
          <p:cNvPicPr>
            <a:picLocks noChangeAspect="1"/>
          </p:cNvPicPr>
          <p:nvPr/>
        </p:nvPicPr>
        <p:blipFill>
          <a:blip r:embed="rId4"/>
          <a:stretch>
            <a:fillRect/>
          </a:stretch>
        </p:blipFill>
        <p:spPr>
          <a:xfrm>
            <a:off x="6724651" y="1871662"/>
            <a:ext cx="4795837" cy="3304494"/>
          </a:xfrm>
          <a:prstGeom prst="rect">
            <a:avLst/>
          </a:prstGeom>
        </p:spPr>
      </p:pic>
    </p:spTree>
    <p:extLst>
      <p:ext uri="{BB962C8B-B14F-4D97-AF65-F5344CB8AC3E}">
        <p14:creationId xmlns:p14="http://schemas.microsoft.com/office/powerpoint/2010/main" val="289458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9517199" cy="830997"/>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3.4 PCA model</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40954"/>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63EF7E8-03B1-F344-A277-E4DCA4ED8695}"/>
              </a:ext>
            </a:extLst>
          </p:cNvPr>
          <p:cNvPicPr>
            <a:picLocks noChangeAspect="1"/>
          </p:cNvPicPr>
          <p:nvPr/>
        </p:nvPicPr>
        <p:blipFill>
          <a:blip r:embed="rId2"/>
          <a:stretch>
            <a:fillRect/>
          </a:stretch>
        </p:blipFill>
        <p:spPr>
          <a:xfrm>
            <a:off x="3102429" y="1632856"/>
            <a:ext cx="5535385" cy="3559629"/>
          </a:xfrm>
          <a:prstGeom prst="rect">
            <a:avLst/>
          </a:prstGeom>
        </p:spPr>
      </p:pic>
    </p:spTree>
    <p:extLst>
      <p:ext uri="{BB962C8B-B14F-4D97-AF65-F5344CB8AC3E}">
        <p14:creationId xmlns:p14="http://schemas.microsoft.com/office/powerpoint/2010/main" val="3890436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9517199" cy="830997"/>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3.5 Hierarchical clustering</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 name="直接连接符 3">
            <a:extLst>
              <a:ext uri="{FF2B5EF4-FFF2-40B4-BE49-F238E27FC236}">
                <a16:creationId xmlns:a16="http://schemas.microsoft.com/office/drawing/2014/main" id="{344AB94B-EB4A-AEA2-7F34-3CB3792498AB}"/>
              </a:ext>
            </a:extLst>
          </p:cNvPr>
          <p:cNvCxnSpPr/>
          <p:nvPr/>
        </p:nvCxnSpPr>
        <p:spPr>
          <a:xfrm>
            <a:off x="6096000" y="1295400"/>
            <a:ext cx="0" cy="4876800"/>
          </a:xfrm>
          <a:prstGeom prst="line">
            <a:avLst/>
          </a:prstGeom>
          <a:ln w="25400">
            <a:solidFill>
              <a:srgbClr val="1F4E79"/>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9C540EAD-E52F-3508-52FC-6E5814E88595}"/>
              </a:ext>
            </a:extLst>
          </p:cNvPr>
          <p:cNvPicPr>
            <a:picLocks noChangeAspect="1"/>
          </p:cNvPicPr>
          <p:nvPr/>
        </p:nvPicPr>
        <p:blipFill>
          <a:blip r:embed="rId2"/>
          <a:stretch>
            <a:fillRect/>
          </a:stretch>
        </p:blipFill>
        <p:spPr>
          <a:xfrm>
            <a:off x="428623" y="1201511"/>
            <a:ext cx="5316669" cy="5121503"/>
          </a:xfrm>
          <a:prstGeom prst="rect">
            <a:avLst/>
          </a:prstGeom>
        </p:spPr>
      </p:pic>
      <p:pic>
        <p:nvPicPr>
          <p:cNvPr id="18" name="Picture 17">
            <a:extLst>
              <a:ext uri="{FF2B5EF4-FFF2-40B4-BE49-F238E27FC236}">
                <a16:creationId xmlns:a16="http://schemas.microsoft.com/office/drawing/2014/main" id="{332A9A65-3236-FFF3-A71C-C411F7D94FC6}"/>
              </a:ext>
            </a:extLst>
          </p:cNvPr>
          <p:cNvPicPr>
            <a:picLocks noChangeAspect="1"/>
          </p:cNvPicPr>
          <p:nvPr/>
        </p:nvPicPr>
        <p:blipFill>
          <a:blip r:embed="rId3"/>
          <a:stretch>
            <a:fillRect/>
          </a:stretch>
        </p:blipFill>
        <p:spPr>
          <a:xfrm>
            <a:off x="6613071" y="1282473"/>
            <a:ext cx="4950277" cy="4876801"/>
          </a:xfrm>
          <a:prstGeom prst="rect">
            <a:avLst/>
          </a:prstGeom>
        </p:spPr>
      </p:pic>
    </p:spTree>
    <p:extLst>
      <p:ext uri="{BB962C8B-B14F-4D97-AF65-F5344CB8AC3E}">
        <p14:creationId xmlns:p14="http://schemas.microsoft.com/office/powerpoint/2010/main" val="700023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302103" y="2921169"/>
            <a:ext cx="5587794" cy="707886"/>
          </a:xfrm>
          <a:prstGeom prst="rect">
            <a:avLst/>
          </a:prstGeom>
        </p:spPr>
        <p:txBody>
          <a:bodyPr wrap="square">
            <a:spAutoFit/>
          </a:bodyPr>
          <a:lstStyle/>
          <a:p>
            <a:pPr algn="ctr"/>
            <a:r>
              <a:rPr lang="en-US" altLang="zh-CN" sz="40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rPr>
              <a:t>Results and Analysis</a:t>
            </a:r>
            <a:endParaRPr lang="zh-CN" altLang="en-US" sz="40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endParaRPr>
          </a:p>
        </p:txBody>
      </p:sp>
      <p:sp>
        <p:nvSpPr>
          <p:cNvPr id="3" name="圆角矩形 2"/>
          <p:cNvSpPr/>
          <p:nvPr/>
        </p:nvSpPr>
        <p:spPr>
          <a:xfrm>
            <a:off x="5299064" y="496063"/>
            <a:ext cx="1593872" cy="1561162"/>
          </a:xfrm>
          <a:prstGeom prst="roundRect">
            <a:avLst/>
          </a:prstGeom>
          <a:solidFill>
            <a:srgbClr val="1F4E79"/>
          </a:solidFill>
          <a:ln w="38100">
            <a:solidFill>
              <a:schemeClr val="bg1">
                <a:lumMod val="85000"/>
              </a:schemeClr>
            </a:solidFill>
          </a:ln>
          <a:effectLst>
            <a:outerShdw blurRad="50800" dist="38100" dir="2700000" algn="tl" rotWithShape="0">
              <a:schemeClr val="bg1">
                <a:lumMod val="50000"/>
                <a:alpha val="6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0" dirty="0">
                <a:latin typeface="Broadway" panose="04040905080B02020502" pitchFamily="82" charset="0"/>
              </a:rPr>
              <a:t>4</a:t>
            </a:r>
            <a:endParaRPr lang="zh-CN" altLang="en-US" sz="10000" dirty="0">
              <a:latin typeface="Broadway" panose="04040905080B02020502" pitchFamily="82" charset="0"/>
            </a:endParaRPr>
          </a:p>
        </p:txBody>
      </p:sp>
      <p:sp>
        <p:nvSpPr>
          <p:cNvPr id="5" name="圆角矩形 4"/>
          <p:cNvSpPr/>
          <p:nvPr/>
        </p:nvSpPr>
        <p:spPr>
          <a:xfrm>
            <a:off x="1695450" y="114300"/>
            <a:ext cx="8801100" cy="6629400"/>
          </a:xfrm>
          <a:prstGeom prst="roundRect">
            <a:avLst>
              <a:gd name="adj" fmla="val 2874"/>
            </a:avLst>
          </a:prstGeom>
          <a:noFill/>
          <a:ln w="2540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H="1">
            <a:off x="2960740" y="3582888"/>
            <a:ext cx="466725"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764537" y="3582888"/>
            <a:ext cx="466725"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4073880"/>
            <a:ext cx="2438400" cy="2438400"/>
          </a:xfrm>
          <a:prstGeom prst="rect">
            <a:avLst/>
          </a:prstGeom>
        </p:spPr>
      </p:pic>
    </p:spTree>
    <p:extLst>
      <p:ext uri="{BB962C8B-B14F-4D97-AF65-F5344CB8AC3E}">
        <p14:creationId xmlns:p14="http://schemas.microsoft.com/office/powerpoint/2010/main" val="1230648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grpSp>
        <p:nvGrpSpPr>
          <p:cNvPr id="3" name="组合 1">
            <a:extLst>
              <a:ext uri="{FF2B5EF4-FFF2-40B4-BE49-F238E27FC236}">
                <a16:creationId xmlns:a16="http://schemas.microsoft.com/office/drawing/2014/main" id="{49CC3411-CBDB-FC56-814E-ED8B82A6471D}"/>
              </a:ext>
            </a:extLst>
          </p:cNvPr>
          <p:cNvGrpSpPr/>
          <p:nvPr/>
        </p:nvGrpSpPr>
        <p:grpSpPr>
          <a:xfrm>
            <a:off x="1759167" y="4806669"/>
            <a:ext cx="1267282" cy="1833990"/>
            <a:chOff x="3370941" y="3855025"/>
            <a:chExt cx="1479346" cy="2140886"/>
          </a:xfrm>
        </p:grpSpPr>
        <p:sp>
          <p:nvSpPr>
            <p:cNvPr id="5" name="矩形 2">
              <a:extLst>
                <a:ext uri="{FF2B5EF4-FFF2-40B4-BE49-F238E27FC236}">
                  <a16:creationId xmlns:a16="http://schemas.microsoft.com/office/drawing/2014/main" id="{F0DC134B-1EB5-4048-2D3C-3FE1A3704470}"/>
                </a:ext>
              </a:extLst>
            </p:cNvPr>
            <p:cNvSpPr/>
            <p:nvPr/>
          </p:nvSpPr>
          <p:spPr>
            <a:xfrm>
              <a:off x="3947005" y="4080152"/>
              <a:ext cx="294596" cy="280624"/>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7" name="矩形 3">
              <a:extLst>
                <a:ext uri="{FF2B5EF4-FFF2-40B4-BE49-F238E27FC236}">
                  <a16:creationId xmlns:a16="http://schemas.microsoft.com/office/drawing/2014/main" id="{0C0A7A19-2BA2-6BA3-7423-87F1CEA2A7F0}"/>
                </a:ext>
              </a:extLst>
            </p:cNvPr>
            <p:cNvSpPr/>
            <p:nvPr/>
          </p:nvSpPr>
          <p:spPr>
            <a:xfrm>
              <a:off x="3633744" y="4182340"/>
              <a:ext cx="475374" cy="475374"/>
            </a:xfrm>
            <a:prstGeom prst="rect">
              <a:avLst/>
            </a:prstGeom>
            <a:solidFill>
              <a:srgbClr val="7A4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11" name="矩形 4">
              <a:extLst>
                <a:ext uri="{FF2B5EF4-FFF2-40B4-BE49-F238E27FC236}">
                  <a16:creationId xmlns:a16="http://schemas.microsoft.com/office/drawing/2014/main" id="{DD119435-67CF-1E84-ADF4-CA934BC8ED92}"/>
                </a:ext>
              </a:extLst>
            </p:cNvPr>
            <p:cNvSpPr/>
            <p:nvPr/>
          </p:nvSpPr>
          <p:spPr>
            <a:xfrm>
              <a:off x="4139157" y="4628901"/>
              <a:ext cx="711130" cy="711130"/>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13" name="矩形 5">
              <a:extLst>
                <a:ext uri="{FF2B5EF4-FFF2-40B4-BE49-F238E27FC236}">
                  <a16:creationId xmlns:a16="http://schemas.microsoft.com/office/drawing/2014/main" id="{1CD23F20-8FD6-8865-7E94-8389A926C209}"/>
                </a:ext>
              </a:extLst>
            </p:cNvPr>
            <p:cNvSpPr/>
            <p:nvPr/>
          </p:nvSpPr>
          <p:spPr>
            <a:xfrm flipH="1">
              <a:off x="4375679" y="3855025"/>
              <a:ext cx="358366" cy="342810"/>
            </a:xfrm>
            <a:prstGeom prst="rect">
              <a:avLst/>
            </a:prstGeom>
            <a:solidFill>
              <a:srgbClr val="7A4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14" name="矩形 6">
              <a:extLst>
                <a:ext uri="{FF2B5EF4-FFF2-40B4-BE49-F238E27FC236}">
                  <a16:creationId xmlns:a16="http://schemas.microsoft.com/office/drawing/2014/main" id="{36CE66AF-03C5-54A7-9C8C-ED6CF656090C}"/>
                </a:ext>
              </a:extLst>
            </p:cNvPr>
            <p:cNvSpPr/>
            <p:nvPr/>
          </p:nvSpPr>
          <p:spPr>
            <a:xfrm>
              <a:off x="3370941" y="4843783"/>
              <a:ext cx="1152128" cy="1152128"/>
            </a:xfrm>
            <a:prstGeom prst="rect">
              <a:avLst/>
            </a:prstGeom>
            <a:solidFill>
              <a:srgbClr val="7A4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latin typeface="+mn-ea"/>
                </a:rPr>
                <a:t>?</a:t>
              </a:r>
              <a:endParaRPr lang="zh-CN" altLang="en-US" sz="5400" dirty="0">
                <a:latin typeface="+mn-ea"/>
              </a:endParaRPr>
            </a:p>
          </p:txBody>
        </p:sp>
      </p:grpSp>
      <p:sp>
        <p:nvSpPr>
          <p:cNvPr id="16" name="任意多边形 7">
            <a:extLst>
              <a:ext uri="{FF2B5EF4-FFF2-40B4-BE49-F238E27FC236}">
                <a16:creationId xmlns:a16="http://schemas.microsoft.com/office/drawing/2014/main" id="{50918DFA-7137-156E-6D2A-519D3FFEFAF8}"/>
              </a:ext>
            </a:extLst>
          </p:cNvPr>
          <p:cNvSpPr/>
          <p:nvPr/>
        </p:nvSpPr>
        <p:spPr bwMode="auto">
          <a:xfrm>
            <a:off x="3877642" y="778183"/>
            <a:ext cx="559856" cy="562842"/>
          </a:xfrm>
          <a:custGeom>
            <a:avLst/>
            <a:gdLst>
              <a:gd name="connsiteX0" fmla="*/ 1244600 w 2459296"/>
              <a:gd name="connsiteY0" fmla="*/ 0 h 2472412"/>
              <a:gd name="connsiteX1" fmla="*/ 2433246 w 2459296"/>
              <a:gd name="connsiteY1" fmla="*/ 874494 h 2472412"/>
              <a:gd name="connsiteX2" fmla="*/ 2459296 w 2459296"/>
              <a:gd name="connsiteY2" fmla="*/ 975807 h 2472412"/>
              <a:gd name="connsiteX3" fmla="*/ 1049450 w 2459296"/>
              <a:gd name="connsiteY3" fmla="*/ 2472412 h 2472412"/>
              <a:gd name="connsiteX4" fmla="*/ 993770 w 2459296"/>
              <a:gd name="connsiteY4" fmla="*/ 2463914 h 2472412"/>
              <a:gd name="connsiteX5" fmla="*/ 0 w 2459296"/>
              <a:gd name="connsiteY5" fmla="*/ 1244600 h 2472412"/>
              <a:gd name="connsiteX6" fmla="*/ 1244600 w 2459296"/>
              <a:gd name="connsiteY6" fmla="*/ 0 h 247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9296" h="2472412">
                <a:moveTo>
                  <a:pt x="1244600" y="0"/>
                </a:moveTo>
                <a:cubicBezTo>
                  <a:pt x="1803092" y="0"/>
                  <a:pt x="2275665" y="367856"/>
                  <a:pt x="2433246" y="874494"/>
                </a:cubicBezTo>
                <a:lnTo>
                  <a:pt x="2459296" y="975807"/>
                </a:lnTo>
                <a:lnTo>
                  <a:pt x="1049450" y="2472412"/>
                </a:lnTo>
                <a:lnTo>
                  <a:pt x="993770" y="2463914"/>
                </a:lnTo>
                <a:cubicBezTo>
                  <a:pt x="426626" y="2347860"/>
                  <a:pt x="0" y="1846053"/>
                  <a:pt x="0" y="1244600"/>
                </a:cubicBezTo>
                <a:cubicBezTo>
                  <a:pt x="0" y="557226"/>
                  <a:pt x="557226" y="0"/>
                  <a:pt x="1244600" y="0"/>
                </a:cubicBezTo>
                <a:close/>
              </a:path>
            </a:pathLst>
          </a:custGeom>
          <a:noFill/>
          <a:ln w="50800" cap="flat" cmpd="sng" algn="ctr">
            <a:solidFill>
              <a:srgbClr val="7A4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endParaRPr lang="zh-CN" altLang="en-US" sz="2800" dirty="0">
              <a:solidFill>
                <a:srgbClr val="7A4300"/>
              </a:solidFill>
              <a:latin typeface="+mn-ea"/>
            </a:endParaRPr>
          </a:p>
        </p:txBody>
      </p:sp>
      <p:sp>
        <p:nvSpPr>
          <p:cNvPr id="20" name="文本框 10">
            <a:extLst>
              <a:ext uri="{FF2B5EF4-FFF2-40B4-BE49-F238E27FC236}">
                <a16:creationId xmlns:a16="http://schemas.microsoft.com/office/drawing/2014/main" id="{7AFA3F3A-3285-5458-06E6-1BDE71619B34}"/>
              </a:ext>
            </a:extLst>
          </p:cNvPr>
          <p:cNvSpPr txBox="1"/>
          <p:nvPr/>
        </p:nvSpPr>
        <p:spPr>
          <a:xfrm>
            <a:off x="4842302" y="712336"/>
            <a:ext cx="6634741" cy="461665"/>
          </a:xfrm>
          <a:prstGeom prst="rect">
            <a:avLst/>
          </a:prstGeom>
          <a:noFill/>
        </p:spPr>
        <p:txBody>
          <a:bodyPr wrap="square" rtlCol="0">
            <a:spAutoFit/>
          </a:bodyPr>
          <a:lstStyle/>
          <a:p>
            <a:r>
              <a:rPr lang="en-US" altLang="zh-CN" sz="2400" dirty="0">
                <a:solidFill>
                  <a:schemeClr val="tx1"/>
                </a:solidFill>
                <a:latin typeface="Times New Roman" panose="02020603050405020304" pitchFamily="18" charset="0"/>
                <a:cs typeface="Times New Roman" panose="02020603050405020304" pitchFamily="18" charset="0"/>
              </a:rPr>
              <a:t>1. Inspect the null </a:t>
            </a:r>
            <a:r>
              <a:rPr lang="en-US" altLang="zh-CN" sz="2400" dirty="0">
                <a:latin typeface="Times New Roman" panose="02020603050405020304" pitchFamily="18" charset="0"/>
                <a:cs typeface="Times New Roman" panose="02020603050405020304" pitchFamily="18" charset="0"/>
              </a:rPr>
              <a:t>values and deal with missing data</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25" name="任意多边形 8">
            <a:extLst>
              <a:ext uri="{FF2B5EF4-FFF2-40B4-BE49-F238E27FC236}">
                <a16:creationId xmlns:a16="http://schemas.microsoft.com/office/drawing/2014/main" id="{A4C2DEE9-4BA0-9E87-6AD0-72FB79C20453}"/>
              </a:ext>
            </a:extLst>
          </p:cNvPr>
          <p:cNvSpPr/>
          <p:nvPr/>
        </p:nvSpPr>
        <p:spPr bwMode="auto">
          <a:xfrm>
            <a:off x="3877642" y="2709748"/>
            <a:ext cx="559856" cy="625135"/>
          </a:xfrm>
          <a:custGeom>
            <a:avLst/>
            <a:gdLst>
              <a:gd name="connsiteX0" fmla="*/ 1244600 w 2459296"/>
              <a:gd name="connsiteY0" fmla="*/ 0 h 2472412"/>
              <a:gd name="connsiteX1" fmla="*/ 2433246 w 2459296"/>
              <a:gd name="connsiteY1" fmla="*/ 874494 h 2472412"/>
              <a:gd name="connsiteX2" fmla="*/ 2459296 w 2459296"/>
              <a:gd name="connsiteY2" fmla="*/ 975807 h 2472412"/>
              <a:gd name="connsiteX3" fmla="*/ 1049450 w 2459296"/>
              <a:gd name="connsiteY3" fmla="*/ 2472412 h 2472412"/>
              <a:gd name="connsiteX4" fmla="*/ 993770 w 2459296"/>
              <a:gd name="connsiteY4" fmla="*/ 2463914 h 2472412"/>
              <a:gd name="connsiteX5" fmla="*/ 0 w 2459296"/>
              <a:gd name="connsiteY5" fmla="*/ 1244600 h 2472412"/>
              <a:gd name="connsiteX6" fmla="*/ 1244600 w 2459296"/>
              <a:gd name="connsiteY6" fmla="*/ 0 h 247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9296" h="2472412">
                <a:moveTo>
                  <a:pt x="1244600" y="0"/>
                </a:moveTo>
                <a:cubicBezTo>
                  <a:pt x="1803092" y="0"/>
                  <a:pt x="2275665" y="367856"/>
                  <a:pt x="2433246" y="874494"/>
                </a:cubicBezTo>
                <a:lnTo>
                  <a:pt x="2459296" y="975807"/>
                </a:lnTo>
                <a:lnTo>
                  <a:pt x="1049450" y="2472412"/>
                </a:lnTo>
                <a:lnTo>
                  <a:pt x="993770" y="2463914"/>
                </a:lnTo>
                <a:cubicBezTo>
                  <a:pt x="426626" y="2347860"/>
                  <a:pt x="0" y="1846053"/>
                  <a:pt x="0" y="1244600"/>
                </a:cubicBezTo>
                <a:cubicBezTo>
                  <a:pt x="0" y="557226"/>
                  <a:pt x="557226" y="0"/>
                  <a:pt x="1244600" y="0"/>
                </a:cubicBezTo>
                <a:close/>
              </a:path>
            </a:pathLst>
          </a:custGeom>
          <a:noFill/>
          <a:ln w="50800" cap="flat" cmpd="sng" algn="ctr">
            <a:solidFill>
              <a:srgbClr val="7A4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endParaRPr lang="zh-CN" altLang="en-US" sz="2800" dirty="0">
              <a:solidFill>
                <a:srgbClr val="7A4300"/>
              </a:solidFill>
              <a:latin typeface="+mn-ea"/>
            </a:endParaRPr>
          </a:p>
        </p:txBody>
      </p:sp>
      <p:cxnSp>
        <p:nvCxnSpPr>
          <p:cNvPr id="34" name="直接连接符 16">
            <a:extLst>
              <a:ext uri="{FF2B5EF4-FFF2-40B4-BE49-F238E27FC236}">
                <a16:creationId xmlns:a16="http://schemas.microsoft.com/office/drawing/2014/main" id="{8158539B-B366-A335-6BB2-429F0C8EC13C}"/>
              </a:ext>
            </a:extLst>
          </p:cNvPr>
          <p:cNvCxnSpPr/>
          <p:nvPr/>
        </p:nvCxnSpPr>
        <p:spPr>
          <a:xfrm>
            <a:off x="5123327" y="2125671"/>
            <a:ext cx="5032908" cy="0"/>
          </a:xfrm>
          <a:prstGeom prst="line">
            <a:avLst/>
          </a:prstGeom>
          <a:ln w="19050">
            <a:solidFill>
              <a:srgbClr val="7A4300"/>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8C84182-E0A2-9F10-EE34-5F8024F71F13}"/>
              </a:ext>
            </a:extLst>
          </p:cNvPr>
          <p:cNvSpPr txBox="1"/>
          <p:nvPr/>
        </p:nvSpPr>
        <p:spPr>
          <a:xfrm>
            <a:off x="4842302" y="2709748"/>
            <a:ext cx="6216316" cy="461665"/>
          </a:xfrm>
          <a:prstGeom prst="rect">
            <a:avLst/>
          </a:prstGeom>
          <a:noFill/>
        </p:spPr>
        <p:txBody>
          <a:bodyPr wrap="square">
            <a:spAutoFit/>
          </a:bodyPr>
          <a:lstStyle/>
          <a:p>
            <a:r>
              <a:rPr lang="en-US" altLang="zh-CN" sz="2400" dirty="0">
                <a:solidFill>
                  <a:schemeClr val="tx1"/>
                </a:solidFill>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Exploratory data analysis</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D2E234-E8A2-33AB-A65C-CD65DFED94C5}"/>
              </a:ext>
            </a:extLst>
          </p:cNvPr>
          <p:cNvPicPr>
            <a:picLocks noChangeAspect="1"/>
          </p:cNvPicPr>
          <p:nvPr/>
        </p:nvPicPr>
        <p:blipFill>
          <a:blip r:embed="rId2"/>
          <a:stretch>
            <a:fillRect/>
          </a:stretch>
        </p:blipFill>
        <p:spPr>
          <a:xfrm>
            <a:off x="4995289" y="3495438"/>
            <a:ext cx="4238624" cy="2705337"/>
          </a:xfrm>
          <a:prstGeom prst="rect">
            <a:avLst/>
          </a:prstGeom>
        </p:spPr>
      </p:pic>
    </p:spTree>
    <p:extLst>
      <p:ext uri="{BB962C8B-B14F-4D97-AF65-F5344CB8AC3E}">
        <p14:creationId xmlns:p14="http://schemas.microsoft.com/office/powerpoint/2010/main" val="631903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grpSp>
        <p:nvGrpSpPr>
          <p:cNvPr id="3" name="组合 1">
            <a:extLst>
              <a:ext uri="{FF2B5EF4-FFF2-40B4-BE49-F238E27FC236}">
                <a16:creationId xmlns:a16="http://schemas.microsoft.com/office/drawing/2014/main" id="{49CC3411-CBDB-FC56-814E-ED8B82A6471D}"/>
              </a:ext>
            </a:extLst>
          </p:cNvPr>
          <p:cNvGrpSpPr/>
          <p:nvPr/>
        </p:nvGrpSpPr>
        <p:grpSpPr>
          <a:xfrm>
            <a:off x="1759167" y="4806669"/>
            <a:ext cx="1267282" cy="1833990"/>
            <a:chOff x="3370941" y="3855025"/>
            <a:chExt cx="1479346" cy="2140886"/>
          </a:xfrm>
        </p:grpSpPr>
        <p:sp>
          <p:nvSpPr>
            <p:cNvPr id="5" name="矩形 2">
              <a:extLst>
                <a:ext uri="{FF2B5EF4-FFF2-40B4-BE49-F238E27FC236}">
                  <a16:creationId xmlns:a16="http://schemas.microsoft.com/office/drawing/2014/main" id="{F0DC134B-1EB5-4048-2D3C-3FE1A3704470}"/>
                </a:ext>
              </a:extLst>
            </p:cNvPr>
            <p:cNvSpPr/>
            <p:nvPr/>
          </p:nvSpPr>
          <p:spPr>
            <a:xfrm>
              <a:off x="3947005" y="4080152"/>
              <a:ext cx="294596" cy="280624"/>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7" name="矩形 3">
              <a:extLst>
                <a:ext uri="{FF2B5EF4-FFF2-40B4-BE49-F238E27FC236}">
                  <a16:creationId xmlns:a16="http://schemas.microsoft.com/office/drawing/2014/main" id="{0C0A7A19-2BA2-6BA3-7423-87F1CEA2A7F0}"/>
                </a:ext>
              </a:extLst>
            </p:cNvPr>
            <p:cNvSpPr/>
            <p:nvPr/>
          </p:nvSpPr>
          <p:spPr>
            <a:xfrm>
              <a:off x="3633744" y="4182340"/>
              <a:ext cx="475374" cy="475374"/>
            </a:xfrm>
            <a:prstGeom prst="rect">
              <a:avLst/>
            </a:prstGeom>
            <a:solidFill>
              <a:srgbClr val="7A4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11" name="矩形 4">
              <a:extLst>
                <a:ext uri="{FF2B5EF4-FFF2-40B4-BE49-F238E27FC236}">
                  <a16:creationId xmlns:a16="http://schemas.microsoft.com/office/drawing/2014/main" id="{DD119435-67CF-1E84-ADF4-CA934BC8ED92}"/>
                </a:ext>
              </a:extLst>
            </p:cNvPr>
            <p:cNvSpPr/>
            <p:nvPr/>
          </p:nvSpPr>
          <p:spPr>
            <a:xfrm>
              <a:off x="4139157" y="4628901"/>
              <a:ext cx="711130" cy="711130"/>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13" name="矩形 5">
              <a:extLst>
                <a:ext uri="{FF2B5EF4-FFF2-40B4-BE49-F238E27FC236}">
                  <a16:creationId xmlns:a16="http://schemas.microsoft.com/office/drawing/2014/main" id="{1CD23F20-8FD6-8865-7E94-8389A926C209}"/>
                </a:ext>
              </a:extLst>
            </p:cNvPr>
            <p:cNvSpPr/>
            <p:nvPr/>
          </p:nvSpPr>
          <p:spPr>
            <a:xfrm flipH="1">
              <a:off x="4375679" y="3855025"/>
              <a:ext cx="358366" cy="342810"/>
            </a:xfrm>
            <a:prstGeom prst="rect">
              <a:avLst/>
            </a:prstGeom>
            <a:solidFill>
              <a:srgbClr val="7A4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14" name="矩形 6">
              <a:extLst>
                <a:ext uri="{FF2B5EF4-FFF2-40B4-BE49-F238E27FC236}">
                  <a16:creationId xmlns:a16="http://schemas.microsoft.com/office/drawing/2014/main" id="{36CE66AF-03C5-54A7-9C8C-ED6CF656090C}"/>
                </a:ext>
              </a:extLst>
            </p:cNvPr>
            <p:cNvSpPr/>
            <p:nvPr/>
          </p:nvSpPr>
          <p:spPr>
            <a:xfrm>
              <a:off x="3370941" y="4843783"/>
              <a:ext cx="1152128" cy="1152128"/>
            </a:xfrm>
            <a:prstGeom prst="rect">
              <a:avLst/>
            </a:prstGeom>
            <a:solidFill>
              <a:srgbClr val="7A4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latin typeface="+mn-ea"/>
                </a:rPr>
                <a:t>?</a:t>
              </a:r>
              <a:endParaRPr lang="zh-CN" altLang="en-US" sz="5400" dirty="0">
                <a:latin typeface="+mn-ea"/>
              </a:endParaRPr>
            </a:p>
          </p:txBody>
        </p:sp>
      </p:grpSp>
      <p:sp>
        <p:nvSpPr>
          <p:cNvPr id="16" name="任意多边形 7">
            <a:extLst>
              <a:ext uri="{FF2B5EF4-FFF2-40B4-BE49-F238E27FC236}">
                <a16:creationId xmlns:a16="http://schemas.microsoft.com/office/drawing/2014/main" id="{50918DFA-7137-156E-6D2A-519D3FFEFAF8}"/>
              </a:ext>
            </a:extLst>
          </p:cNvPr>
          <p:cNvSpPr/>
          <p:nvPr/>
        </p:nvSpPr>
        <p:spPr bwMode="auto">
          <a:xfrm>
            <a:off x="3877642" y="826309"/>
            <a:ext cx="559856" cy="562842"/>
          </a:xfrm>
          <a:custGeom>
            <a:avLst/>
            <a:gdLst>
              <a:gd name="connsiteX0" fmla="*/ 1244600 w 2459296"/>
              <a:gd name="connsiteY0" fmla="*/ 0 h 2472412"/>
              <a:gd name="connsiteX1" fmla="*/ 2433246 w 2459296"/>
              <a:gd name="connsiteY1" fmla="*/ 874494 h 2472412"/>
              <a:gd name="connsiteX2" fmla="*/ 2459296 w 2459296"/>
              <a:gd name="connsiteY2" fmla="*/ 975807 h 2472412"/>
              <a:gd name="connsiteX3" fmla="*/ 1049450 w 2459296"/>
              <a:gd name="connsiteY3" fmla="*/ 2472412 h 2472412"/>
              <a:gd name="connsiteX4" fmla="*/ 993770 w 2459296"/>
              <a:gd name="connsiteY4" fmla="*/ 2463914 h 2472412"/>
              <a:gd name="connsiteX5" fmla="*/ 0 w 2459296"/>
              <a:gd name="connsiteY5" fmla="*/ 1244600 h 2472412"/>
              <a:gd name="connsiteX6" fmla="*/ 1244600 w 2459296"/>
              <a:gd name="connsiteY6" fmla="*/ 0 h 247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9296" h="2472412">
                <a:moveTo>
                  <a:pt x="1244600" y="0"/>
                </a:moveTo>
                <a:cubicBezTo>
                  <a:pt x="1803092" y="0"/>
                  <a:pt x="2275665" y="367856"/>
                  <a:pt x="2433246" y="874494"/>
                </a:cubicBezTo>
                <a:lnTo>
                  <a:pt x="2459296" y="975807"/>
                </a:lnTo>
                <a:lnTo>
                  <a:pt x="1049450" y="2472412"/>
                </a:lnTo>
                <a:lnTo>
                  <a:pt x="993770" y="2463914"/>
                </a:lnTo>
                <a:cubicBezTo>
                  <a:pt x="426626" y="2347860"/>
                  <a:pt x="0" y="1846053"/>
                  <a:pt x="0" y="1244600"/>
                </a:cubicBezTo>
                <a:cubicBezTo>
                  <a:pt x="0" y="557226"/>
                  <a:pt x="557226" y="0"/>
                  <a:pt x="1244600" y="0"/>
                </a:cubicBezTo>
                <a:close/>
              </a:path>
            </a:pathLst>
          </a:custGeom>
          <a:noFill/>
          <a:ln w="50800" cap="flat" cmpd="sng" algn="ctr">
            <a:solidFill>
              <a:srgbClr val="7A4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endParaRPr lang="zh-CN" altLang="en-US" sz="2800" dirty="0">
              <a:solidFill>
                <a:srgbClr val="7A4300"/>
              </a:solidFill>
              <a:latin typeface="+mn-ea"/>
            </a:endParaRPr>
          </a:p>
        </p:txBody>
      </p:sp>
      <p:sp>
        <p:nvSpPr>
          <p:cNvPr id="20" name="文本框 10">
            <a:extLst>
              <a:ext uri="{FF2B5EF4-FFF2-40B4-BE49-F238E27FC236}">
                <a16:creationId xmlns:a16="http://schemas.microsoft.com/office/drawing/2014/main" id="{7AFA3F3A-3285-5458-06E6-1BDE71619B34}"/>
              </a:ext>
            </a:extLst>
          </p:cNvPr>
          <p:cNvSpPr txBox="1"/>
          <p:nvPr/>
        </p:nvSpPr>
        <p:spPr>
          <a:xfrm>
            <a:off x="4842302" y="712336"/>
            <a:ext cx="6634741" cy="461665"/>
          </a:xfrm>
          <a:prstGeom prst="rect">
            <a:avLst/>
          </a:prstGeom>
          <a:noFill/>
        </p:spPr>
        <p:txBody>
          <a:bodyPr wrap="square" rtlCol="0">
            <a:spAutoFit/>
          </a:bodyPr>
          <a:lstStyle/>
          <a:p>
            <a:r>
              <a:rPr lang="en-US" altLang="zh-CN" sz="2400" dirty="0">
                <a:solidFill>
                  <a:schemeClr val="tx1"/>
                </a:solidFill>
                <a:latin typeface="Times New Roman" panose="02020603050405020304" pitchFamily="18" charset="0"/>
                <a:cs typeface="Times New Roman" panose="02020603050405020304" pitchFamily="18" charset="0"/>
              </a:rPr>
              <a:t>3. </a:t>
            </a:r>
            <a:r>
              <a:rPr lang="en-US" sz="2400" b="0" i="0" dirty="0">
                <a:solidFill>
                  <a:srgbClr val="000000"/>
                </a:solidFill>
                <a:effectLst/>
                <a:latin typeface="Times New Roman" panose="02020603050405020304" pitchFamily="18" charset="0"/>
                <a:cs typeface="Times New Roman" panose="02020603050405020304" pitchFamily="18" charset="0"/>
              </a:rPr>
              <a:t>Three different unsupervised methods to analyze</a:t>
            </a:r>
          </a:p>
        </p:txBody>
      </p:sp>
      <p:sp>
        <p:nvSpPr>
          <p:cNvPr id="31" name="文本框 12">
            <a:extLst>
              <a:ext uri="{FF2B5EF4-FFF2-40B4-BE49-F238E27FC236}">
                <a16:creationId xmlns:a16="http://schemas.microsoft.com/office/drawing/2014/main" id="{2089F5CD-5448-C08A-90C2-DB0316DEB871}"/>
              </a:ext>
            </a:extLst>
          </p:cNvPr>
          <p:cNvSpPr txBox="1"/>
          <p:nvPr/>
        </p:nvSpPr>
        <p:spPr>
          <a:xfrm>
            <a:off x="4842302" y="1789505"/>
            <a:ext cx="4818242" cy="707886"/>
          </a:xfrm>
          <a:prstGeom prst="rect">
            <a:avLst/>
          </a:prstGeom>
          <a:noFill/>
        </p:spPr>
        <p:txBody>
          <a:bodyPr wrap="square" rtlCol="0">
            <a:spAutoFit/>
          </a:bodyPr>
          <a:lstStyle/>
          <a:p>
            <a:pPr>
              <a:buClr>
                <a:srgbClr val="1F4E79"/>
              </a:buClr>
            </a:pPr>
            <a:r>
              <a:rPr lang="en-US" altLang="zh-CN" sz="2400" dirty="0">
                <a:latin typeface="Times New Roman" panose="02020603050405020304" pitchFamily="18" charset="0"/>
                <a:cs typeface="Times New Roman" panose="02020603050405020304" pitchFamily="18" charset="0"/>
              </a:rPr>
              <a:t>(1) </a:t>
            </a:r>
            <a:r>
              <a:rPr lang="en-US" altLang="zh-CN" sz="2400" dirty="0" err="1">
                <a:latin typeface="Times New Roman" panose="02020603050405020304" pitchFamily="18" charset="0"/>
                <a:cs typeface="Times New Roman" panose="02020603050405020304" pitchFamily="18" charset="0"/>
              </a:rPr>
              <a:t>Kmeans</a:t>
            </a:r>
            <a:r>
              <a:rPr lang="en-US" altLang="zh-CN" sz="2400" dirty="0">
                <a:latin typeface="Times New Roman" panose="02020603050405020304" pitchFamily="18" charset="0"/>
                <a:cs typeface="Times New Roman" panose="02020603050405020304" pitchFamily="18" charset="0"/>
              </a:rPr>
              <a:t> clustering</a:t>
            </a:r>
          </a:p>
          <a:p>
            <a:pPr marL="457200" indent="-457200">
              <a:buClr>
                <a:srgbClr val="1F4E79"/>
              </a:buClr>
              <a:buAutoNum type="arabicParenBoth"/>
            </a:pPr>
            <a:endParaRPr lang="zh-CN" altLang="en-US" sz="16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021A997D-28F3-0455-48AB-AB5D01A18113}"/>
              </a:ext>
            </a:extLst>
          </p:cNvPr>
          <p:cNvSpPr txBox="1"/>
          <p:nvPr/>
        </p:nvSpPr>
        <p:spPr>
          <a:xfrm>
            <a:off x="4842302" y="2976940"/>
            <a:ext cx="6216316" cy="461665"/>
          </a:xfrm>
          <a:prstGeom prst="rect">
            <a:avLst/>
          </a:prstGeom>
          <a:noFill/>
        </p:spPr>
        <p:txBody>
          <a:bodyPr wrap="square">
            <a:spAutoFit/>
          </a:bodyPr>
          <a:lstStyle/>
          <a:p>
            <a:r>
              <a:rPr lang="en-US" altLang="zh-CN" sz="2400" dirty="0">
                <a:solidFill>
                  <a:schemeClr val="tx1"/>
                </a:solidFill>
                <a:latin typeface="Times New Roman" panose="02020603050405020304" pitchFamily="18" charset="0"/>
                <a:cs typeface="Times New Roman" panose="02020603050405020304" pitchFamily="18" charset="0"/>
              </a:rPr>
              <a:t>(2) PCA model</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58C84182-E0A2-9F10-EE34-5F8024F71F13}"/>
              </a:ext>
            </a:extLst>
          </p:cNvPr>
          <p:cNvSpPr txBox="1"/>
          <p:nvPr/>
        </p:nvSpPr>
        <p:spPr>
          <a:xfrm>
            <a:off x="4842302" y="4267855"/>
            <a:ext cx="6216316" cy="461665"/>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(3) Hierarchical clustering</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1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2103" y="2921169"/>
            <a:ext cx="5587794" cy="707886"/>
          </a:xfrm>
          <a:prstGeom prst="rect">
            <a:avLst/>
          </a:prstGeom>
        </p:spPr>
        <p:txBody>
          <a:bodyPr wrap="square">
            <a:spAutoFit/>
          </a:bodyPr>
          <a:lstStyle/>
          <a:p>
            <a:pPr algn="ctr"/>
            <a:r>
              <a:rPr lang="en-US" altLang="zh-CN" sz="40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rPr>
              <a:t>Discussion</a:t>
            </a:r>
            <a:endParaRPr lang="zh-CN" altLang="en-US" sz="40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endParaRPr>
          </a:p>
        </p:txBody>
      </p:sp>
      <p:sp>
        <p:nvSpPr>
          <p:cNvPr id="3" name="圆角矩形 2"/>
          <p:cNvSpPr/>
          <p:nvPr/>
        </p:nvSpPr>
        <p:spPr>
          <a:xfrm>
            <a:off x="5299064" y="496063"/>
            <a:ext cx="1593872" cy="1561162"/>
          </a:xfrm>
          <a:prstGeom prst="roundRect">
            <a:avLst/>
          </a:prstGeom>
          <a:solidFill>
            <a:srgbClr val="1F4E79"/>
          </a:solidFill>
          <a:ln w="38100">
            <a:solidFill>
              <a:schemeClr val="bg1">
                <a:lumMod val="85000"/>
              </a:schemeClr>
            </a:solidFill>
          </a:ln>
          <a:effectLst>
            <a:outerShdw blurRad="50800" dist="38100" dir="2700000" algn="tl" rotWithShape="0">
              <a:schemeClr val="bg1">
                <a:lumMod val="50000"/>
                <a:alpha val="6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0" dirty="0">
                <a:latin typeface="Broadway" panose="04040905080B02020502" pitchFamily="82" charset="0"/>
              </a:rPr>
              <a:t>5</a:t>
            </a:r>
            <a:endParaRPr lang="zh-CN" altLang="en-US" sz="10000" dirty="0">
              <a:latin typeface="Broadway" panose="04040905080B02020502" pitchFamily="82" charset="0"/>
            </a:endParaRPr>
          </a:p>
        </p:txBody>
      </p:sp>
      <p:sp>
        <p:nvSpPr>
          <p:cNvPr id="5" name="圆角矩形 4"/>
          <p:cNvSpPr/>
          <p:nvPr/>
        </p:nvSpPr>
        <p:spPr>
          <a:xfrm>
            <a:off x="1695450" y="114300"/>
            <a:ext cx="8801100" cy="6629400"/>
          </a:xfrm>
          <a:prstGeom prst="roundRect">
            <a:avLst>
              <a:gd name="adj" fmla="val 2874"/>
            </a:avLst>
          </a:prstGeom>
          <a:noFill/>
          <a:ln w="2540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H="1">
            <a:off x="2960740" y="3582888"/>
            <a:ext cx="466725"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764537" y="3582888"/>
            <a:ext cx="466725"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4073880"/>
            <a:ext cx="2438400" cy="2438400"/>
          </a:xfrm>
          <a:prstGeom prst="rect">
            <a:avLst/>
          </a:prstGeom>
        </p:spPr>
      </p:pic>
    </p:spTree>
    <p:extLst>
      <p:ext uri="{BB962C8B-B14F-4D97-AF65-F5344CB8AC3E}">
        <p14:creationId xmlns:p14="http://schemas.microsoft.com/office/powerpoint/2010/main" val="428062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590671" y="423495"/>
            <a:ext cx="3354816" cy="830997"/>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Content</a:t>
            </a:r>
            <a:endParaRPr lang="zh-CN" altLang="en-US" sz="4800" dirty="0"/>
          </a:p>
        </p:txBody>
      </p:sp>
      <p:grpSp>
        <p:nvGrpSpPr>
          <p:cNvPr id="20" name="组合 19"/>
          <p:cNvGrpSpPr/>
          <p:nvPr/>
        </p:nvGrpSpPr>
        <p:grpSpPr>
          <a:xfrm>
            <a:off x="3672290" y="1615966"/>
            <a:ext cx="4847421" cy="646332"/>
            <a:chOff x="1867704" y="1728861"/>
            <a:chExt cx="4847421" cy="646332"/>
          </a:xfrm>
        </p:grpSpPr>
        <p:sp>
          <p:nvSpPr>
            <p:cNvPr id="2" name="圆角矩形 1"/>
            <p:cNvSpPr/>
            <p:nvPr/>
          </p:nvSpPr>
          <p:spPr>
            <a:xfrm>
              <a:off x="1867704" y="1728861"/>
              <a:ext cx="659874" cy="646332"/>
            </a:xfrm>
            <a:prstGeom prst="roundRect">
              <a:avLst/>
            </a:prstGeom>
            <a:solidFill>
              <a:srgbClr val="1F4E79"/>
            </a:solidFill>
            <a:ln w="38100">
              <a:solidFill>
                <a:schemeClr val="bg1">
                  <a:lumMod val="85000"/>
                </a:schemeClr>
              </a:solidFill>
            </a:ln>
            <a:effectLst>
              <a:outerShdw blurRad="50800" dist="38100" dir="2700000" algn="tl" rotWithShape="0">
                <a:schemeClr val="bg1">
                  <a:lumMod val="50000"/>
                  <a:alpha val="6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Broadway" panose="04040905080B02020502" pitchFamily="82" charset="0"/>
                  <a:ea typeface="方正正黑简体" panose="02000000000000000000" pitchFamily="2" charset="-122"/>
                </a:rPr>
                <a:t>1</a:t>
              </a:r>
              <a:endParaRPr lang="zh-CN" altLang="en-US" sz="3600" dirty="0">
                <a:latin typeface="Broadway" panose="04040905080B02020502" pitchFamily="82" charset="0"/>
                <a:ea typeface="方正正黑简体" panose="02000000000000000000" pitchFamily="2" charset="-122"/>
              </a:endParaRPr>
            </a:p>
          </p:txBody>
        </p:sp>
        <p:sp>
          <p:nvSpPr>
            <p:cNvPr id="13" name="文本框 12"/>
            <p:cNvSpPr txBox="1"/>
            <p:nvPr/>
          </p:nvSpPr>
          <p:spPr>
            <a:xfrm>
              <a:off x="2816225" y="1728861"/>
              <a:ext cx="3898900" cy="646331"/>
            </a:xfrm>
            <a:prstGeom prst="rect">
              <a:avLst/>
            </a:prstGeom>
            <a:noFill/>
          </p:spPr>
          <p:txBody>
            <a:bodyPr wrap="square" rtlCol="0">
              <a:spAutoFit/>
            </a:bodyPr>
            <a:lstStyle/>
            <a:p>
              <a:r>
                <a:rPr lang="en-US" altLang="zh-CN" sz="3600" dirty="0"/>
                <a:t>Gather Data</a:t>
              </a:r>
              <a:endParaRPr lang="zh-CN" altLang="en-US" sz="3600" dirty="0"/>
            </a:p>
          </p:txBody>
        </p:sp>
      </p:grpSp>
      <p:grpSp>
        <p:nvGrpSpPr>
          <p:cNvPr id="22" name="组合 21"/>
          <p:cNvGrpSpPr/>
          <p:nvPr/>
        </p:nvGrpSpPr>
        <p:grpSpPr>
          <a:xfrm>
            <a:off x="3672290" y="2512562"/>
            <a:ext cx="5742165" cy="646332"/>
            <a:chOff x="1867704" y="2849562"/>
            <a:chExt cx="5742165" cy="646332"/>
          </a:xfrm>
        </p:grpSpPr>
        <p:sp>
          <p:nvSpPr>
            <p:cNvPr id="14" name="圆角矩形 13"/>
            <p:cNvSpPr/>
            <p:nvPr/>
          </p:nvSpPr>
          <p:spPr>
            <a:xfrm>
              <a:off x="1867704" y="2849562"/>
              <a:ext cx="659874" cy="646332"/>
            </a:xfrm>
            <a:prstGeom prst="roundRect">
              <a:avLst/>
            </a:prstGeom>
            <a:solidFill>
              <a:srgbClr val="1F4E79"/>
            </a:solidFill>
            <a:ln w="38100">
              <a:solidFill>
                <a:schemeClr val="bg1">
                  <a:lumMod val="85000"/>
                </a:schemeClr>
              </a:solidFill>
            </a:ln>
            <a:effectLst>
              <a:outerShdw blurRad="50800" dist="38100" dir="2700000" algn="tl" rotWithShape="0">
                <a:schemeClr val="bg1">
                  <a:lumMod val="50000"/>
                  <a:alpha val="6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Broadway" panose="04040905080B02020502" pitchFamily="82" charset="0"/>
                  <a:ea typeface="方正正黑简体" panose="02000000000000000000" pitchFamily="2" charset="-122"/>
                </a:rPr>
                <a:t>2</a:t>
              </a:r>
              <a:endParaRPr lang="zh-CN" altLang="en-US" sz="3600" dirty="0">
                <a:latin typeface="Broadway" panose="04040905080B02020502" pitchFamily="82" charset="0"/>
                <a:ea typeface="方正正黑简体" panose="02000000000000000000" pitchFamily="2" charset="-122"/>
              </a:endParaRPr>
            </a:p>
          </p:txBody>
        </p:sp>
        <p:sp>
          <p:nvSpPr>
            <p:cNvPr id="15" name="文本框 14"/>
            <p:cNvSpPr txBox="1"/>
            <p:nvPr/>
          </p:nvSpPr>
          <p:spPr>
            <a:xfrm>
              <a:off x="2816224" y="2849562"/>
              <a:ext cx="4793645" cy="646331"/>
            </a:xfrm>
            <a:prstGeom prst="rect">
              <a:avLst/>
            </a:prstGeom>
            <a:noFill/>
          </p:spPr>
          <p:txBody>
            <a:bodyPr wrap="square" rtlCol="0">
              <a:spAutoFit/>
            </a:bodyPr>
            <a:lstStyle/>
            <a:p>
              <a:r>
                <a:rPr lang="en-US" altLang="zh-CN" sz="3600" dirty="0"/>
                <a:t>Visualizing Data Analysis</a:t>
              </a:r>
              <a:endParaRPr lang="zh-CN" altLang="en-US" sz="3600" dirty="0"/>
            </a:p>
          </p:txBody>
        </p:sp>
      </p:grpSp>
      <p:grpSp>
        <p:nvGrpSpPr>
          <p:cNvPr id="23" name="组合 22"/>
          <p:cNvGrpSpPr/>
          <p:nvPr/>
        </p:nvGrpSpPr>
        <p:grpSpPr>
          <a:xfrm>
            <a:off x="3672290" y="3440889"/>
            <a:ext cx="5909591" cy="646332"/>
            <a:chOff x="1867704" y="4036358"/>
            <a:chExt cx="5909591" cy="646332"/>
          </a:xfrm>
        </p:grpSpPr>
        <p:sp>
          <p:nvSpPr>
            <p:cNvPr id="16" name="圆角矩形 15"/>
            <p:cNvSpPr/>
            <p:nvPr/>
          </p:nvSpPr>
          <p:spPr>
            <a:xfrm>
              <a:off x="1867704" y="4036358"/>
              <a:ext cx="659874" cy="646332"/>
            </a:xfrm>
            <a:prstGeom prst="roundRect">
              <a:avLst/>
            </a:prstGeom>
            <a:solidFill>
              <a:srgbClr val="1F4E79"/>
            </a:solidFill>
            <a:ln w="38100">
              <a:solidFill>
                <a:schemeClr val="bg1">
                  <a:lumMod val="85000"/>
                </a:schemeClr>
              </a:solidFill>
            </a:ln>
            <a:effectLst>
              <a:outerShdw blurRad="50800" dist="38100" dir="2700000" algn="tl" rotWithShape="0">
                <a:schemeClr val="bg1">
                  <a:lumMod val="50000"/>
                  <a:alpha val="6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Broadway" panose="04040905080B02020502" pitchFamily="82" charset="0"/>
                  <a:ea typeface="方正正黑简体" panose="02000000000000000000" pitchFamily="2" charset="-122"/>
                </a:rPr>
                <a:t>3</a:t>
              </a:r>
              <a:endParaRPr lang="zh-CN" altLang="en-US" sz="3600" dirty="0">
                <a:latin typeface="Broadway" panose="04040905080B02020502" pitchFamily="82" charset="0"/>
                <a:ea typeface="方正正黑简体" panose="02000000000000000000" pitchFamily="2" charset="-122"/>
              </a:endParaRPr>
            </a:p>
          </p:txBody>
        </p:sp>
        <p:sp>
          <p:nvSpPr>
            <p:cNvPr id="17" name="文本框 16"/>
            <p:cNvSpPr txBox="1"/>
            <p:nvPr/>
          </p:nvSpPr>
          <p:spPr>
            <a:xfrm>
              <a:off x="2816224" y="4036358"/>
              <a:ext cx="4961071" cy="646331"/>
            </a:xfrm>
            <a:prstGeom prst="rect">
              <a:avLst/>
            </a:prstGeom>
            <a:noFill/>
          </p:spPr>
          <p:txBody>
            <a:bodyPr wrap="square" rtlCol="0">
              <a:spAutoFit/>
            </a:bodyPr>
            <a:lstStyle/>
            <a:p>
              <a:r>
                <a:rPr lang="en-US" altLang="zh-CN" sz="3600" dirty="0"/>
                <a:t>Exploratory</a:t>
              </a:r>
              <a:r>
                <a:rPr lang="zh-CN" altLang="en-US" sz="3600" dirty="0"/>
                <a:t> </a:t>
              </a:r>
              <a:r>
                <a:rPr lang="en-US" altLang="zh-CN" sz="3600" dirty="0"/>
                <a:t>Data</a:t>
              </a:r>
              <a:r>
                <a:rPr lang="zh-CN" altLang="en-US" sz="3600" dirty="0"/>
                <a:t> </a:t>
              </a:r>
              <a:r>
                <a:rPr lang="en-US" altLang="zh-CN" sz="3600" dirty="0"/>
                <a:t>Analysis</a:t>
              </a:r>
              <a:endParaRPr lang="zh-CN" altLang="en-US" sz="3600" dirty="0"/>
            </a:p>
          </p:txBody>
        </p:sp>
      </p:grpSp>
      <p:grpSp>
        <p:nvGrpSpPr>
          <p:cNvPr id="24" name="组合 23"/>
          <p:cNvGrpSpPr/>
          <p:nvPr/>
        </p:nvGrpSpPr>
        <p:grpSpPr>
          <a:xfrm>
            <a:off x="3672289" y="4378861"/>
            <a:ext cx="5909591" cy="646332"/>
            <a:chOff x="1867704" y="5223154"/>
            <a:chExt cx="5909591" cy="646332"/>
          </a:xfrm>
        </p:grpSpPr>
        <p:sp>
          <p:nvSpPr>
            <p:cNvPr id="18" name="圆角矩形 17"/>
            <p:cNvSpPr/>
            <p:nvPr/>
          </p:nvSpPr>
          <p:spPr>
            <a:xfrm>
              <a:off x="1867704" y="5223154"/>
              <a:ext cx="659874" cy="646332"/>
            </a:xfrm>
            <a:prstGeom prst="roundRect">
              <a:avLst/>
            </a:prstGeom>
            <a:solidFill>
              <a:srgbClr val="1F4E79"/>
            </a:solidFill>
            <a:ln w="38100">
              <a:solidFill>
                <a:schemeClr val="bg1">
                  <a:lumMod val="85000"/>
                </a:schemeClr>
              </a:solidFill>
            </a:ln>
            <a:effectLst>
              <a:outerShdw blurRad="50800" dist="38100" dir="2700000" algn="tl" rotWithShape="0">
                <a:schemeClr val="bg1">
                  <a:lumMod val="50000"/>
                  <a:alpha val="6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Broadway" panose="04040905080B02020502" pitchFamily="82" charset="0"/>
                  <a:ea typeface="方正正黑简体" panose="02000000000000000000" pitchFamily="2" charset="-122"/>
                </a:rPr>
                <a:t>4</a:t>
              </a:r>
              <a:endParaRPr lang="zh-CN" altLang="en-US" sz="3600" dirty="0">
                <a:latin typeface="Broadway" panose="04040905080B02020502" pitchFamily="82" charset="0"/>
                <a:ea typeface="方正正黑简体" panose="02000000000000000000" pitchFamily="2" charset="-122"/>
              </a:endParaRPr>
            </a:p>
          </p:txBody>
        </p:sp>
        <p:sp>
          <p:nvSpPr>
            <p:cNvPr id="19" name="文本框 18"/>
            <p:cNvSpPr txBox="1"/>
            <p:nvPr/>
          </p:nvSpPr>
          <p:spPr>
            <a:xfrm>
              <a:off x="2816225" y="5223154"/>
              <a:ext cx="4961070" cy="646331"/>
            </a:xfrm>
            <a:prstGeom prst="rect">
              <a:avLst/>
            </a:prstGeom>
            <a:noFill/>
          </p:spPr>
          <p:txBody>
            <a:bodyPr wrap="square" rtlCol="0">
              <a:spAutoFit/>
            </a:bodyPr>
            <a:lstStyle/>
            <a:p>
              <a:r>
                <a:rPr lang="en-US" altLang="zh-CN" sz="3600" dirty="0"/>
                <a:t>Results and Analysis</a:t>
              </a:r>
              <a:endParaRPr lang="zh-CN" altLang="en-US" sz="3600" dirty="0"/>
            </a:p>
          </p:txBody>
        </p:sp>
      </p:gr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grpSp>
        <p:nvGrpSpPr>
          <p:cNvPr id="3" name="组合 23">
            <a:extLst>
              <a:ext uri="{FF2B5EF4-FFF2-40B4-BE49-F238E27FC236}">
                <a16:creationId xmlns:a16="http://schemas.microsoft.com/office/drawing/2014/main" id="{F3BB9D10-609B-C65D-22B8-6EF76E98FFBC}"/>
              </a:ext>
            </a:extLst>
          </p:cNvPr>
          <p:cNvGrpSpPr/>
          <p:nvPr/>
        </p:nvGrpSpPr>
        <p:grpSpPr>
          <a:xfrm>
            <a:off x="3672289" y="5316833"/>
            <a:ext cx="5909591" cy="646332"/>
            <a:chOff x="1867704" y="5223154"/>
            <a:chExt cx="5909591" cy="646332"/>
          </a:xfrm>
        </p:grpSpPr>
        <p:sp>
          <p:nvSpPr>
            <p:cNvPr id="4" name="圆角矩形 17">
              <a:extLst>
                <a:ext uri="{FF2B5EF4-FFF2-40B4-BE49-F238E27FC236}">
                  <a16:creationId xmlns:a16="http://schemas.microsoft.com/office/drawing/2014/main" id="{C8EF1BDD-7F0D-4B94-B415-E57635B80778}"/>
                </a:ext>
              </a:extLst>
            </p:cNvPr>
            <p:cNvSpPr/>
            <p:nvPr/>
          </p:nvSpPr>
          <p:spPr>
            <a:xfrm>
              <a:off x="1867704" y="5223154"/>
              <a:ext cx="659874" cy="646332"/>
            </a:xfrm>
            <a:prstGeom prst="roundRect">
              <a:avLst/>
            </a:prstGeom>
            <a:solidFill>
              <a:srgbClr val="1F4E79"/>
            </a:solidFill>
            <a:ln w="38100">
              <a:solidFill>
                <a:schemeClr val="bg1">
                  <a:lumMod val="85000"/>
                </a:schemeClr>
              </a:solidFill>
            </a:ln>
            <a:effectLst>
              <a:outerShdw blurRad="50800" dist="38100" dir="2700000" algn="tl" rotWithShape="0">
                <a:schemeClr val="bg1">
                  <a:lumMod val="50000"/>
                  <a:alpha val="6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Broadway" panose="04040905080B02020502" pitchFamily="82" charset="0"/>
                  <a:ea typeface="方正正黑简体" panose="02000000000000000000" pitchFamily="2" charset="-122"/>
                </a:rPr>
                <a:t>5</a:t>
              </a:r>
              <a:endParaRPr lang="zh-CN" altLang="en-US" sz="3600" dirty="0">
                <a:latin typeface="Broadway" panose="04040905080B02020502" pitchFamily="82" charset="0"/>
                <a:ea typeface="方正正黑简体" panose="02000000000000000000" pitchFamily="2" charset="-122"/>
              </a:endParaRPr>
            </a:p>
          </p:txBody>
        </p:sp>
        <p:sp>
          <p:nvSpPr>
            <p:cNvPr id="5" name="文本框 18">
              <a:extLst>
                <a:ext uri="{FF2B5EF4-FFF2-40B4-BE49-F238E27FC236}">
                  <a16:creationId xmlns:a16="http://schemas.microsoft.com/office/drawing/2014/main" id="{EBB8AED4-9D75-12CC-CF84-21B22BAC0CBD}"/>
                </a:ext>
              </a:extLst>
            </p:cNvPr>
            <p:cNvSpPr txBox="1"/>
            <p:nvPr/>
          </p:nvSpPr>
          <p:spPr>
            <a:xfrm>
              <a:off x="2816225" y="5223154"/>
              <a:ext cx="4961070" cy="646331"/>
            </a:xfrm>
            <a:prstGeom prst="rect">
              <a:avLst/>
            </a:prstGeom>
            <a:noFill/>
          </p:spPr>
          <p:txBody>
            <a:bodyPr wrap="square" rtlCol="0">
              <a:spAutoFit/>
            </a:bodyPr>
            <a:lstStyle/>
            <a:p>
              <a:r>
                <a:rPr lang="en-US" altLang="zh-CN" sz="3600" dirty="0"/>
                <a:t>Discussion</a:t>
              </a:r>
              <a:endParaRPr lang="zh-CN" altLang="en-US" sz="3600" dirty="0"/>
            </a:p>
          </p:txBody>
        </p:sp>
      </p:grpSp>
    </p:spTree>
    <p:extLst>
      <p:ext uri="{BB962C8B-B14F-4D97-AF65-F5344CB8AC3E}">
        <p14:creationId xmlns:p14="http://schemas.microsoft.com/office/powerpoint/2010/main" val="214272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4857749" y="1028700"/>
            <a:ext cx="2476502" cy="527622"/>
          </a:xfrm>
          <a:custGeom>
            <a:avLst/>
            <a:gdLst>
              <a:gd name="connsiteX0" fmla="*/ 3560856 w 3560857"/>
              <a:gd name="connsiteY0" fmla="*/ 0 h 758644"/>
              <a:gd name="connsiteX1" fmla="*/ 3560857 w 3560857"/>
              <a:gd name="connsiteY1" fmla="*/ 0 h 758644"/>
              <a:gd name="connsiteX2" fmla="*/ 3560857 w 3560857"/>
              <a:gd name="connsiteY2" fmla="*/ 758644 h 758644"/>
              <a:gd name="connsiteX3" fmla="*/ 3560856 w 3560857"/>
              <a:gd name="connsiteY3" fmla="*/ 758644 h 758644"/>
              <a:gd name="connsiteX4" fmla="*/ 1 w 3560857"/>
              <a:gd name="connsiteY4" fmla="*/ 0 h 758644"/>
              <a:gd name="connsiteX5" fmla="*/ 1758958 w 3560857"/>
              <a:gd name="connsiteY5" fmla="*/ 0 h 758644"/>
              <a:gd name="connsiteX6" fmla="*/ 1801899 w 3560857"/>
              <a:gd name="connsiteY6" fmla="*/ 0 h 758644"/>
              <a:gd name="connsiteX7" fmla="*/ 3560856 w 3560857"/>
              <a:gd name="connsiteY7" fmla="*/ 0 h 758644"/>
              <a:gd name="connsiteX8" fmla="*/ 3292663 w 3560857"/>
              <a:gd name="connsiteY8" fmla="*/ 379322 h 758644"/>
              <a:gd name="connsiteX9" fmla="*/ 3560856 w 3560857"/>
              <a:gd name="connsiteY9" fmla="*/ 758644 h 758644"/>
              <a:gd name="connsiteX10" fmla="*/ 1801899 w 3560857"/>
              <a:gd name="connsiteY10" fmla="*/ 758644 h 758644"/>
              <a:gd name="connsiteX11" fmla="*/ 1758958 w 3560857"/>
              <a:gd name="connsiteY11" fmla="*/ 758644 h 758644"/>
              <a:gd name="connsiteX12" fmla="*/ 1 w 3560857"/>
              <a:gd name="connsiteY12" fmla="*/ 758644 h 758644"/>
              <a:gd name="connsiteX13" fmla="*/ 268195 w 3560857"/>
              <a:gd name="connsiteY13" fmla="*/ 379322 h 758644"/>
              <a:gd name="connsiteX14" fmla="*/ 0 w 3560857"/>
              <a:gd name="connsiteY14" fmla="*/ 0 h 758644"/>
              <a:gd name="connsiteX15" fmla="*/ 1 w 3560857"/>
              <a:gd name="connsiteY15" fmla="*/ 0 h 758644"/>
              <a:gd name="connsiteX16" fmla="*/ 1 w 3560857"/>
              <a:gd name="connsiteY16" fmla="*/ 758644 h 758644"/>
              <a:gd name="connsiteX17" fmla="*/ 0 w 3560857"/>
              <a:gd name="connsiteY17" fmla="*/ 758644 h 75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60857" h="758644">
                <a:moveTo>
                  <a:pt x="3560856" y="0"/>
                </a:moveTo>
                <a:lnTo>
                  <a:pt x="3560857" y="0"/>
                </a:lnTo>
                <a:lnTo>
                  <a:pt x="3560857" y="758644"/>
                </a:lnTo>
                <a:lnTo>
                  <a:pt x="3560856" y="758644"/>
                </a:lnTo>
                <a:close/>
                <a:moveTo>
                  <a:pt x="1" y="0"/>
                </a:moveTo>
                <a:lnTo>
                  <a:pt x="1758958" y="0"/>
                </a:lnTo>
                <a:lnTo>
                  <a:pt x="1801899" y="0"/>
                </a:lnTo>
                <a:lnTo>
                  <a:pt x="3560856" y="0"/>
                </a:lnTo>
                <a:lnTo>
                  <a:pt x="3292663" y="379322"/>
                </a:lnTo>
                <a:lnTo>
                  <a:pt x="3560856" y="758644"/>
                </a:lnTo>
                <a:lnTo>
                  <a:pt x="1801899" y="758644"/>
                </a:lnTo>
                <a:lnTo>
                  <a:pt x="1758958" y="758644"/>
                </a:lnTo>
                <a:lnTo>
                  <a:pt x="1" y="758644"/>
                </a:lnTo>
                <a:lnTo>
                  <a:pt x="268195" y="379322"/>
                </a:lnTo>
                <a:close/>
                <a:moveTo>
                  <a:pt x="0" y="0"/>
                </a:moveTo>
                <a:lnTo>
                  <a:pt x="1" y="0"/>
                </a:lnTo>
                <a:lnTo>
                  <a:pt x="1" y="758644"/>
                </a:lnTo>
                <a:lnTo>
                  <a:pt x="0" y="758644"/>
                </a:lnTo>
                <a:close/>
              </a:path>
            </a:pathLst>
          </a:custGeom>
          <a:solidFill>
            <a:srgbClr val="7A4300"/>
          </a:solidFill>
          <a:ln>
            <a:noFill/>
          </a:ln>
          <a:effectLst>
            <a:outerShdw blurRad="50800" dist="38100" dir="2700000" sx="101000" sy="101000" algn="tl" rotWithShape="0">
              <a:schemeClr val="bg1">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dirty="0">
                <a:latin typeface="+mn-ea"/>
                <a:cs typeface="+mn-ea"/>
                <a:sym typeface="+mn-lt"/>
              </a:rPr>
              <a:t>To</a:t>
            </a:r>
            <a:r>
              <a:rPr lang="zh-CN" altLang="en-US" sz="2800" dirty="0">
                <a:latin typeface="+mn-ea"/>
                <a:cs typeface="+mn-ea"/>
                <a:sym typeface="+mn-lt"/>
              </a:rPr>
              <a:t> </a:t>
            </a:r>
            <a:r>
              <a:rPr lang="en-US" altLang="zh-CN" sz="2800" dirty="0">
                <a:latin typeface="+mn-ea"/>
                <a:cs typeface="+mn-ea"/>
                <a:sym typeface="+mn-lt"/>
              </a:rPr>
              <a:t>Do</a:t>
            </a:r>
            <a:endParaRPr lang="zh-CN" altLang="en-US" sz="2800" dirty="0">
              <a:latin typeface="+mn-ea"/>
              <a:cs typeface="+mn-ea"/>
              <a:sym typeface="+mn-lt"/>
            </a:endParaRPr>
          </a:p>
        </p:txBody>
      </p:sp>
      <p:cxnSp>
        <p:nvCxnSpPr>
          <p:cNvPr id="4" name="直接连接符 3"/>
          <p:cNvCxnSpPr/>
          <p:nvPr/>
        </p:nvCxnSpPr>
        <p:spPr>
          <a:xfrm flipH="1">
            <a:off x="4238877" y="1295400"/>
            <a:ext cx="404602" cy="0"/>
          </a:xfrm>
          <a:prstGeom prst="line">
            <a:avLst/>
          </a:prstGeom>
          <a:ln w="19050">
            <a:solidFill>
              <a:srgbClr val="7A43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7548520" y="1295400"/>
            <a:ext cx="404602" cy="0"/>
          </a:xfrm>
          <a:prstGeom prst="line">
            <a:avLst/>
          </a:prstGeom>
          <a:ln w="19050">
            <a:solidFill>
              <a:srgbClr val="7A43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171700" y="2301889"/>
            <a:ext cx="7848600" cy="2800767"/>
          </a:xfrm>
          <a:prstGeom prst="rect">
            <a:avLst/>
          </a:prstGeom>
          <a:noFill/>
        </p:spPr>
        <p:txBody>
          <a:bodyPr wrap="square" rtlCol="0">
            <a:spAutoFit/>
          </a:bodyPr>
          <a:lstStyle/>
          <a:p>
            <a:pPr marL="457200" indent="-457200">
              <a:buClr>
                <a:srgbClr val="1F4E79"/>
              </a:buClr>
              <a:buFont typeface="Wingdings" panose="05000000000000000000" pitchFamily="2" charset="2"/>
              <a:buChar char="v"/>
            </a:pPr>
            <a:r>
              <a:rPr lang="en-US" altLang="zh-CN" sz="3200" b="1" dirty="0"/>
              <a:t>Analyze more relatively data</a:t>
            </a:r>
          </a:p>
          <a:p>
            <a:pPr marL="457200">
              <a:buClr>
                <a:srgbClr val="1F4E79"/>
              </a:buClr>
              <a:tabLst>
                <a:tab pos="914400" algn="l"/>
              </a:tabLst>
            </a:pPr>
            <a:endParaRPr lang="en-US" altLang="zh-CN" sz="2400" dirty="0"/>
          </a:p>
          <a:p>
            <a:pPr marL="457200">
              <a:buClr>
                <a:srgbClr val="1F4E79"/>
              </a:buClr>
              <a:tabLst>
                <a:tab pos="914400" algn="l"/>
              </a:tabLst>
            </a:pPr>
            <a:endParaRPr lang="en-US" altLang="zh-CN" sz="2400" dirty="0"/>
          </a:p>
          <a:p>
            <a:pPr marL="457200" indent="-457200">
              <a:buClr>
                <a:srgbClr val="1F4E79"/>
              </a:buClr>
              <a:buFont typeface="Wingdings" panose="05000000000000000000" pitchFamily="2" charset="2"/>
              <a:buChar char="v"/>
            </a:pPr>
            <a:r>
              <a:rPr lang="en-US" altLang="zh-CN" sz="3200" b="1" dirty="0"/>
              <a:t>Try different type of linkage in </a:t>
            </a:r>
            <a:r>
              <a:rPr lang="en-US" altLang="zh-CN" sz="3200" b="1" dirty="0" err="1"/>
              <a:t>Hierachical</a:t>
            </a:r>
            <a:r>
              <a:rPr lang="en-US" altLang="zh-CN" sz="3200" b="1" dirty="0"/>
              <a:t> clustering</a:t>
            </a:r>
          </a:p>
          <a:p>
            <a:pPr>
              <a:buClr>
                <a:srgbClr val="1F4E79"/>
              </a:buClr>
            </a:pPr>
            <a:endParaRPr lang="en-US" altLang="zh-CN" sz="3200" b="1" dirty="0"/>
          </a:p>
        </p:txBody>
      </p:sp>
      <p:cxnSp>
        <p:nvCxnSpPr>
          <p:cNvPr id="7" name="直接连接符 6"/>
          <p:cNvCxnSpPr/>
          <p:nvPr/>
        </p:nvCxnSpPr>
        <p:spPr>
          <a:xfrm>
            <a:off x="10239375"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991600"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381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2592288"/>
          </a:xfrm>
          <a:prstGeom prst="rect">
            <a:avLst/>
          </a:prstGeom>
          <a:solidFill>
            <a:schemeClr val="accent1">
              <a:lumMod val="50000"/>
            </a:schemeClr>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7" y="2252917"/>
            <a:ext cx="12193200" cy="166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弦形 3"/>
          <p:cNvSpPr/>
          <p:nvPr/>
        </p:nvSpPr>
        <p:spPr>
          <a:xfrm rot="16200000">
            <a:off x="5758695" y="-398775"/>
            <a:ext cx="711124" cy="797548"/>
          </a:xfrm>
          <a:prstGeom prst="chord">
            <a:avLst>
              <a:gd name="adj1" fmla="val 5375213"/>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4E79"/>
              </a:solidFill>
            </a:endParaRPr>
          </a:p>
        </p:txBody>
      </p:sp>
      <p:sp>
        <p:nvSpPr>
          <p:cNvPr id="5" name="文本框 4"/>
          <p:cNvSpPr txBox="1"/>
          <p:nvPr/>
        </p:nvSpPr>
        <p:spPr>
          <a:xfrm>
            <a:off x="4069300" y="2884713"/>
            <a:ext cx="4089911" cy="923330"/>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r>
              <a:rPr lang="en-US" altLang="zh-CN" dirty="0"/>
              <a:t>THANKS</a:t>
            </a:r>
            <a:endParaRPr lang="zh-CN" altLang="en-US" dirty="0"/>
          </a:p>
        </p:txBody>
      </p:sp>
      <p:cxnSp>
        <p:nvCxnSpPr>
          <p:cNvPr id="7" name="直接连接符 6"/>
          <p:cNvCxnSpPr/>
          <p:nvPr/>
        </p:nvCxnSpPr>
        <p:spPr>
          <a:xfrm>
            <a:off x="4974037" y="3789512"/>
            <a:ext cx="2262187" cy="0"/>
          </a:xfrm>
          <a:prstGeom prst="line">
            <a:avLst/>
          </a:prstGeom>
          <a:ln w="1270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974037" y="4445069"/>
            <a:ext cx="2262187" cy="0"/>
          </a:xfrm>
          <a:prstGeom prst="line">
            <a:avLst/>
          </a:prstGeom>
          <a:ln w="12700">
            <a:solidFill>
              <a:srgbClr val="1F4E79"/>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974037" y="4557843"/>
            <a:ext cx="2262187" cy="428625"/>
          </a:xfrm>
          <a:prstGeom prst="rect">
            <a:avLst/>
          </a:prstGeom>
          <a:solidFill>
            <a:schemeClr val="accent1">
              <a:lumMod val="50000"/>
            </a:schemeClr>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弦形 9"/>
          <p:cNvSpPr/>
          <p:nvPr/>
        </p:nvSpPr>
        <p:spPr>
          <a:xfrm rot="5400000">
            <a:off x="5758695" y="6459227"/>
            <a:ext cx="711122" cy="797548"/>
          </a:xfrm>
          <a:prstGeom prst="chord">
            <a:avLst>
              <a:gd name="adj1" fmla="val 5375213"/>
              <a:gd name="adj2" fmla="val 16200000"/>
            </a:avLst>
          </a:prstGeom>
          <a:solidFill>
            <a:schemeClr val="accent1">
              <a:lumMod val="50000"/>
            </a:schemeClr>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382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418013" y="2236801"/>
            <a:ext cx="5587794" cy="707886"/>
          </a:xfrm>
          <a:prstGeom prst="rect">
            <a:avLst/>
          </a:prstGeom>
        </p:spPr>
        <p:txBody>
          <a:bodyPr wrap="square">
            <a:spAutoFit/>
          </a:bodyPr>
          <a:lstStyle/>
          <a:p>
            <a:pPr algn="ctr"/>
            <a:r>
              <a:rPr lang="en-US" altLang="zh-CN" sz="40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rPr>
              <a:t>Gather Data</a:t>
            </a:r>
            <a:endParaRPr lang="zh-CN" altLang="en-US" sz="40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endParaRPr>
          </a:p>
        </p:txBody>
      </p:sp>
      <p:sp>
        <p:nvSpPr>
          <p:cNvPr id="3" name="圆角矩形 2"/>
          <p:cNvSpPr/>
          <p:nvPr/>
        </p:nvSpPr>
        <p:spPr>
          <a:xfrm>
            <a:off x="5299064" y="496063"/>
            <a:ext cx="1593872" cy="1561162"/>
          </a:xfrm>
          <a:prstGeom prst="roundRect">
            <a:avLst/>
          </a:prstGeom>
          <a:solidFill>
            <a:srgbClr val="1F4E79"/>
          </a:solidFill>
          <a:ln w="38100">
            <a:solidFill>
              <a:schemeClr val="bg1">
                <a:lumMod val="85000"/>
              </a:schemeClr>
            </a:solidFill>
          </a:ln>
          <a:effectLst>
            <a:outerShdw blurRad="50800" dist="38100" dir="2700000" algn="tl" rotWithShape="0">
              <a:schemeClr val="bg1">
                <a:lumMod val="50000"/>
                <a:alpha val="6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0" dirty="0">
                <a:latin typeface="Broadway" panose="04040905080B02020502" pitchFamily="82" charset="0"/>
              </a:rPr>
              <a:t>1</a:t>
            </a:r>
            <a:endParaRPr lang="zh-CN" altLang="en-US" sz="10000" dirty="0">
              <a:latin typeface="Broadway" panose="04040905080B02020502" pitchFamily="82" charset="0"/>
            </a:endParaRPr>
          </a:p>
        </p:txBody>
      </p:sp>
      <p:sp>
        <p:nvSpPr>
          <p:cNvPr id="5" name="圆角矩形 4"/>
          <p:cNvSpPr/>
          <p:nvPr/>
        </p:nvSpPr>
        <p:spPr>
          <a:xfrm>
            <a:off x="1695450" y="114300"/>
            <a:ext cx="8801100" cy="6629400"/>
          </a:xfrm>
          <a:prstGeom prst="roundRect">
            <a:avLst>
              <a:gd name="adj" fmla="val 2874"/>
            </a:avLst>
          </a:prstGeom>
          <a:noFill/>
          <a:ln w="2540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29166" y="2898419"/>
            <a:ext cx="6333667" cy="3046988"/>
          </a:xfrm>
          <a:prstGeom prst="rect">
            <a:avLst/>
          </a:prstGeom>
          <a:noFill/>
        </p:spPr>
        <p:txBody>
          <a:bodyPr wrap="square" rtlCol="0">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The dataset is from UCI ML data repository(</a:t>
            </a:r>
            <a:r>
              <a:rPr lang="en-US" sz="2400" b="0" i="0" dirty="0">
                <a:solidFill>
                  <a:srgbClr val="296EAA"/>
                </a:solidFill>
                <a:effectLst/>
                <a:latin typeface="Helvetica Neue"/>
                <a:hlinkClick r:id="rId2"/>
              </a:rPr>
              <a:t>https://archive.ics.uci.edu/ml/datasets/seeds</a:t>
            </a:r>
            <a:r>
              <a:rPr lang="en-US" sz="2400" b="0" i="0" dirty="0">
                <a:solidFill>
                  <a:srgbClr val="000000"/>
                </a:solidFill>
                <a:effectLst/>
                <a:latin typeface="Times New Roman" panose="02020603050405020304" pitchFamily="18" charset="0"/>
                <a:cs typeface="Times New Roman" panose="02020603050405020304" pitchFamily="18" charset="0"/>
              </a:rPr>
              <a:t>). </a:t>
            </a:r>
          </a:p>
          <a:p>
            <a:r>
              <a:rPr lang="en-US" sz="2400" b="0" i="0" dirty="0">
                <a:solidFill>
                  <a:srgbClr val="000000"/>
                </a:solidFill>
                <a:effectLst/>
                <a:latin typeface="Helvetica Neue"/>
              </a:rPr>
              <a:t>Measurements of geometrical properties of kernels belonging to three different varieties of wheat. A soft X-ray technique and GRAINS package were used to construct all seven, real-valued attributes</a:t>
            </a:r>
            <a:r>
              <a:rPr lang="en-US" sz="2400" b="0" i="0" dirty="0">
                <a:solidFill>
                  <a:srgbClr val="000000"/>
                </a:solidFill>
                <a:effectLst/>
                <a:latin typeface="Times New Roman" panose="02020603050405020304" pitchFamily="18" charset="0"/>
                <a:cs typeface="Times New Roman" panose="02020603050405020304" pitchFamily="18" charset="0"/>
              </a:rPr>
              <a:t>.</a:t>
            </a:r>
            <a:endParaRPr lang="zh-CN" altLang="en-US" sz="2400" dirty="0">
              <a:solidFill>
                <a:srgbClr val="1F4E79"/>
              </a:solidFill>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7422" y="4395088"/>
            <a:ext cx="2438400" cy="2438400"/>
          </a:xfrm>
          <a:prstGeom prst="rect">
            <a:avLst/>
          </a:prstGeom>
        </p:spPr>
      </p:pic>
      <p:cxnSp>
        <p:nvCxnSpPr>
          <p:cNvPr id="18" name="直接连接符 17"/>
          <p:cNvCxnSpPr/>
          <p:nvPr/>
        </p:nvCxnSpPr>
        <p:spPr>
          <a:xfrm flipH="1">
            <a:off x="2397120" y="3138354"/>
            <a:ext cx="466725"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2397120" y="4236363"/>
            <a:ext cx="466725"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748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4" y="464403"/>
            <a:ext cx="8317986" cy="1569660"/>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1.1 Import data</a:t>
            </a:r>
          </a:p>
          <a:p>
            <a:pPr algn="l"/>
            <a:r>
              <a:rPr lang="en-US" altLang="zh-CN" sz="4800" dirty="0"/>
              <a:t> </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11" name="直接连接符 3">
            <a:extLst>
              <a:ext uri="{FF2B5EF4-FFF2-40B4-BE49-F238E27FC236}">
                <a16:creationId xmlns:a16="http://schemas.microsoft.com/office/drawing/2014/main" id="{F9AB7446-216F-7B9B-3912-E2ADA0D55849}"/>
              </a:ext>
            </a:extLst>
          </p:cNvPr>
          <p:cNvCxnSpPr/>
          <p:nvPr/>
        </p:nvCxnSpPr>
        <p:spPr>
          <a:xfrm>
            <a:off x="6096000" y="1295400"/>
            <a:ext cx="0" cy="4876800"/>
          </a:xfrm>
          <a:prstGeom prst="line">
            <a:avLst/>
          </a:prstGeom>
          <a:ln w="25400">
            <a:solidFill>
              <a:srgbClr val="1F4E7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FB2E2B7-B447-0C6F-AF86-306DDD7EF707}"/>
              </a:ext>
            </a:extLst>
          </p:cNvPr>
          <p:cNvPicPr>
            <a:picLocks noChangeAspect="1"/>
          </p:cNvPicPr>
          <p:nvPr/>
        </p:nvPicPr>
        <p:blipFill>
          <a:blip r:embed="rId2"/>
          <a:stretch>
            <a:fillRect/>
          </a:stretch>
        </p:blipFill>
        <p:spPr>
          <a:xfrm>
            <a:off x="428622" y="1340882"/>
            <a:ext cx="5324479" cy="4982132"/>
          </a:xfrm>
          <a:prstGeom prst="rect">
            <a:avLst/>
          </a:prstGeom>
        </p:spPr>
      </p:pic>
      <p:pic>
        <p:nvPicPr>
          <p:cNvPr id="7" name="Picture 6">
            <a:extLst>
              <a:ext uri="{FF2B5EF4-FFF2-40B4-BE49-F238E27FC236}">
                <a16:creationId xmlns:a16="http://schemas.microsoft.com/office/drawing/2014/main" id="{C1341F76-821D-8EDE-E88D-FA1D8239DD5C}"/>
              </a:ext>
            </a:extLst>
          </p:cNvPr>
          <p:cNvPicPr>
            <a:picLocks noChangeAspect="1"/>
          </p:cNvPicPr>
          <p:nvPr/>
        </p:nvPicPr>
        <p:blipFill>
          <a:blip r:embed="rId3"/>
          <a:stretch>
            <a:fillRect/>
          </a:stretch>
        </p:blipFill>
        <p:spPr>
          <a:xfrm>
            <a:off x="6782494" y="1491488"/>
            <a:ext cx="4419600" cy="4392943"/>
          </a:xfrm>
          <a:prstGeom prst="rect">
            <a:avLst/>
          </a:prstGeom>
        </p:spPr>
      </p:pic>
    </p:spTree>
    <p:extLst>
      <p:ext uri="{BB962C8B-B14F-4D97-AF65-F5344CB8AC3E}">
        <p14:creationId xmlns:p14="http://schemas.microsoft.com/office/powerpoint/2010/main" val="148202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8497867" cy="830997"/>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1.2 Inspect null values</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 name="直接连接符 3">
            <a:extLst>
              <a:ext uri="{FF2B5EF4-FFF2-40B4-BE49-F238E27FC236}">
                <a16:creationId xmlns:a16="http://schemas.microsoft.com/office/drawing/2014/main" id="{81C84A71-1AD7-82B0-70AC-A69B30486342}"/>
              </a:ext>
            </a:extLst>
          </p:cNvPr>
          <p:cNvCxnSpPr/>
          <p:nvPr/>
        </p:nvCxnSpPr>
        <p:spPr>
          <a:xfrm>
            <a:off x="6096000" y="1295400"/>
            <a:ext cx="0" cy="4876800"/>
          </a:xfrm>
          <a:prstGeom prst="line">
            <a:avLst/>
          </a:prstGeom>
          <a:ln w="25400">
            <a:solidFill>
              <a:srgbClr val="1F4E79"/>
            </a:solidFill>
          </a:ln>
        </p:spPr>
        <p:style>
          <a:lnRef idx="1">
            <a:schemeClr val="accent1"/>
          </a:lnRef>
          <a:fillRef idx="0">
            <a:schemeClr val="accent1"/>
          </a:fillRef>
          <a:effectRef idx="0">
            <a:schemeClr val="accent1"/>
          </a:effectRef>
          <a:fontRef idx="minor">
            <a:schemeClr val="tx1"/>
          </a:fontRef>
        </p:style>
      </p:cxnSp>
      <p:sp>
        <p:nvSpPr>
          <p:cNvPr id="6" name="文本框 4">
            <a:extLst>
              <a:ext uri="{FF2B5EF4-FFF2-40B4-BE49-F238E27FC236}">
                <a16:creationId xmlns:a16="http://schemas.microsoft.com/office/drawing/2014/main" id="{A6308123-460A-F09C-C146-25B0C6FC08C8}"/>
              </a:ext>
            </a:extLst>
          </p:cNvPr>
          <p:cNvSpPr txBox="1"/>
          <p:nvPr/>
        </p:nvSpPr>
        <p:spPr>
          <a:xfrm>
            <a:off x="6491680" y="2923183"/>
            <a:ext cx="4876017" cy="1631216"/>
          </a:xfrm>
          <a:prstGeom prst="rect">
            <a:avLst/>
          </a:prstGeom>
          <a:noFill/>
        </p:spPr>
        <p:txBody>
          <a:bodyPr wrap="square" rtlCol="0">
            <a:spAutoFit/>
          </a:bodyPr>
          <a:lstStyle/>
          <a:p>
            <a:pPr>
              <a:buClr>
                <a:srgbClr val="1F4E79"/>
              </a:buClr>
            </a:pPr>
            <a:r>
              <a:rPr lang="en-US" sz="2000" b="0" i="0" dirty="0">
                <a:solidFill>
                  <a:srgbClr val="000000"/>
                </a:solidFill>
                <a:effectLst/>
                <a:latin typeface="Times New Roman" panose="02020603050405020304" pitchFamily="18" charset="0"/>
                <a:cs typeface="Times New Roman" panose="02020603050405020304" pitchFamily="18" charset="0"/>
              </a:rPr>
              <a:t>Complete case analysis is to drop any observations (rows) that have null values. It is suitable if the number of observations with null values are very small (say, less than 5%) compared to the total number of observations.</a:t>
            </a:r>
            <a:endParaRPr lang="zh-CN" alt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288BD0-8379-DA1F-EF6B-92E639EBAD1B}"/>
              </a:ext>
            </a:extLst>
          </p:cNvPr>
          <p:cNvPicPr>
            <a:picLocks noChangeAspect="1"/>
          </p:cNvPicPr>
          <p:nvPr/>
        </p:nvPicPr>
        <p:blipFill>
          <a:blip r:embed="rId2"/>
          <a:stretch>
            <a:fillRect/>
          </a:stretch>
        </p:blipFill>
        <p:spPr>
          <a:xfrm>
            <a:off x="824303" y="1900685"/>
            <a:ext cx="3177542" cy="3056629"/>
          </a:xfrm>
          <a:prstGeom prst="rect">
            <a:avLst/>
          </a:prstGeom>
        </p:spPr>
      </p:pic>
    </p:spTree>
    <p:extLst>
      <p:ext uri="{BB962C8B-B14F-4D97-AF65-F5344CB8AC3E}">
        <p14:creationId xmlns:p14="http://schemas.microsoft.com/office/powerpoint/2010/main" val="212672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9397277" cy="830997"/>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800" dirty="0"/>
              <a:t>1.3 Deal with missing data</a:t>
            </a:r>
            <a:endParaRPr lang="zh-CN" altLang="en-US" sz="48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 name="直接连接符 3">
            <a:extLst>
              <a:ext uri="{FF2B5EF4-FFF2-40B4-BE49-F238E27FC236}">
                <a16:creationId xmlns:a16="http://schemas.microsoft.com/office/drawing/2014/main" id="{5D260205-6155-0A85-6370-6C54A014457D}"/>
              </a:ext>
            </a:extLst>
          </p:cNvPr>
          <p:cNvCxnSpPr/>
          <p:nvPr/>
        </p:nvCxnSpPr>
        <p:spPr>
          <a:xfrm>
            <a:off x="6096000" y="1295400"/>
            <a:ext cx="0" cy="4876800"/>
          </a:xfrm>
          <a:prstGeom prst="line">
            <a:avLst/>
          </a:prstGeom>
          <a:ln w="25400">
            <a:solidFill>
              <a:srgbClr val="1F4E79"/>
            </a:solidFill>
          </a:ln>
        </p:spPr>
        <p:style>
          <a:lnRef idx="1">
            <a:schemeClr val="accent1"/>
          </a:lnRef>
          <a:fillRef idx="0">
            <a:schemeClr val="accent1"/>
          </a:fillRef>
          <a:effectRef idx="0">
            <a:schemeClr val="accent1"/>
          </a:effectRef>
          <a:fontRef idx="minor">
            <a:schemeClr val="tx1"/>
          </a:fontRef>
        </p:style>
      </p:cxnSp>
      <p:sp>
        <p:nvSpPr>
          <p:cNvPr id="6" name="文本框 4">
            <a:extLst>
              <a:ext uri="{FF2B5EF4-FFF2-40B4-BE49-F238E27FC236}">
                <a16:creationId xmlns:a16="http://schemas.microsoft.com/office/drawing/2014/main" id="{AD50BC90-6230-085A-6F7D-3DE545AB0B7E}"/>
              </a:ext>
            </a:extLst>
          </p:cNvPr>
          <p:cNvSpPr txBox="1"/>
          <p:nvPr/>
        </p:nvSpPr>
        <p:spPr>
          <a:xfrm>
            <a:off x="6626591" y="3676650"/>
            <a:ext cx="4876017" cy="707886"/>
          </a:xfrm>
          <a:prstGeom prst="rect">
            <a:avLst/>
          </a:prstGeom>
          <a:noFill/>
        </p:spPr>
        <p:txBody>
          <a:bodyPr wrap="square" rtlCol="0">
            <a:spAutoFit/>
          </a:bodyPr>
          <a:lstStyle/>
          <a:p>
            <a:pPr>
              <a:buClr>
                <a:srgbClr val="1F4E79"/>
              </a:buClr>
            </a:pPr>
            <a:r>
              <a:rPr lang="en-US" sz="2000" b="0" i="0" dirty="0">
                <a:solidFill>
                  <a:srgbClr val="000000"/>
                </a:solidFill>
                <a:effectLst/>
                <a:latin typeface="Times New Roman" panose="02020603050405020304" pitchFamily="18" charset="0"/>
                <a:cs typeface="Times New Roman" panose="02020603050405020304" pitchFamily="18" charset="0"/>
              </a:rPr>
              <a:t>After cleaning missing data, the dataset convert to </a:t>
            </a:r>
            <a:r>
              <a:rPr lang="en-US" sz="2000" dirty="0">
                <a:solidFill>
                  <a:srgbClr val="000000"/>
                </a:solidFill>
                <a:latin typeface="Times New Roman" panose="02020603050405020304" pitchFamily="18" charset="0"/>
                <a:cs typeface="Times New Roman" panose="02020603050405020304" pitchFamily="18" charset="0"/>
              </a:rPr>
              <a:t>199</a:t>
            </a:r>
            <a:r>
              <a:rPr lang="en-US" sz="2000" b="0" i="0" dirty="0">
                <a:solidFill>
                  <a:srgbClr val="000000"/>
                </a:solidFill>
                <a:effectLst/>
                <a:latin typeface="Times New Roman" panose="02020603050405020304" pitchFamily="18" charset="0"/>
                <a:cs typeface="Times New Roman" panose="02020603050405020304" pitchFamily="18" charset="0"/>
              </a:rPr>
              <a:t> rows and </a:t>
            </a:r>
            <a:r>
              <a:rPr lang="en-US" sz="2000" dirty="0">
                <a:solidFill>
                  <a:srgbClr val="000000"/>
                </a:solidFill>
                <a:latin typeface="Times New Roman" panose="02020603050405020304" pitchFamily="18" charset="0"/>
                <a:cs typeface="Times New Roman" panose="02020603050405020304" pitchFamily="18" charset="0"/>
              </a:rPr>
              <a:t>8</a:t>
            </a:r>
            <a:r>
              <a:rPr lang="en-US" sz="2000" b="0" i="0" dirty="0">
                <a:solidFill>
                  <a:srgbClr val="000000"/>
                </a:solidFill>
                <a:effectLst/>
                <a:latin typeface="Times New Roman" panose="02020603050405020304" pitchFamily="18" charset="0"/>
                <a:cs typeface="Times New Roman" panose="02020603050405020304" pitchFamily="18" charset="0"/>
              </a:rPr>
              <a:t> columns</a:t>
            </a:r>
            <a:r>
              <a:rPr lang="en-US" sz="2000" b="0" i="0" dirty="0">
                <a:solidFill>
                  <a:srgbClr val="000000"/>
                </a:solidFill>
                <a:effectLst/>
                <a:latin typeface="Helvetica Neue"/>
              </a:rPr>
              <a:t>.</a:t>
            </a:r>
            <a:endParaRPr lang="zh-CN" altLang="en-US" sz="2000" dirty="0"/>
          </a:p>
        </p:txBody>
      </p:sp>
      <p:pic>
        <p:nvPicPr>
          <p:cNvPr id="5" name="Picture 4">
            <a:extLst>
              <a:ext uri="{FF2B5EF4-FFF2-40B4-BE49-F238E27FC236}">
                <a16:creationId xmlns:a16="http://schemas.microsoft.com/office/drawing/2014/main" id="{2034D223-D28C-B7AB-268C-4A3A5A7D59D6}"/>
              </a:ext>
            </a:extLst>
          </p:cNvPr>
          <p:cNvPicPr>
            <a:picLocks noChangeAspect="1"/>
          </p:cNvPicPr>
          <p:nvPr/>
        </p:nvPicPr>
        <p:blipFill>
          <a:blip r:embed="rId2"/>
          <a:stretch>
            <a:fillRect/>
          </a:stretch>
        </p:blipFill>
        <p:spPr>
          <a:xfrm>
            <a:off x="382402" y="1580747"/>
            <a:ext cx="5448303" cy="4306106"/>
          </a:xfrm>
          <a:prstGeom prst="rect">
            <a:avLst/>
          </a:prstGeom>
        </p:spPr>
      </p:pic>
    </p:spTree>
    <p:extLst>
      <p:ext uri="{BB962C8B-B14F-4D97-AF65-F5344CB8AC3E}">
        <p14:creationId xmlns:p14="http://schemas.microsoft.com/office/powerpoint/2010/main" val="262656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2848444" y="2921169"/>
            <a:ext cx="6546435" cy="707886"/>
          </a:xfrm>
          <a:prstGeom prst="rect">
            <a:avLst/>
          </a:prstGeom>
        </p:spPr>
        <p:txBody>
          <a:bodyPr wrap="square">
            <a:spAutoFit/>
          </a:bodyPr>
          <a:lstStyle/>
          <a:p>
            <a:pPr algn="ctr"/>
            <a:r>
              <a:rPr lang="en-US" altLang="zh-CN" sz="40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rPr>
              <a:t>Visualizing Data Analysis</a:t>
            </a:r>
            <a:endParaRPr lang="zh-CN" altLang="en-US" sz="4000" dirty="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endParaRPr>
          </a:p>
        </p:txBody>
      </p:sp>
      <p:sp>
        <p:nvSpPr>
          <p:cNvPr id="3" name="圆角矩形 2"/>
          <p:cNvSpPr/>
          <p:nvPr/>
        </p:nvSpPr>
        <p:spPr>
          <a:xfrm>
            <a:off x="5299064" y="496063"/>
            <a:ext cx="1593872" cy="1561162"/>
          </a:xfrm>
          <a:prstGeom prst="roundRect">
            <a:avLst/>
          </a:prstGeom>
          <a:solidFill>
            <a:srgbClr val="1F4E79"/>
          </a:solidFill>
          <a:ln w="38100">
            <a:solidFill>
              <a:schemeClr val="bg1">
                <a:lumMod val="85000"/>
              </a:schemeClr>
            </a:solidFill>
          </a:ln>
          <a:effectLst>
            <a:outerShdw blurRad="50800" dist="38100" dir="2700000" algn="tl" rotWithShape="0">
              <a:schemeClr val="bg1">
                <a:lumMod val="50000"/>
                <a:alpha val="6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0" dirty="0">
                <a:latin typeface="Broadway" panose="04040905080B02020502" pitchFamily="82" charset="0"/>
              </a:rPr>
              <a:t>2</a:t>
            </a:r>
            <a:endParaRPr lang="zh-CN" altLang="en-US" sz="10000" dirty="0">
              <a:latin typeface="Broadway" panose="04040905080B02020502" pitchFamily="82" charset="0"/>
            </a:endParaRPr>
          </a:p>
        </p:txBody>
      </p:sp>
      <p:sp>
        <p:nvSpPr>
          <p:cNvPr id="5" name="圆角矩形 4"/>
          <p:cNvSpPr/>
          <p:nvPr/>
        </p:nvSpPr>
        <p:spPr>
          <a:xfrm>
            <a:off x="1695450" y="114300"/>
            <a:ext cx="8801100" cy="6629400"/>
          </a:xfrm>
          <a:prstGeom prst="roundRect">
            <a:avLst>
              <a:gd name="adj" fmla="val 2874"/>
            </a:avLst>
          </a:prstGeom>
          <a:noFill/>
          <a:ln w="2540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H="1">
            <a:off x="2960740" y="3582888"/>
            <a:ext cx="466725"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764537" y="3582888"/>
            <a:ext cx="466725"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4111283"/>
            <a:ext cx="2438400" cy="2438400"/>
          </a:xfrm>
          <a:prstGeom prst="rect">
            <a:avLst/>
          </a:prstGeom>
        </p:spPr>
      </p:pic>
    </p:spTree>
    <p:extLst>
      <p:ext uri="{BB962C8B-B14F-4D97-AF65-F5344CB8AC3E}">
        <p14:creationId xmlns:p14="http://schemas.microsoft.com/office/powerpoint/2010/main" val="89148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 y="534986"/>
            <a:ext cx="1114426"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9196" y="534986"/>
            <a:ext cx="133350" cy="608014"/>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57320" y="712336"/>
            <a:ext cx="133350" cy="430665"/>
          </a:xfrm>
          <a:prstGeom prst="rect">
            <a:avLst/>
          </a:prstGeom>
          <a:solidFill>
            <a:srgbClr val="1F4E79"/>
          </a:solidFill>
          <a:ln>
            <a:noFill/>
          </a:ln>
          <a:effectLst>
            <a:outerShdw blurRad="203200" dist="50800" dir="5400000" sx="105000" sy="105000" algn="ctr" rotWithShape="0">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95443" y="464403"/>
            <a:ext cx="12140478" cy="707886"/>
          </a:xfrm>
          <a:prstGeom prst="rect">
            <a:avLst/>
          </a:prstGeom>
          <a:noFill/>
        </p:spPr>
        <p:txBody>
          <a:bodyPr wrap="square" rtlCol="0">
            <a:spAutoFit/>
          </a:bodyPr>
          <a:lstStyle>
            <a:defPPr>
              <a:defRPr lang="zh-CN"/>
            </a:defPPr>
            <a:lvl1pPr algn="ctr">
              <a:defRPr sz="5400">
                <a:solidFill>
                  <a:srgbClr val="1F4E79"/>
                </a:solidFill>
                <a:effectLst>
                  <a:outerShdw blurRad="50800" dist="38100" dir="2700000" algn="tl" rotWithShape="0">
                    <a:prstClr val="black">
                      <a:alpha val="66000"/>
                    </a:prstClr>
                  </a:outerShdw>
                </a:effectLst>
                <a:latin typeface="方正粗宋简体" panose="03000509000000000000" pitchFamily="65" charset="-122"/>
                <a:ea typeface="方正粗宋简体" panose="03000509000000000000" pitchFamily="65" charset="-122"/>
              </a:defRPr>
            </a:lvl1pPr>
          </a:lstStyle>
          <a:p>
            <a:pPr algn="l"/>
            <a:r>
              <a:rPr lang="en-US" altLang="zh-CN" sz="4000" dirty="0"/>
              <a:t>2.1 Plot the distribution of each feature</a:t>
            </a:r>
            <a:endParaRPr lang="zh-CN" altLang="en-US" sz="4000" dirty="0"/>
          </a:p>
        </p:txBody>
      </p:sp>
      <p:cxnSp>
        <p:nvCxnSpPr>
          <p:cNvPr id="26" name="直接连接符 25"/>
          <p:cNvCxnSpPr/>
          <p:nvPr/>
        </p:nvCxnSpPr>
        <p:spPr>
          <a:xfrm>
            <a:off x="11763376" y="5695950"/>
            <a:ext cx="0" cy="100965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515601" y="6524625"/>
            <a:ext cx="1466850" cy="0"/>
          </a:xfrm>
          <a:prstGeom prst="line">
            <a:avLst/>
          </a:prstGeom>
          <a:ln w="19050">
            <a:solidFill>
              <a:srgbClr val="1F4E79"/>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F93400DA-C868-F6ED-E713-7D9AEA30D82C}"/>
              </a:ext>
            </a:extLst>
          </p:cNvPr>
          <p:cNvPicPr>
            <a:picLocks noChangeAspect="1"/>
          </p:cNvPicPr>
          <p:nvPr/>
        </p:nvPicPr>
        <p:blipFill>
          <a:blip r:embed="rId2"/>
          <a:stretch>
            <a:fillRect/>
          </a:stretch>
        </p:blipFill>
        <p:spPr>
          <a:xfrm>
            <a:off x="1047746" y="1275495"/>
            <a:ext cx="4057650" cy="2819400"/>
          </a:xfrm>
          <a:prstGeom prst="rect">
            <a:avLst/>
          </a:prstGeom>
        </p:spPr>
      </p:pic>
      <p:pic>
        <p:nvPicPr>
          <p:cNvPr id="19" name="Picture 18">
            <a:extLst>
              <a:ext uri="{FF2B5EF4-FFF2-40B4-BE49-F238E27FC236}">
                <a16:creationId xmlns:a16="http://schemas.microsoft.com/office/drawing/2014/main" id="{68768D54-126D-9822-9867-EEA119A76128}"/>
              </a:ext>
            </a:extLst>
          </p:cNvPr>
          <p:cNvPicPr>
            <a:picLocks noChangeAspect="1"/>
          </p:cNvPicPr>
          <p:nvPr/>
        </p:nvPicPr>
        <p:blipFill>
          <a:blip r:embed="rId3"/>
          <a:stretch>
            <a:fillRect/>
          </a:stretch>
        </p:blipFill>
        <p:spPr>
          <a:xfrm>
            <a:off x="5954528" y="1275495"/>
            <a:ext cx="3971925" cy="2790825"/>
          </a:xfrm>
          <a:prstGeom prst="rect">
            <a:avLst/>
          </a:prstGeom>
        </p:spPr>
      </p:pic>
      <p:pic>
        <p:nvPicPr>
          <p:cNvPr id="21" name="Picture 20">
            <a:extLst>
              <a:ext uri="{FF2B5EF4-FFF2-40B4-BE49-F238E27FC236}">
                <a16:creationId xmlns:a16="http://schemas.microsoft.com/office/drawing/2014/main" id="{077DE7F7-F94D-D19F-7EDD-65E13E85B2EC}"/>
              </a:ext>
            </a:extLst>
          </p:cNvPr>
          <p:cNvPicPr>
            <a:picLocks noChangeAspect="1"/>
          </p:cNvPicPr>
          <p:nvPr/>
        </p:nvPicPr>
        <p:blipFill>
          <a:blip r:embed="rId4"/>
          <a:stretch>
            <a:fillRect/>
          </a:stretch>
        </p:blipFill>
        <p:spPr>
          <a:xfrm>
            <a:off x="954963" y="3934706"/>
            <a:ext cx="4095750" cy="2838450"/>
          </a:xfrm>
          <a:prstGeom prst="rect">
            <a:avLst/>
          </a:prstGeom>
        </p:spPr>
      </p:pic>
      <p:pic>
        <p:nvPicPr>
          <p:cNvPr id="23" name="Picture 22">
            <a:extLst>
              <a:ext uri="{FF2B5EF4-FFF2-40B4-BE49-F238E27FC236}">
                <a16:creationId xmlns:a16="http://schemas.microsoft.com/office/drawing/2014/main" id="{69734AB3-379F-540C-BA9E-DE31A85107AC}"/>
              </a:ext>
            </a:extLst>
          </p:cNvPr>
          <p:cNvPicPr>
            <a:picLocks noChangeAspect="1"/>
          </p:cNvPicPr>
          <p:nvPr/>
        </p:nvPicPr>
        <p:blipFill>
          <a:blip r:embed="rId5"/>
          <a:stretch>
            <a:fillRect/>
          </a:stretch>
        </p:blipFill>
        <p:spPr>
          <a:xfrm>
            <a:off x="5954528" y="3946009"/>
            <a:ext cx="4086225" cy="2828925"/>
          </a:xfrm>
          <a:prstGeom prst="rect">
            <a:avLst/>
          </a:prstGeom>
        </p:spPr>
      </p:pic>
    </p:spTree>
    <p:extLst>
      <p:ext uri="{BB962C8B-B14F-4D97-AF65-F5344CB8AC3E}">
        <p14:creationId xmlns:p14="http://schemas.microsoft.com/office/powerpoint/2010/main" val="124038558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1228</TotalTime>
  <Words>415</Words>
  <Application>Microsoft Office PowerPoint</Application>
  <PresentationFormat>Widescreen</PresentationFormat>
  <Paragraphs>65</Paragraphs>
  <Slides>31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宋体</vt:lpstr>
      <vt:lpstr>Calibri</vt:lpstr>
      <vt:lpstr>Helvetica Neue</vt:lpstr>
      <vt:lpstr>Broadway</vt:lpstr>
      <vt:lpstr>Wingdings</vt:lpstr>
      <vt:lpstr>Calibri Light</vt:lpstr>
      <vt:lpstr>等线</vt:lpstr>
      <vt:lpstr>方正粗宋简体</vt:lpstr>
      <vt:lpstr>Arial</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Wenbo Zhou</cp:lastModifiedBy>
  <cp:revision>31</cp:revision>
  <dcterms:created xsi:type="dcterms:W3CDTF">2015-05-28T06:26:29Z</dcterms:created>
  <dcterms:modified xsi:type="dcterms:W3CDTF">2022-09-29T14:50:38Z</dcterms:modified>
</cp:coreProperties>
</file>