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6" r:id="rId3"/>
    <p:sldId id="305" r:id="rId4"/>
    <p:sldId id="306" r:id="rId5"/>
    <p:sldId id="307" r:id="rId6"/>
    <p:sldId id="319" r:id="rId7"/>
    <p:sldId id="309" r:id="rId8"/>
    <p:sldId id="311" r:id="rId9"/>
    <p:sldId id="312" r:id="rId10"/>
    <p:sldId id="320" r:id="rId11"/>
    <p:sldId id="316" r:id="rId12"/>
    <p:sldId id="321" r:id="rId13"/>
    <p:sldId id="322" r:id="rId14"/>
    <p:sldId id="324" r:id="rId15"/>
    <p:sldId id="314" r:id="rId16"/>
    <p:sldId id="325" r:id="rId17"/>
    <p:sldId id="326" r:id="rId18"/>
    <p:sldId id="276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6CA4"/>
    <a:srgbClr val="4F81BD"/>
    <a:srgbClr val="FF8B14"/>
    <a:srgbClr val="48BE0C"/>
    <a:srgbClr val="88A945"/>
    <a:srgbClr val="386294"/>
    <a:srgbClr val="89AAD3"/>
    <a:srgbClr val="345680"/>
    <a:srgbClr val="A5C26A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73" autoAdjust="0"/>
    <p:restoredTop sz="86387" autoAdjust="0"/>
  </p:normalViewPr>
  <p:slideViewPr>
    <p:cSldViewPr>
      <p:cViewPr varScale="1">
        <p:scale>
          <a:sx n="78" d="100"/>
          <a:sy n="78" d="100"/>
        </p:scale>
        <p:origin x="60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3F92D-B8A0-45C1-907A-9388F45FFDD2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C1C02-0FED-4B0A-B0A9-D42B815DC2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1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924944"/>
            <a:ext cx="7772400" cy="1035546"/>
          </a:xfrm>
        </p:spPr>
        <p:txBody>
          <a:bodyPr>
            <a:normAutofit/>
          </a:bodyPr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46240"/>
            <a:ext cx="6400800" cy="76693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164288" y="6516052"/>
            <a:ext cx="195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集团技术专场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476672"/>
            <a:ext cx="8229600" cy="539452"/>
          </a:xfrm>
        </p:spPr>
        <p:txBody>
          <a:bodyPr>
            <a:noAutofit/>
          </a:bodyPr>
          <a:lstStyle>
            <a:lvl1pPr algn="l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36504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164288" y="6516052"/>
            <a:ext cx="195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集团技术专场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-06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7164288" y="6516052"/>
            <a:ext cx="195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集团技术专场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01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3284984"/>
            <a:ext cx="7772400" cy="1035546"/>
          </a:xfrm>
        </p:spPr>
        <p:txBody>
          <a:bodyPr/>
          <a:lstStyle/>
          <a:p>
            <a:r>
              <a:rPr lang="zh-CN" altLang="en-US" dirty="0" smtClean="0"/>
              <a:t>打造微前端工程化体系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75856" y="4750296"/>
            <a:ext cx="3816424" cy="766936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dirty="0">
                <a:solidFill>
                  <a:schemeClr val="tx1"/>
                </a:solidFill>
              </a:rPr>
              <a:t>贾建容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使用场景</a:t>
            </a:r>
            <a:endParaRPr kumimoji="1" lang="en-US" altLang="zh-CN" dirty="0" smtClean="0"/>
          </a:p>
          <a:p>
            <a:r>
              <a:rPr kumimoji="1" lang="zh-CN" altLang="en-US" dirty="0" smtClean="0"/>
              <a:t>概念</a:t>
            </a:r>
            <a:r>
              <a:rPr kumimoji="1" lang="zh-CN" altLang="en-US" dirty="0"/>
              <a:t>与</a:t>
            </a:r>
            <a:r>
              <a:rPr kumimoji="1" lang="zh-CN" altLang="en-US" dirty="0" smtClean="0"/>
              <a:t>架构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chemeClr val="tx2"/>
                </a:solidFill>
              </a:rPr>
              <a:t>基座服务</a:t>
            </a:r>
            <a:endParaRPr kumimoji="1" lang="en-US" altLang="zh-CN" dirty="0" smtClean="0">
              <a:solidFill>
                <a:schemeClr val="tx2"/>
              </a:solidFill>
            </a:endParaRP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6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基座服务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前端项目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每个项目独立编译及打包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每个打包后的项目独立上线及回滚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后端项目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网关项目的上线及回滚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472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基座服务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37" y="1556792"/>
            <a:ext cx="7695238" cy="4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基座服务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88840"/>
            <a:ext cx="1779284" cy="40478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708920"/>
            <a:ext cx="1877458" cy="2672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4318844"/>
            <a:ext cx="4019048" cy="19904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39" y="1556792"/>
            <a:ext cx="4044631" cy="2304256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1624922" y="4045277"/>
            <a:ext cx="1002862" cy="0"/>
          </a:xfrm>
          <a:prstGeom prst="straightConnector1">
            <a:avLst/>
          </a:prstGeom>
          <a:ln w="57150">
            <a:solidFill>
              <a:srgbClr val="3E6C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851920" y="2924944"/>
            <a:ext cx="864096" cy="504056"/>
          </a:xfrm>
          <a:prstGeom prst="straightConnector1">
            <a:avLst/>
          </a:prstGeom>
          <a:ln w="57150">
            <a:solidFill>
              <a:srgbClr val="3E6C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851920" y="4941168"/>
            <a:ext cx="864096" cy="504056"/>
          </a:xfrm>
          <a:prstGeom prst="straightConnector1">
            <a:avLst/>
          </a:prstGeom>
          <a:ln w="57150">
            <a:solidFill>
              <a:srgbClr val="3E6C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36504"/>
          </a:xfrm>
        </p:spPr>
        <p:txBody>
          <a:bodyPr/>
          <a:lstStyle/>
          <a:p>
            <a:r>
              <a:rPr lang="zh-CN" altLang="en-US" dirty="0" smtClean="0"/>
              <a:t>单</a:t>
            </a:r>
            <a:r>
              <a:rPr lang="zh-CN" altLang="en-US" dirty="0"/>
              <a:t>个</a:t>
            </a:r>
            <a:r>
              <a:rPr lang="zh-CN" altLang="en-US" dirty="0" smtClean="0"/>
              <a:t>前端项目</a:t>
            </a:r>
            <a:r>
              <a:rPr lang="en-US" altLang="zh-CN" dirty="0" smtClean="0"/>
              <a:t>CI</a:t>
            </a:r>
          </a:p>
        </p:txBody>
      </p:sp>
    </p:spTree>
    <p:extLst>
      <p:ext uri="{BB962C8B-B14F-4D97-AF65-F5344CB8AC3E}">
        <p14:creationId xmlns:p14="http://schemas.microsoft.com/office/powerpoint/2010/main" val="335680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基座服务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聚合多个前端</a:t>
            </a:r>
            <a:r>
              <a:rPr lang="zh-CN" altLang="en-US" dirty="0"/>
              <a:t>项目</a:t>
            </a:r>
            <a:r>
              <a:rPr lang="en-US" altLang="zh-CN" dirty="0" smtClean="0"/>
              <a:t>CI</a:t>
            </a:r>
            <a:endParaRPr lang="en-US" altLang="zh-CN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12" y="2444118"/>
            <a:ext cx="2142857" cy="153333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057" y="2417053"/>
            <a:ext cx="3600000" cy="325714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945" y="2417053"/>
            <a:ext cx="1980952" cy="3704762"/>
          </a:xfrm>
          <a:prstGeom prst="rect">
            <a:avLst/>
          </a:prstGeom>
        </p:spPr>
      </p:pic>
      <p:sp>
        <p:nvSpPr>
          <p:cNvPr id="26" name="任意多边形 25"/>
          <p:cNvSpPr/>
          <p:nvPr/>
        </p:nvSpPr>
        <p:spPr>
          <a:xfrm>
            <a:off x="395536" y="2076118"/>
            <a:ext cx="2545492" cy="704810"/>
          </a:xfrm>
          <a:custGeom>
            <a:avLst/>
            <a:gdLst>
              <a:gd name="connsiteX0" fmla="*/ 0 w 2545492"/>
              <a:gd name="connsiteY0" fmla="*/ 618313 h 704810"/>
              <a:gd name="connsiteX1" fmla="*/ 1359243 w 2545492"/>
              <a:gd name="connsiteY1" fmla="*/ 475 h 704810"/>
              <a:gd name="connsiteX2" fmla="*/ 2545492 w 2545492"/>
              <a:gd name="connsiteY2" fmla="*/ 704810 h 704810"/>
              <a:gd name="connsiteX3" fmla="*/ 2545492 w 2545492"/>
              <a:gd name="connsiteY3" fmla="*/ 704810 h 70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5492" h="704810">
                <a:moveTo>
                  <a:pt x="0" y="618313"/>
                </a:moveTo>
                <a:cubicBezTo>
                  <a:pt x="467497" y="302186"/>
                  <a:pt x="934994" y="-13941"/>
                  <a:pt x="1359243" y="475"/>
                </a:cubicBezTo>
                <a:cubicBezTo>
                  <a:pt x="1783492" y="14891"/>
                  <a:pt x="2545492" y="704810"/>
                  <a:pt x="2545492" y="704810"/>
                </a:cubicBezTo>
                <a:lnTo>
                  <a:pt x="2545492" y="704810"/>
                </a:lnTo>
              </a:path>
            </a:pathLst>
          </a:custGeom>
          <a:noFill/>
          <a:ln w="38100">
            <a:solidFill>
              <a:srgbClr val="3E6C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5472543" y="1987314"/>
            <a:ext cx="1455028" cy="776833"/>
          </a:xfrm>
          <a:custGeom>
            <a:avLst/>
            <a:gdLst>
              <a:gd name="connsiteX0" fmla="*/ 0 w 2545492"/>
              <a:gd name="connsiteY0" fmla="*/ 618313 h 704810"/>
              <a:gd name="connsiteX1" fmla="*/ 1359243 w 2545492"/>
              <a:gd name="connsiteY1" fmla="*/ 475 h 704810"/>
              <a:gd name="connsiteX2" fmla="*/ 2545492 w 2545492"/>
              <a:gd name="connsiteY2" fmla="*/ 704810 h 704810"/>
              <a:gd name="connsiteX3" fmla="*/ 2545492 w 2545492"/>
              <a:gd name="connsiteY3" fmla="*/ 704810 h 70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5492" h="704810">
                <a:moveTo>
                  <a:pt x="0" y="618313"/>
                </a:moveTo>
                <a:cubicBezTo>
                  <a:pt x="467497" y="302186"/>
                  <a:pt x="934994" y="-13941"/>
                  <a:pt x="1359243" y="475"/>
                </a:cubicBezTo>
                <a:cubicBezTo>
                  <a:pt x="1783492" y="14891"/>
                  <a:pt x="2545492" y="704810"/>
                  <a:pt x="2545492" y="704810"/>
                </a:cubicBezTo>
                <a:lnTo>
                  <a:pt x="2545492" y="704810"/>
                </a:lnTo>
              </a:path>
            </a:pathLst>
          </a:custGeom>
          <a:noFill/>
          <a:ln w="38100">
            <a:solidFill>
              <a:srgbClr val="3E6C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基座服务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本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控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340768"/>
            <a:ext cx="6638095" cy="4885714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88024" y="5229200"/>
            <a:ext cx="576064" cy="28803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1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基座服务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编译细节</a:t>
            </a:r>
            <a:r>
              <a:rPr lang="zh-CN" altLang="en-US" dirty="0"/>
              <a:t>优化</a:t>
            </a:r>
            <a:endParaRPr lang="en-US" altLang="zh-CN" dirty="0"/>
          </a:p>
          <a:p>
            <a:pPr lvl="1"/>
            <a:r>
              <a:rPr lang="zh-CN" altLang="en-US" dirty="0" smtClean="0"/>
              <a:t>存储与任务</a:t>
            </a:r>
            <a:endParaRPr lang="en-US" altLang="zh-CN" dirty="0"/>
          </a:p>
          <a:p>
            <a:pPr lvl="2"/>
            <a:r>
              <a:rPr lang="zh-CN" altLang="en-US" dirty="0"/>
              <a:t>本地 </a:t>
            </a:r>
            <a:r>
              <a:rPr lang="en-US" altLang="zh-CN" dirty="0"/>
              <a:t>vs DB</a:t>
            </a:r>
            <a:r>
              <a:rPr lang="zh-CN" altLang="en-US" dirty="0"/>
              <a:t>及文件服务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Java/Jenkins</a:t>
            </a:r>
            <a:r>
              <a:rPr lang="zh-CN" altLang="en-US" dirty="0"/>
              <a:t>与</a:t>
            </a:r>
            <a:r>
              <a:rPr lang="en-US" altLang="zh-CN" dirty="0" err="1"/>
              <a:t>nodejs</a:t>
            </a:r>
            <a:r>
              <a:rPr lang="en-US" altLang="zh-CN" dirty="0"/>
              <a:t>/pm2</a:t>
            </a:r>
            <a:r>
              <a:rPr lang="zh-CN" altLang="en-US" dirty="0"/>
              <a:t>的区别</a:t>
            </a:r>
            <a:endParaRPr lang="en-US" altLang="zh-CN" dirty="0"/>
          </a:p>
          <a:p>
            <a:pPr lvl="2"/>
            <a:r>
              <a:rPr lang="zh-CN" altLang="en-US" dirty="0" smtClean="0"/>
              <a:t>并行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串行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同一项目串行：同步锁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不同项目并行：</a:t>
            </a:r>
            <a:r>
              <a:rPr lang="en-US" altLang="zh-CN" dirty="0" err="1" smtClean="0"/>
              <a:t>child_process.spawn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spawnSync</a:t>
            </a:r>
            <a:endParaRPr lang="en-US" altLang="zh-CN" dirty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clone/pull</a:t>
            </a:r>
            <a:endParaRPr lang="en-US" altLang="zh-CN" dirty="0"/>
          </a:p>
          <a:p>
            <a:pPr lvl="2"/>
            <a:r>
              <a:rPr lang="en-US" altLang="zh-CN" dirty="0"/>
              <a:t>SSH vs </a:t>
            </a:r>
            <a:r>
              <a:rPr lang="en-US" altLang="zh-CN" dirty="0" smtClean="0"/>
              <a:t>Https</a:t>
            </a:r>
          </a:p>
          <a:p>
            <a:pPr lvl="2"/>
            <a:r>
              <a:rPr lang="zh-CN" altLang="en-US" dirty="0"/>
              <a:t>权限与日志</a:t>
            </a:r>
            <a:endParaRPr lang="en-US" altLang="zh-CN" dirty="0"/>
          </a:p>
          <a:p>
            <a:pPr lvl="1"/>
            <a:r>
              <a:rPr lang="en-US" altLang="zh-CN" dirty="0" err="1" smtClean="0"/>
              <a:t>npm</a:t>
            </a:r>
            <a:r>
              <a:rPr lang="en-US" altLang="zh-CN" dirty="0" smtClean="0"/>
              <a:t> install</a:t>
            </a:r>
            <a:endParaRPr lang="en-US" altLang="zh-CN" dirty="0"/>
          </a:p>
          <a:p>
            <a:pPr lvl="2"/>
            <a:r>
              <a:rPr lang="zh-CN" altLang="en-US" dirty="0" smtClean="0"/>
              <a:t>性能</a:t>
            </a:r>
            <a:endParaRPr lang="en-US" altLang="zh-CN" dirty="0"/>
          </a:p>
          <a:p>
            <a:pPr lvl="3"/>
            <a:r>
              <a:rPr lang="en-US" altLang="zh-CN" dirty="0" err="1"/>
              <a:t>npm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</a:p>
          <a:p>
            <a:pPr lvl="3"/>
            <a:r>
              <a:rPr lang="en-US" altLang="zh-CN" dirty="0" smtClean="0"/>
              <a:t>lock &amp; --prefer-offline</a:t>
            </a:r>
          </a:p>
          <a:p>
            <a:pPr lvl="2"/>
            <a:r>
              <a:rPr lang="zh-CN" altLang="en-US" dirty="0" smtClean="0"/>
              <a:t>日志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child_process.exec</a:t>
            </a:r>
            <a:r>
              <a:rPr lang="zh-CN" altLang="en-US" dirty="0" smtClean="0"/>
              <a:t>不能顺序输出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stderr</a:t>
            </a:r>
            <a:r>
              <a:rPr lang="zh-CN" altLang="en-US" dirty="0" smtClean="0"/>
              <a:t>，且返回有限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838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基座服务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发布细节优化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Publish</a:t>
            </a:r>
            <a:r>
              <a:rPr lang="zh-CN" altLang="en-US" dirty="0"/>
              <a:t>时的</a:t>
            </a:r>
            <a:r>
              <a:rPr lang="zh-CN" altLang="en-US" dirty="0" smtClean="0"/>
              <a:t>环境</a:t>
            </a:r>
            <a:endParaRPr lang="en-US" altLang="zh-CN" dirty="0"/>
          </a:p>
          <a:p>
            <a:pPr lvl="2"/>
            <a:r>
              <a:rPr lang="zh-CN" altLang="en-US" dirty="0"/>
              <a:t>基座服务与各环境</a:t>
            </a:r>
            <a:r>
              <a:rPr lang="en-US" altLang="zh-CN" dirty="0"/>
              <a:t>(dev/test/online)</a:t>
            </a:r>
            <a:r>
              <a:rPr lang="zh-CN" altLang="en-US" dirty="0"/>
              <a:t>网络互通</a:t>
            </a:r>
            <a:endParaRPr lang="en-US" altLang="zh-CN" dirty="0"/>
          </a:p>
          <a:p>
            <a:pPr lvl="2"/>
            <a:r>
              <a:rPr lang="zh-CN" altLang="en-US" dirty="0"/>
              <a:t>各环境</a:t>
            </a:r>
            <a:r>
              <a:rPr lang="en-US" altLang="zh-CN" dirty="0"/>
              <a:t>IP</a:t>
            </a:r>
            <a:r>
              <a:rPr lang="zh-CN" altLang="en-US" dirty="0"/>
              <a:t>配置化</a:t>
            </a:r>
            <a:endParaRPr lang="en-US" altLang="zh-CN" dirty="0"/>
          </a:p>
          <a:p>
            <a:pPr lvl="2"/>
            <a:r>
              <a:rPr lang="zh-CN" altLang="en-US" dirty="0"/>
              <a:t>推送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r>
              <a:rPr lang="zh-CN" altLang="en-US" dirty="0"/>
              <a:t>回</a:t>
            </a:r>
            <a:r>
              <a:rPr lang="zh-CN" altLang="en-US" dirty="0" smtClean="0"/>
              <a:t>滚</a:t>
            </a:r>
            <a:endParaRPr lang="en-US" altLang="zh-CN" dirty="0" smtClean="0"/>
          </a:p>
          <a:p>
            <a:pPr lvl="2"/>
            <a:r>
              <a:rPr lang="en-US" altLang="zh-CN" dirty="0"/>
              <a:t>publish</a:t>
            </a:r>
            <a:r>
              <a:rPr lang="zh-CN" altLang="en-US" dirty="0" smtClean="0"/>
              <a:t>之前的编译包</a:t>
            </a:r>
            <a:endParaRPr lang="en-US" altLang="zh-CN" dirty="0" smtClean="0"/>
          </a:p>
          <a:p>
            <a:r>
              <a:rPr lang="zh-CN" altLang="en-US" dirty="0" smtClean="0"/>
              <a:t>上线后体验优化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日志查询：</a:t>
            </a:r>
            <a:r>
              <a:rPr lang="en-US" altLang="zh-CN" dirty="0" err="1"/>
              <a:t>uuid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React -&gt; Nginx -&gt; </a:t>
            </a:r>
            <a:r>
              <a:rPr lang="en-US" altLang="zh-CN" dirty="0" err="1" smtClean="0"/>
              <a:t>nodejs</a:t>
            </a:r>
            <a:r>
              <a:rPr lang="en-US" altLang="zh-CN" dirty="0" smtClean="0"/>
              <a:t> -&gt; Java</a:t>
            </a:r>
          </a:p>
          <a:p>
            <a:pPr lvl="1"/>
            <a:r>
              <a:rPr lang="zh-CN" altLang="en-US" dirty="0" smtClean="0"/>
              <a:t>多项目</a:t>
            </a:r>
            <a:r>
              <a:rPr lang="en-US" altLang="zh-CN" dirty="0" smtClean="0"/>
              <a:t>UI</a:t>
            </a:r>
            <a:r>
              <a:rPr lang="zh-CN" altLang="en-US" dirty="0" smtClean="0"/>
              <a:t>界面风格统一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同一</a:t>
            </a:r>
            <a:r>
              <a:rPr lang="en-US" altLang="zh-CN" dirty="0" smtClean="0"/>
              <a:t>UI</a:t>
            </a:r>
            <a:r>
              <a:rPr lang="zh-CN" altLang="en-US" dirty="0" smtClean="0"/>
              <a:t>库、项目创建脚手架</a:t>
            </a:r>
            <a:endParaRPr lang="en-US" altLang="zh-CN" dirty="0" smtClean="0"/>
          </a:p>
          <a:p>
            <a:r>
              <a:rPr lang="zh-CN" altLang="en-US" dirty="0" smtClean="0"/>
              <a:t>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执行的命令防止恶意注入</a:t>
            </a:r>
            <a:endParaRPr lang="en-US" altLang="zh-CN" dirty="0" smtClean="0"/>
          </a:p>
          <a:p>
            <a:pPr lvl="2"/>
            <a:r>
              <a:rPr lang="en-US" altLang="zh-CN" dirty="0"/>
              <a:t>exec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install; </a:t>
            </a: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</a:t>
            </a:r>
            <a:r>
              <a:rPr lang="en-US" altLang="zh-CN" dirty="0" smtClean="0"/>
              <a:t>*’, </a:t>
            </a:r>
            <a:r>
              <a:rPr lang="en-US" altLang="zh-CN" dirty="0"/>
              <a:t>function</a:t>
            </a:r>
            <a:r>
              <a:rPr lang="en-US" altLang="zh-CN" dirty="0" smtClean="0"/>
              <a:t>(…){}  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391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6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2"/>
                </a:solidFill>
              </a:rPr>
              <a:t>使用场景</a:t>
            </a:r>
            <a:endParaRPr kumimoji="1" lang="en-US" altLang="zh-CN" dirty="0" smtClean="0">
              <a:solidFill>
                <a:schemeClr val="tx2"/>
              </a:solidFill>
            </a:endParaRPr>
          </a:p>
          <a:p>
            <a:r>
              <a:rPr kumimoji="1" lang="zh-CN" altLang="en-US" dirty="0" smtClean="0"/>
              <a:t>概念</a:t>
            </a:r>
            <a:r>
              <a:rPr kumimoji="1" lang="zh-CN" altLang="en-US" dirty="0"/>
              <a:t>与</a:t>
            </a:r>
            <a:r>
              <a:rPr kumimoji="1" lang="zh-CN" altLang="en-US" dirty="0" smtClean="0"/>
              <a:t>架构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基座</a:t>
            </a:r>
            <a:r>
              <a:rPr kumimoji="1" lang="zh-CN" altLang="en-US" dirty="0"/>
              <a:t>服务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8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微</a:t>
            </a:r>
            <a:r>
              <a:rPr kumimoji="1" lang="zh-CN" altLang="en-US" dirty="0" smtClean="0"/>
              <a:t>前端的使用场景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考虑如下业务场景：</a:t>
            </a:r>
            <a:endParaRPr kumimoji="1"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车贷</a:t>
            </a:r>
            <a:endParaRPr kumimoji="1"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角色</a:t>
            </a:r>
            <a:endParaRPr kumimoji="1"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dirty="0"/>
              <a:t>法</a:t>
            </a:r>
            <a:r>
              <a:rPr kumimoji="1" lang="zh-CN" altLang="en-US" dirty="0" smtClean="0"/>
              <a:t>务、财务</a:t>
            </a:r>
            <a:endParaRPr kumimoji="1" lang="zh-CN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dirty="0"/>
              <a:t>反</a:t>
            </a:r>
            <a:r>
              <a:rPr kumimoji="1" lang="zh-CN" altLang="en-US" dirty="0" smtClean="0"/>
              <a:t>欺诈、风控</a:t>
            </a:r>
            <a:endParaRPr kumimoji="1" lang="zh-CN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产</a:t>
            </a:r>
            <a:r>
              <a:rPr kumimoji="1" lang="zh-CN" altLang="en-US" dirty="0"/>
              <a:t>运</a:t>
            </a:r>
            <a:r>
              <a:rPr kumimoji="1" lang="zh-CN" altLang="en-US" dirty="0" smtClean="0"/>
              <a:t>研</a:t>
            </a:r>
            <a:endParaRPr kumimoji="1" lang="zh-CN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dirty="0"/>
              <a:t>培训、市场、</a:t>
            </a:r>
            <a:r>
              <a:rPr kumimoji="1" lang="zh-CN" altLang="en-US" dirty="0" smtClean="0"/>
              <a:t>销售</a:t>
            </a:r>
            <a:endParaRPr kumimoji="1"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dirty="0"/>
              <a:t>资金方</a:t>
            </a:r>
            <a:r>
              <a:rPr kumimoji="1" lang="en-US" altLang="zh-CN" dirty="0"/>
              <a:t>(</a:t>
            </a:r>
            <a:r>
              <a:rPr kumimoji="1" lang="zh-CN" altLang="en-US" dirty="0"/>
              <a:t>银行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、征信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央行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客户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车</a:t>
            </a:r>
            <a:r>
              <a:rPr kumimoji="1" lang="zh-CN" altLang="en-US" dirty="0"/>
              <a:t>商、购车</a:t>
            </a:r>
            <a:r>
              <a:rPr kumimoji="1" lang="zh-CN" altLang="en-US" dirty="0" smtClean="0"/>
              <a:t>人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63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微前端的使用场景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3034680" cy="45397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贷前</a:t>
            </a:r>
            <a:endParaRPr lang="en-US" altLang="zh-CN" dirty="0" smtClean="0"/>
          </a:p>
          <a:p>
            <a:pPr lvl="1"/>
            <a:r>
              <a:rPr lang="zh-CN" altLang="en-US" dirty="0"/>
              <a:t>资金</a:t>
            </a:r>
          </a:p>
          <a:p>
            <a:pPr lvl="1"/>
            <a:r>
              <a:rPr lang="zh-CN" altLang="en-US" dirty="0"/>
              <a:t>金融产品</a:t>
            </a:r>
          </a:p>
          <a:p>
            <a:pPr lvl="1"/>
            <a:r>
              <a:rPr lang="zh-CN" altLang="en-US" dirty="0"/>
              <a:t>征信</a:t>
            </a:r>
          </a:p>
          <a:p>
            <a:pPr lvl="1"/>
            <a:r>
              <a:rPr lang="zh-CN" altLang="en-US" dirty="0"/>
              <a:t>授信</a:t>
            </a:r>
          </a:p>
          <a:p>
            <a:pPr lvl="1"/>
            <a:r>
              <a:rPr lang="zh-CN" altLang="en-US" dirty="0"/>
              <a:t>车商</a:t>
            </a:r>
          </a:p>
          <a:p>
            <a:pPr lvl="1"/>
            <a:r>
              <a:rPr lang="zh-CN" altLang="en-US" dirty="0"/>
              <a:t>电销</a:t>
            </a:r>
          </a:p>
          <a:p>
            <a:pPr lvl="1"/>
            <a:r>
              <a:rPr lang="zh-CN" altLang="en-US" dirty="0" smtClean="0"/>
              <a:t>培训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265512" y="1416063"/>
            <a:ext cx="3034680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贷中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订单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支付、</a:t>
            </a:r>
            <a:r>
              <a:rPr lang="zh-CN" altLang="en-US" dirty="0"/>
              <a:t>退</a:t>
            </a:r>
            <a:r>
              <a:rPr lang="zh-CN" altLang="en-US" dirty="0" smtClean="0"/>
              <a:t>还款</a:t>
            </a:r>
          </a:p>
          <a:p>
            <a:pPr lvl="1"/>
            <a:r>
              <a:rPr lang="zh-CN" altLang="en-US" dirty="0" smtClean="0"/>
              <a:t>合同、签章</a:t>
            </a:r>
          </a:p>
          <a:p>
            <a:pPr lvl="1"/>
            <a:r>
              <a:rPr lang="zh-CN" altLang="en-US" dirty="0" smtClean="0"/>
              <a:t>用户</a:t>
            </a:r>
          </a:p>
          <a:p>
            <a:pPr lvl="1"/>
            <a:r>
              <a:rPr lang="zh-CN" altLang="en-US" dirty="0" smtClean="0"/>
              <a:t>放款</a:t>
            </a:r>
          </a:p>
          <a:p>
            <a:pPr lvl="1"/>
            <a:r>
              <a:rPr lang="zh-CN" altLang="en-US" dirty="0" smtClean="0"/>
              <a:t>放</a:t>
            </a:r>
            <a:r>
              <a:rPr lang="zh-CN" altLang="en-US" dirty="0" smtClean="0"/>
              <a:t>车</a:t>
            </a:r>
            <a:endParaRPr lang="en-US" altLang="zh-CN" dirty="0" smtClean="0"/>
          </a:p>
          <a:p>
            <a:pPr lvl="1"/>
            <a:r>
              <a:rPr lang="zh-CN" altLang="en-US" dirty="0"/>
              <a:t>风</a:t>
            </a:r>
            <a:r>
              <a:rPr lang="zh-CN" altLang="en-US" dirty="0" smtClean="0"/>
              <a:t>控、反欺诈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01816" y="1416063"/>
            <a:ext cx="3034680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贷后</a:t>
            </a:r>
            <a:endParaRPr lang="en-US" altLang="zh-CN" dirty="0" smtClean="0"/>
          </a:p>
          <a:p>
            <a:pPr lvl="1"/>
            <a:r>
              <a:rPr lang="zh-CN" altLang="en-US" dirty="0"/>
              <a:t>回款、对账</a:t>
            </a:r>
          </a:p>
          <a:p>
            <a:pPr lvl="1"/>
            <a:r>
              <a:rPr lang="zh-CN" altLang="en-US" dirty="0"/>
              <a:t>分润</a:t>
            </a:r>
          </a:p>
          <a:p>
            <a:pPr lvl="1"/>
            <a:r>
              <a:rPr lang="zh-CN" altLang="en-US" dirty="0"/>
              <a:t>权证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</a:t>
            </a:r>
            <a:r>
              <a:rPr lang="zh-CN" altLang="en-US" dirty="0" smtClean="0"/>
              <a:t>解</a:t>
            </a:r>
            <a:r>
              <a:rPr lang="en-US" altLang="zh-CN" dirty="0" smtClean="0"/>
              <a:t>)</a:t>
            </a:r>
            <a:r>
              <a:rPr lang="zh-CN" altLang="en-US" dirty="0" smtClean="0"/>
              <a:t>抵押</a:t>
            </a:r>
            <a:endParaRPr lang="zh-CN" altLang="en-US" dirty="0"/>
          </a:p>
          <a:p>
            <a:pPr lvl="1"/>
            <a:r>
              <a:rPr lang="zh-CN" altLang="en-US" dirty="0"/>
              <a:t>催收</a:t>
            </a:r>
          </a:p>
          <a:p>
            <a:pPr lvl="1"/>
            <a:r>
              <a:rPr lang="zh-CN" altLang="en-US" dirty="0"/>
              <a:t>客</a:t>
            </a:r>
            <a:r>
              <a:rPr lang="zh-CN" altLang="en-US" dirty="0" smtClean="0"/>
              <a:t>服</a:t>
            </a:r>
            <a:endParaRPr lang="en-US" altLang="zh-CN" dirty="0" smtClean="0"/>
          </a:p>
          <a:p>
            <a:pPr lvl="1"/>
            <a:r>
              <a:rPr lang="zh-CN" altLang="en-US" smtClean="0"/>
              <a:t>销售绩效</a:t>
            </a:r>
            <a:endParaRPr lang="zh-CN" altLang="en-US" dirty="0"/>
          </a:p>
          <a:p>
            <a:pPr lvl="1"/>
            <a:r>
              <a:rPr lang="zh-CN" altLang="en-US" dirty="0"/>
              <a:t>数据报表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86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微</a:t>
            </a:r>
            <a:r>
              <a:rPr kumimoji="1" lang="zh-CN" altLang="en-US" dirty="0" smtClean="0"/>
              <a:t>前端的使用场景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特点</a:t>
            </a:r>
            <a:endParaRPr kumimoji="1"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业务流程复杂</a:t>
            </a:r>
            <a:endParaRPr kumimoji="1"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系统多</a:t>
            </a:r>
            <a:endParaRPr kumimoji="1"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系统生命周期长</a:t>
            </a:r>
            <a:endParaRPr kumimoji="1"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参与角色多</a:t>
            </a:r>
            <a:endParaRPr kumimoji="1"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常见于</a:t>
            </a:r>
            <a:endParaRPr kumimoji="1"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zh-CN" dirty="0" smtClean="0"/>
              <a:t>To B</a:t>
            </a:r>
            <a:r>
              <a:rPr kumimoji="1" lang="zh-CN" altLang="en-US" dirty="0" smtClean="0"/>
              <a:t>业务</a:t>
            </a:r>
            <a:endParaRPr kumimoji="1"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中后台系统</a:t>
            </a:r>
            <a:endParaRPr kumimoji="1"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561401"/>
            <a:ext cx="3571429" cy="409523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4211960" y="2708920"/>
            <a:ext cx="4608512" cy="2664296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使用场景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chemeClr val="tx2"/>
                </a:solidFill>
              </a:rPr>
              <a:t>概念</a:t>
            </a:r>
            <a:r>
              <a:rPr kumimoji="1" lang="zh-CN" altLang="en-US" dirty="0">
                <a:solidFill>
                  <a:schemeClr val="tx2"/>
                </a:solidFill>
              </a:rPr>
              <a:t>与</a:t>
            </a:r>
            <a:r>
              <a:rPr kumimoji="1" lang="zh-CN" altLang="en-US" dirty="0" smtClean="0">
                <a:solidFill>
                  <a:schemeClr val="tx2"/>
                </a:solidFill>
              </a:rPr>
              <a:t>架构</a:t>
            </a:r>
            <a:endParaRPr kumimoji="1" lang="en-US" altLang="zh-CN" dirty="0" smtClean="0">
              <a:solidFill>
                <a:schemeClr val="tx2"/>
              </a:solidFill>
            </a:endParaRPr>
          </a:p>
          <a:p>
            <a:r>
              <a:rPr kumimoji="1" lang="zh-CN" altLang="en-US" dirty="0" smtClean="0"/>
              <a:t>基座</a:t>
            </a:r>
            <a:r>
              <a:rPr kumimoji="1" lang="zh-CN" altLang="en-US" dirty="0"/>
              <a:t>服务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9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微</a:t>
            </a:r>
            <a:r>
              <a:rPr kumimoji="1" lang="zh-CN" altLang="en-US" dirty="0" smtClean="0"/>
              <a:t>前端的概念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/>
              <a:t>可控体系下的各项目协同</a:t>
            </a:r>
            <a:r>
              <a:rPr kumimoji="1" lang="en-US" altLang="zh-CN" dirty="0"/>
              <a:t>(</a:t>
            </a:r>
            <a:r>
              <a:rPr kumimoji="1" lang="zh-CN" altLang="en-US" dirty="0"/>
              <a:t>独立</a:t>
            </a:r>
            <a:r>
              <a:rPr kumimoji="1" lang="en-US" altLang="zh-CN" dirty="0"/>
              <a:t>)</a:t>
            </a:r>
            <a:r>
              <a:rPr kumimoji="1" lang="zh-CN" altLang="en-US" dirty="0"/>
              <a:t>开发</a:t>
            </a:r>
            <a:r>
              <a:rPr kumimoji="1" lang="zh-CN" altLang="en-US" dirty="0" smtClean="0"/>
              <a:t>及持续集成</a:t>
            </a:r>
            <a:endParaRPr kumimoji="1"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单个域名</a:t>
            </a:r>
            <a:endParaRPr kumimoji="1"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dirty="0"/>
              <a:t>多个前端项目</a:t>
            </a:r>
            <a:endParaRPr kumimoji="1"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每个前端项目拥有独立的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仓库及</a:t>
            </a:r>
            <a:r>
              <a:rPr kumimoji="1" lang="en-US" altLang="zh-CN" dirty="0" smtClean="0"/>
              <a:t>CI</a:t>
            </a:r>
            <a:r>
              <a:rPr kumimoji="1" lang="zh-CN" altLang="en-US" dirty="0" smtClean="0"/>
              <a:t>流程，互不影响</a:t>
            </a:r>
            <a:endParaRPr kumimoji="1"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2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微</a:t>
            </a:r>
            <a:r>
              <a:rPr kumimoji="1" lang="zh-CN" altLang="en-US" dirty="0" smtClean="0"/>
              <a:t>前端的框架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端的微前端工程化体系</a:t>
            </a:r>
            <a:endParaRPr kumimoji="1"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基座服务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CI</a:t>
            </a:r>
          </a:p>
          <a:p>
            <a:pPr lvl="1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zh-CN" altLang="en-US" dirty="0" smtClean="0"/>
              <a:t>网关</a:t>
            </a:r>
            <a:r>
              <a:rPr kumimoji="1" lang="zh-CN" altLang="en-US" dirty="0"/>
              <a:t>服务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导航：</a:t>
            </a:r>
            <a:r>
              <a:rPr kumimoji="1" lang="en-US" altLang="zh-CN" dirty="0" smtClean="0"/>
              <a:t>UI + </a:t>
            </a:r>
            <a:r>
              <a:rPr kumimoji="1" lang="zh-CN" altLang="en-US" dirty="0" smtClean="0"/>
              <a:t>数据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权限：登录 </a:t>
            </a:r>
            <a:r>
              <a:rPr kumimoji="1" lang="en-US" altLang="zh-CN" dirty="0" smtClean="0"/>
              <a:t>|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导航</a:t>
            </a:r>
            <a:r>
              <a:rPr kumimoji="1" lang="zh-CN" altLang="en-US" dirty="0" smtClean="0"/>
              <a:t>栏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页面</a:t>
            </a:r>
            <a:r>
              <a:rPr kumimoji="1" lang="en-US" altLang="zh-CN" dirty="0" smtClean="0"/>
              <a:t>) | </a:t>
            </a:r>
            <a:r>
              <a:rPr kumimoji="1" lang="zh-CN" altLang="en-US" dirty="0" smtClean="0"/>
              <a:t>接口 </a:t>
            </a:r>
            <a:r>
              <a:rPr kumimoji="1" lang="en-US" altLang="zh-CN" dirty="0" smtClean="0"/>
              <a:t>| </a:t>
            </a:r>
            <a:r>
              <a:rPr kumimoji="1" lang="zh-CN" altLang="en-US" dirty="0" smtClean="0"/>
              <a:t>数据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模板：</a:t>
            </a:r>
            <a:r>
              <a:rPr kumimoji="1" lang="en-US" altLang="zh-CN" dirty="0" smtClean="0"/>
              <a:t>velocity | </a:t>
            </a:r>
            <a:r>
              <a:rPr kumimoji="1" lang="en-US" altLang="zh-CN" dirty="0" err="1" smtClean="0"/>
              <a:t>ejs</a:t>
            </a:r>
            <a:r>
              <a:rPr kumimoji="1" lang="en-US" altLang="zh-CN" dirty="0" smtClean="0"/>
              <a:t> | html</a:t>
            </a:r>
          </a:p>
          <a:p>
            <a:pPr lvl="2"/>
            <a:r>
              <a:rPr kumimoji="1" lang="zh-CN" altLang="en-US" dirty="0" smtClean="0"/>
              <a:t>路由：模板 </a:t>
            </a:r>
            <a:r>
              <a:rPr kumimoji="1" lang="en-US" altLang="zh-CN" dirty="0" smtClean="0"/>
              <a:t>+ </a:t>
            </a:r>
            <a:r>
              <a:rPr kumimoji="1" lang="zh-CN" altLang="en-US" dirty="0" smtClean="0"/>
              <a:t>接口</a:t>
            </a:r>
            <a:endParaRPr kumimoji="1"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endParaRPr kumimoji="1"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73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微前端的框架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27" y="1412776"/>
            <a:ext cx="7342857" cy="4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5568</TotalTime>
  <Words>454</Words>
  <Application>Microsoft Office PowerPoint</Application>
  <PresentationFormat>全屏显示(4:3)</PresentationFormat>
  <Paragraphs>138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Wingdings</vt:lpstr>
      <vt:lpstr>Office 主题</vt:lpstr>
      <vt:lpstr>打造微前端工程化体系</vt:lpstr>
      <vt:lpstr>目录</vt:lpstr>
      <vt:lpstr>微前端的使用场景</vt:lpstr>
      <vt:lpstr>微前端的使用场景</vt:lpstr>
      <vt:lpstr>微前端的使用场景</vt:lpstr>
      <vt:lpstr>目录</vt:lpstr>
      <vt:lpstr>微前端的概念</vt:lpstr>
      <vt:lpstr>微前端的框架</vt:lpstr>
      <vt:lpstr>微前端的框架</vt:lpstr>
      <vt:lpstr>目录</vt:lpstr>
      <vt:lpstr>基座服务</vt:lpstr>
      <vt:lpstr>基座服务</vt:lpstr>
      <vt:lpstr>基座服务</vt:lpstr>
      <vt:lpstr>基座服务</vt:lpstr>
      <vt:lpstr>基座服务</vt:lpstr>
      <vt:lpstr>基座服务</vt:lpstr>
      <vt:lpstr>基座服务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jjp</dc:creator>
  <cp:lastModifiedBy>jiajianrong</cp:lastModifiedBy>
  <cp:revision>2187</cp:revision>
  <dcterms:created xsi:type="dcterms:W3CDTF">2016-11-05T08:11:39Z</dcterms:created>
  <dcterms:modified xsi:type="dcterms:W3CDTF">2020-08-21T10:04:50Z</dcterms:modified>
</cp:coreProperties>
</file>