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2" r:id="rId2"/>
    <p:sldId id="261" r:id="rId3"/>
    <p:sldId id="257" r:id="rId4"/>
    <p:sldId id="263" r:id="rId5"/>
    <p:sldId id="266" r:id="rId6"/>
    <p:sldId id="265" r:id="rId7"/>
    <p:sldId id="264" r:id="rId8"/>
    <p:sldId id="258" r:id="rId9"/>
    <p:sldId id="260"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66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58"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386ABCB1-B8A3-4E47-B014-586979E4D262}" type="datetimeFigureOut">
              <a:rPr lang="en-US"/>
              <a:pPr/>
              <a:t>3/21/2017</a:t>
            </a:fld>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42A9D0-7685-4C32-A542-2E5B0A7CFCD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defTabSz="45720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876B389-F7FC-45F6-9B24-A749D0F8B41F}" type="datetimeFigureOut">
              <a:rPr lang="en-US"/>
              <a:pPr>
                <a:defRPr/>
              </a:pPr>
              <a:t>3/21/2017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2D314F-BA64-47FB-8182-D8684618094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C549B82-22CF-4053-90D3-2315EA199D24}" type="datetimeFigureOut">
              <a:rPr lang="en-US"/>
              <a:pPr>
                <a:defRPr/>
              </a:pPr>
              <a:t>3/21/2017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02B63B-FFC9-4732-937A-9F6F4EFADD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011A197-CACC-471A-8E4D-3FC59B5D8BE1}" type="datetimeFigureOut">
              <a:rPr lang="en-US"/>
              <a:pPr>
                <a:defRPr/>
              </a:pPr>
              <a:t>3/21/2017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C7C6FB-E70A-4685-A55B-CC4908AD53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CCFEA4-C244-46DB-8CA5-F2517902DF97}" type="datetimeFigureOut">
              <a:rPr lang="en-US"/>
              <a:pPr>
                <a:defRPr/>
              </a:pPr>
              <a:t>3/21/2017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8FDE2A-4C42-4B51-A7EA-D4A50EA9EA2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0A3B368-03F2-4115-8BCC-74A9B27EDC35}" type="datetimeFigureOut">
              <a:rPr lang="en-US"/>
              <a:pPr>
                <a:defRPr/>
              </a:pPr>
              <a:t>3/21/2017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A30410-9B2A-47A9-9671-73316D669B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44F8AB0-CCAA-4404-92AB-218B3EC837CD}" type="datetimeFigureOut">
              <a:rPr lang="en-US"/>
              <a:pPr>
                <a:defRPr/>
              </a:pPr>
              <a:t>3/21/2017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EED2DF-0EFF-49C4-85E0-2402EEBD3F3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03DE15F-A52B-4E5F-BBAD-07747B8A5663}" type="datetimeFigureOut">
              <a:rPr lang="en-US"/>
              <a:pPr>
                <a:defRPr/>
              </a:pPr>
              <a:t>3/21/2017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C4E16C-C6D8-4B01-AF1B-8B7D7D01C3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A503A8-1EF4-4013-820B-00292417B5B7}" type="datetimeFigureOut">
              <a:rPr lang="en-US"/>
              <a:pPr>
                <a:defRPr/>
              </a:pPr>
              <a:t>3/21/2017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2B4D498-1967-4B4D-9D7F-04B0AFC91C8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134492A-96A5-4727-A658-04B0A487312E}" type="datetimeFigureOut">
              <a:rPr lang="en-US"/>
              <a:pPr>
                <a:defRPr/>
              </a:pPr>
              <a:t>3/21/2017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A5AB958-A99F-4EF1-B7CB-12F2DA4BDC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D7C9643-A9B8-4E83-A525-14D8B40F4887}" type="datetimeFigureOut">
              <a:rPr lang="en-US"/>
              <a:pPr>
                <a:defRPr/>
              </a:pPr>
              <a:t>3/21/2017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066D0C9-B253-4E01-ACDB-29A5661EC2C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5C8FC9-40BA-4200-B602-D87851455E1B}" type="datetimeFigureOut">
              <a:rPr lang="en-US"/>
              <a:pPr>
                <a:defRPr/>
              </a:pPr>
              <a:t>3/21/2017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517808-FDC4-4C2A-91A5-9D53DC2EC8C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ECF1729-A98E-4311-A011-3E44A250D80C}" type="datetimeFigureOut">
              <a:rPr lang="en-US"/>
              <a:pPr>
                <a:defRPr/>
              </a:pPr>
              <a:t>3/21/2017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C2A2C9DA-6EAF-4970-A4F7-B9B73E2EEA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scholar.google.com/citations?view_op=view_citation&amp;hl=en&amp;user=LZ1MiZwAAAAJ&amp;citation_for_view=LZ1MiZwAAAAJ:qxL8FJ1GzNcC"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147638" y="73025"/>
            <a:ext cx="8869362" cy="868363"/>
          </a:xfrm>
        </p:spPr>
        <p:txBody>
          <a:bodyPr/>
          <a:lstStyle/>
          <a:p>
            <a:r>
              <a:rPr lang="en-US" sz="4000" smtClean="0"/>
              <a:t>Things to keep in mind when writing</a:t>
            </a:r>
          </a:p>
        </p:txBody>
      </p:sp>
      <p:sp>
        <p:nvSpPr>
          <p:cNvPr id="21507" name="Content Placeholder 2"/>
          <p:cNvSpPr>
            <a:spLocks noGrp="1"/>
          </p:cNvSpPr>
          <p:nvPr>
            <p:ph idx="4294967295"/>
          </p:nvPr>
        </p:nvSpPr>
        <p:spPr>
          <a:xfrm>
            <a:off x="1676400" y="1143000"/>
            <a:ext cx="5791200" cy="5008563"/>
          </a:xfrm>
        </p:spPr>
        <p:txBody>
          <a:bodyPr/>
          <a:lstStyle/>
          <a:p>
            <a:pPr marL="514350" indent="-514350" defTabSz="457200">
              <a:buFont typeface="Calibri" pitchFamily="34" charset="0"/>
              <a:buNone/>
            </a:pPr>
            <a:r>
              <a:rPr lang="en-US" sz="1800" smtClean="0"/>
              <a:t>Introduction</a:t>
            </a:r>
          </a:p>
          <a:p>
            <a:pPr marL="514350" indent="-514350" defTabSz="457200">
              <a:buFont typeface="Calibri" pitchFamily="34" charset="0"/>
              <a:buChar char="•"/>
            </a:pPr>
            <a:r>
              <a:rPr lang="en-US" sz="1800" smtClean="0"/>
              <a:t>What is the problem at hand?</a:t>
            </a:r>
          </a:p>
          <a:p>
            <a:pPr marL="514350" indent="-514350" defTabSz="457200">
              <a:buFont typeface="Calibri" pitchFamily="34" charset="0"/>
              <a:buChar char="•"/>
            </a:pPr>
            <a:r>
              <a:rPr lang="en-US" sz="1800" smtClean="0"/>
              <a:t>Why is the problem interesting or important or both?</a:t>
            </a:r>
          </a:p>
          <a:p>
            <a:pPr marL="514350" indent="-514350" defTabSz="457200">
              <a:buFont typeface="Calibri" pitchFamily="34" charset="0"/>
              <a:buChar char="•"/>
            </a:pPr>
            <a:r>
              <a:rPr lang="en-US" sz="1800" smtClean="0"/>
              <a:t>How did you translate the problem into questions?</a:t>
            </a:r>
          </a:p>
          <a:p>
            <a:pPr marL="514350" indent="-514350" defTabSz="457200">
              <a:buFont typeface="Calibri" pitchFamily="34" charset="0"/>
              <a:buNone/>
            </a:pPr>
            <a:r>
              <a:rPr lang="en-US" sz="1800" smtClean="0"/>
              <a:t>Methods</a:t>
            </a:r>
          </a:p>
          <a:p>
            <a:pPr marL="514350" indent="-514350" defTabSz="457200">
              <a:buFont typeface="Calibri" pitchFamily="34" charset="0"/>
              <a:buChar char="•"/>
            </a:pPr>
            <a:r>
              <a:rPr lang="en-US" sz="1800" smtClean="0"/>
              <a:t>What did you do to answer the questions?</a:t>
            </a:r>
          </a:p>
          <a:p>
            <a:pPr marL="514350" indent="-514350" defTabSz="457200">
              <a:buFont typeface="Calibri" pitchFamily="34" charset="0"/>
              <a:buNone/>
            </a:pPr>
            <a:r>
              <a:rPr lang="en-US" sz="1800" smtClean="0"/>
              <a:t>Results</a:t>
            </a:r>
          </a:p>
          <a:p>
            <a:pPr marL="514350" indent="-514350" defTabSz="457200">
              <a:buFont typeface="Calibri" pitchFamily="34" charset="0"/>
              <a:buChar char="•"/>
            </a:pPr>
            <a:r>
              <a:rPr lang="en-US" sz="1800" smtClean="0"/>
              <a:t>What did you find?</a:t>
            </a:r>
          </a:p>
          <a:p>
            <a:pPr marL="514350" indent="-514350" defTabSz="457200">
              <a:buFont typeface="Calibri" pitchFamily="34" charset="0"/>
              <a:buNone/>
            </a:pPr>
            <a:r>
              <a:rPr lang="en-US" sz="1800" smtClean="0"/>
              <a:t>Discussion</a:t>
            </a:r>
          </a:p>
          <a:p>
            <a:pPr marL="514350" indent="-514350" defTabSz="457200">
              <a:buFont typeface="Calibri" pitchFamily="34" charset="0"/>
              <a:buChar char="•"/>
            </a:pPr>
            <a:r>
              <a:rPr lang="en-US" sz="1800" smtClean="0"/>
              <a:t>What did you conclude based on your findings?</a:t>
            </a:r>
          </a:p>
          <a:p>
            <a:pPr marL="514350" indent="-514350" defTabSz="457200">
              <a:buFont typeface="Calibri" pitchFamily="34" charset="0"/>
              <a:buChar char="•"/>
            </a:pPr>
            <a:r>
              <a:rPr lang="en-US" sz="1800" smtClean="0"/>
              <a:t>Are there alternative explanations for the findings?</a:t>
            </a:r>
          </a:p>
          <a:p>
            <a:pPr marL="514350" indent="-514350" defTabSz="457200">
              <a:buFont typeface="Calibri" pitchFamily="34" charset="0"/>
              <a:buChar char="•"/>
            </a:pPr>
            <a:r>
              <a:rPr lang="en-US" sz="1800" smtClean="0"/>
              <a:t>How do the findings fit into what we know?</a:t>
            </a:r>
          </a:p>
          <a:p>
            <a:pPr marL="514350" indent="-514350" defTabSz="457200">
              <a:buFont typeface="Calibri" pitchFamily="34" charset="0"/>
              <a:buChar char="•"/>
            </a:pPr>
            <a:r>
              <a:rPr lang="en-US" sz="1800" smtClean="0"/>
              <a:t>What is the significance of the results?</a:t>
            </a:r>
          </a:p>
          <a:p>
            <a:pPr marL="514350" indent="-514350" defTabSz="457200">
              <a:buFont typeface="Calibri" pitchFamily="34" charset="0"/>
              <a:buChar char="•"/>
            </a:pPr>
            <a:r>
              <a:rPr lang="en-US" sz="1800" smtClean="0"/>
              <a:t>What new questions arise from their findings?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50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50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1905000" y="654050"/>
            <a:ext cx="4191000" cy="336550"/>
          </a:xfrm>
          <a:prstGeom prst="rect">
            <a:avLst/>
          </a:prstGeom>
          <a:solidFill>
            <a:srgbClr val="FFFF00"/>
          </a:solidFill>
          <a:ln w="9525">
            <a:noFill/>
            <a:miter lim="800000"/>
            <a:headEnd/>
            <a:tailEnd/>
          </a:ln>
        </p:spPr>
        <p:txBody>
          <a:bodyPr>
            <a:spAutoFit/>
          </a:bodyPr>
          <a:lstStyle/>
          <a:p>
            <a:pPr algn="ctr"/>
            <a:r>
              <a:rPr lang="en-US" sz="1600">
                <a:latin typeface="Calibri" pitchFamily="34" charset="0"/>
              </a:rPr>
              <a:t>What is the question?</a:t>
            </a:r>
          </a:p>
        </p:txBody>
      </p:sp>
      <p:sp>
        <p:nvSpPr>
          <p:cNvPr id="18435" name="TextBox 3"/>
          <p:cNvSpPr txBox="1">
            <a:spLocks noChangeArrowheads="1"/>
          </p:cNvSpPr>
          <p:nvPr/>
        </p:nvSpPr>
        <p:spPr bwMode="auto">
          <a:xfrm>
            <a:off x="1905000" y="2711450"/>
            <a:ext cx="4343400" cy="336550"/>
          </a:xfrm>
          <a:prstGeom prst="rect">
            <a:avLst/>
          </a:prstGeom>
          <a:solidFill>
            <a:srgbClr val="FF0000"/>
          </a:solidFill>
          <a:ln w="9525">
            <a:noFill/>
            <a:miter lim="800000"/>
            <a:headEnd/>
            <a:tailEnd/>
          </a:ln>
        </p:spPr>
        <p:txBody>
          <a:bodyPr>
            <a:spAutoFit/>
          </a:bodyPr>
          <a:lstStyle/>
          <a:p>
            <a:pPr algn="ctr"/>
            <a:r>
              <a:rPr lang="en-US" sz="1600">
                <a:latin typeface="Calibri" pitchFamily="34" charset="0"/>
              </a:rPr>
              <a:t>Problem? – Why hasn’t this been done before?</a:t>
            </a:r>
          </a:p>
        </p:txBody>
      </p:sp>
      <p:sp>
        <p:nvSpPr>
          <p:cNvPr id="18436" name="TextBox 4"/>
          <p:cNvSpPr txBox="1">
            <a:spLocks noChangeArrowheads="1"/>
          </p:cNvSpPr>
          <p:nvPr/>
        </p:nvSpPr>
        <p:spPr bwMode="auto">
          <a:xfrm>
            <a:off x="1905000" y="3429000"/>
            <a:ext cx="4343400" cy="581025"/>
          </a:xfrm>
          <a:prstGeom prst="rect">
            <a:avLst/>
          </a:prstGeom>
          <a:solidFill>
            <a:srgbClr val="00B0F0"/>
          </a:solidFill>
          <a:ln w="9525">
            <a:noFill/>
            <a:miter lim="800000"/>
            <a:headEnd/>
            <a:tailEnd/>
          </a:ln>
        </p:spPr>
        <p:txBody>
          <a:bodyPr>
            <a:spAutoFit/>
          </a:bodyPr>
          <a:lstStyle/>
          <a:p>
            <a:pPr algn="ctr"/>
            <a:r>
              <a:rPr lang="en-US" sz="1600">
                <a:latin typeface="Calibri" pitchFamily="34" charset="0"/>
              </a:rPr>
              <a:t>Opportunity? – Why are you in a position to make progress now?</a:t>
            </a:r>
          </a:p>
        </p:txBody>
      </p:sp>
      <p:sp>
        <p:nvSpPr>
          <p:cNvPr id="18437" name="TextBox 5"/>
          <p:cNvSpPr txBox="1">
            <a:spLocks noChangeArrowheads="1"/>
          </p:cNvSpPr>
          <p:nvPr/>
        </p:nvSpPr>
        <p:spPr bwMode="auto">
          <a:xfrm>
            <a:off x="1905000" y="4387850"/>
            <a:ext cx="4343400" cy="581025"/>
          </a:xfrm>
          <a:prstGeom prst="rect">
            <a:avLst/>
          </a:prstGeom>
          <a:solidFill>
            <a:srgbClr val="00B050"/>
          </a:solidFill>
          <a:ln w="9525">
            <a:noFill/>
            <a:miter lim="800000"/>
            <a:headEnd/>
            <a:tailEnd/>
          </a:ln>
        </p:spPr>
        <p:txBody>
          <a:bodyPr>
            <a:spAutoFit/>
          </a:bodyPr>
          <a:lstStyle/>
          <a:p>
            <a:pPr algn="ctr"/>
            <a:r>
              <a:rPr lang="en-US" sz="1600">
                <a:latin typeface="Calibri" pitchFamily="34" charset="0"/>
              </a:rPr>
              <a:t>Approaches? – How did you go about addressing the question?</a:t>
            </a:r>
          </a:p>
        </p:txBody>
      </p:sp>
      <p:sp>
        <p:nvSpPr>
          <p:cNvPr id="18438" name="TextBox 6"/>
          <p:cNvSpPr txBox="1">
            <a:spLocks noChangeArrowheads="1"/>
          </p:cNvSpPr>
          <p:nvPr/>
        </p:nvSpPr>
        <p:spPr bwMode="auto">
          <a:xfrm>
            <a:off x="1905000" y="5378450"/>
            <a:ext cx="4343400" cy="336550"/>
          </a:xfrm>
          <a:prstGeom prst="rect">
            <a:avLst/>
          </a:prstGeom>
          <a:solidFill>
            <a:srgbClr val="92D050"/>
          </a:solidFill>
          <a:ln w="9525">
            <a:noFill/>
            <a:miter lim="800000"/>
            <a:headEnd/>
            <a:tailEnd/>
          </a:ln>
        </p:spPr>
        <p:txBody>
          <a:bodyPr>
            <a:spAutoFit/>
          </a:bodyPr>
          <a:lstStyle/>
          <a:p>
            <a:pPr algn="ctr"/>
            <a:r>
              <a:rPr lang="en-US" sz="1600">
                <a:latin typeface="Calibri" pitchFamily="34" charset="0"/>
              </a:rPr>
              <a:t>Results –What did you find?</a:t>
            </a:r>
          </a:p>
        </p:txBody>
      </p:sp>
      <p:sp>
        <p:nvSpPr>
          <p:cNvPr id="18439" name="TextBox 7"/>
          <p:cNvSpPr txBox="1">
            <a:spLocks noChangeArrowheads="1"/>
          </p:cNvSpPr>
          <p:nvPr/>
        </p:nvSpPr>
        <p:spPr bwMode="auto">
          <a:xfrm>
            <a:off x="1905000" y="1216025"/>
            <a:ext cx="4229100" cy="581025"/>
          </a:xfrm>
          <a:prstGeom prst="rect">
            <a:avLst/>
          </a:prstGeom>
          <a:solidFill>
            <a:srgbClr val="FFFF00"/>
          </a:solidFill>
          <a:ln w="9525">
            <a:noFill/>
            <a:miter lim="800000"/>
            <a:headEnd/>
            <a:tailEnd/>
          </a:ln>
        </p:spPr>
        <p:txBody>
          <a:bodyPr>
            <a:spAutoFit/>
          </a:bodyPr>
          <a:lstStyle/>
          <a:p>
            <a:pPr algn="ctr"/>
            <a:r>
              <a:rPr lang="en-US" sz="1600">
                <a:latin typeface="Calibri" pitchFamily="34" charset="0"/>
              </a:rPr>
              <a:t>Why is the question interesting or important or both?</a:t>
            </a:r>
          </a:p>
        </p:txBody>
      </p:sp>
      <p:cxnSp>
        <p:nvCxnSpPr>
          <p:cNvPr id="16" name="Straight Arrow Connector 15"/>
          <p:cNvCxnSpPr/>
          <p:nvPr/>
        </p:nvCxnSpPr>
        <p:spPr>
          <a:xfrm>
            <a:off x="4038600" y="99060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34000" y="6856413"/>
            <a:ext cx="595313" cy="1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5"/>
          <p:cNvCxnSpPr/>
          <p:nvPr/>
        </p:nvCxnSpPr>
        <p:spPr>
          <a:xfrm>
            <a:off x="4038600" y="179705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15"/>
          <p:cNvCxnSpPr/>
          <p:nvPr/>
        </p:nvCxnSpPr>
        <p:spPr>
          <a:xfrm>
            <a:off x="4038600" y="309245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15"/>
          <p:cNvCxnSpPr/>
          <p:nvPr/>
        </p:nvCxnSpPr>
        <p:spPr>
          <a:xfrm>
            <a:off x="4038600" y="502920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15"/>
          <p:cNvCxnSpPr/>
          <p:nvPr/>
        </p:nvCxnSpPr>
        <p:spPr>
          <a:xfrm>
            <a:off x="4038600" y="574675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6"/>
          <p:cNvSpPr txBox="1">
            <a:spLocks noChangeArrowheads="1"/>
          </p:cNvSpPr>
          <p:nvPr/>
        </p:nvSpPr>
        <p:spPr bwMode="auto">
          <a:xfrm>
            <a:off x="1905000" y="6064250"/>
            <a:ext cx="4343400" cy="336550"/>
          </a:xfrm>
          <a:prstGeom prst="rect">
            <a:avLst/>
          </a:prstGeom>
          <a:solidFill>
            <a:srgbClr val="92D050"/>
          </a:solidFill>
          <a:ln w="9525">
            <a:noFill/>
            <a:miter lim="800000"/>
            <a:headEnd/>
            <a:tailEnd/>
          </a:ln>
        </p:spPr>
        <p:txBody>
          <a:bodyPr>
            <a:spAutoFit/>
          </a:bodyPr>
          <a:lstStyle/>
          <a:p>
            <a:pPr algn="ctr"/>
            <a:r>
              <a:rPr lang="en-US" sz="1600">
                <a:latin typeface="Calibri" pitchFamily="34" charset="0"/>
              </a:rPr>
              <a:t>Discussion –What do your results mean?</a:t>
            </a:r>
          </a:p>
        </p:txBody>
      </p:sp>
      <p:cxnSp>
        <p:nvCxnSpPr>
          <p:cNvPr id="6" name="Straight Arrow Connector 15"/>
          <p:cNvCxnSpPr/>
          <p:nvPr/>
        </p:nvCxnSpPr>
        <p:spPr>
          <a:xfrm>
            <a:off x="4038600" y="4038600"/>
            <a:ext cx="0" cy="273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51" name="Text Box 19"/>
          <p:cNvSpPr txBox="1">
            <a:spLocks noChangeArrowheads="1"/>
          </p:cNvSpPr>
          <p:nvPr/>
        </p:nvSpPr>
        <p:spPr bwMode="auto">
          <a:xfrm>
            <a:off x="7010400" y="1828800"/>
            <a:ext cx="1377950" cy="366713"/>
          </a:xfrm>
          <a:prstGeom prst="rect">
            <a:avLst/>
          </a:prstGeom>
          <a:noFill/>
          <a:ln w="9525">
            <a:noFill/>
            <a:miter lim="800000"/>
            <a:headEnd/>
            <a:tailEnd/>
          </a:ln>
          <a:effectLst/>
        </p:spPr>
        <p:txBody>
          <a:bodyPr wrap="none">
            <a:spAutoFit/>
          </a:bodyPr>
          <a:lstStyle/>
          <a:p>
            <a:r>
              <a:rPr lang="en-US"/>
              <a:t>Introduction</a:t>
            </a:r>
          </a:p>
        </p:txBody>
      </p:sp>
      <p:sp>
        <p:nvSpPr>
          <p:cNvPr id="18454" name="AutoShape 22"/>
          <p:cNvSpPr>
            <a:spLocks/>
          </p:cNvSpPr>
          <p:nvPr/>
        </p:nvSpPr>
        <p:spPr bwMode="auto">
          <a:xfrm>
            <a:off x="6248400" y="762000"/>
            <a:ext cx="685800" cy="2971800"/>
          </a:xfrm>
          <a:prstGeom prst="righ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18455" name="Text Box 23"/>
          <p:cNvSpPr txBox="1">
            <a:spLocks noChangeArrowheads="1"/>
          </p:cNvSpPr>
          <p:nvPr/>
        </p:nvSpPr>
        <p:spPr bwMode="auto">
          <a:xfrm>
            <a:off x="6629400" y="4510088"/>
            <a:ext cx="2317750" cy="366712"/>
          </a:xfrm>
          <a:prstGeom prst="rect">
            <a:avLst/>
          </a:prstGeom>
          <a:noFill/>
          <a:ln w="9525">
            <a:noFill/>
            <a:miter lim="800000"/>
            <a:headEnd/>
            <a:tailEnd/>
          </a:ln>
          <a:effectLst/>
        </p:spPr>
        <p:txBody>
          <a:bodyPr wrap="none">
            <a:spAutoFit/>
          </a:bodyPr>
          <a:lstStyle/>
          <a:p>
            <a:r>
              <a:rPr lang="en-US"/>
              <a:t>Introduction/Methods</a:t>
            </a:r>
          </a:p>
        </p:txBody>
      </p:sp>
      <p:sp>
        <p:nvSpPr>
          <p:cNvPr id="18456" name="Text Box 24"/>
          <p:cNvSpPr txBox="1">
            <a:spLocks noChangeArrowheads="1"/>
          </p:cNvSpPr>
          <p:nvPr/>
        </p:nvSpPr>
        <p:spPr bwMode="auto">
          <a:xfrm>
            <a:off x="7239000" y="5410200"/>
            <a:ext cx="946150" cy="366713"/>
          </a:xfrm>
          <a:prstGeom prst="rect">
            <a:avLst/>
          </a:prstGeom>
          <a:noFill/>
          <a:ln w="9525">
            <a:noFill/>
            <a:miter lim="800000"/>
            <a:headEnd/>
            <a:tailEnd/>
          </a:ln>
          <a:effectLst/>
        </p:spPr>
        <p:txBody>
          <a:bodyPr wrap="none">
            <a:spAutoFit/>
          </a:bodyPr>
          <a:lstStyle/>
          <a:p>
            <a:r>
              <a:rPr lang="en-US"/>
              <a:t>Results</a:t>
            </a:r>
          </a:p>
        </p:txBody>
      </p:sp>
      <p:sp>
        <p:nvSpPr>
          <p:cNvPr id="18457" name="Text Box 25"/>
          <p:cNvSpPr txBox="1">
            <a:spLocks noChangeArrowheads="1"/>
          </p:cNvSpPr>
          <p:nvPr/>
        </p:nvSpPr>
        <p:spPr bwMode="auto">
          <a:xfrm>
            <a:off x="7016750" y="6096000"/>
            <a:ext cx="1289050" cy="366713"/>
          </a:xfrm>
          <a:prstGeom prst="rect">
            <a:avLst/>
          </a:prstGeom>
          <a:noFill/>
          <a:ln w="9525">
            <a:noFill/>
            <a:miter lim="800000"/>
            <a:headEnd/>
            <a:tailEnd/>
          </a:ln>
          <a:effectLst/>
        </p:spPr>
        <p:txBody>
          <a:bodyPr wrap="none">
            <a:spAutoFit/>
          </a:bodyPr>
          <a:lstStyle/>
          <a:p>
            <a:r>
              <a:rPr lang="en-US"/>
              <a:t>Discussion</a:t>
            </a:r>
          </a:p>
        </p:txBody>
      </p:sp>
      <p:sp>
        <p:nvSpPr>
          <p:cNvPr id="18458" name="TextBox 6"/>
          <p:cNvSpPr txBox="1">
            <a:spLocks noChangeArrowheads="1"/>
          </p:cNvSpPr>
          <p:nvPr/>
        </p:nvSpPr>
        <p:spPr bwMode="auto">
          <a:xfrm>
            <a:off x="1905000" y="2133600"/>
            <a:ext cx="4343400" cy="336550"/>
          </a:xfrm>
          <a:prstGeom prst="rect">
            <a:avLst/>
          </a:prstGeom>
          <a:solidFill>
            <a:srgbClr val="FF6600"/>
          </a:solidFill>
          <a:ln w="9525">
            <a:noFill/>
            <a:miter lim="800000"/>
            <a:headEnd/>
            <a:tailEnd/>
          </a:ln>
        </p:spPr>
        <p:txBody>
          <a:bodyPr>
            <a:spAutoFit/>
          </a:bodyPr>
          <a:lstStyle/>
          <a:p>
            <a:pPr algn="ctr"/>
            <a:r>
              <a:rPr lang="en-US" sz="1600">
                <a:latin typeface="Calibri" pitchFamily="34" charset="0"/>
              </a:rPr>
              <a:t>Background/state of the art in the field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2"/>
          <p:cNvSpPr txBox="1">
            <a:spLocks noChangeArrowheads="1"/>
          </p:cNvSpPr>
          <p:nvPr/>
        </p:nvSpPr>
        <p:spPr bwMode="auto">
          <a:xfrm>
            <a:off x="152400" y="102973"/>
            <a:ext cx="5181600" cy="1384995"/>
          </a:xfrm>
          <a:prstGeom prst="rect">
            <a:avLst/>
          </a:prstGeom>
          <a:solidFill>
            <a:srgbClr val="FFFF00"/>
          </a:solidFill>
          <a:ln w="9525">
            <a:noFill/>
            <a:miter lim="800000"/>
            <a:headEnd/>
            <a:tailEnd/>
          </a:ln>
        </p:spPr>
        <p:txBody>
          <a:bodyPr wrap="square">
            <a:spAutoFit/>
          </a:bodyPr>
          <a:lstStyle/>
          <a:p>
            <a:r>
              <a:rPr lang="en-US" sz="2800" dirty="0">
                <a:latin typeface="Calibri" pitchFamily="34" charset="0"/>
              </a:rPr>
              <a:t>Question</a:t>
            </a:r>
            <a:r>
              <a:rPr lang="en-US" sz="2800" dirty="0" smtClean="0">
                <a:latin typeface="Calibri" pitchFamily="34" charset="0"/>
              </a:rPr>
              <a:t>?</a:t>
            </a:r>
            <a:r>
              <a:rPr lang="zh-CN" altLang="en-US" sz="2800" dirty="0" smtClean="0">
                <a:latin typeface="Calibri" pitchFamily="34" charset="0"/>
              </a:rPr>
              <a:t>：</a:t>
            </a:r>
            <a:r>
              <a:rPr lang="en-US" altLang="zh-CN" sz="2800" dirty="0" smtClean="0">
                <a:latin typeface="Calibri" pitchFamily="34" charset="0"/>
              </a:rPr>
              <a:t>Identification of relations among multiple biological entities</a:t>
            </a:r>
            <a:endParaRPr lang="en-US" sz="2800" dirty="0">
              <a:latin typeface="Calibri" pitchFamily="34" charset="0"/>
            </a:endParaRPr>
          </a:p>
        </p:txBody>
      </p:sp>
      <p:sp>
        <p:nvSpPr>
          <p:cNvPr id="14338" name="TextBox 3"/>
          <p:cNvSpPr txBox="1">
            <a:spLocks noChangeArrowheads="1"/>
          </p:cNvSpPr>
          <p:nvPr/>
        </p:nvSpPr>
        <p:spPr bwMode="auto">
          <a:xfrm>
            <a:off x="76200" y="1371600"/>
            <a:ext cx="4876800" cy="954088"/>
          </a:xfrm>
          <a:prstGeom prst="rect">
            <a:avLst/>
          </a:prstGeom>
          <a:solidFill>
            <a:srgbClr val="FF0000"/>
          </a:solidFill>
          <a:ln w="9525">
            <a:noFill/>
            <a:miter lim="800000"/>
            <a:headEnd/>
            <a:tailEnd/>
          </a:ln>
        </p:spPr>
        <p:txBody>
          <a:bodyPr>
            <a:spAutoFit/>
          </a:bodyPr>
          <a:lstStyle/>
          <a:p>
            <a:r>
              <a:rPr lang="en-US" sz="2800" dirty="0">
                <a:latin typeface="Calibri" pitchFamily="34" charset="0"/>
              </a:rPr>
              <a:t>Problem? – Why hasn’t this been done before?</a:t>
            </a:r>
          </a:p>
        </p:txBody>
      </p:sp>
      <p:sp>
        <p:nvSpPr>
          <p:cNvPr id="14339" name="TextBox 4"/>
          <p:cNvSpPr txBox="1">
            <a:spLocks noChangeArrowheads="1"/>
          </p:cNvSpPr>
          <p:nvPr/>
        </p:nvSpPr>
        <p:spPr bwMode="auto">
          <a:xfrm>
            <a:off x="76200" y="3048000"/>
            <a:ext cx="4876800" cy="1384300"/>
          </a:xfrm>
          <a:prstGeom prst="rect">
            <a:avLst/>
          </a:prstGeom>
          <a:solidFill>
            <a:srgbClr val="00B0F0"/>
          </a:solidFill>
          <a:ln w="9525">
            <a:noFill/>
            <a:miter lim="800000"/>
            <a:headEnd/>
            <a:tailEnd/>
          </a:ln>
        </p:spPr>
        <p:txBody>
          <a:bodyPr>
            <a:spAutoFit/>
          </a:bodyPr>
          <a:lstStyle/>
          <a:p>
            <a:r>
              <a:rPr lang="en-US" sz="2800">
                <a:latin typeface="Calibri" pitchFamily="34" charset="0"/>
              </a:rPr>
              <a:t>Opportunity? – Why are you in a position to make progress now?</a:t>
            </a:r>
          </a:p>
        </p:txBody>
      </p:sp>
      <p:sp>
        <p:nvSpPr>
          <p:cNvPr id="14340" name="TextBox 5"/>
          <p:cNvSpPr txBox="1">
            <a:spLocks noChangeArrowheads="1"/>
          </p:cNvSpPr>
          <p:nvPr/>
        </p:nvSpPr>
        <p:spPr bwMode="auto">
          <a:xfrm>
            <a:off x="76200" y="5068888"/>
            <a:ext cx="4876800" cy="1384300"/>
          </a:xfrm>
          <a:prstGeom prst="rect">
            <a:avLst/>
          </a:prstGeom>
          <a:solidFill>
            <a:srgbClr val="00B050"/>
          </a:solidFill>
          <a:ln w="9525">
            <a:noFill/>
            <a:miter lim="800000"/>
            <a:headEnd/>
            <a:tailEnd/>
          </a:ln>
        </p:spPr>
        <p:txBody>
          <a:bodyPr>
            <a:spAutoFit/>
          </a:bodyPr>
          <a:lstStyle/>
          <a:p>
            <a:r>
              <a:rPr lang="en-US" sz="2800">
                <a:latin typeface="Calibri" pitchFamily="34" charset="0"/>
              </a:rPr>
              <a:t>Specific Aims? – Specific Hypotheses -  Experiments to address them</a:t>
            </a:r>
          </a:p>
        </p:txBody>
      </p:sp>
      <p:sp>
        <p:nvSpPr>
          <p:cNvPr id="14341" name="TextBox 6"/>
          <p:cNvSpPr txBox="1">
            <a:spLocks noChangeArrowheads="1"/>
          </p:cNvSpPr>
          <p:nvPr/>
        </p:nvSpPr>
        <p:spPr bwMode="auto">
          <a:xfrm>
            <a:off x="5638800" y="5068888"/>
            <a:ext cx="3505200" cy="1384300"/>
          </a:xfrm>
          <a:prstGeom prst="rect">
            <a:avLst/>
          </a:prstGeom>
          <a:solidFill>
            <a:srgbClr val="92D050"/>
          </a:solidFill>
          <a:ln w="9525">
            <a:noFill/>
            <a:miter lim="800000"/>
            <a:headEnd/>
            <a:tailEnd/>
          </a:ln>
        </p:spPr>
        <p:txBody>
          <a:bodyPr>
            <a:spAutoFit/>
          </a:bodyPr>
          <a:lstStyle/>
          <a:p>
            <a:r>
              <a:rPr lang="en-US" sz="2800">
                <a:latin typeface="Calibri" pitchFamily="34" charset="0"/>
              </a:rPr>
              <a:t>Likely outcomes – Data and Big picture information</a:t>
            </a:r>
          </a:p>
        </p:txBody>
      </p:sp>
      <p:sp>
        <p:nvSpPr>
          <p:cNvPr id="14342" name="TextBox 7"/>
          <p:cNvSpPr txBox="1">
            <a:spLocks noChangeArrowheads="1"/>
          </p:cNvSpPr>
          <p:nvPr/>
        </p:nvSpPr>
        <p:spPr bwMode="auto">
          <a:xfrm>
            <a:off x="6251575" y="131763"/>
            <a:ext cx="2359025" cy="544512"/>
          </a:xfrm>
          <a:prstGeom prst="rect">
            <a:avLst/>
          </a:prstGeom>
          <a:solidFill>
            <a:srgbClr val="FFFF00"/>
          </a:solidFill>
          <a:ln w="9525">
            <a:noFill/>
            <a:miter lim="800000"/>
            <a:headEnd/>
            <a:tailEnd/>
          </a:ln>
        </p:spPr>
        <p:txBody>
          <a:bodyPr>
            <a:spAutoFit/>
          </a:bodyPr>
          <a:lstStyle/>
          <a:p>
            <a:r>
              <a:rPr lang="en-US" sz="2800">
                <a:latin typeface="Calibri" pitchFamily="34" charset="0"/>
              </a:rPr>
              <a:t>Significance?</a:t>
            </a:r>
          </a:p>
        </p:txBody>
      </p:sp>
      <p:cxnSp>
        <p:nvCxnSpPr>
          <p:cNvPr id="14" name="Straight Arrow Connector 13"/>
          <p:cNvCxnSpPr/>
          <p:nvPr/>
        </p:nvCxnSpPr>
        <p:spPr>
          <a:xfrm>
            <a:off x="4343400" y="414338"/>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8382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0800" y="25146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45720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105400" y="5715000"/>
            <a:ext cx="381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52400" y="102973"/>
            <a:ext cx="5181600" cy="1384995"/>
          </a:xfrm>
          <a:prstGeom prst="rect">
            <a:avLst/>
          </a:prstGeom>
          <a:solidFill>
            <a:srgbClr val="FFFF00"/>
          </a:solidFill>
          <a:ln w="9525">
            <a:noFill/>
            <a:miter lim="800000"/>
            <a:headEnd/>
            <a:tailEnd/>
          </a:ln>
        </p:spPr>
        <p:txBody>
          <a:bodyPr wrap="square">
            <a:spAutoFit/>
          </a:bodyPr>
          <a:lstStyle/>
          <a:p>
            <a:r>
              <a:rPr lang="en-US" sz="2800" dirty="0">
                <a:latin typeface="Calibri" pitchFamily="34" charset="0"/>
              </a:rPr>
              <a:t>Question</a:t>
            </a:r>
            <a:r>
              <a:rPr lang="en-US" sz="2800" dirty="0" smtClean="0">
                <a:latin typeface="Calibri" pitchFamily="34" charset="0"/>
              </a:rPr>
              <a:t>?</a:t>
            </a:r>
            <a:r>
              <a:rPr lang="zh-CN" altLang="en-US" sz="2800" dirty="0" smtClean="0">
                <a:latin typeface="Calibri" pitchFamily="34" charset="0"/>
              </a:rPr>
              <a:t>：</a:t>
            </a:r>
            <a:r>
              <a:rPr lang="en-US" altLang="zh-CN" sz="2800" dirty="0" smtClean="0">
                <a:latin typeface="Calibri" pitchFamily="34" charset="0"/>
              </a:rPr>
              <a:t>Identification of relations among multiple biological entities</a:t>
            </a:r>
            <a:endParaRPr lang="en-US" sz="2800" dirty="0">
              <a:latin typeface="Calibri" pitchFamily="34" charset="0"/>
            </a:endParaRPr>
          </a:p>
        </p:txBody>
      </p:sp>
      <p:sp>
        <p:nvSpPr>
          <p:cNvPr id="4" name="TextBox 7"/>
          <p:cNvSpPr txBox="1">
            <a:spLocks noChangeArrowheads="1"/>
          </p:cNvSpPr>
          <p:nvPr/>
        </p:nvSpPr>
        <p:spPr bwMode="auto">
          <a:xfrm>
            <a:off x="6251575" y="131763"/>
            <a:ext cx="2359025" cy="544512"/>
          </a:xfrm>
          <a:prstGeom prst="rect">
            <a:avLst/>
          </a:prstGeom>
          <a:solidFill>
            <a:srgbClr val="FFFF00"/>
          </a:solidFill>
          <a:ln w="9525">
            <a:noFill/>
            <a:miter lim="800000"/>
            <a:headEnd/>
            <a:tailEnd/>
          </a:ln>
        </p:spPr>
        <p:txBody>
          <a:bodyPr>
            <a:spAutoFit/>
          </a:bodyPr>
          <a:lstStyle/>
          <a:p>
            <a:r>
              <a:rPr lang="en-US" sz="2800">
                <a:latin typeface="Calibri" pitchFamily="34" charset="0"/>
              </a:rPr>
              <a:t>Significance?</a:t>
            </a:r>
          </a:p>
        </p:txBody>
      </p:sp>
      <p:cxnSp>
        <p:nvCxnSpPr>
          <p:cNvPr id="5" name="Straight Arrow Connector 13"/>
          <p:cNvCxnSpPr/>
          <p:nvPr/>
        </p:nvCxnSpPr>
        <p:spPr>
          <a:xfrm>
            <a:off x="5334000" y="732267"/>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839200" y="4572000"/>
            <a:ext cx="4572000" cy="1200329"/>
          </a:xfrm>
          <a:prstGeom prst="rect">
            <a:avLst/>
          </a:prstGeom>
        </p:spPr>
        <p:txBody>
          <a:bodyPr>
            <a:spAutoFit/>
          </a:bodyPr>
          <a:lstStyle/>
          <a:p>
            <a:r>
              <a:rPr lang="zh-CN" altLang="en-US" dirty="0"/>
              <a:t>With the availability of the big biomedical data, researchers tend to get insights into human diseases by identifying genes that might cause or relate to them. </a:t>
            </a:r>
          </a:p>
        </p:txBody>
      </p:sp>
      <p:sp>
        <p:nvSpPr>
          <p:cNvPr id="8" name="矩形 7"/>
          <p:cNvSpPr/>
          <p:nvPr/>
        </p:nvSpPr>
        <p:spPr>
          <a:xfrm>
            <a:off x="8610600" y="437674"/>
            <a:ext cx="4572000" cy="1477328"/>
          </a:xfrm>
          <a:prstGeom prst="rect">
            <a:avLst/>
          </a:prstGeom>
        </p:spPr>
        <p:txBody>
          <a:bodyPr>
            <a:spAutoFit/>
          </a:bodyPr>
          <a:lstStyle/>
          <a:p>
            <a:r>
              <a:rPr lang="en-US" altLang="zh-CN" dirty="0"/>
              <a:t>The development of high-throughput data-collection techniques, as epitomized by the widespread use of microarrays, allows for the simultaneous interrogation of the status of a cell’s components at any given time</a:t>
            </a:r>
            <a:endParaRPr lang="zh-CN" altLang="en-US" dirty="0"/>
          </a:p>
        </p:txBody>
      </p:sp>
      <p:sp>
        <p:nvSpPr>
          <p:cNvPr id="9" name="文本框 8"/>
          <p:cNvSpPr txBox="1"/>
          <p:nvPr/>
        </p:nvSpPr>
        <p:spPr>
          <a:xfrm>
            <a:off x="533400" y="1676400"/>
            <a:ext cx="8001000" cy="4524315"/>
          </a:xfrm>
          <a:prstGeom prst="rect">
            <a:avLst/>
          </a:prstGeom>
          <a:noFill/>
        </p:spPr>
        <p:txBody>
          <a:bodyPr wrap="square" rtlCol="0">
            <a:spAutoFit/>
          </a:bodyPr>
          <a:lstStyle/>
          <a:p>
            <a:r>
              <a:rPr lang="en-US" altLang="zh-CN" dirty="0" smtClean="0"/>
              <a:t>In the post-genomic era, it is a crucial task for biomedical research to explore how different types of entities (such </a:t>
            </a:r>
            <a:r>
              <a:rPr lang="en-US" altLang="zh-CN" dirty="0"/>
              <a:t>as disease, gene, phenotype, pathway et </a:t>
            </a:r>
            <a:r>
              <a:rPr lang="en-US" altLang="zh-CN" dirty="0" smtClean="0"/>
              <a:t>al) are related. A researcher often requires a exhaustive understanding of possible indirect associations between related entities, which is the key to reveal the deeper biological mechanism behind the related entities\cite[3]. </a:t>
            </a:r>
          </a:p>
          <a:p>
            <a:endParaRPr lang="en-US" altLang="zh-CN" dirty="0"/>
          </a:p>
          <a:p>
            <a:r>
              <a:rPr lang="en-US" altLang="zh-CN" dirty="0" smtClean="0"/>
              <a:t>The development of experimental and computational techniques allows to construct interacting network of biomedical entities using high-throughput data\cite{1,2</a:t>
            </a:r>
            <a:r>
              <a:rPr lang="en-US" altLang="zh-CN" dirty="0"/>
              <a:t>}. </a:t>
            </a:r>
            <a:r>
              <a:rPr lang="en-US" altLang="zh-CN" dirty="0" smtClean="0"/>
              <a:t>Lots of networks including knowledge within or across domains are generated, like PPI\cite[], disease-disease</a:t>
            </a:r>
            <a:r>
              <a:rPr lang="en-US" altLang="zh-CN" dirty="0"/>
              <a:t>\cite[]</a:t>
            </a:r>
            <a:r>
              <a:rPr lang="en-US" altLang="zh-CN" dirty="0" smtClean="0"/>
              <a:t>, disease-drug</a:t>
            </a:r>
            <a:r>
              <a:rPr lang="en-US" altLang="zh-CN" dirty="0"/>
              <a:t>\cite[]</a:t>
            </a:r>
            <a:r>
              <a:rPr lang="en-US" altLang="zh-CN" dirty="0" smtClean="0"/>
              <a:t>, integrative network</a:t>
            </a:r>
            <a:r>
              <a:rPr lang="en-US" altLang="zh-CN" dirty="0"/>
              <a:t>\cite[]</a:t>
            </a:r>
            <a:r>
              <a:rPr lang="en-US" altLang="zh-CN" dirty="0" smtClean="0"/>
              <a:t>. </a:t>
            </a:r>
          </a:p>
          <a:p>
            <a:endParaRPr lang="en-US" altLang="zh-CN" dirty="0"/>
          </a:p>
          <a:p>
            <a:r>
              <a:rPr lang="en-US" altLang="zh-CN" dirty="0"/>
              <a:t>Given the fact that experimentally </a:t>
            </a:r>
            <a:r>
              <a:rPr lang="en-US" altLang="zh-CN" dirty="0" smtClean="0"/>
              <a:t>exploring association between entities is high cost and time consuming, these networks enable </a:t>
            </a:r>
            <a:r>
              <a:rPr lang="en-US" altLang="zh-CN" dirty="0"/>
              <a:t>the use of </a:t>
            </a:r>
            <a:r>
              <a:rPr lang="en-US" altLang="zh-CN" dirty="0" smtClean="0"/>
              <a:t>network-based computational approaches </a:t>
            </a:r>
            <a:r>
              <a:rPr lang="en-US" altLang="zh-CN" dirty="0"/>
              <a:t>to querying and working with the </a:t>
            </a:r>
            <a:r>
              <a:rPr lang="en-US" altLang="zh-CN" dirty="0" smtClean="0"/>
              <a:t>data as well as revealing how different entities are related.  </a:t>
            </a:r>
          </a:p>
        </p:txBody>
      </p:sp>
      <p:sp>
        <p:nvSpPr>
          <p:cNvPr id="10" name="矩形 9"/>
          <p:cNvSpPr/>
          <p:nvPr/>
        </p:nvSpPr>
        <p:spPr>
          <a:xfrm>
            <a:off x="9167191" y="6026080"/>
            <a:ext cx="4572000" cy="923330"/>
          </a:xfrm>
          <a:prstGeom prst="rect">
            <a:avLst/>
          </a:prstGeom>
        </p:spPr>
        <p:txBody>
          <a:bodyPr>
            <a:spAutoFit/>
          </a:bodyPr>
          <a:lstStyle/>
          <a:p>
            <a:r>
              <a:rPr lang="en-US" altLang="zh-CN" dirty="0"/>
              <a:t>By now, network-based method has widely used to reveal the </a:t>
            </a:r>
            <a:r>
              <a:rPr lang="en-US" altLang="zh-CN" dirty="0" err="1"/>
              <a:t>relationdiscover</a:t>
            </a:r>
            <a:r>
              <a:rPr lang="en-US" altLang="zh-CN" dirty="0"/>
              <a:t> the disease gene.</a:t>
            </a:r>
            <a:endParaRPr lang="zh-CN" altLang="en-US" dirty="0"/>
          </a:p>
        </p:txBody>
      </p:sp>
      <p:sp>
        <p:nvSpPr>
          <p:cNvPr id="12" name="矩形 11"/>
          <p:cNvSpPr/>
          <p:nvPr/>
        </p:nvSpPr>
        <p:spPr>
          <a:xfrm>
            <a:off x="8610600" y="2168753"/>
            <a:ext cx="4572000" cy="1200329"/>
          </a:xfrm>
          <a:prstGeom prst="rect">
            <a:avLst/>
          </a:prstGeom>
        </p:spPr>
        <p:txBody>
          <a:bodyPr>
            <a:spAutoFit/>
          </a:bodyPr>
          <a:lstStyle/>
          <a:p>
            <a:r>
              <a:rPr lang="zh-CN" altLang="en-US" dirty="0"/>
              <a:t> Given the fact that experimentallyidentifyingofthecompletelistofdiseaserelated genes is generally impractical due to the high cost</a:t>
            </a:r>
          </a:p>
        </p:txBody>
      </p:sp>
    </p:spTree>
    <p:extLst>
      <p:ext uri="{BB962C8B-B14F-4D97-AF65-F5344CB8AC3E}">
        <p14:creationId xmlns:p14="http://schemas.microsoft.com/office/powerpoint/2010/main" val="239124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a:spLocks noChangeArrowheads="1"/>
          </p:cNvSpPr>
          <p:nvPr/>
        </p:nvSpPr>
        <p:spPr bwMode="auto">
          <a:xfrm>
            <a:off x="381000" y="381000"/>
            <a:ext cx="4876800" cy="954088"/>
          </a:xfrm>
          <a:prstGeom prst="rect">
            <a:avLst/>
          </a:prstGeom>
          <a:solidFill>
            <a:srgbClr val="FF0000"/>
          </a:solidFill>
          <a:ln w="9525">
            <a:noFill/>
            <a:miter lim="800000"/>
            <a:headEnd/>
            <a:tailEnd/>
          </a:ln>
        </p:spPr>
        <p:txBody>
          <a:bodyPr>
            <a:spAutoFit/>
          </a:bodyPr>
          <a:lstStyle/>
          <a:p>
            <a:r>
              <a:rPr lang="en-US" sz="2800" dirty="0">
                <a:latin typeface="Calibri" pitchFamily="34" charset="0"/>
              </a:rPr>
              <a:t>Problem? – Why hasn’t this been done before?</a:t>
            </a:r>
          </a:p>
        </p:txBody>
      </p:sp>
      <p:sp>
        <p:nvSpPr>
          <p:cNvPr id="4" name="文本框 3"/>
          <p:cNvSpPr txBox="1"/>
          <p:nvPr/>
        </p:nvSpPr>
        <p:spPr>
          <a:xfrm>
            <a:off x="396240" y="1470883"/>
            <a:ext cx="8458201" cy="5355312"/>
          </a:xfrm>
          <a:prstGeom prst="rect">
            <a:avLst/>
          </a:prstGeom>
          <a:noFill/>
        </p:spPr>
        <p:txBody>
          <a:bodyPr wrap="square" rtlCol="0">
            <a:spAutoFit/>
          </a:bodyPr>
          <a:lstStyle/>
          <a:p>
            <a:r>
              <a:rPr lang="en-US" altLang="zh-CN" dirty="0" smtClean="0"/>
              <a:t>Based on the availability of biomedical networks, various tools have been proposed to  identify the relations between biomedical entities. These tools can be loosely divided to two groups. One group is to predict whether two entities are related ignoring possible functional path between entities \cite{}. Most methods in this group is based on the “guilt-by-association” assumption to predict disease-gene association\cite{4,7}, protein-protein interaction\cite{6}, drug-target interaction\cite{5} and so on. </a:t>
            </a:r>
          </a:p>
          <a:p>
            <a:endParaRPr lang="en-US" altLang="zh-CN" dirty="0"/>
          </a:p>
          <a:p>
            <a:r>
              <a:rPr lang="en-US" altLang="zh-CN" dirty="0" smtClean="0"/>
              <a:t>The other group of tools is to find a map of relations linking given entities in a </a:t>
            </a:r>
            <a:r>
              <a:rPr lang="en-US" altLang="zh-CN" dirty="0"/>
              <a:t>biological </a:t>
            </a:r>
            <a:r>
              <a:rPr lang="en-US" altLang="zh-CN" dirty="0" smtClean="0"/>
              <a:t>network\cite{3}. Different with predicting new relations between biological entities, these tools provide a way to explain how two entities are functionally related based on the given network. </a:t>
            </a:r>
          </a:p>
          <a:p>
            <a:endParaRPr lang="en-US" altLang="zh-CN" dirty="0"/>
          </a:p>
          <a:p>
            <a:r>
              <a:rPr lang="en-US" altLang="zh-CN" dirty="0" smtClean="0"/>
              <a:t>In this paper, we focus on the problem of exploring how two biological entities are functionally related. </a:t>
            </a:r>
          </a:p>
          <a:p>
            <a:endParaRPr lang="en-US" altLang="zh-CN" dirty="0"/>
          </a:p>
          <a:p>
            <a:r>
              <a:rPr lang="en-US" altLang="zh-CN" dirty="0" smtClean="0"/>
              <a:t>Most researchers focus on the first group.</a:t>
            </a:r>
          </a:p>
          <a:p>
            <a:r>
              <a:rPr lang="en-US" altLang="zh-CN" dirty="0" smtClean="0"/>
              <a:t>The second group is &lt;</a:t>
            </a:r>
            <a:r>
              <a:rPr lang="zh-CN" altLang="en-US" dirty="0" smtClean="0"/>
              <a:t>参看</a:t>
            </a:r>
            <a:r>
              <a:rPr lang="en-US" altLang="zh-CN" dirty="0" err="1" smtClean="0"/>
              <a:t>BioGraph</a:t>
            </a:r>
            <a:r>
              <a:rPr lang="en-US" altLang="zh-CN" dirty="0" smtClean="0"/>
              <a:t>&gt;  </a:t>
            </a:r>
            <a:r>
              <a:rPr lang="zh-CN" altLang="en-US" dirty="0" smtClean="0"/>
              <a:t>（先说我们为什么要研究第二类，第二类的挑战。再说现存第二类方法的问题）</a:t>
            </a:r>
            <a:endParaRPr lang="zh-CN" altLang="en-US" dirty="0"/>
          </a:p>
        </p:txBody>
      </p:sp>
    </p:spTree>
    <p:extLst>
      <p:ext uri="{BB962C8B-B14F-4D97-AF65-F5344CB8AC3E}">
        <p14:creationId xmlns:p14="http://schemas.microsoft.com/office/powerpoint/2010/main" val="69976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cite</a:t>
            </a:r>
            <a:endParaRPr lang="zh-CN" altLang="en-US" dirty="0"/>
          </a:p>
        </p:txBody>
      </p:sp>
      <p:sp>
        <p:nvSpPr>
          <p:cNvPr id="3" name="文本框 2"/>
          <p:cNvSpPr txBox="1"/>
          <p:nvPr/>
        </p:nvSpPr>
        <p:spPr>
          <a:xfrm>
            <a:off x="838200" y="1524000"/>
            <a:ext cx="13175402" cy="3139321"/>
          </a:xfrm>
          <a:prstGeom prst="rect">
            <a:avLst/>
          </a:prstGeom>
          <a:noFill/>
        </p:spPr>
        <p:txBody>
          <a:bodyPr wrap="none" rtlCol="0">
            <a:spAutoFit/>
          </a:bodyPr>
          <a:lstStyle/>
          <a:p>
            <a:r>
              <a:rPr lang="en-US" altLang="zh-CN" dirty="0" smtClean="0"/>
              <a:t>[1]</a:t>
            </a:r>
            <a:r>
              <a:rPr lang="en-US" altLang="zh-CN" dirty="0"/>
              <a:t> Network biology: understanding the cell's functional </a:t>
            </a:r>
            <a:r>
              <a:rPr lang="en-US" altLang="zh-CN" dirty="0" smtClean="0"/>
              <a:t>organization</a:t>
            </a:r>
          </a:p>
          <a:p>
            <a:r>
              <a:rPr lang="en-US" altLang="zh-CN" dirty="0" smtClean="0"/>
              <a:t>[2]</a:t>
            </a:r>
            <a:r>
              <a:rPr lang="en-US" altLang="zh-CN" dirty="0"/>
              <a:t> Human symptoms–disease </a:t>
            </a:r>
            <a:r>
              <a:rPr lang="en-US" altLang="zh-CN" dirty="0" smtClean="0"/>
              <a:t>network</a:t>
            </a:r>
          </a:p>
          <a:p>
            <a:r>
              <a:rPr lang="en-US" altLang="zh-CN" dirty="0" smtClean="0"/>
              <a:t>[3] </a:t>
            </a:r>
            <a:r>
              <a:rPr lang="en-US" altLang="zh-CN" dirty="0" err="1"/>
              <a:t>BioGraph</a:t>
            </a:r>
            <a:r>
              <a:rPr lang="en-US" altLang="zh-CN" dirty="0"/>
              <a:t>: unsupervised biomedical knowledge discovery via automated hypothesis </a:t>
            </a:r>
            <a:r>
              <a:rPr lang="en-US" altLang="zh-CN" dirty="0" smtClean="0"/>
              <a:t>generation</a:t>
            </a:r>
          </a:p>
          <a:p>
            <a:r>
              <a:rPr lang="en-US" altLang="zh-CN" dirty="0" smtClean="0"/>
              <a:t>[</a:t>
            </a:r>
            <a:r>
              <a:rPr lang="en-US" altLang="zh-CN" dirty="0"/>
              <a:t>4] Network-based methods for human disease gene </a:t>
            </a:r>
            <a:r>
              <a:rPr lang="en-US" altLang="zh-CN" dirty="0" smtClean="0"/>
              <a:t>prediction</a:t>
            </a:r>
          </a:p>
          <a:p>
            <a:r>
              <a:rPr lang="en-US" altLang="zh-CN" dirty="0" smtClean="0"/>
              <a:t>[5] </a:t>
            </a:r>
            <a:r>
              <a:rPr lang="en-US" altLang="zh-CN" b="1" dirty="0"/>
              <a:t>Toward more realistic drug–target interaction </a:t>
            </a:r>
            <a:r>
              <a:rPr lang="en-US" altLang="zh-CN" b="1" dirty="0" smtClean="0"/>
              <a:t>predictions</a:t>
            </a:r>
          </a:p>
          <a:p>
            <a:r>
              <a:rPr lang="en-US" altLang="zh-CN" b="1" dirty="0" smtClean="0"/>
              <a:t>[6] </a:t>
            </a:r>
            <a:r>
              <a:rPr lang="en-US" altLang="zh-CN" b="1" dirty="0"/>
              <a:t>PRISM: a web server and repository for prediction of protein–protein interactions and modeling their 3D complexes</a:t>
            </a:r>
          </a:p>
          <a:p>
            <a:r>
              <a:rPr lang="en-US" altLang="zh-CN" b="1" dirty="0" smtClean="0"/>
              <a:t>[7] </a:t>
            </a:r>
            <a:r>
              <a:rPr lang="en-US" altLang="zh-CN" u="sng" dirty="0">
                <a:hlinkClick r:id="rId2"/>
              </a:rPr>
              <a:t>Predicting disease-related genes using integrated biomedical networks</a:t>
            </a:r>
            <a:endParaRPr lang="en-US" altLang="zh-CN" b="1"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8331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9523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2"/>
          <p:cNvSpPr txBox="1">
            <a:spLocks noChangeArrowheads="1"/>
          </p:cNvSpPr>
          <p:nvPr/>
        </p:nvSpPr>
        <p:spPr bwMode="auto">
          <a:xfrm>
            <a:off x="152400" y="0"/>
            <a:ext cx="3124200" cy="830263"/>
          </a:xfrm>
          <a:prstGeom prst="rect">
            <a:avLst/>
          </a:prstGeom>
          <a:solidFill>
            <a:srgbClr val="FFFF00"/>
          </a:solidFill>
          <a:ln w="9525">
            <a:noFill/>
            <a:miter lim="800000"/>
            <a:headEnd/>
            <a:tailEnd/>
          </a:ln>
        </p:spPr>
        <p:txBody>
          <a:bodyPr>
            <a:spAutoFit/>
          </a:bodyPr>
          <a:lstStyle/>
          <a:p>
            <a:r>
              <a:rPr lang="en-US" sz="1600">
                <a:latin typeface="Calibri" pitchFamily="34" charset="0"/>
              </a:rPr>
              <a:t>What are the major photosynthetic electron transport pathways turned on during various stresses?</a:t>
            </a:r>
          </a:p>
        </p:txBody>
      </p:sp>
      <p:sp>
        <p:nvSpPr>
          <p:cNvPr id="15362" name="TextBox 3"/>
          <p:cNvSpPr txBox="1">
            <a:spLocks noChangeArrowheads="1"/>
          </p:cNvSpPr>
          <p:nvPr/>
        </p:nvSpPr>
        <p:spPr bwMode="auto">
          <a:xfrm>
            <a:off x="76200" y="1360488"/>
            <a:ext cx="8686800" cy="1077912"/>
          </a:xfrm>
          <a:prstGeom prst="rect">
            <a:avLst/>
          </a:prstGeom>
          <a:solidFill>
            <a:srgbClr val="FF0000"/>
          </a:solidFill>
          <a:ln w="9525">
            <a:noFill/>
            <a:miter lim="800000"/>
            <a:headEnd/>
            <a:tailEnd/>
          </a:ln>
        </p:spPr>
        <p:txBody>
          <a:bodyPr>
            <a:spAutoFit/>
          </a:bodyPr>
          <a:lstStyle/>
          <a:p>
            <a:r>
              <a:rPr lang="en-US" sz="1600">
                <a:latin typeface="Calibri" pitchFamily="34" charset="0"/>
              </a:rPr>
              <a:t>There are likely to be many energy dissipation pathways that algae and plants turn on to dissipate reducing equivalents under stressful  conditions.  Because there are so many different pathways for dissipating reducing equivalents, insertional genetics screens can be very challenging. as one pathway can merely substitute for another.  </a:t>
            </a:r>
          </a:p>
        </p:txBody>
      </p:sp>
      <p:sp>
        <p:nvSpPr>
          <p:cNvPr id="15363" name="TextBox 4"/>
          <p:cNvSpPr txBox="1">
            <a:spLocks noChangeArrowheads="1"/>
          </p:cNvSpPr>
          <p:nvPr/>
        </p:nvSpPr>
        <p:spPr bwMode="auto">
          <a:xfrm>
            <a:off x="76200" y="3048000"/>
            <a:ext cx="8686800" cy="1323975"/>
          </a:xfrm>
          <a:prstGeom prst="rect">
            <a:avLst/>
          </a:prstGeom>
          <a:solidFill>
            <a:srgbClr val="00B0F0"/>
          </a:solidFill>
          <a:ln w="9525">
            <a:noFill/>
            <a:miter lim="800000"/>
            <a:headEnd/>
            <a:tailEnd/>
          </a:ln>
        </p:spPr>
        <p:txBody>
          <a:bodyPr>
            <a:spAutoFit/>
          </a:bodyPr>
          <a:lstStyle/>
          <a:p>
            <a:r>
              <a:rPr lang="en-US" sz="1600">
                <a:latin typeface="Calibri" pitchFamily="34" charset="0"/>
              </a:rPr>
              <a:t>Recently a specific condition has been defined (Xenie Johnson’s paper) in which it appears a novel electron flow pathway is essential for survival.  These conditions, defined as photo-fermentation, require high light and the absence of both carbon dioxide and oxygen.  Due to my extensive experience working in these conditions and setting up genetic screen in algae, I am proposing to elucidate the components and activators of a major auxillary electron flow pathway.  </a:t>
            </a:r>
          </a:p>
        </p:txBody>
      </p:sp>
      <p:sp>
        <p:nvSpPr>
          <p:cNvPr id="15364" name="TextBox 5"/>
          <p:cNvSpPr txBox="1">
            <a:spLocks noChangeArrowheads="1"/>
          </p:cNvSpPr>
          <p:nvPr/>
        </p:nvSpPr>
        <p:spPr bwMode="auto">
          <a:xfrm>
            <a:off x="76200" y="5068888"/>
            <a:ext cx="4876800" cy="1570037"/>
          </a:xfrm>
          <a:prstGeom prst="rect">
            <a:avLst/>
          </a:prstGeom>
          <a:solidFill>
            <a:srgbClr val="00B050"/>
          </a:solidFill>
          <a:ln w="9525">
            <a:noFill/>
            <a:miter lim="800000"/>
            <a:headEnd/>
            <a:tailEnd/>
          </a:ln>
        </p:spPr>
        <p:txBody>
          <a:bodyPr>
            <a:spAutoFit/>
          </a:bodyPr>
          <a:lstStyle/>
          <a:p>
            <a:pPr marL="342900" indent="-342900">
              <a:buFontTx/>
              <a:buAutoNum type="arabicPeriod"/>
            </a:pPr>
            <a:r>
              <a:rPr lang="en-US" sz="1600">
                <a:latin typeface="Calibri" pitchFamily="34" charset="0"/>
              </a:rPr>
              <a:t>Generate a mutant library, screen for mutants that cannot grow in photo-fermentative conditions similar to the </a:t>
            </a:r>
            <a:r>
              <a:rPr lang="en-US" sz="1600" i="1">
                <a:latin typeface="Calibri" pitchFamily="34" charset="0"/>
              </a:rPr>
              <a:t>mrl1</a:t>
            </a:r>
            <a:r>
              <a:rPr lang="en-US" sz="1600">
                <a:latin typeface="Calibri" pitchFamily="34" charset="0"/>
              </a:rPr>
              <a:t> mutant</a:t>
            </a:r>
          </a:p>
          <a:p>
            <a:pPr marL="342900" indent="-342900">
              <a:buFontTx/>
              <a:buAutoNum type="arabicPeriod"/>
            </a:pPr>
            <a:r>
              <a:rPr lang="en-US" sz="1600">
                <a:latin typeface="Calibri" pitchFamily="34" charset="0"/>
              </a:rPr>
              <a:t> Acquire mutants of interest perform linkage analysis and complementation</a:t>
            </a:r>
          </a:p>
          <a:p>
            <a:pPr marL="342900" indent="-342900">
              <a:buFontTx/>
              <a:buAutoNum type="arabicPeriod"/>
            </a:pPr>
            <a:r>
              <a:rPr lang="en-US" sz="1600">
                <a:latin typeface="Calibri" pitchFamily="34" charset="0"/>
              </a:rPr>
              <a:t>Detailed biochemical and biophysical analysis</a:t>
            </a:r>
          </a:p>
        </p:txBody>
      </p:sp>
      <p:sp>
        <p:nvSpPr>
          <p:cNvPr id="15365" name="TextBox 6"/>
          <p:cNvSpPr txBox="1">
            <a:spLocks noChangeArrowheads="1"/>
          </p:cNvSpPr>
          <p:nvPr/>
        </p:nvSpPr>
        <p:spPr bwMode="auto">
          <a:xfrm>
            <a:off x="5638800" y="5068888"/>
            <a:ext cx="3200400" cy="1570037"/>
          </a:xfrm>
          <a:prstGeom prst="rect">
            <a:avLst/>
          </a:prstGeom>
          <a:solidFill>
            <a:srgbClr val="92D050"/>
          </a:solidFill>
          <a:ln w="9525">
            <a:noFill/>
            <a:miter lim="800000"/>
            <a:headEnd/>
            <a:tailEnd/>
          </a:ln>
        </p:spPr>
        <p:txBody>
          <a:bodyPr>
            <a:spAutoFit/>
          </a:bodyPr>
          <a:lstStyle/>
          <a:p>
            <a:r>
              <a:rPr lang="en-US" sz="1600">
                <a:latin typeface="Calibri" pitchFamily="34" charset="0"/>
              </a:rPr>
              <a:t>A thorough characterization of the mutants in deficient in this pathway will lead to the elucidation of an auxiallary electron flow pathway that is upregulated under this and possibly other stressful situations.</a:t>
            </a:r>
          </a:p>
        </p:txBody>
      </p:sp>
      <p:sp>
        <p:nvSpPr>
          <p:cNvPr id="15366" name="TextBox 7"/>
          <p:cNvSpPr txBox="1">
            <a:spLocks noChangeArrowheads="1"/>
          </p:cNvSpPr>
          <p:nvPr/>
        </p:nvSpPr>
        <p:spPr bwMode="auto">
          <a:xfrm>
            <a:off x="4572000" y="0"/>
            <a:ext cx="4572000" cy="1246188"/>
          </a:xfrm>
          <a:prstGeom prst="rect">
            <a:avLst/>
          </a:prstGeom>
          <a:solidFill>
            <a:srgbClr val="FFFF00"/>
          </a:solidFill>
          <a:ln w="9525">
            <a:noFill/>
            <a:miter lim="800000"/>
            <a:headEnd/>
            <a:tailEnd/>
          </a:ln>
        </p:spPr>
        <p:txBody>
          <a:bodyPr>
            <a:spAutoFit/>
          </a:bodyPr>
          <a:lstStyle/>
          <a:p>
            <a:r>
              <a:rPr lang="en-US" sz="1500">
                <a:latin typeface="Calibri" pitchFamily="34" charset="0"/>
              </a:rPr>
              <a:t>The dissipation of reduced cofactors is essential under stressful conditions to prevent the accumulation of reactive oxygen species.  Although these reactions are protective in nature, they complicate attempts to direct electron flow to biofuels.</a:t>
            </a:r>
          </a:p>
        </p:txBody>
      </p:sp>
      <p:cxnSp>
        <p:nvCxnSpPr>
          <p:cNvPr id="14" name="Straight Arrow Connector 13"/>
          <p:cNvCxnSpPr/>
          <p:nvPr/>
        </p:nvCxnSpPr>
        <p:spPr>
          <a:xfrm>
            <a:off x="3581400" y="414338"/>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9144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0800" y="25146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45720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105400" y="5715000"/>
            <a:ext cx="381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Box 2"/>
          <p:cNvSpPr txBox="1">
            <a:spLocks noChangeArrowheads="1"/>
          </p:cNvSpPr>
          <p:nvPr/>
        </p:nvSpPr>
        <p:spPr bwMode="auto">
          <a:xfrm>
            <a:off x="152400" y="0"/>
            <a:ext cx="3276600" cy="1077913"/>
          </a:xfrm>
          <a:prstGeom prst="rect">
            <a:avLst/>
          </a:prstGeom>
          <a:solidFill>
            <a:srgbClr val="FFFF00"/>
          </a:solidFill>
          <a:ln w="9525">
            <a:noFill/>
            <a:miter lim="800000"/>
            <a:headEnd/>
            <a:tailEnd/>
          </a:ln>
        </p:spPr>
        <p:txBody>
          <a:bodyPr>
            <a:spAutoFit/>
          </a:bodyPr>
          <a:lstStyle/>
          <a:p>
            <a:r>
              <a:rPr lang="en-US" sz="1600">
                <a:latin typeface="Calibri" pitchFamily="34" charset="0"/>
              </a:rPr>
              <a:t>What is the ecological role of heliobacteria in the environment and can these attributes translate to a platform for biofuel production?</a:t>
            </a:r>
          </a:p>
        </p:txBody>
      </p:sp>
      <p:sp>
        <p:nvSpPr>
          <p:cNvPr id="16386" name="TextBox 3"/>
          <p:cNvSpPr txBox="1">
            <a:spLocks noChangeArrowheads="1"/>
          </p:cNvSpPr>
          <p:nvPr/>
        </p:nvSpPr>
        <p:spPr bwMode="auto">
          <a:xfrm>
            <a:off x="76200" y="1436688"/>
            <a:ext cx="8686800" cy="1077912"/>
          </a:xfrm>
          <a:prstGeom prst="rect">
            <a:avLst/>
          </a:prstGeom>
          <a:solidFill>
            <a:srgbClr val="FF0000"/>
          </a:solidFill>
          <a:ln w="9525">
            <a:noFill/>
            <a:miter lim="800000"/>
            <a:headEnd/>
            <a:tailEnd/>
          </a:ln>
        </p:spPr>
        <p:txBody>
          <a:bodyPr>
            <a:spAutoFit/>
          </a:bodyPr>
          <a:lstStyle/>
          <a:p>
            <a:r>
              <a:rPr lang="en-US" sz="1600">
                <a:latin typeface="Calibri" pitchFamily="34" charset="0"/>
              </a:rPr>
              <a:t>Heliobacteria are anoxygenic photosynthetic bacteria that are commonly found in rice fields, an area rich in organic acids like lactate.  Some publications have speculated that heliobacteria may play a crucial role in nitrogen production for the rice plant, although this has always seemed unlikely due to the presence of nitrogen fixing bacteria inside rice nodules.</a:t>
            </a:r>
          </a:p>
        </p:txBody>
      </p:sp>
      <p:sp>
        <p:nvSpPr>
          <p:cNvPr id="16387" name="TextBox 4"/>
          <p:cNvSpPr txBox="1">
            <a:spLocks noChangeArrowheads="1"/>
          </p:cNvSpPr>
          <p:nvPr/>
        </p:nvSpPr>
        <p:spPr bwMode="auto">
          <a:xfrm>
            <a:off x="76200" y="3048000"/>
            <a:ext cx="8686800" cy="1570038"/>
          </a:xfrm>
          <a:prstGeom prst="rect">
            <a:avLst/>
          </a:prstGeom>
          <a:solidFill>
            <a:srgbClr val="00B0F0"/>
          </a:solidFill>
          <a:ln w="9525">
            <a:noFill/>
            <a:miter lim="800000"/>
            <a:headEnd/>
            <a:tailEnd/>
          </a:ln>
        </p:spPr>
        <p:txBody>
          <a:bodyPr>
            <a:spAutoFit/>
          </a:bodyPr>
          <a:lstStyle/>
          <a:p>
            <a:r>
              <a:rPr lang="en-US" sz="1600">
                <a:latin typeface="Calibri" pitchFamily="34" charset="0"/>
              </a:rPr>
              <a:t>A recent genomic analysis of Heliobacterium modesticaldum along with a thorough characterization of its metabolic pathways have shown that if the organism grows on lactate it will produce large amounts of acetate that can be product limiting.  One class of organism that could alleviate a possible substrate inhibition would be methanogenic organisms that oxidize acetate to methane to generate ATP.  Due to my experience in the Coates lab with methanogenic organisms I was able to recognize these characteristics.   </a:t>
            </a:r>
          </a:p>
        </p:txBody>
      </p:sp>
      <p:sp>
        <p:nvSpPr>
          <p:cNvPr id="16388" name="TextBox 5"/>
          <p:cNvSpPr txBox="1">
            <a:spLocks noChangeArrowheads="1"/>
          </p:cNvSpPr>
          <p:nvPr/>
        </p:nvSpPr>
        <p:spPr bwMode="auto">
          <a:xfrm>
            <a:off x="76200" y="4991100"/>
            <a:ext cx="4876800" cy="2781300"/>
          </a:xfrm>
          <a:prstGeom prst="rect">
            <a:avLst/>
          </a:prstGeom>
          <a:solidFill>
            <a:srgbClr val="00B050"/>
          </a:solidFill>
          <a:ln w="9525">
            <a:noFill/>
            <a:miter lim="800000"/>
            <a:headEnd/>
            <a:tailEnd/>
          </a:ln>
        </p:spPr>
        <p:txBody>
          <a:bodyPr>
            <a:spAutoFit/>
          </a:bodyPr>
          <a:lstStyle/>
          <a:p>
            <a:pPr marL="342900" indent="-342900">
              <a:buFontTx/>
              <a:buAutoNum type="arabicPeriod"/>
            </a:pPr>
            <a:r>
              <a:rPr lang="en-US" sz="1600">
                <a:latin typeface="Calibri" pitchFamily="34" charset="0"/>
              </a:rPr>
              <a:t>Grow Heliobacterium in the presence of various amounts of acetate, if it is in fact product limiting it will slow growth.</a:t>
            </a:r>
          </a:p>
          <a:p>
            <a:pPr marL="342900" indent="-342900">
              <a:buFontTx/>
              <a:buAutoNum type="arabicPeriod"/>
            </a:pPr>
            <a:r>
              <a:rPr lang="en-US" sz="1600">
                <a:latin typeface="Calibri" pitchFamily="34" charset="0"/>
              </a:rPr>
              <a:t>Grow Heliobacterium and a methanogen in the dark and in the light, monitor methane production and growth of both strains.  </a:t>
            </a:r>
          </a:p>
          <a:p>
            <a:pPr marL="342900" indent="-342900">
              <a:buFontTx/>
              <a:buAutoNum type="arabicPeriod"/>
            </a:pPr>
            <a:r>
              <a:rPr lang="en-US" sz="1600">
                <a:latin typeface="Calibri" pitchFamily="34" charset="0"/>
              </a:rPr>
              <a:t>Follow transcriptomic and proteomic profiles of the two strains when they are separated and combined.</a:t>
            </a:r>
          </a:p>
          <a:p>
            <a:pPr marL="342900" indent="-342900">
              <a:buFontTx/>
              <a:buAutoNum type="arabicPeriod"/>
            </a:pPr>
            <a:r>
              <a:rPr lang="en-US" sz="1600">
                <a:latin typeface="Calibri" pitchFamily="34" charset="0"/>
              </a:rPr>
              <a:t>Make knockout libraries of both heliobacteria and methanogenic organisms, determine the essential pathways for syntrophic growth.</a:t>
            </a:r>
          </a:p>
        </p:txBody>
      </p:sp>
      <p:sp>
        <p:nvSpPr>
          <p:cNvPr id="16389" name="TextBox 6"/>
          <p:cNvSpPr txBox="1">
            <a:spLocks noChangeArrowheads="1"/>
          </p:cNvSpPr>
          <p:nvPr/>
        </p:nvSpPr>
        <p:spPr bwMode="auto">
          <a:xfrm>
            <a:off x="5638800" y="5068888"/>
            <a:ext cx="3352800" cy="2062162"/>
          </a:xfrm>
          <a:prstGeom prst="rect">
            <a:avLst/>
          </a:prstGeom>
          <a:solidFill>
            <a:srgbClr val="92D050"/>
          </a:solidFill>
          <a:ln w="9525">
            <a:noFill/>
            <a:miter lim="800000"/>
            <a:headEnd/>
            <a:tailEnd/>
          </a:ln>
        </p:spPr>
        <p:txBody>
          <a:bodyPr>
            <a:spAutoFit/>
          </a:bodyPr>
          <a:lstStyle/>
          <a:p>
            <a:r>
              <a:rPr lang="en-US" sz="1600">
                <a:latin typeface="Calibri" pitchFamily="34" charset="0"/>
              </a:rPr>
              <a:t>An understanding of the relationship between heliobacterium and methogens, establishing heliobacteria as the first photosynthetic syntrophs.  Further proteomic and transcriptomic data will further establish a evolutionary link between the two organisms.</a:t>
            </a:r>
          </a:p>
        </p:txBody>
      </p:sp>
      <p:sp>
        <p:nvSpPr>
          <p:cNvPr id="16390" name="TextBox 7"/>
          <p:cNvSpPr txBox="1">
            <a:spLocks noChangeArrowheads="1"/>
          </p:cNvSpPr>
          <p:nvPr/>
        </p:nvSpPr>
        <p:spPr bwMode="auto">
          <a:xfrm>
            <a:off x="4572000" y="55563"/>
            <a:ext cx="4572000" cy="1016000"/>
          </a:xfrm>
          <a:prstGeom prst="rect">
            <a:avLst/>
          </a:prstGeom>
          <a:solidFill>
            <a:srgbClr val="FFFF00"/>
          </a:solidFill>
          <a:ln w="9525">
            <a:noFill/>
            <a:miter lim="800000"/>
            <a:headEnd/>
            <a:tailEnd/>
          </a:ln>
        </p:spPr>
        <p:txBody>
          <a:bodyPr>
            <a:spAutoFit/>
          </a:bodyPr>
          <a:lstStyle/>
          <a:p>
            <a:r>
              <a:rPr lang="en-US" sz="1500">
                <a:latin typeface="Calibri" pitchFamily="34" charset="0"/>
              </a:rPr>
              <a:t>Due to their small antenna, multiple methods for producing hydrogen and fast doubling time, heliobacteria have many attributes of an ideal biofuel producing organism.  </a:t>
            </a:r>
          </a:p>
        </p:txBody>
      </p:sp>
      <p:cxnSp>
        <p:nvCxnSpPr>
          <p:cNvPr id="14" name="Straight Arrow Connector 13"/>
          <p:cNvCxnSpPr/>
          <p:nvPr/>
        </p:nvCxnSpPr>
        <p:spPr>
          <a:xfrm>
            <a:off x="3581400" y="414338"/>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1055688"/>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00400" y="26670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00400" y="4648200"/>
            <a:ext cx="0" cy="304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105400" y="5715000"/>
            <a:ext cx="381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5813</TotalTime>
  <Words>1304</Words>
  <Application>Microsoft Office PowerPoint</Application>
  <PresentationFormat>全屏显示(4:3)</PresentationFormat>
  <Paragraphs>80</Paragraphs>
  <Slides>9</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宋体</vt:lpstr>
      <vt:lpstr>Arial</vt:lpstr>
      <vt:lpstr>Calibri</vt:lpstr>
      <vt:lpstr>Office Theme</vt:lpstr>
      <vt:lpstr>Things to keep in mind when writing</vt:lpstr>
      <vt:lpstr>PowerPoint 演示文稿</vt:lpstr>
      <vt:lpstr>PowerPoint 演示文稿</vt:lpstr>
      <vt:lpstr>PowerPoint 演示文稿</vt:lpstr>
      <vt:lpstr>PowerPoint 演示文稿</vt:lpstr>
      <vt:lpstr>cite</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dc:creator>
  <cp:lastModifiedBy>Jiajie Peng</cp:lastModifiedBy>
  <cp:revision>86</cp:revision>
  <dcterms:created xsi:type="dcterms:W3CDTF">2012-02-04T17:34:26Z</dcterms:created>
  <dcterms:modified xsi:type="dcterms:W3CDTF">2017-03-23T16:50:29Z</dcterms:modified>
</cp:coreProperties>
</file>